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2"/>
  </p:notesMasterIdLst>
  <p:handoutMasterIdLst>
    <p:handoutMasterId r:id="rId13"/>
  </p:handoutMasterIdLst>
  <p:sldIdLst>
    <p:sldId id="261" r:id="rId5"/>
    <p:sldId id="262" r:id="rId6"/>
    <p:sldId id="267" r:id="rId7"/>
    <p:sldId id="273" r:id="rId8"/>
    <p:sldId id="269" r:id="rId9"/>
    <p:sldId id="271" r:id="rId10"/>
    <p:sldId id="274" r:id="rId1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Liz Robbins Callahan" initials="LRC" lastIdx="1" clrIdx="1">
    <p:extLst>
      <p:ext uri="{19B8F6BF-5375-455C-9EA6-DF929625EA0E}">
        <p15:presenceInfo xmlns:p15="http://schemas.microsoft.com/office/powerpoint/2012/main" userId="Liz Robbins Callahan" providerId="None"/>
      </p:ext>
    </p:extLst>
  </p:cmAuthor>
  <p:cmAuthor id="3" name="Karen Sokohl" initials="KS" lastIdx="1" clrIdx="2">
    <p:extLst>
      <p:ext uri="{19B8F6BF-5375-455C-9EA6-DF929625EA0E}">
        <p15:presenceInfo xmlns:p15="http://schemas.microsoft.com/office/powerpoint/2012/main" userId="S-1-5-21-3838001524-2532167733-2738084025-1811" providerId="AD"/>
      </p:ext>
    </p:extLst>
  </p:cmAuthor>
  <p:cmAuthor id="4" name="John S. Archer" initials="JSA" lastIdx="1" clrIdx="3">
    <p:extLst>
      <p:ext uri="{19B8F6BF-5375-455C-9EA6-DF929625EA0E}">
        <p15:presenceInfo xmlns:p15="http://schemas.microsoft.com/office/powerpoint/2012/main" userId="S-1-5-21-3838001524-2532167733-2738084025-72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D76600"/>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597" autoAdjust="0"/>
    <p:restoredTop sz="72714" autoAdjust="0"/>
  </p:normalViewPr>
  <p:slideViewPr>
    <p:cSldViewPr snapToGrid="0" snapToObjects="1">
      <p:cViewPr varScale="1">
        <p:scale>
          <a:sx n="43" d="100"/>
          <a:sy n="43" d="100"/>
        </p:scale>
        <p:origin x="1326" y="54"/>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46" d="100"/>
          <a:sy n="46" d="100"/>
        </p:scale>
        <p:origin x="255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2/12/2018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3630335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VCA transplant candidates have unique and specific matching</a:t>
            </a:r>
            <a:r>
              <a:rPr lang="en-US" b="0" baseline="0" dirty="0" smtClean="0"/>
              <a:t> needs with deceased organ donors. This goes beyond blood type and histocompatibility matching to include skin color, hair color and thickness, anatomical dimensions, vascular quality, and the presence of distinguishing marks like scars or tattoos. Other donor factors, such as complex medical-social history, or designation as a PHS increased risk donor add matching challenges for VCA transplantation. With these specific matching requirements and the low numbers of VCA donors currently recovered, the VCA Committee has determined that OPOs need to identify more potential deceased VCA donors</a:t>
            </a:r>
            <a:r>
              <a:rPr lang="en-US" baseline="0" dirty="0" smtClean="0"/>
              <a:t>. Also, this guidance addresses an education gap identified in the OPO community regarding VCA authorization and recovery.</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559067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The VCA Committee has developed guidance to</a:t>
            </a:r>
            <a:r>
              <a:rPr lang="en-US" baseline="0" dirty="0" smtClean="0"/>
              <a:t> optimize VCA authorization and recovery in collaboration with OPOs in the U.S. with VCA recovery experience. As a result of this guidance, </a:t>
            </a:r>
            <a:r>
              <a:rPr lang="en-US" sz="1200" kern="1200" dirty="0" smtClean="0">
                <a:solidFill>
                  <a:schemeClr val="tx1"/>
                </a:solidFill>
                <a:effectLst/>
                <a:latin typeface="+mn-lt"/>
                <a:ea typeface="+mn-ea"/>
                <a:cs typeface="+mn-cs"/>
              </a:rPr>
              <a:t>OPOs without experience in VCA recovery will have access to effective practices identified by those OPOs with experience in the field. This guidance reinforces the concept that OPOs can support VCA transplant programs nationwide.</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2018040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Committee feels this guidance addresses an unmet need for the OPO community</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was created with the flow of a donor case in mind. </a:t>
            </a:r>
            <a:r>
              <a:rPr lang="en-US" dirty="0" smtClean="0"/>
              <a:t>The</a:t>
            </a:r>
            <a:r>
              <a:rPr lang="en-US" baseline="0" dirty="0" smtClean="0"/>
              <a:t> under laying themes throughout this document are the need for OPOs to partner with VCA programs well before considering any deceased donors for VCA recovery, and frequent and diligent communication between the host OPO, solid organ teams, and the VCA program during the family approach, donor management, and perioperative time periods.</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Topics</a:t>
            </a:r>
            <a:r>
              <a:rPr lang="en-US" sz="1200" kern="1200" baseline="0" dirty="0" smtClean="0">
                <a:solidFill>
                  <a:schemeClr val="tx1"/>
                </a:solidFill>
                <a:effectLst/>
                <a:latin typeface="+mn-lt"/>
                <a:ea typeface="+mn-ea"/>
                <a:cs typeface="+mn-cs"/>
              </a:rPr>
              <a:t> covered in the guidance include:</a:t>
            </a:r>
          </a:p>
          <a:p>
            <a:pPr marL="342900" lvl="0" indent="-342900">
              <a:buFont typeface="Arial" panose="020B0604020202020204" pitchFamily="34" charset="0"/>
              <a:buChar char="•"/>
              <a:defRPr/>
            </a:pPr>
            <a:r>
              <a:rPr lang="en-US" sz="2400" dirty="0" smtClean="0"/>
              <a:t>Decision to participate in VCA recovery</a:t>
            </a:r>
          </a:p>
          <a:p>
            <a:pPr marL="342900" lvl="0" indent="-342900">
              <a:buFont typeface="Arial" panose="020B0604020202020204" pitchFamily="34" charset="0"/>
              <a:buChar char="•"/>
              <a:defRPr/>
            </a:pPr>
            <a:r>
              <a:rPr lang="en-US" sz="2400" dirty="0" smtClean="0"/>
              <a:t>Planning and hospital partnerships</a:t>
            </a:r>
          </a:p>
          <a:p>
            <a:pPr marL="342900" lvl="0" indent="-342900">
              <a:buFont typeface="Arial" panose="020B0604020202020204" pitchFamily="34" charset="0"/>
              <a:buChar char="•"/>
              <a:defRPr/>
            </a:pPr>
            <a:r>
              <a:rPr lang="en-US" sz="2400" dirty="0" smtClean="0"/>
              <a:t>Accessing the VCA candidate list</a:t>
            </a:r>
          </a:p>
          <a:p>
            <a:pPr marL="342900" lvl="0" indent="-342900">
              <a:buFont typeface="Arial" panose="020B0604020202020204" pitchFamily="34" charset="0"/>
              <a:buChar char="•"/>
              <a:defRPr/>
            </a:pPr>
            <a:r>
              <a:rPr lang="en-US" sz="2400" dirty="0" smtClean="0"/>
              <a:t>Family support and approach</a:t>
            </a:r>
          </a:p>
          <a:p>
            <a:pPr marL="342900" lvl="0" indent="-342900">
              <a:buFont typeface="Arial" panose="020B0604020202020204" pitchFamily="34" charset="0"/>
              <a:buChar char="•"/>
              <a:defRPr/>
            </a:pPr>
            <a:r>
              <a:rPr lang="en-US" sz="2400" dirty="0" smtClean="0"/>
              <a:t>VCA donor evaluation</a:t>
            </a:r>
          </a:p>
          <a:p>
            <a:pPr marL="342900" lvl="0" indent="-342900">
              <a:buFont typeface="Arial" panose="020B0604020202020204" pitchFamily="34" charset="0"/>
              <a:buChar char="•"/>
              <a:defRPr/>
            </a:pPr>
            <a:r>
              <a:rPr lang="en-US" sz="2400" dirty="0" smtClean="0"/>
              <a:t>Recovery &amp; post-recovery considerations</a:t>
            </a:r>
          </a:p>
          <a:p>
            <a:pPr marL="342900" lvl="0" indent="-342900">
              <a:buFont typeface="Arial" panose="020B0604020202020204" pitchFamily="34" charset="0"/>
              <a:buChar char="•"/>
              <a:defRPr/>
            </a:pPr>
            <a:r>
              <a:rPr lang="en-US" sz="2400" dirty="0" smtClean="0"/>
              <a:t>Considerations for communications &amp; public relations</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2707104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guidance is an optional resource</a:t>
            </a:r>
            <a:r>
              <a:rPr lang="en-US" sz="1200" kern="1200" baseline="0" dirty="0" smtClean="0">
                <a:solidFill>
                  <a:schemeClr val="tx1"/>
                </a:solidFill>
                <a:effectLst/>
                <a:latin typeface="+mn-lt"/>
                <a:ea typeface="+mn-ea"/>
                <a:cs typeface="+mn-cs"/>
              </a:rPr>
              <a:t> for OPO leaders and their staff. It is intended to </a:t>
            </a:r>
            <a:r>
              <a:rPr lang="en-US" sz="1200" strike="noStrike" kern="1200" baseline="0" dirty="0" smtClean="0">
                <a:solidFill>
                  <a:schemeClr val="tx1"/>
                </a:solidFill>
                <a:effectLst/>
                <a:latin typeface="+mn-lt"/>
                <a:ea typeface="+mn-ea"/>
                <a:cs typeface="+mn-cs"/>
              </a:rPr>
              <a:t>h</a:t>
            </a:r>
            <a:r>
              <a:rPr lang="en-US" sz="1200" kern="1200" dirty="0" smtClean="0">
                <a:solidFill>
                  <a:schemeClr val="tx1"/>
                </a:solidFill>
                <a:effectLst/>
                <a:latin typeface="+mn-lt"/>
                <a:ea typeface="+mn-ea"/>
                <a:cs typeface="+mn-cs"/>
              </a:rPr>
              <a:t>elp OPOs overcome barriers to VCA authorization and recovery by sharing effective practices, and the understanding that VCA programs</a:t>
            </a:r>
            <a:r>
              <a:rPr lang="en-US" sz="1200" kern="1200" baseline="0" dirty="0" smtClean="0">
                <a:solidFill>
                  <a:schemeClr val="tx1"/>
                </a:solidFill>
                <a:effectLst/>
                <a:latin typeface="+mn-lt"/>
                <a:ea typeface="+mn-ea"/>
                <a:cs typeface="+mn-cs"/>
              </a:rPr>
              <a:t> do not need to be within the same DSA as the OPO in order to successfully recover VCAs for transplant</a:t>
            </a:r>
            <a:r>
              <a:rPr lang="en-US" sz="1200" kern="1200" dirty="0" smtClean="0">
                <a:solidFill>
                  <a:schemeClr val="tx1"/>
                </a:solidFill>
                <a:effectLst/>
                <a:latin typeface="+mn-lt"/>
                <a:ea typeface="+mn-ea"/>
                <a:cs typeface="+mn-cs"/>
              </a:rPr>
              <a:t>. OPOs are encouraged to use this document to develop internal SOPs/protocols for VCA recovery.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63167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target date</a:t>
            </a:r>
            <a:r>
              <a:rPr lang="en-US" baseline="0" dirty="0" smtClean="0"/>
              <a:t> for Board consideration is June 2018. If approved, the document will be available on the OPTN website shortly thereafter. Training materials associated with this guidance will be coordinated in UNOS Connect with announcements on TransplantPro.</a:t>
            </a:r>
          </a:p>
          <a:p>
            <a:endParaRPr lang="en-US" baseline="0" dirty="0" smtClean="0"/>
          </a:p>
          <a:p>
            <a:r>
              <a:rPr lang="en-US" baseline="0" dirty="0" smtClean="0"/>
              <a:t>There is no programming associated with guidance documents in any OPTN systems.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should be noted that guidance from the OPTN is intended to support the organ donation and transplantation</a:t>
            </a:r>
            <a:r>
              <a:rPr lang="en-US" sz="1200" kern="1200" baseline="0" dirty="0" smtClean="0">
                <a:solidFill>
                  <a:schemeClr val="tx1"/>
                </a:solidFill>
                <a:effectLst/>
                <a:latin typeface="+mn-lt"/>
                <a:ea typeface="+mn-ea"/>
                <a:cs typeface="+mn-cs"/>
              </a:rPr>
              <a:t> fields. Guidance </a:t>
            </a:r>
            <a:r>
              <a:rPr lang="en-US" sz="1200" kern="1200" dirty="0" smtClean="0">
                <a:solidFill>
                  <a:schemeClr val="tx1"/>
                </a:solidFill>
                <a:effectLst/>
                <a:latin typeface="+mn-lt"/>
                <a:ea typeface="+mn-ea"/>
                <a:cs typeface="+mn-cs"/>
              </a:rPr>
              <a:t>does not carry the weight of policies or bylaws</a:t>
            </a:r>
            <a:r>
              <a:rPr lang="en-US" sz="1200" kern="1200" baseline="0" dirty="0" smtClean="0">
                <a:solidFill>
                  <a:schemeClr val="tx1"/>
                </a:solidFill>
                <a:effectLst/>
                <a:latin typeface="+mn-lt"/>
                <a:ea typeface="+mn-ea"/>
                <a:cs typeface="+mn-cs"/>
              </a:rPr>
              <a:t> </a:t>
            </a:r>
            <a:r>
              <a:rPr lang="en-US" sz="1200" strike="noStrike" kern="1200" baseline="0" dirty="0" smtClean="0">
                <a:solidFill>
                  <a:schemeClr val="tx1"/>
                </a:solidFill>
                <a:effectLst/>
                <a:latin typeface="+mn-lt"/>
                <a:ea typeface="+mn-ea"/>
                <a:cs typeface="+mn-cs"/>
              </a:rPr>
              <a:t>and you w</a:t>
            </a:r>
            <a:r>
              <a:rPr lang="en-US" sz="1200" kern="1200" dirty="0" smtClean="0">
                <a:solidFill>
                  <a:schemeClr val="tx1"/>
                </a:solidFill>
                <a:effectLst/>
                <a:latin typeface="+mn-lt"/>
                <a:ea typeface="+mn-ea"/>
                <a:cs typeface="+mn-cs"/>
              </a:rPr>
              <a:t>ill not be evaluated for compliance with this document.</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499691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291983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206199"/>
            <a:ext cx="11073631" cy="1619250"/>
          </a:xfrm>
        </p:spPr>
        <p:txBody>
          <a:bodyPr/>
          <a:lstStyle/>
          <a:p>
            <a:r>
              <a:rPr lang="en-US" sz="6000" dirty="0"/>
              <a:t>Guidance on Optimizing VCA Recovery from Deceased Donors</a:t>
            </a:r>
          </a:p>
        </p:txBody>
      </p:sp>
      <p:sp>
        <p:nvSpPr>
          <p:cNvPr id="6" name="Subtitle 2"/>
          <p:cNvSpPr>
            <a:spLocks noGrp="1"/>
          </p:cNvSpPr>
          <p:nvPr>
            <p:ph type="subTitle" idx="1"/>
          </p:nvPr>
        </p:nvSpPr>
        <p:spPr>
          <a:xfrm>
            <a:off x="556540" y="3679584"/>
            <a:ext cx="11073631" cy="753036"/>
          </a:xfrm>
        </p:spPr>
        <p:txBody>
          <a:bodyPr>
            <a:normAutofit fontScale="70000" lnSpcReduction="20000"/>
          </a:bodyPr>
          <a:lstStyle/>
          <a:p>
            <a:r>
              <a:rPr lang="en-US" sz="3600" dirty="0"/>
              <a:t>Vascularized Composite Allograft (VCA) </a:t>
            </a:r>
          </a:p>
          <a:p>
            <a:r>
              <a:rPr lang="en-US" sz="3600" dirty="0"/>
              <a:t>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3748"/>
            <a:ext cx="11394917" cy="3826891"/>
          </a:xfrm>
        </p:spPr>
        <p:txBody>
          <a:bodyPr>
            <a:normAutofit/>
          </a:bodyPr>
          <a:lstStyle/>
          <a:p>
            <a:r>
              <a:rPr lang="en-US" altLang="en-US" sz="3200" dirty="0" smtClean="0">
                <a:latin typeface="Arial" panose="020B0604020202020204" pitchFamily="34" charset="0"/>
                <a:cs typeface="Arial" panose="020B0604020202020204" pitchFamily="34" charset="0"/>
              </a:rPr>
              <a:t>VCA transplant candidates present specific matching needs</a:t>
            </a:r>
            <a:endParaRPr lang="en-US" altLang="en-US" sz="3200" dirty="0">
              <a:latin typeface="Arial" panose="020B0604020202020204" pitchFamily="34" charset="0"/>
              <a:cs typeface="Arial" panose="020B0604020202020204" pitchFamily="34" charset="0"/>
            </a:endParaRPr>
          </a:p>
          <a:p>
            <a:r>
              <a:rPr lang="en-US" altLang="en-US" sz="3200" dirty="0" smtClean="0">
                <a:latin typeface="Arial" panose="020B0604020202020204" pitchFamily="34" charset="0"/>
                <a:cs typeface="Arial" panose="020B0604020202020204" pitchFamily="34" charset="0"/>
              </a:rPr>
              <a:t>Need to identify more potential deceased VCA donors</a:t>
            </a:r>
          </a:p>
          <a:p>
            <a:r>
              <a:rPr lang="en-US" altLang="en-US" sz="3200" dirty="0" smtClean="0">
                <a:latin typeface="Arial" panose="020B0604020202020204" pitchFamily="34" charset="0"/>
                <a:cs typeface="Arial" panose="020B0604020202020204" pitchFamily="34" charset="0"/>
              </a:rPr>
              <a:t>Address an education gap with OPO personnel</a:t>
            </a: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28164"/>
            <a:ext cx="11394917" cy="4405247"/>
          </a:xfrm>
        </p:spPr>
        <p:txBody>
          <a:bodyPr>
            <a:normAutofit/>
          </a:bodyPr>
          <a:lstStyle/>
          <a:p>
            <a:pPr>
              <a:defRPr/>
            </a:pPr>
            <a:r>
              <a:rPr lang="en-US" sz="3200" dirty="0" smtClean="0"/>
              <a:t>Guidance </a:t>
            </a:r>
            <a:r>
              <a:rPr lang="en-US" sz="3200" dirty="0"/>
              <a:t>to optimize VCA authorization and </a:t>
            </a:r>
            <a:r>
              <a:rPr lang="en-US" sz="3200" dirty="0" smtClean="0"/>
              <a:t>recovery by sharing effective practices</a:t>
            </a:r>
          </a:p>
          <a:p>
            <a:pPr>
              <a:defRPr/>
            </a:pPr>
            <a:r>
              <a:rPr lang="en-US" sz="3200" dirty="0" smtClean="0"/>
              <a:t>Collaboration with </a:t>
            </a:r>
            <a:r>
              <a:rPr lang="en-US" sz="3200" dirty="0"/>
              <a:t>experienced OPOs in the U.S. </a:t>
            </a:r>
            <a:endParaRPr lang="en-US" sz="3200" dirty="0" smtClean="0"/>
          </a:p>
          <a:p>
            <a:pPr>
              <a:defRPr/>
            </a:pPr>
            <a:r>
              <a:rPr lang="en-US" sz="3200" dirty="0" smtClean="0"/>
              <a:t>Reinforce that </a:t>
            </a:r>
            <a:r>
              <a:rPr lang="en-US" sz="3200" dirty="0"/>
              <a:t>OPOs can support VCA transplant programs </a:t>
            </a:r>
            <a:r>
              <a:rPr lang="en-US" sz="3200" dirty="0" smtClean="0"/>
              <a:t>nationwide</a:t>
            </a: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28164"/>
            <a:ext cx="11394917" cy="4405247"/>
          </a:xfrm>
        </p:spPr>
        <p:txBody>
          <a:bodyPr>
            <a:normAutofit/>
          </a:bodyPr>
          <a:lstStyle/>
          <a:p>
            <a:pPr>
              <a:defRPr/>
            </a:pPr>
            <a:r>
              <a:rPr lang="en-US" sz="3200" dirty="0" smtClean="0"/>
              <a:t>Guidance on:</a:t>
            </a:r>
          </a:p>
          <a:p>
            <a:pPr lvl="1">
              <a:defRPr/>
            </a:pPr>
            <a:r>
              <a:rPr lang="en-US" sz="2400" dirty="0" smtClean="0"/>
              <a:t>Decision to participate in VCA recovery</a:t>
            </a:r>
          </a:p>
          <a:p>
            <a:pPr lvl="1">
              <a:defRPr/>
            </a:pPr>
            <a:r>
              <a:rPr lang="en-US" sz="2400" dirty="0" smtClean="0"/>
              <a:t>Planning and hospital partnerships</a:t>
            </a:r>
          </a:p>
          <a:p>
            <a:pPr lvl="1">
              <a:defRPr/>
            </a:pPr>
            <a:r>
              <a:rPr lang="en-US" sz="2400" dirty="0" smtClean="0"/>
              <a:t>Accessing the VCA candidate list</a:t>
            </a:r>
          </a:p>
          <a:p>
            <a:pPr lvl="1">
              <a:defRPr/>
            </a:pPr>
            <a:r>
              <a:rPr lang="en-US" sz="2400" dirty="0" smtClean="0"/>
              <a:t>Family support and approach</a:t>
            </a:r>
          </a:p>
          <a:p>
            <a:pPr lvl="1">
              <a:defRPr/>
            </a:pPr>
            <a:r>
              <a:rPr lang="en-US" sz="2400" dirty="0" smtClean="0"/>
              <a:t>VCA donor evaluation</a:t>
            </a:r>
          </a:p>
          <a:p>
            <a:pPr lvl="1">
              <a:defRPr/>
            </a:pPr>
            <a:r>
              <a:rPr lang="en-US" sz="2400" dirty="0" smtClean="0"/>
              <a:t>Recovery &amp; post-recovery considerations</a:t>
            </a:r>
          </a:p>
          <a:p>
            <a:pPr lvl="1">
              <a:defRPr/>
            </a:pPr>
            <a:r>
              <a:rPr lang="en-US" sz="2400" dirty="0" smtClean="0"/>
              <a:t>Considerations for communications &amp; public relations</a:t>
            </a:r>
          </a:p>
          <a:p>
            <a:pPr lvl="1">
              <a:defRPr/>
            </a:pPr>
            <a:endParaRPr lang="en-US" sz="2400" dirty="0" smtClean="0"/>
          </a:p>
          <a:p>
            <a:pPr lvl="1">
              <a:defRPr/>
            </a:pPr>
            <a:endParaRPr lang="en-US" sz="2400" dirty="0" smtClean="0"/>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204985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72558"/>
            <a:ext cx="11394917" cy="4405247"/>
          </a:xfrm>
        </p:spPr>
        <p:txBody>
          <a:bodyPr>
            <a:normAutofit/>
          </a:bodyPr>
          <a:lstStyle/>
          <a:p>
            <a:r>
              <a:rPr lang="en-US" sz="3200" dirty="0" smtClean="0"/>
              <a:t>Guidance will provide OPOs with information to address potential barriers </a:t>
            </a:r>
            <a:r>
              <a:rPr lang="en-US" sz="3200" dirty="0"/>
              <a:t>to VCA authorization and </a:t>
            </a:r>
            <a:r>
              <a:rPr lang="en-US" sz="3200" dirty="0" smtClean="0"/>
              <a:t>recovery</a:t>
            </a:r>
          </a:p>
          <a:p>
            <a:r>
              <a:rPr lang="en-US" altLang="en-US" sz="3200" dirty="0" smtClean="0">
                <a:latin typeface="Arial" panose="020B0604020202020204" pitchFamily="34" charset="0"/>
                <a:cs typeface="Arial" panose="020B0604020202020204" pitchFamily="34" charset="0"/>
              </a:rPr>
              <a:t>May be used to develop </a:t>
            </a:r>
            <a:r>
              <a:rPr lang="en-US" sz="3200" dirty="0" smtClean="0"/>
              <a:t>SOPs/protocols for VCA recovery</a:t>
            </a:r>
            <a:endParaRPr lang="en-US" alt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Board consideration – June 2018</a:t>
            </a:r>
          </a:p>
          <a:p>
            <a:r>
              <a:rPr lang="en-US" sz="3200" dirty="0"/>
              <a:t>No programming in </a:t>
            </a:r>
            <a:r>
              <a:rPr lang="en-US" sz="3200" dirty="0" err="1" smtClean="0"/>
              <a:t>UNet</a:t>
            </a:r>
            <a:endParaRPr lang="en-US" sz="3200" dirty="0"/>
          </a:p>
          <a:p>
            <a:r>
              <a:rPr lang="en-US" sz="3200" dirty="0" smtClean="0"/>
              <a:t>Members </a:t>
            </a:r>
            <a:r>
              <a:rPr lang="en-US" sz="3200" dirty="0"/>
              <a:t>will not be evaluated for compliance with this </a:t>
            </a:r>
            <a:r>
              <a:rPr lang="en-US" sz="3200" dirty="0" smtClean="0"/>
              <a:t>document</a:t>
            </a:r>
            <a:endParaRPr lang="en-US" sz="3200" dirty="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46559"/>
            <a:ext cx="11394917" cy="4405247"/>
          </a:xfrm>
        </p:spPr>
        <p:txBody>
          <a:bodyPr>
            <a:normAutofit fontScale="92500" lnSpcReduction="10000"/>
          </a:bodyPr>
          <a:lstStyle/>
          <a:p>
            <a:pPr marL="0" indent="0">
              <a:spcBef>
                <a:spcPts val="0"/>
              </a:spcBef>
              <a:buNone/>
              <a:defRPr/>
            </a:pPr>
            <a:r>
              <a:rPr lang="en-US" dirty="0" smtClean="0">
                <a:latin typeface="Arial" panose="020B0604020202020204" pitchFamily="34" charset="0"/>
                <a:cs typeface="Arial" panose="020B0604020202020204" pitchFamily="34" charset="0"/>
              </a:rPr>
              <a:t>L. Scott Levin, M.D., FACS</a:t>
            </a:r>
          </a:p>
          <a:p>
            <a:pPr marL="0" indent="0">
              <a:spcBef>
                <a:spcPts val="0"/>
              </a:spcBef>
              <a:buNone/>
              <a:defRPr/>
            </a:pPr>
            <a:r>
              <a:rPr lang="en-US" dirty="0" smtClean="0">
                <a:latin typeface="Arial" panose="020B0604020202020204" pitchFamily="34" charset="0"/>
                <a:cs typeface="Arial" panose="020B0604020202020204" pitchFamily="34" charset="0"/>
              </a:rPr>
              <a:t>Committee </a:t>
            </a:r>
            <a:r>
              <a:rPr lang="en-US" dirty="0">
                <a:latin typeface="Arial" panose="020B0604020202020204" pitchFamily="34" charset="0"/>
                <a:cs typeface="Arial" panose="020B0604020202020204" pitchFamily="34" charset="0"/>
              </a:rPr>
              <a:t>Chair                                              </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scott.levin@uphs.upenn.edu</a:t>
            </a: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Linda C. </a:t>
            </a:r>
            <a:r>
              <a:rPr lang="en-US" dirty="0" err="1" smtClean="0">
                <a:latin typeface="Arial" panose="020B0604020202020204" pitchFamily="34" charset="0"/>
                <a:cs typeface="Arial" panose="020B0604020202020204" pitchFamily="34" charset="0"/>
              </a:rPr>
              <a:t>Cendales</a:t>
            </a:r>
            <a:r>
              <a:rPr lang="en-US" dirty="0" smtClean="0">
                <a:latin typeface="Arial" panose="020B0604020202020204" pitchFamily="34" charset="0"/>
                <a:cs typeface="Arial" panose="020B0604020202020204" pitchFamily="34" charset="0"/>
              </a:rPr>
              <a:t>, M.D.</a:t>
            </a:r>
          </a:p>
          <a:p>
            <a:pPr marL="0" indent="0">
              <a:spcBef>
                <a:spcPts val="0"/>
              </a:spcBef>
              <a:buNone/>
              <a:defRPr/>
            </a:pPr>
            <a:r>
              <a:rPr lang="en-US" dirty="0" smtClean="0">
                <a:latin typeface="Arial" panose="020B0604020202020204" pitchFamily="34" charset="0"/>
                <a:cs typeface="Arial" panose="020B0604020202020204" pitchFamily="34" charset="0"/>
              </a:rPr>
              <a:t>Committee Vice Chair</a:t>
            </a:r>
          </a:p>
          <a:p>
            <a:pPr marL="0" indent="0">
              <a:spcBef>
                <a:spcPts val="0"/>
              </a:spcBef>
              <a:buNone/>
              <a:defRPr/>
            </a:pPr>
            <a:r>
              <a:rPr lang="en-US" dirty="0" smtClean="0">
                <a:latin typeface="Arial" panose="020B0604020202020204" pitchFamily="34" charset="0"/>
                <a:cs typeface="Arial" panose="020B0604020202020204" pitchFamily="34" charset="0"/>
              </a:rPr>
              <a:t>linda.cendales@duke.edu</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Christopher L. Wholley, M.S.A.</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hristopher.wholley@unos.org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2862160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0FBC0410-A3CD-4674-9A2A-B0506297F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7CB4DD36-3E77-48C1-BD50-FF15F831F4D8}">
  <ds:schemaRefs>
    <ds:schemaRef ds:uri="http://schemas.microsoft.com/office/2006/documentManagement/types"/>
    <ds:schemaRef ds:uri="http://schemas.openxmlformats.org/package/2006/metadata/core-properties"/>
    <ds:schemaRef ds:uri="http://purl.org/dc/elements/1.1/"/>
    <ds:schemaRef ds:uri="http://purl.org/dc/terms/"/>
    <ds:schemaRef ds:uri="http://purl.org/dc/dcmitype/"/>
    <ds:schemaRef ds:uri="eb91da90-ef78-48fa-8294-c2e3b9c4157a"/>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960</TotalTime>
  <Words>711</Words>
  <Application>Microsoft Office PowerPoint</Application>
  <PresentationFormat>Custom</PresentationFormat>
  <Paragraphs>71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Myriad Pro</vt:lpstr>
      <vt:lpstr>Wingdings</vt:lpstr>
      <vt:lpstr>Expo</vt:lpstr>
      <vt:lpstr>Guidance on Optimizing VCA Recovery from Deceased Donors</vt:lpstr>
      <vt:lpstr>What problem will the proposal solve? </vt:lpstr>
      <vt:lpstr>What are the proposed solutions?</vt:lpstr>
      <vt:lpstr>What are the proposed solutions?</vt:lpstr>
      <vt:lpstr>How will members implement this proposal?</vt:lpstr>
      <vt:lpstr>How will the OPTN implement this proposal?</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Jill L. Finnie</cp:lastModifiedBy>
  <cp:revision>66</cp:revision>
  <dcterms:created xsi:type="dcterms:W3CDTF">2010-09-17T15:26:33Z</dcterms:created>
  <dcterms:modified xsi:type="dcterms:W3CDTF">2018-02-12T18:45:46Z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