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4"/>
  </p:notesMasterIdLst>
  <p:handoutMasterIdLst>
    <p:handoutMasterId r:id="rId15"/>
  </p:handoutMasterIdLst>
  <p:sldIdLst>
    <p:sldId id="261" r:id="rId5"/>
    <p:sldId id="262" r:id="rId6"/>
    <p:sldId id="270" r:id="rId7"/>
    <p:sldId id="266" r:id="rId8"/>
    <p:sldId id="271" r:id="rId9"/>
    <p:sldId id="272" r:id="rId10"/>
    <p:sldId id="273" r:id="rId11"/>
    <p:sldId id="274" r:id="rId12"/>
    <p:sldId id="269" r:id="rId13"/>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Melinda C. Woodbury" initials="MCW" lastIdx="8" clrIdx="1"/>
  <p:cmAuthor id="3" name="Karen Sokohl" initials="KS" lastIdx="6" clrIdx="2">
    <p:extLst>
      <p:ext uri="{19B8F6BF-5375-455C-9EA6-DF929625EA0E}">
        <p15:presenceInfo xmlns:p15="http://schemas.microsoft.com/office/powerpoint/2012/main" userId="S-1-5-21-3838001524-2532167733-2738084025-1811" providerId="AD"/>
      </p:ext>
    </p:extLst>
  </p:cmAuthor>
  <p:cmAuthor id="4" name="Sharon L. Shepherd" initials="SLS" lastIdx="2" clrIdx="3">
    <p:extLst>
      <p:ext uri="{19B8F6BF-5375-455C-9EA6-DF929625EA0E}">
        <p15:presenceInfo xmlns:p15="http://schemas.microsoft.com/office/powerpoint/2012/main" userId="S-1-5-21-3838001524-2532167733-2738084025-78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45"/>
    <a:srgbClr val="D76600"/>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62827" autoAdjust="0"/>
  </p:normalViewPr>
  <p:slideViewPr>
    <p:cSldViewPr snapToGrid="0" snapToObjects="1">
      <p:cViewPr varScale="1">
        <p:scale>
          <a:sx n="72" d="100"/>
          <a:sy n="72" d="100"/>
        </p:scale>
        <p:origin x="2034" y="6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26814-7DF0-40A1-91B7-E72E5954666F}" type="doc">
      <dgm:prSet loTypeId="urn:microsoft.com/office/officeart/2005/8/layout/hChevron3" loCatId="process" qsTypeId="urn:microsoft.com/office/officeart/2005/8/quickstyle/simple1" qsCatId="simple" csTypeId="urn:microsoft.com/office/officeart/2005/8/colors/colorful2" csCatId="colorful" phldr="1"/>
      <dgm:spPr/>
    </dgm:pt>
    <dgm:pt modelId="{56CD266F-4FA7-4052-849D-4C5C25374497}">
      <dgm:prSet phldrT="[Text]"/>
      <dgm:spPr/>
      <dgm:t>
        <a:bodyPr/>
        <a:lstStyle/>
        <a:p>
          <a:r>
            <a:rPr lang="en-US" dirty="0" smtClean="0">
              <a:solidFill>
                <a:srgbClr val="002045"/>
              </a:solidFill>
              <a:latin typeface="Arial" panose="020B0604020202020204" pitchFamily="34" charset="0"/>
              <a:cs typeface="Arial" panose="020B0604020202020204" pitchFamily="34" charset="0"/>
            </a:rPr>
            <a:t>Notice</a:t>
          </a:r>
          <a:endParaRPr lang="en-US" dirty="0">
            <a:solidFill>
              <a:srgbClr val="002045"/>
            </a:solidFill>
            <a:latin typeface="Arial" panose="020B0604020202020204" pitchFamily="34" charset="0"/>
            <a:cs typeface="Arial" panose="020B0604020202020204" pitchFamily="34" charset="0"/>
          </a:endParaRPr>
        </a:p>
      </dgm:t>
    </dgm:pt>
    <dgm:pt modelId="{ABD39EE8-50B1-4C75-8927-28A5E86FA816}" type="parTrans" cxnId="{0B4A37E0-CA74-4FB7-B789-3A1374B0C5AC}">
      <dgm:prSet/>
      <dgm:spPr/>
      <dgm:t>
        <a:bodyPr/>
        <a:lstStyle/>
        <a:p>
          <a:endParaRPr lang="en-US"/>
        </a:p>
      </dgm:t>
    </dgm:pt>
    <dgm:pt modelId="{CC56E647-AEA3-4B36-8A96-E76ABAA190AB}" type="sibTrans" cxnId="{0B4A37E0-CA74-4FB7-B789-3A1374B0C5AC}">
      <dgm:prSet/>
      <dgm:spPr/>
      <dgm:t>
        <a:bodyPr/>
        <a:lstStyle/>
        <a:p>
          <a:endParaRPr lang="en-US"/>
        </a:p>
      </dgm:t>
    </dgm:pt>
    <dgm:pt modelId="{FEAEEF03-27D4-4C52-BD02-D7B981619BF1}">
      <dgm:prSet phldrT="[Text]"/>
      <dgm:spPr/>
      <dgm:t>
        <a:bodyPr/>
        <a:lstStyle/>
        <a:p>
          <a:r>
            <a:rPr lang="en-US" dirty="0" smtClean="0">
              <a:solidFill>
                <a:srgbClr val="002045"/>
              </a:solidFill>
              <a:latin typeface="Arial" panose="020B0604020202020204" pitchFamily="34" charset="0"/>
              <a:cs typeface="Arial" panose="020B0604020202020204" pitchFamily="34" charset="0"/>
            </a:rPr>
            <a:t>Applications</a:t>
          </a:r>
          <a:endParaRPr lang="en-US" dirty="0">
            <a:solidFill>
              <a:srgbClr val="002045"/>
            </a:solidFill>
            <a:latin typeface="Arial" panose="020B0604020202020204" pitchFamily="34" charset="0"/>
            <a:cs typeface="Arial" panose="020B0604020202020204" pitchFamily="34" charset="0"/>
          </a:endParaRPr>
        </a:p>
      </dgm:t>
    </dgm:pt>
    <dgm:pt modelId="{646C6DF3-AC25-48D1-A0A9-2A1F978688FE}" type="parTrans" cxnId="{DFC04D92-52A3-4B85-824B-72F03E7372BA}">
      <dgm:prSet/>
      <dgm:spPr/>
      <dgm:t>
        <a:bodyPr/>
        <a:lstStyle/>
        <a:p>
          <a:endParaRPr lang="en-US"/>
        </a:p>
      </dgm:t>
    </dgm:pt>
    <dgm:pt modelId="{E0B3ACC7-F52D-4B0B-94E1-60F71C1E3DD5}" type="sibTrans" cxnId="{DFC04D92-52A3-4B85-824B-72F03E7372BA}">
      <dgm:prSet/>
      <dgm:spPr/>
      <dgm:t>
        <a:bodyPr/>
        <a:lstStyle/>
        <a:p>
          <a:endParaRPr lang="en-US"/>
        </a:p>
      </dgm:t>
    </dgm:pt>
    <dgm:pt modelId="{05D37E9E-6B8E-4CCD-AFA6-9584C9D1BF16}">
      <dgm:prSet phldrT="[Text]"/>
      <dgm:spPr/>
      <dgm:t>
        <a:bodyPr/>
        <a:lstStyle/>
        <a:p>
          <a:r>
            <a:rPr lang="en-US" dirty="0" smtClean="0">
              <a:solidFill>
                <a:srgbClr val="002045"/>
              </a:solidFill>
              <a:latin typeface="Arial" panose="020B0604020202020204" pitchFamily="34" charset="0"/>
              <a:cs typeface="Arial" panose="020B0604020202020204" pitchFamily="34" charset="0"/>
            </a:rPr>
            <a:t>Staff &amp; MPSC Review</a:t>
          </a:r>
          <a:endParaRPr lang="en-US" dirty="0">
            <a:solidFill>
              <a:srgbClr val="002045"/>
            </a:solidFill>
            <a:latin typeface="Arial" panose="020B0604020202020204" pitchFamily="34" charset="0"/>
            <a:cs typeface="Arial" panose="020B0604020202020204" pitchFamily="34" charset="0"/>
          </a:endParaRPr>
        </a:p>
      </dgm:t>
    </dgm:pt>
    <dgm:pt modelId="{93B7AB03-A03F-49A4-AEB6-D1D86BF3E616}" type="parTrans" cxnId="{3733E078-B6AB-4D44-AF16-5E63F2533BD0}">
      <dgm:prSet/>
      <dgm:spPr/>
      <dgm:t>
        <a:bodyPr/>
        <a:lstStyle/>
        <a:p>
          <a:endParaRPr lang="en-US"/>
        </a:p>
      </dgm:t>
    </dgm:pt>
    <dgm:pt modelId="{A1453433-7F0D-4C31-98BC-0FB80720F1C6}" type="sibTrans" cxnId="{3733E078-B6AB-4D44-AF16-5E63F2533BD0}">
      <dgm:prSet/>
      <dgm:spPr/>
      <dgm:t>
        <a:bodyPr/>
        <a:lstStyle/>
        <a:p>
          <a:endParaRPr lang="en-US"/>
        </a:p>
      </dgm:t>
    </dgm:pt>
    <dgm:pt modelId="{EA68817B-56E5-470E-B424-B298878C2719}">
      <dgm:prSet/>
      <dgm:spPr/>
      <dgm:t>
        <a:bodyPr/>
        <a:lstStyle/>
        <a:p>
          <a:r>
            <a:rPr lang="en-US" dirty="0" smtClean="0">
              <a:solidFill>
                <a:srgbClr val="002045"/>
              </a:solidFill>
              <a:latin typeface="Arial" panose="020B0604020202020204" pitchFamily="34" charset="0"/>
              <a:cs typeface="Arial" panose="020B0604020202020204" pitchFamily="34" charset="0"/>
            </a:rPr>
            <a:t>Board </a:t>
          </a:r>
        </a:p>
        <a:p>
          <a:r>
            <a:rPr lang="en-US" dirty="0" smtClean="0">
              <a:solidFill>
                <a:srgbClr val="002045"/>
              </a:solidFill>
              <a:latin typeface="Arial" panose="020B0604020202020204" pitchFamily="34" charset="0"/>
              <a:cs typeface="Arial" panose="020B0604020202020204" pitchFamily="34" charset="0"/>
            </a:rPr>
            <a:t>Approval</a:t>
          </a:r>
          <a:endParaRPr lang="en-US" dirty="0">
            <a:solidFill>
              <a:srgbClr val="002045"/>
            </a:solidFill>
            <a:latin typeface="Arial" panose="020B0604020202020204" pitchFamily="34" charset="0"/>
            <a:cs typeface="Arial" panose="020B0604020202020204" pitchFamily="34" charset="0"/>
          </a:endParaRPr>
        </a:p>
      </dgm:t>
    </dgm:pt>
    <dgm:pt modelId="{D50C6FB8-1737-4C4B-BB51-2EDADC5074B0}" type="parTrans" cxnId="{22EAC9E6-8162-4C58-A7AB-95C2121E0FC5}">
      <dgm:prSet/>
      <dgm:spPr/>
      <dgm:t>
        <a:bodyPr/>
        <a:lstStyle/>
        <a:p>
          <a:endParaRPr lang="en-US"/>
        </a:p>
      </dgm:t>
    </dgm:pt>
    <dgm:pt modelId="{8C824D5D-69A0-486F-AD93-1EBA6632BE6D}" type="sibTrans" cxnId="{22EAC9E6-8162-4C58-A7AB-95C2121E0FC5}">
      <dgm:prSet/>
      <dgm:spPr/>
      <dgm:t>
        <a:bodyPr/>
        <a:lstStyle/>
        <a:p>
          <a:endParaRPr lang="en-US"/>
        </a:p>
      </dgm:t>
    </dgm:pt>
    <dgm:pt modelId="{C2B80211-B4F5-4495-9800-B4B2C876862D}" type="pres">
      <dgm:prSet presAssocID="{DD726814-7DF0-40A1-91B7-E72E5954666F}" presName="Name0" presStyleCnt="0">
        <dgm:presLayoutVars>
          <dgm:dir/>
          <dgm:resizeHandles val="exact"/>
        </dgm:presLayoutVars>
      </dgm:prSet>
      <dgm:spPr/>
    </dgm:pt>
    <dgm:pt modelId="{8C8CA742-853C-441F-B82B-6D03A01DA731}" type="pres">
      <dgm:prSet presAssocID="{56CD266F-4FA7-4052-849D-4C5C25374497}" presName="parTxOnly" presStyleLbl="node1" presStyleIdx="0" presStyleCnt="4">
        <dgm:presLayoutVars>
          <dgm:bulletEnabled val="1"/>
        </dgm:presLayoutVars>
      </dgm:prSet>
      <dgm:spPr/>
      <dgm:t>
        <a:bodyPr/>
        <a:lstStyle/>
        <a:p>
          <a:endParaRPr lang="en-US"/>
        </a:p>
      </dgm:t>
    </dgm:pt>
    <dgm:pt modelId="{C2952BA5-268C-4929-A402-AF6EE57F0208}" type="pres">
      <dgm:prSet presAssocID="{CC56E647-AEA3-4B36-8A96-E76ABAA190AB}" presName="parSpace" presStyleCnt="0"/>
      <dgm:spPr/>
    </dgm:pt>
    <dgm:pt modelId="{E035CF4B-1395-4D91-BF83-1EC5CE29B97F}" type="pres">
      <dgm:prSet presAssocID="{FEAEEF03-27D4-4C52-BD02-D7B981619BF1}" presName="parTxOnly" presStyleLbl="node1" presStyleIdx="1" presStyleCnt="4">
        <dgm:presLayoutVars>
          <dgm:bulletEnabled val="1"/>
        </dgm:presLayoutVars>
      </dgm:prSet>
      <dgm:spPr/>
      <dgm:t>
        <a:bodyPr/>
        <a:lstStyle/>
        <a:p>
          <a:endParaRPr lang="en-US"/>
        </a:p>
      </dgm:t>
    </dgm:pt>
    <dgm:pt modelId="{B77BB034-B6A4-42AA-B2E7-56A09F99CE22}" type="pres">
      <dgm:prSet presAssocID="{E0B3ACC7-F52D-4B0B-94E1-60F71C1E3DD5}" presName="parSpace" presStyleCnt="0"/>
      <dgm:spPr/>
    </dgm:pt>
    <dgm:pt modelId="{03CFA343-449A-41D7-88AB-8D17A467A0AE}" type="pres">
      <dgm:prSet presAssocID="{05D37E9E-6B8E-4CCD-AFA6-9584C9D1BF16}" presName="parTxOnly" presStyleLbl="node1" presStyleIdx="2" presStyleCnt="4">
        <dgm:presLayoutVars>
          <dgm:bulletEnabled val="1"/>
        </dgm:presLayoutVars>
      </dgm:prSet>
      <dgm:spPr/>
      <dgm:t>
        <a:bodyPr/>
        <a:lstStyle/>
        <a:p>
          <a:endParaRPr lang="en-US"/>
        </a:p>
      </dgm:t>
    </dgm:pt>
    <dgm:pt modelId="{677E7E31-117A-4840-BAA0-F797E8B4632E}" type="pres">
      <dgm:prSet presAssocID="{A1453433-7F0D-4C31-98BC-0FB80720F1C6}" presName="parSpace" presStyleCnt="0"/>
      <dgm:spPr/>
    </dgm:pt>
    <dgm:pt modelId="{2EA2558E-809B-4722-B40E-322C568D1DA3}" type="pres">
      <dgm:prSet presAssocID="{EA68817B-56E5-470E-B424-B298878C2719}" presName="parTxOnly" presStyleLbl="node1" presStyleIdx="3" presStyleCnt="4">
        <dgm:presLayoutVars>
          <dgm:bulletEnabled val="1"/>
        </dgm:presLayoutVars>
      </dgm:prSet>
      <dgm:spPr/>
      <dgm:t>
        <a:bodyPr/>
        <a:lstStyle/>
        <a:p>
          <a:endParaRPr lang="en-US"/>
        </a:p>
      </dgm:t>
    </dgm:pt>
  </dgm:ptLst>
  <dgm:cxnLst>
    <dgm:cxn modelId="{DFC04D92-52A3-4B85-824B-72F03E7372BA}" srcId="{DD726814-7DF0-40A1-91B7-E72E5954666F}" destId="{FEAEEF03-27D4-4C52-BD02-D7B981619BF1}" srcOrd="1" destOrd="0" parTransId="{646C6DF3-AC25-48D1-A0A9-2A1F978688FE}" sibTransId="{E0B3ACC7-F52D-4B0B-94E1-60F71C1E3DD5}"/>
    <dgm:cxn modelId="{1DF1258A-5E41-4BF8-907C-84FE5F7EBB06}" type="presOf" srcId="{FEAEEF03-27D4-4C52-BD02-D7B981619BF1}" destId="{E035CF4B-1395-4D91-BF83-1EC5CE29B97F}" srcOrd="0" destOrd="0" presId="urn:microsoft.com/office/officeart/2005/8/layout/hChevron3"/>
    <dgm:cxn modelId="{3733E078-B6AB-4D44-AF16-5E63F2533BD0}" srcId="{DD726814-7DF0-40A1-91B7-E72E5954666F}" destId="{05D37E9E-6B8E-4CCD-AFA6-9584C9D1BF16}" srcOrd="2" destOrd="0" parTransId="{93B7AB03-A03F-49A4-AEB6-D1D86BF3E616}" sibTransId="{A1453433-7F0D-4C31-98BC-0FB80720F1C6}"/>
    <dgm:cxn modelId="{22EAC9E6-8162-4C58-A7AB-95C2121E0FC5}" srcId="{DD726814-7DF0-40A1-91B7-E72E5954666F}" destId="{EA68817B-56E5-470E-B424-B298878C2719}" srcOrd="3" destOrd="0" parTransId="{D50C6FB8-1737-4C4B-BB51-2EDADC5074B0}" sibTransId="{8C824D5D-69A0-486F-AD93-1EBA6632BE6D}"/>
    <dgm:cxn modelId="{0B4A37E0-CA74-4FB7-B789-3A1374B0C5AC}" srcId="{DD726814-7DF0-40A1-91B7-E72E5954666F}" destId="{56CD266F-4FA7-4052-849D-4C5C25374497}" srcOrd="0" destOrd="0" parTransId="{ABD39EE8-50B1-4C75-8927-28A5E86FA816}" sibTransId="{CC56E647-AEA3-4B36-8A96-E76ABAA190AB}"/>
    <dgm:cxn modelId="{A4A25926-C79A-43FC-9375-6B50F950E184}" type="presOf" srcId="{05D37E9E-6B8E-4CCD-AFA6-9584C9D1BF16}" destId="{03CFA343-449A-41D7-88AB-8D17A467A0AE}" srcOrd="0" destOrd="0" presId="urn:microsoft.com/office/officeart/2005/8/layout/hChevron3"/>
    <dgm:cxn modelId="{412F431E-29EB-4595-9157-24AB99BB047A}" type="presOf" srcId="{DD726814-7DF0-40A1-91B7-E72E5954666F}" destId="{C2B80211-B4F5-4495-9800-B4B2C876862D}" srcOrd="0" destOrd="0" presId="urn:microsoft.com/office/officeart/2005/8/layout/hChevron3"/>
    <dgm:cxn modelId="{9507E292-7927-4006-B4A2-8F7FA66451FD}" type="presOf" srcId="{EA68817B-56E5-470E-B424-B298878C2719}" destId="{2EA2558E-809B-4722-B40E-322C568D1DA3}" srcOrd="0" destOrd="0" presId="urn:microsoft.com/office/officeart/2005/8/layout/hChevron3"/>
    <dgm:cxn modelId="{5F0ECB25-3CA2-4C7A-87D7-146DEFAA8037}" type="presOf" srcId="{56CD266F-4FA7-4052-849D-4C5C25374497}" destId="{8C8CA742-853C-441F-B82B-6D03A01DA731}" srcOrd="0" destOrd="0" presId="urn:microsoft.com/office/officeart/2005/8/layout/hChevron3"/>
    <dgm:cxn modelId="{B989DE7A-75D2-4848-ABFF-401636704BA7}" type="presParOf" srcId="{C2B80211-B4F5-4495-9800-B4B2C876862D}" destId="{8C8CA742-853C-441F-B82B-6D03A01DA731}" srcOrd="0" destOrd="0" presId="urn:microsoft.com/office/officeart/2005/8/layout/hChevron3"/>
    <dgm:cxn modelId="{B54212D6-30BF-4BE9-90C8-410F75D94146}" type="presParOf" srcId="{C2B80211-B4F5-4495-9800-B4B2C876862D}" destId="{C2952BA5-268C-4929-A402-AF6EE57F0208}" srcOrd="1" destOrd="0" presId="urn:microsoft.com/office/officeart/2005/8/layout/hChevron3"/>
    <dgm:cxn modelId="{90DBF711-B61D-425E-AB30-EE0A96EFD017}" type="presParOf" srcId="{C2B80211-B4F5-4495-9800-B4B2C876862D}" destId="{E035CF4B-1395-4D91-BF83-1EC5CE29B97F}" srcOrd="2" destOrd="0" presId="urn:microsoft.com/office/officeart/2005/8/layout/hChevron3"/>
    <dgm:cxn modelId="{851B5FE7-1E97-4973-9F7E-5C564B781DC6}" type="presParOf" srcId="{C2B80211-B4F5-4495-9800-B4B2C876862D}" destId="{B77BB034-B6A4-42AA-B2E7-56A09F99CE22}" srcOrd="3" destOrd="0" presId="urn:microsoft.com/office/officeart/2005/8/layout/hChevron3"/>
    <dgm:cxn modelId="{8F905F06-A951-455C-899A-FFCD5140A780}" type="presParOf" srcId="{C2B80211-B4F5-4495-9800-B4B2C876862D}" destId="{03CFA343-449A-41D7-88AB-8D17A467A0AE}" srcOrd="4" destOrd="0" presId="urn:microsoft.com/office/officeart/2005/8/layout/hChevron3"/>
    <dgm:cxn modelId="{56DF4BDD-805A-4603-821A-CC8A893A7EF4}" type="presParOf" srcId="{C2B80211-B4F5-4495-9800-B4B2C876862D}" destId="{677E7E31-117A-4840-BAA0-F797E8B4632E}" srcOrd="5" destOrd="0" presId="urn:microsoft.com/office/officeart/2005/8/layout/hChevron3"/>
    <dgm:cxn modelId="{852D745E-7B27-4CFC-8763-211CC27D32B6}" type="presParOf" srcId="{C2B80211-B4F5-4495-9800-B4B2C876862D}" destId="{2EA2558E-809B-4722-B40E-322C568D1DA3}"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726814-7DF0-40A1-91B7-E72E5954666F}" type="doc">
      <dgm:prSet loTypeId="urn:microsoft.com/office/officeart/2005/8/layout/hChevron3" loCatId="process" qsTypeId="urn:microsoft.com/office/officeart/2005/8/quickstyle/simple1" qsCatId="simple" csTypeId="urn:microsoft.com/office/officeart/2005/8/colors/colorful2" csCatId="colorful" phldr="1"/>
      <dgm:spPr/>
    </dgm:pt>
    <dgm:pt modelId="{56CD266F-4FA7-4052-849D-4C5C25374497}">
      <dgm:prSet phldrT="[Text]" custT="1"/>
      <dgm:spPr/>
      <dgm:t>
        <a:bodyPr/>
        <a:lstStyle/>
        <a:p>
          <a:r>
            <a:rPr lang="en-US" sz="2400" dirty="0" smtClean="0">
              <a:solidFill>
                <a:srgbClr val="002045"/>
              </a:solidFill>
              <a:latin typeface="Arial" panose="020B0604020202020204" pitchFamily="34" charset="0"/>
              <a:cs typeface="Arial" panose="020B0604020202020204" pitchFamily="34" charset="0"/>
            </a:rPr>
            <a:t>Notice</a:t>
          </a:r>
        </a:p>
        <a:p>
          <a:r>
            <a:rPr lang="en-US" sz="2400" dirty="0" smtClean="0">
              <a:solidFill>
                <a:srgbClr val="002045"/>
              </a:solidFill>
              <a:latin typeface="Arial" panose="020B0604020202020204" pitchFamily="34" charset="0"/>
              <a:cs typeface="Arial" panose="020B0604020202020204" pitchFamily="34" charset="0"/>
            </a:rPr>
            <a:t>9/2018</a:t>
          </a:r>
          <a:endParaRPr lang="en-US" sz="2400" dirty="0">
            <a:solidFill>
              <a:srgbClr val="002045"/>
            </a:solidFill>
            <a:latin typeface="Arial" panose="020B0604020202020204" pitchFamily="34" charset="0"/>
            <a:cs typeface="Arial" panose="020B0604020202020204" pitchFamily="34" charset="0"/>
          </a:endParaRPr>
        </a:p>
      </dgm:t>
    </dgm:pt>
    <dgm:pt modelId="{ABD39EE8-50B1-4C75-8927-28A5E86FA816}" type="parTrans" cxnId="{0B4A37E0-CA74-4FB7-B789-3A1374B0C5AC}">
      <dgm:prSet/>
      <dgm:spPr/>
      <dgm:t>
        <a:bodyPr/>
        <a:lstStyle/>
        <a:p>
          <a:endParaRPr lang="en-US"/>
        </a:p>
      </dgm:t>
    </dgm:pt>
    <dgm:pt modelId="{CC56E647-AEA3-4B36-8A96-E76ABAA190AB}" type="sibTrans" cxnId="{0B4A37E0-CA74-4FB7-B789-3A1374B0C5AC}">
      <dgm:prSet/>
      <dgm:spPr/>
      <dgm:t>
        <a:bodyPr/>
        <a:lstStyle/>
        <a:p>
          <a:endParaRPr lang="en-US"/>
        </a:p>
      </dgm:t>
    </dgm:pt>
    <dgm:pt modelId="{FEAEEF03-27D4-4C52-BD02-D7B981619BF1}">
      <dgm:prSet phldrT="[Text]" custT="1"/>
      <dgm:spPr/>
      <dgm:t>
        <a:bodyPr/>
        <a:lstStyle/>
        <a:p>
          <a:r>
            <a:rPr lang="en-US" sz="2400" dirty="0" smtClean="0">
              <a:solidFill>
                <a:srgbClr val="002045"/>
              </a:solidFill>
              <a:latin typeface="Arial" panose="020B0604020202020204" pitchFamily="34" charset="0"/>
              <a:cs typeface="Arial" panose="020B0604020202020204" pitchFamily="34" charset="0"/>
            </a:rPr>
            <a:t>Applications</a:t>
          </a:r>
        </a:p>
        <a:p>
          <a:r>
            <a:rPr lang="en-US" sz="2300" dirty="0" smtClean="0">
              <a:solidFill>
                <a:srgbClr val="002045"/>
              </a:solidFill>
              <a:latin typeface="Arial" panose="020B0604020202020204" pitchFamily="34" charset="0"/>
              <a:cs typeface="Arial" panose="020B0604020202020204" pitchFamily="34" charset="0"/>
            </a:rPr>
            <a:t>10/2018 through 11/2018</a:t>
          </a:r>
          <a:endParaRPr lang="en-US" sz="2300" dirty="0">
            <a:solidFill>
              <a:srgbClr val="002045"/>
            </a:solidFill>
            <a:latin typeface="Arial" panose="020B0604020202020204" pitchFamily="34" charset="0"/>
            <a:cs typeface="Arial" panose="020B0604020202020204" pitchFamily="34" charset="0"/>
          </a:endParaRPr>
        </a:p>
      </dgm:t>
    </dgm:pt>
    <dgm:pt modelId="{646C6DF3-AC25-48D1-A0A9-2A1F978688FE}" type="parTrans" cxnId="{DFC04D92-52A3-4B85-824B-72F03E7372BA}">
      <dgm:prSet/>
      <dgm:spPr/>
      <dgm:t>
        <a:bodyPr/>
        <a:lstStyle/>
        <a:p>
          <a:endParaRPr lang="en-US"/>
        </a:p>
      </dgm:t>
    </dgm:pt>
    <dgm:pt modelId="{E0B3ACC7-F52D-4B0B-94E1-60F71C1E3DD5}" type="sibTrans" cxnId="{DFC04D92-52A3-4B85-824B-72F03E7372BA}">
      <dgm:prSet/>
      <dgm:spPr/>
      <dgm:t>
        <a:bodyPr/>
        <a:lstStyle/>
        <a:p>
          <a:endParaRPr lang="en-US"/>
        </a:p>
      </dgm:t>
    </dgm:pt>
    <dgm:pt modelId="{05D37E9E-6B8E-4CCD-AFA6-9584C9D1BF16}">
      <dgm:prSet phldrT="[Text]" custT="1"/>
      <dgm:spPr/>
      <dgm:t>
        <a:bodyPr/>
        <a:lstStyle/>
        <a:p>
          <a:r>
            <a:rPr lang="en-US" sz="2300" dirty="0" smtClean="0">
              <a:solidFill>
                <a:srgbClr val="002045"/>
              </a:solidFill>
              <a:latin typeface="Arial" panose="020B0604020202020204" pitchFamily="34" charset="0"/>
              <a:cs typeface="Arial" panose="020B0604020202020204" pitchFamily="34" charset="0"/>
            </a:rPr>
            <a:t>Staff &amp; MPSC Review</a:t>
          </a:r>
        </a:p>
        <a:p>
          <a:r>
            <a:rPr lang="en-US" sz="2300" dirty="0" smtClean="0">
              <a:solidFill>
                <a:srgbClr val="002045"/>
              </a:solidFill>
              <a:latin typeface="Arial" panose="020B0604020202020204" pitchFamily="34" charset="0"/>
              <a:cs typeface="Arial" panose="020B0604020202020204" pitchFamily="34" charset="0"/>
            </a:rPr>
            <a:t>12/2018 – 10/2019</a:t>
          </a:r>
          <a:endParaRPr lang="en-US" sz="2300" dirty="0">
            <a:solidFill>
              <a:srgbClr val="002045"/>
            </a:solidFill>
            <a:latin typeface="Arial" panose="020B0604020202020204" pitchFamily="34" charset="0"/>
            <a:cs typeface="Arial" panose="020B0604020202020204" pitchFamily="34" charset="0"/>
          </a:endParaRPr>
        </a:p>
      </dgm:t>
    </dgm:pt>
    <dgm:pt modelId="{93B7AB03-A03F-49A4-AEB6-D1D86BF3E616}" type="parTrans" cxnId="{3733E078-B6AB-4D44-AF16-5E63F2533BD0}">
      <dgm:prSet/>
      <dgm:spPr/>
      <dgm:t>
        <a:bodyPr/>
        <a:lstStyle/>
        <a:p>
          <a:endParaRPr lang="en-US"/>
        </a:p>
      </dgm:t>
    </dgm:pt>
    <dgm:pt modelId="{A1453433-7F0D-4C31-98BC-0FB80720F1C6}" type="sibTrans" cxnId="{3733E078-B6AB-4D44-AF16-5E63F2533BD0}">
      <dgm:prSet/>
      <dgm:spPr/>
      <dgm:t>
        <a:bodyPr/>
        <a:lstStyle/>
        <a:p>
          <a:endParaRPr lang="en-US"/>
        </a:p>
      </dgm:t>
    </dgm:pt>
    <dgm:pt modelId="{EA68817B-56E5-470E-B424-B298878C2719}">
      <dgm:prSet custT="1"/>
      <dgm:spPr/>
      <dgm:t>
        <a:bodyPr/>
        <a:lstStyle/>
        <a:p>
          <a:r>
            <a:rPr lang="en-US" sz="2400" dirty="0" smtClean="0">
              <a:solidFill>
                <a:srgbClr val="002045"/>
              </a:solidFill>
              <a:latin typeface="Arial" panose="020B0604020202020204" pitchFamily="34" charset="0"/>
              <a:cs typeface="Arial" panose="020B0604020202020204" pitchFamily="34" charset="0"/>
            </a:rPr>
            <a:t>Board Approval</a:t>
          </a:r>
        </a:p>
        <a:p>
          <a:r>
            <a:rPr lang="en-US" sz="2400" dirty="0" smtClean="0">
              <a:solidFill>
                <a:srgbClr val="002045"/>
              </a:solidFill>
              <a:latin typeface="Arial" panose="020B0604020202020204" pitchFamily="34" charset="0"/>
              <a:cs typeface="Arial" panose="020B0604020202020204" pitchFamily="34" charset="0"/>
            </a:rPr>
            <a:t> 12/2019</a:t>
          </a:r>
          <a:endParaRPr lang="en-US" sz="2400" dirty="0">
            <a:solidFill>
              <a:srgbClr val="002045"/>
            </a:solidFill>
            <a:latin typeface="Arial" panose="020B0604020202020204" pitchFamily="34" charset="0"/>
            <a:cs typeface="Arial" panose="020B0604020202020204" pitchFamily="34" charset="0"/>
          </a:endParaRPr>
        </a:p>
      </dgm:t>
    </dgm:pt>
    <dgm:pt modelId="{D50C6FB8-1737-4C4B-BB51-2EDADC5074B0}" type="parTrans" cxnId="{22EAC9E6-8162-4C58-A7AB-95C2121E0FC5}">
      <dgm:prSet/>
      <dgm:spPr/>
      <dgm:t>
        <a:bodyPr/>
        <a:lstStyle/>
        <a:p>
          <a:endParaRPr lang="en-US"/>
        </a:p>
      </dgm:t>
    </dgm:pt>
    <dgm:pt modelId="{8C824D5D-69A0-486F-AD93-1EBA6632BE6D}" type="sibTrans" cxnId="{22EAC9E6-8162-4C58-A7AB-95C2121E0FC5}">
      <dgm:prSet/>
      <dgm:spPr/>
      <dgm:t>
        <a:bodyPr/>
        <a:lstStyle/>
        <a:p>
          <a:endParaRPr lang="en-US"/>
        </a:p>
      </dgm:t>
    </dgm:pt>
    <dgm:pt modelId="{C2B80211-B4F5-4495-9800-B4B2C876862D}" type="pres">
      <dgm:prSet presAssocID="{DD726814-7DF0-40A1-91B7-E72E5954666F}" presName="Name0" presStyleCnt="0">
        <dgm:presLayoutVars>
          <dgm:dir/>
          <dgm:resizeHandles val="exact"/>
        </dgm:presLayoutVars>
      </dgm:prSet>
      <dgm:spPr/>
    </dgm:pt>
    <dgm:pt modelId="{8C8CA742-853C-441F-B82B-6D03A01DA731}" type="pres">
      <dgm:prSet presAssocID="{56CD266F-4FA7-4052-849D-4C5C25374497}" presName="parTxOnly" presStyleLbl="node1" presStyleIdx="0" presStyleCnt="4" custScaleX="70776">
        <dgm:presLayoutVars>
          <dgm:bulletEnabled val="1"/>
        </dgm:presLayoutVars>
      </dgm:prSet>
      <dgm:spPr/>
      <dgm:t>
        <a:bodyPr/>
        <a:lstStyle/>
        <a:p>
          <a:endParaRPr lang="en-US"/>
        </a:p>
      </dgm:t>
    </dgm:pt>
    <dgm:pt modelId="{C2952BA5-268C-4929-A402-AF6EE57F0208}" type="pres">
      <dgm:prSet presAssocID="{CC56E647-AEA3-4B36-8A96-E76ABAA190AB}" presName="parSpace" presStyleCnt="0"/>
      <dgm:spPr/>
    </dgm:pt>
    <dgm:pt modelId="{E035CF4B-1395-4D91-BF83-1EC5CE29B97F}" type="pres">
      <dgm:prSet presAssocID="{FEAEEF03-27D4-4C52-BD02-D7B981619BF1}" presName="parTxOnly" presStyleLbl="node1" presStyleIdx="1" presStyleCnt="4" custScaleX="137790">
        <dgm:presLayoutVars>
          <dgm:bulletEnabled val="1"/>
        </dgm:presLayoutVars>
      </dgm:prSet>
      <dgm:spPr/>
      <dgm:t>
        <a:bodyPr/>
        <a:lstStyle/>
        <a:p>
          <a:endParaRPr lang="en-US"/>
        </a:p>
      </dgm:t>
    </dgm:pt>
    <dgm:pt modelId="{B77BB034-B6A4-42AA-B2E7-56A09F99CE22}" type="pres">
      <dgm:prSet presAssocID="{E0B3ACC7-F52D-4B0B-94E1-60F71C1E3DD5}" presName="parSpace" presStyleCnt="0"/>
      <dgm:spPr/>
    </dgm:pt>
    <dgm:pt modelId="{03CFA343-449A-41D7-88AB-8D17A467A0AE}" type="pres">
      <dgm:prSet presAssocID="{05D37E9E-6B8E-4CCD-AFA6-9584C9D1BF16}" presName="parTxOnly" presStyleLbl="node1" presStyleIdx="2" presStyleCnt="4" custScaleX="123936">
        <dgm:presLayoutVars>
          <dgm:bulletEnabled val="1"/>
        </dgm:presLayoutVars>
      </dgm:prSet>
      <dgm:spPr/>
      <dgm:t>
        <a:bodyPr/>
        <a:lstStyle/>
        <a:p>
          <a:endParaRPr lang="en-US"/>
        </a:p>
      </dgm:t>
    </dgm:pt>
    <dgm:pt modelId="{677E7E31-117A-4840-BAA0-F797E8B4632E}" type="pres">
      <dgm:prSet presAssocID="{A1453433-7F0D-4C31-98BC-0FB80720F1C6}" presName="parSpace" presStyleCnt="0"/>
      <dgm:spPr/>
    </dgm:pt>
    <dgm:pt modelId="{2EA2558E-809B-4722-B40E-322C568D1DA3}" type="pres">
      <dgm:prSet presAssocID="{EA68817B-56E5-470E-B424-B298878C2719}" presName="parTxOnly" presStyleLbl="node1" presStyleIdx="3" presStyleCnt="4" custScaleX="94494">
        <dgm:presLayoutVars>
          <dgm:bulletEnabled val="1"/>
        </dgm:presLayoutVars>
      </dgm:prSet>
      <dgm:spPr/>
      <dgm:t>
        <a:bodyPr/>
        <a:lstStyle/>
        <a:p>
          <a:endParaRPr lang="en-US"/>
        </a:p>
      </dgm:t>
    </dgm:pt>
  </dgm:ptLst>
  <dgm:cxnLst>
    <dgm:cxn modelId="{DFC04D92-52A3-4B85-824B-72F03E7372BA}" srcId="{DD726814-7DF0-40A1-91B7-E72E5954666F}" destId="{FEAEEF03-27D4-4C52-BD02-D7B981619BF1}" srcOrd="1" destOrd="0" parTransId="{646C6DF3-AC25-48D1-A0A9-2A1F978688FE}" sibTransId="{E0B3ACC7-F52D-4B0B-94E1-60F71C1E3DD5}"/>
    <dgm:cxn modelId="{1DF1258A-5E41-4BF8-907C-84FE5F7EBB06}" type="presOf" srcId="{FEAEEF03-27D4-4C52-BD02-D7B981619BF1}" destId="{E035CF4B-1395-4D91-BF83-1EC5CE29B97F}" srcOrd="0" destOrd="0" presId="urn:microsoft.com/office/officeart/2005/8/layout/hChevron3"/>
    <dgm:cxn modelId="{3733E078-B6AB-4D44-AF16-5E63F2533BD0}" srcId="{DD726814-7DF0-40A1-91B7-E72E5954666F}" destId="{05D37E9E-6B8E-4CCD-AFA6-9584C9D1BF16}" srcOrd="2" destOrd="0" parTransId="{93B7AB03-A03F-49A4-AEB6-D1D86BF3E616}" sibTransId="{A1453433-7F0D-4C31-98BC-0FB80720F1C6}"/>
    <dgm:cxn modelId="{22EAC9E6-8162-4C58-A7AB-95C2121E0FC5}" srcId="{DD726814-7DF0-40A1-91B7-E72E5954666F}" destId="{EA68817B-56E5-470E-B424-B298878C2719}" srcOrd="3" destOrd="0" parTransId="{D50C6FB8-1737-4C4B-BB51-2EDADC5074B0}" sibTransId="{8C824D5D-69A0-486F-AD93-1EBA6632BE6D}"/>
    <dgm:cxn modelId="{0B4A37E0-CA74-4FB7-B789-3A1374B0C5AC}" srcId="{DD726814-7DF0-40A1-91B7-E72E5954666F}" destId="{56CD266F-4FA7-4052-849D-4C5C25374497}" srcOrd="0" destOrd="0" parTransId="{ABD39EE8-50B1-4C75-8927-28A5E86FA816}" sibTransId="{CC56E647-AEA3-4B36-8A96-E76ABAA190AB}"/>
    <dgm:cxn modelId="{A4A25926-C79A-43FC-9375-6B50F950E184}" type="presOf" srcId="{05D37E9E-6B8E-4CCD-AFA6-9584C9D1BF16}" destId="{03CFA343-449A-41D7-88AB-8D17A467A0AE}" srcOrd="0" destOrd="0" presId="urn:microsoft.com/office/officeart/2005/8/layout/hChevron3"/>
    <dgm:cxn modelId="{412F431E-29EB-4595-9157-24AB99BB047A}" type="presOf" srcId="{DD726814-7DF0-40A1-91B7-E72E5954666F}" destId="{C2B80211-B4F5-4495-9800-B4B2C876862D}" srcOrd="0" destOrd="0" presId="urn:microsoft.com/office/officeart/2005/8/layout/hChevron3"/>
    <dgm:cxn modelId="{9507E292-7927-4006-B4A2-8F7FA66451FD}" type="presOf" srcId="{EA68817B-56E5-470E-B424-B298878C2719}" destId="{2EA2558E-809B-4722-B40E-322C568D1DA3}" srcOrd="0" destOrd="0" presId="urn:microsoft.com/office/officeart/2005/8/layout/hChevron3"/>
    <dgm:cxn modelId="{5F0ECB25-3CA2-4C7A-87D7-146DEFAA8037}" type="presOf" srcId="{56CD266F-4FA7-4052-849D-4C5C25374497}" destId="{8C8CA742-853C-441F-B82B-6D03A01DA731}" srcOrd="0" destOrd="0" presId="urn:microsoft.com/office/officeart/2005/8/layout/hChevron3"/>
    <dgm:cxn modelId="{B989DE7A-75D2-4848-ABFF-401636704BA7}" type="presParOf" srcId="{C2B80211-B4F5-4495-9800-B4B2C876862D}" destId="{8C8CA742-853C-441F-B82B-6D03A01DA731}" srcOrd="0" destOrd="0" presId="urn:microsoft.com/office/officeart/2005/8/layout/hChevron3"/>
    <dgm:cxn modelId="{B54212D6-30BF-4BE9-90C8-410F75D94146}" type="presParOf" srcId="{C2B80211-B4F5-4495-9800-B4B2C876862D}" destId="{C2952BA5-268C-4929-A402-AF6EE57F0208}" srcOrd="1" destOrd="0" presId="urn:microsoft.com/office/officeart/2005/8/layout/hChevron3"/>
    <dgm:cxn modelId="{90DBF711-B61D-425E-AB30-EE0A96EFD017}" type="presParOf" srcId="{C2B80211-B4F5-4495-9800-B4B2C876862D}" destId="{E035CF4B-1395-4D91-BF83-1EC5CE29B97F}" srcOrd="2" destOrd="0" presId="urn:microsoft.com/office/officeart/2005/8/layout/hChevron3"/>
    <dgm:cxn modelId="{851B5FE7-1E97-4973-9F7E-5C564B781DC6}" type="presParOf" srcId="{C2B80211-B4F5-4495-9800-B4B2C876862D}" destId="{B77BB034-B6A4-42AA-B2E7-56A09F99CE22}" srcOrd="3" destOrd="0" presId="urn:microsoft.com/office/officeart/2005/8/layout/hChevron3"/>
    <dgm:cxn modelId="{8F905F06-A951-455C-899A-FFCD5140A780}" type="presParOf" srcId="{C2B80211-B4F5-4495-9800-B4B2C876862D}" destId="{03CFA343-449A-41D7-88AB-8D17A467A0AE}" srcOrd="4" destOrd="0" presId="urn:microsoft.com/office/officeart/2005/8/layout/hChevron3"/>
    <dgm:cxn modelId="{56DF4BDD-805A-4603-821A-CC8A893A7EF4}" type="presParOf" srcId="{C2B80211-B4F5-4495-9800-B4B2C876862D}" destId="{677E7E31-117A-4840-BAA0-F797E8B4632E}" srcOrd="5" destOrd="0" presId="urn:microsoft.com/office/officeart/2005/8/layout/hChevron3"/>
    <dgm:cxn modelId="{852D745E-7B27-4CFC-8763-211CC27D32B6}" type="presParOf" srcId="{C2B80211-B4F5-4495-9800-B4B2C876862D}" destId="{2EA2558E-809B-4722-B40E-322C568D1DA3}"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726814-7DF0-40A1-91B7-E72E5954666F}" type="doc">
      <dgm:prSet loTypeId="urn:microsoft.com/office/officeart/2005/8/layout/hChevron3" loCatId="process" qsTypeId="urn:microsoft.com/office/officeart/2005/8/quickstyle/simple1" qsCatId="simple" csTypeId="urn:microsoft.com/office/officeart/2005/8/colors/colorful2" csCatId="colorful" phldr="1"/>
      <dgm:spPr/>
    </dgm:pt>
    <dgm:pt modelId="{56CD266F-4FA7-4052-849D-4C5C25374497}">
      <dgm:prSet phldrT="[Text]" custT="1"/>
      <dgm:spPr/>
      <dgm:t>
        <a:bodyPr/>
        <a:lstStyle/>
        <a:p>
          <a:r>
            <a:rPr lang="en-US" sz="2400" dirty="0" smtClean="0">
              <a:solidFill>
                <a:srgbClr val="002045"/>
              </a:solidFill>
              <a:latin typeface="Arial" panose="020B0604020202020204" pitchFamily="34" charset="0"/>
              <a:cs typeface="Arial" panose="020B0604020202020204" pitchFamily="34" charset="0"/>
            </a:rPr>
            <a:t>Notice</a:t>
          </a:r>
        </a:p>
        <a:p>
          <a:r>
            <a:rPr lang="en-US" sz="2400" dirty="0" smtClean="0">
              <a:solidFill>
                <a:srgbClr val="002045"/>
              </a:solidFill>
              <a:latin typeface="Arial" panose="020B0604020202020204" pitchFamily="34" charset="0"/>
              <a:cs typeface="Arial" panose="020B0604020202020204" pitchFamily="34" charset="0"/>
            </a:rPr>
            <a:t>Spring 2019</a:t>
          </a:r>
          <a:endParaRPr lang="en-US" sz="2400" dirty="0">
            <a:solidFill>
              <a:srgbClr val="002045"/>
            </a:solidFill>
            <a:latin typeface="Arial" panose="020B0604020202020204" pitchFamily="34" charset="0"/>
            <a:cs typeface="Arial" panose="020B0604020202020204" pitchFamily="34" charset="0"/>
          </a:endParaRPr>
        </a:p>
      </dgm:t>
    </dgm:pt>
    <dgm:pt modelId="{ABD39EE8-50B1-4C75-8927-28A5E86FA816}" type="parTrans" cxnId="{0B4A37E0-CA74-4FB7-B789-3A1374B0C5AC}">
      <dgm:prSet/>
      <dgm:spPr/>
      <dgm:t>
        <a:bodyPr/>
        <a:lstStyle/>
        <a:p>
          <a:endParaRPr lang="en-US"/>
        </a:p>
      </dgm:t>
    </dgm:pt>
    <dgm:pt modelId="{CC56E647-AEA3-4B36-8A96-E76ABAA190AB}" type="sibTrans" cxnId="{0B4A37E0-CA74-4FB7-B789-3A1374B0C5AC}">
      <dgm:prSet/>
      <dgm:spPr/>
      <dgm:t>
        <a:bodyPr/>
        <a:lstStyle/>
        <a:p>
          <a:endParaRPr lang="en-US"/>
        </a:p>
      </dgm:t>
    </dgm:pt>
    <dgm:pt modelId="{FEAEEF03-27D4-4C52-BD02-D7B981619BF1}">
      <dgm:prSet phldrT="[Text]" custT="1"/>
      <dgm:spPr/>
      <dgm:t>
        <a:bodyPr/>
        <a:lstStyle/>
        <a:p>
          <a:r>
            <a:rPr lang="en-US" sz="2400" dirty="0" smtClean="0">
              <a:solidFill>
                <a:srgbClr val="002045"/>
              </a:solidFill>
              <a:latin typeface="Arial" panose="020B0604020202020204" pitchFamily="34" charset="0"/>
              <a:cs typeface="Arial" panose="020B0604020202020204" pitchFamily="34" charset="0"/>
            </a:rPr>
            <a:t>Applications</a:t>
          </a:r>
        </a:p>
        <a:p>
          <a:r>
            <a:rPr lang="en-US" sz="2300" dirty="0" smtClean="0">
              <a:solidFill>
                <a:srgbClr val="002045"/>
              </a:solidFill>
              <a:latin typeface="Arial" panose="020B0604020202020204" pitchFamily="34" charset="0"/>
              <a:cs typeface="Arial" panose="020B0604020202020204" pitchFamily="34" charset="0"/>
            </a:rPr>
            <a:t>90 days</a:t>
          </a:r>
          <a:endParaRPr lang="en-US" sz="2300" dirty="0">
            <a:solidFill>
              <a:srgbClr val="002045"/>
            </a:solidFill>
            <a:latin typeface="Arial" panose="020B0604020202020204" pitchFamily="34" charset="0"/>
            <a:cs typeface="Arial" panose="020B0604020202020204" pitchFamily="34" charset="0"/>
          </a:endParaRPr>
        </a:p>
      </dgm:t>
    </dgm:pt>
    <dgm:pt modelId="{646C6DF3-AC25-48D1-A0A9-2A1F978688FE}" type="parTrans" cxnId="{DFC04D92-52A3-4B85-824B-72F03E7372BA}">
      <dgm:prSet/>
      <dgm:spPr/>
      <dgm:t>
        <a:bodyPr/>
        <a:lstStyle/>
        <a:p>
          <a:endParaRPr lang="en-US"/>
        </a:p>
      </dgm:t>
    </dgm:pt>
    <dgm:pt modelId="{E0B3ACC7-F52D-4B0B-94E1-60F71C1E3DD5}" type="sibTrans" cxnId="{DFC04D92-52A3-4B85-824B-72F03E7372BA}">
      <dgm:prSet/>
      <dgm:spPr/>
      <dgm:t>
        <a:bodyPr/>
        <a:lstStyle/>
        <a:p>
          <a:endParaRPr lang="en-US"/>
        </a:p>
      </dgm:t>
    </dgm:pt>
    <dgm:pt modelId="{05D37E9E-6B8E-4CCD-AFA6-9584C9D1BF16}">
      <dgm:prSet phldrT="[Text]" custT="1"/>
      <dgm:spPr/>
      <dgm:t>
        <a:bodyPr/>
        <a:lstStyle/>
        <a:p>
          <a:r>
            <a:rPr lang="en-US" sz="2300" dirty="0" smtClean="0">
              <a:solidFill>
                <a:srgbClr val="002045"/>
              </a:solidFill>
              <a:latin typeface="Arial" panose="020B0604020202020204" pitchFamily="34" charset="0"/>
              <a:cs typeface="Arial" panose="020B0604020202020204" pitchFamily="34" charset="0"/>
            </a:rPr>
            <a:t>Staff &amp; MPSC Review</a:t>
          </a:r>
        </a:p>
        <a:p>
          <a:r>
            <a:rPr lang="en-US" sz="2300" dirty="0" smtClean="0">
              <a:solidFill>
                <a:srgbClr val="002045"/>
              </a:solidFill>
              <a:latin typeface="Arial" panose="020B0604020202020204" pitchFamily="34" charset="0"/>
              <a:cs typeface="Arial" panose="020B0604020202020204" pitchFamily="34" charset="0"/>
            </a:rPr>
            <a:t>12 - 18 months</a:t>
          </a:r>
          <a:endParaRPr lang="en-US" sz="2300" dirty="0">
            <a:solidFill>
              <a:srgbClr val="002045"/>
            </a:solidFill>
            <a:latin typeface="Arial" panose="020B0604020202020204" pitchFamily="34" charset="0"/>
            <a:cs typeface="Arial" panose="020B0604020202020204" pitchFamily="34" charset="0"/>
          </a:endParaRPr>
        </a:p>
      </dgm:t>
    </dgm:pt>
    <dgm:pt modelId="{93B7AB03-A03F-49A4-AEB6-D1D86BF3E616}" type="parTrans" cxnId="{3733E078-B6AB-4D44-AF16-5E63F2533BD0}">
      <dgm:prSet/>
      <dgm:spPr/>
      <dgm:t>
        <a:bodyPr/>
        <a:lstStyle/>
        <a:p>
          <a:endParaRPr lang="en-US"/>
        </a:p>
      </dgm:t>
    </dgm:pt>
    <dgm:pt modelId="{A1453433-7F0D-4C31-98BC-0FB80720F1C6}" type="sibTrans" cxnId="{3733E078-B6AB-4D44-AF16-5E63F2533BD0}">
      <dgm:prSet/>
      <dgm:spPr/>
      <dgm:t>
        <a:bodyPr/>
        <a:lstStyle/>
        <a:p>
          <a:endParaRPr lang="en-US"/>
        </a:p>
      </dgm:t>
    </dgm:pt>
    <dgm:pt modelId="{EA68817B-56E5-470E-B424-B298878C2719}">
      <dgm:prSet custT="1"/>
      <dgm:spPr/>
      <dgm:t>
        <a:bodyPr/>
        <a:lstStyle/>
        <a:p>
          <a:r>
            <a:rPr lang="en-US" sz="2400" dirty="0" smtClean="0">
              <a:solidFill>
                <a:srgbClr val="002045"/>
              </a:solidFill>
              <a:latin typeface="Arial" panose="020B0604020202020204" pitchFamily="34" charset="0"/>
              <a:cs typeface="Arial" panose="020B0604020202020204" pitchFamily="34" charset="0"/>
            </a:rPr>
            <a:t>Board Approval</a:t>
          </a:r>
        </a:p>
        <a:p>
          <a:r>
            <a:rPr lang="en-US" sz="2400" dirty="0" smtClean="0">
              <a:solidFill>
                <a:srgbClr val="002045"/>
              </a:solidFill>
              <a:latin typeface="Arial" panose="020B0604020202020204" pitchFamily="34" charset="0"/>
              <a:cs typeface="Arial" panose="020B0604020202020204" pitchFamily="34" charset="0"/>
            </a:rPr>
            <a:t>6/2020 – 12/2020 </a:t>
          </a:r>
          <a:endParaRPr lang="en-US" sz="2400" dirty="0">
            <a:solidFill>
              <a:srgbClr val="002045"/>
            </a:solidFill>
            <a:latin typeface="Arial" panose="020B0604020202020204" pitchFamily="34" charset="0"/>
            <a:cs typeface="Arial" panose="020B0604020202020204" pitchFamily="34" charset="0"/>
          </a:endParaRPr>
        </a:p>
      </dgm:t>
    </dgm:pt>
    <dgm:pt modelId="{D50C6FB8-1737-4C4B-BB51-2EDADC5074B0}" type="parTrans" cxnId="{22EAC9E6-8162-4C58-A7AB-95C2121E0FC5}">
      <dgm:prSet/>
      <dgm:spPr/>
      <dgm:t>
        <a:bodyPr/>
        <a:lstStyle/>
        <a:p>
          <a:endParaRPr lang="en-US"/>
        </a:p>
      </dgm:t>
    </dgm:pt>
    <dgm:pt modelId="{8C824D5D-69A0-486F-AD93-1EBA6632BE6D}" type="sibTrans" cxnId="{22EAC9E6-8162-4C58-A7AB-95C2121E0FC5}">
      <dgm:prSet/>
      <dgm:spPr/>
      <dgm:t>
        <a:bodyPr/>
        <a:lstStyle/>
        <a:p>
          <a:endParaRPr lang="en-US"/>
        </a:p>
      </dgm:t>
    </dgm:pt>
    <dgm:pt modelId="{C2B80211-B4F5-4495-9800-B4B2C876862D}" type="pres">
      <dgm:prSet presAssocID="{DD726814-7DF0-40A1-91B7-E72E5954666F}" presName="Name0" presStyleCnt="0">
        <dgm:presLayoutVars>
          <dgm:dir/>
          <dgm:resizeHandles val="exact"/>
        </dgm:presLayoutVars>
      </dgm:prSet>
      <dgm:spPr/>
    </dgm:pt>
    <dgm:pt modelId="{8C8CA742-853C-441F-B82B-6D03A01DA731}" type="pres">
      <dgm:prSet presAssocID="{56CD266F-4FA7-4052-849D-4C5C25374497}" presName="parTxOnly" presStyleLbl="node1" presStyleIdx="0" presStyleCnt="4" custScaleX="87645">
        <dgm:presLayoutVars>
          <dgm:bulletEnabled val="1"/>
        </dgm:presLayoutVars>
      </dgm:prSet>
      <dgm:spPr/>
      <dgm:t>
        <a:bodyPr/>
        <a:lstStyle/>
        <a:p>
          <a:endParaRPr lang="en-US"/>
        </a:p>
      </dgm:t>
    </dgm:pt>
    <dgm:pt modelId="{C2952BA5-268C-4929-A402-AF6EE57F0208}" type="pres">
      <dgm:prSet presAssocID="{CC56E647-AEA3-4B36-8A96-E76ABAA190AB}" presName="parSpace" presStyleCnt="0"/>
      <dgm:spPr/>
    </dgm:pt>
    <dgm:pt modelId="{E035CF4B-1395-4D91-BF83-1EC5CE29B97F}" type="pres">
      <dgm:prSet presAssocID="{FEAEEF03-27D4-4C52-BD02-D7B981619BF1}" presName="parTxOnly" presStyleLbl="node1" presStyleIdx="1" presStyleCnt="4" custScaleX="101324">
        <dgm:presLayoutVars>
          <dgm:bulletEnabled val="1"/>
        </dgm:presLayoutVars>
      </dgm:prSet>
      <dgm:spPr/>
      <dgm:t>
        <a:bodyPr/>
        <a:lstStyle/>
        <a:p>
          <a:endParaRPr lang="en-US"/>
        </a:p>
      </dgm:t>
    </dgm:pt>
    <dgm:pt modelId="{B77BB034-B6A4-42AA-B2E7-56A09F99CE22}" type="pres">
      <dgm:prSet presAssocID="{E0B3ACC7-F52D-4B0B-94E1-60F71C1E3DD5}" presName="parSpace" presStyleCnt="0"/>
      <dgm:spPr/>
    </dgm:pt>
    <dgm:pt modelId="{03CFA343-449A-41D7-88AB-8D17A467A0AE}" type="pres">
      <dgm:prSet presAssocID="{05D37E9E-6B8E-4CCD-AFA6-9584C9D1BF16}" presName="parTxOnly" presStyleLbl="node1" presStyleIdx="2" presStyleCnt="4" custScaleX="116606">
        <dgm:presLayoutVars>
          <dgm:bulletEnabled val="1"/>
        </dgm:presLayoutVars>
      </dgm:prSet>
      <dgm:spPr/>
      <dgm:t>
        <a:bodyPr/>
        <a:lstStyle/>
        <a:p>
          <a:endParaRPr lang="en-US"/>
        </a:p>
      </dgm:t>
    </dgm:pt>
    <dgm:pt modelId="{677E7E31-117A-4840-BAA0-F797E8B4632E}" type="pres">
      <dgm:prSet presAssocID="{A1453433-7F0D-4C31-98BC-0FB80720F1C6}" presName="parSpace" presStyleCnt="0"/>
      <dgm:spPr/>
    </dgm:pt>
    <dgm:pt modelId="{2EA2558E-809B-4722-B40E-322C568D1DA3}" type="pres">
      <dgm:prSet presAssocID="{EA68817B-56E5-470E-B424-B298878C2719}" presName="parTxOnly" presStyleLbl="node1" presStyleIdx="3" presStyleCnt="4" custScaleX="122716">
        <dgm:presLayoutVars>
          <dgm:bulletEnabled val="1"/>
        </dgm:presLayoutVars>
      </dgm:prSet>
      <dgm:spPr/>
      <dgm:t>
        <a:bodyPr/>
        <a:lstStyle/>
        <a:p>
          <a:endParaRPr lang="en-US"/>
        </a:p>
      </dgm:t>
    </dgm:pt>
  </dgm:ptLst>
  <dgm:cxnLst>
    <dgm:cxn modelId="{DFC04D92-52A3-4B85-824B-72F03E7372BA}" srcId="{DD726814-7DF0-40A1-91B7-E72E5954666F}" destId="{FEAEEF03-27D4-4C52-BD02-D7B981619BF1}" srcOrd="1" destOrd="0" parTransId="{646C6DF3-AC25-48D1-A0A9-2A1F978688FE}" sibTransId="{E0B3ACC7-F52D-4B0B-94E1-60F71C1E3DD5}"/>
    <dgm:cxn modelId="{1DF1258A-5E41-4BF8-907C-84FE5F7EBB06}" type="presOf" srcId="{FEAEEF03-27D4-4C52-BD02-D7B981619BF1}" destId="{E035CF4B-1395-4D91-BF83-1EC5CE29B97F}" srcOrd="0" destOrd="0" presId="urn:microsoft.com/office/officeart/2005/8/layout/hChevron3"/>
    <dgm:cxn modelId="{3733E078-B6AB-4D44-AF16-5E63F2533BD0}" srcId="{DD726814-7DF0-40A1-91B7-E72E5954666F}" destId="{05D37E9E-6B8E-4CCD-AFA6-9584C9D1BF16}" srcOrd="2" destOrd="0" parTransId="{93B7AB03-A03F-49A4-AEB6-D1D86BF3E616}" sibTransId="{A1453433-7F0D-4C31-98BC-0FB80720F1C6}"/>
    <dgm:cxn modelId="{22EAC9E6-8162-4C58-A7AB-95C2121E0FC5}" srcId="{DD726814-7DF0-40A1-91B7-E72E5954666F}" destId="{EA68817B-56E5-470E-B424-B298878C2719}" srcOrd="3" destOrd="0" parTransId="{D50C6FB8-1737-4C4B-BB51-2EDADC5074B0}" sibTransId="{8C824D5D-69A0-486F-AD93-1EBA6632BE6D}"/>
    <dgm:cxn modelId="{0B4A37E0-CA74-4FB7-B789-3A1374B0C5AC}" srcId="{DD726814-7DF0-40A1-91B7-E72E5954666F}" destId="{56CD266F-4FA7-4052-849D-4C5C25374497}" srcOrd="0" destOrd="0" parTransId="{ABD39EE8-50B1-4C75-8927-28A5E86FA816}" sibTransId="{CC56E647-AEA3-4B36-8A96-E76ABAA190AB}"/>
    <dgm:cxn modelId="{A4A25926-C79A-43FC-9375-6B50F950E184}" type="presOf" srcId="{05D37E9E-6B8E-4CCD-AFA6-9584C9D1BF16}" destId="{03CFA343-449A-41D7-88AB-8D17A467A0AE}" srcOrd="0" destOrd="0" presId="urn:microsoft.com/office/officeart/2005/8/layout/hChevron3"/>
    <dgm:cxn modelId="{412F431E-29EB-4595-9157-24AB99BB047A}" type="presOf" srcId="{DD726814-7DF0-40A1-91B7-E72E5954666F}" destId="{C2B80211-B4F5-4495-9800-B4B2C876862D}" srcOrd="0" destOrd="0" presId="urn:microsoft.com/office/officeart/2005/8/layout/hChevron3"/>
    <dgm:cxn modelId="{9507E292-7927-4006-B4A2-8F7FA66451FD}" type="presOf" srcId="{EA68817B-56E5-470E-B424-B298878C2719}" destId="{2EA2558E-809B-4722-B40E-322C568D1DA3}" srcOrd="0" destOrd="0" presId="urn:microsoft.com/office/officeart/2005/8/layout/hChevron3"/>
    <dgm:cxn modelId="{5F0ECB25-3CA2-4C7A-87D7-146DEFAA8037}" type="presOf" srcId="{56CD266F-4FA7-4052-849D-4C5C25374497}" destId="{8C8CA742-853C-441F-B82B-6D03A01DA731}" srcOrd="0" destOrd="0" presId="urn:microsoft.com/office/officeart/2005/8/layout/hChevron3"/>
    <dgm:cxn modelId="{B989DE7A-75D2-4848-ABFF-401636704BA7}" type="presParOf" srcId="{C2B80211-B4F5-4495-9800-B4B2C876862D}" destId="{8C8CA742-853C-441F-B82B-6D03A01DA731}" srcOrd="0" destOrd="0" presId="urn:microsoft.com/office/officeart/2005/8/layout/hChevron3"/>
    <dgm:cxn modelId="{B54212D6-30BF-4BE9-90C8-410F75D94146}" type="presParOf" srcId="{C2B80211-B4F5-4495-9800-B4B2C876862D}" destId="{C2952BA5-268C-4929-A402-AF6EE57F0208}" srcOrd="1" destOrd="0" presId="urn:microsoft.com/office/officeart/2005/8/layout/hChevron3"/>
    <dgm:cxn modelId="{90DBF711-B61D-425E-AB30-EE0A96EFD017}" type="presParOf" srcId="{C2B80211-B4F5-4495-9800-B4B2C876862D}" destId="{E035CF4B-1395-4D91-BF83-1EC5CE29B97F}" srcOrd="2" destOrd="0" presId="urn:microsoft.com/office/officeart/2005/8/layout/hChevron3"/>
    <dgm:cxn modelId="{851B5FE7-1E97-4973-9F7E-5C564B781DC6}" type="presParOf" srcId="{C2B80211-B4F5-4495-9800-B4B2C876862D}" destId="{B77BB034-B6A4-42AA-B2E7-56A09F99CE22}" srcOrd="3" destOrd="0" presId="urn:microsoft.com/office/officeart/2005/8/layout/hChevron3"/>
    <dgm:cxn modelId="{8F905F06-A951-455C-899A-FFCD5140A780}" type="presParOf" srcId="{C2B80211-B4F5-4495-9800-B4B2C876862D}" destId="{03CFA343-449A-41D7-88AB-8D17A467A0AE}" srcOrd="4" destOrd="0" presId="urn:microsoft.com/office/officeart/2005/8/layout/hChevron3"/>
    <dgm:cxn modelId="{56DF4BDD-805A-4603-821A-CC8A893A7EF4}" type="presParOf" srcId="{C2B80211-B4F5-4495-9800-B4B2C876862D}" destId="{677E7E31-117A-4840-BAA0-F797E8B4632E}" srcOrd="5" destOrd="0" presId="urn:microsoft.com/office/officeart/2005/8/layout/hChevron3"/>
    <dgm:cxn modelId="{852D745E-7B27-4CFC-8763-211CC27D32B6}" type="presParOf" srcId="{C2B80211-B4F5-4495-9800-B4B2C876862D}" destId="{2EA2558E-809B-4722-B40E-322C568D1DA3}"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CA742-853C-441F-B82B-6D03A01DA731}">
      <dsp:nvSpPr>
        <dsp:cNvPr id="0" name=""/>
        <dsp:cNvSpPr/>
      </dsp:nvSpPr>
      <dsp:spPr>
        <a:xfrm>
          <a:off x="3338" y="925416"/>
          <a:ext cx="3349482" cy="1339792"/>
        </a:xfrm>
        <a:prstGeom prst="homePlat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72009" rIns="36005" bIns="72009" numCol="1" spcCol="1270" anchor="ctr" anchorCtr="0">
          <a:noAutofit/>
        </a:bodyPr>
        <a:lstStyle/>
        <a:p>
          <a:pPr lvl="0" algn="ctr" defTabSz="1200150">
            <a:lnSpc>
              <a:spcPct val="90000"/>
            </a:lnSpc>
            <a:spcBef>
              <a:spcPct val="0"/>
            </a:spcBef>
            <a:spcAft>
              <a:spcPct val="35000"/>
            </a:spcAft>
          </a:pPr>
          <a:r>
            <a:rPr lang="en-US" sz="2700" kern="1200" dirty="0" smtClean="0">
              <a:solidFill>
                <a:srgbClr val="002045"/>
              </a:solidFill>
              <a:latin typeface="Arial" panose="020B0604020202020204" pitchFamily="34" charset="0"/>
              <a:cs typeface="Arial" panose="020B0604020202020204" pitchFamily="34" charset="0"/>
            </a:rPr>
            <a:t>Notice</a:t>
          </a:r>
          <a:endParaRPr lang="en-US" sz="2700" kern="1200" dirty="0">
            <a:solidFill>
              <a:srgbClr val="002045"/>
            </a:solidFill>
            <a:latin typeface="Arial" panose="020B0604020202020204" pitchFamily="34" charset="0"/>
            <a:cs typeface="Arial" panose="020B0604020202020204" pitchFamily="34" charset="0"/>
          </a:endParaRPr>
        </a:p>
      </dsp:txBody>
      <dsp:txXfrm>
        <a:off x="3338" y="925416"/>
        <a:ext cx="3014534" cy="1339792"/>
      </dsp:txXfrm>
    </dsp:sp>
    <dsp:sp modelId="{E035CF4B-1395-4D91-BF83-1EC5CE29B97F}">
      <dsp:nvSpPr>
        <dsp:cNvPr id="0" name=""/>
        <dsp:cNvSpPr/>
      </dsp:nvSpPr>
      <dsp:spPr>
        <a:xfrm>
          <a:off x="2682924" y="925416"/>
          <a:ext cx="3349482" cy="1339792"/>
        </a:xfrm>
        <a:prstGeom prst="chevron">
          <a:avLst/>
        </a:prstGeom>
        <a:solidFill>
          <a:schemeClr val="accent2">
            <a:hueOff val="-1205262"/>
            <a:satOff val="15267"/>
            <a:lumOff val="2091"/>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72009" rIns="36005" bIns="72009" numCol="1" spcCol="1270" anchor="ctr" anchorCtr="0">
          <a:noAutofit/>
        </a:bodyPr>
        <a:lstStyle/>
        <a:p>
          <a:pPr lvl="0" algn="ctr" defTabSz="1200150">
            <a:lnSpc>
              <a:spcPct val="90000"/>
            </a:lnSpc>
            <a:spcBef>
              <a:spcPct val="0"/>
            </a:spcBef>
            <a:spcAft>
              <a:spcPct val="35000"/>
            </a:spcAft>
          </a:pPr>
          <a:r>
            <a:rPr lang="en-US" sz="2700" kern="1200" dirty="0" smtClean="0">
              <a:solidFill>
                <a:srgbClr val="002045"/>
              </a:solidFill>
              <a:latin typeface="Arial" panose="020B0604020202020204" pitchFamily="34" charset="0"/>
              <a:cs typeface="Arial" panose="020B0604020202020204" pitchFamily="34" charset="0"/>
            </a:rPr>
            <a:t>Applications</a:t>
          </a:r>
          <a:endParaRPr lang="en-US" sz="2700" kern="1200" dirty="0">
            <a:solidFill>
              <a:srgbClr val="002045"/>
            </a:solidFill>
            <a:latin typeface="Arial" panose="020B0604020202020204" pitchFamily="34" charset="0"/>
            <a:cs typeface="Arial" panose="020B0604020202020204" pitchFamily="34" charset="0"/>
          </a:endParaRPr>
        </a:p>
      </dsp:txBody>
      <dsp:txXfrm>
        <a:off x="3352820" y="925416"/>
        <a:ext cx="2009690" cy="1339792"/>
      </dsp:txXfrm>
    </dsp:sp>
    <dsp:sp modelId="{03CFA343-449A-41D7-88AB-8D17A467A0AE}">
      <dsp:nvSpPr>
        <dsp:cNvPr id="0" name=""/>
        <dsp:cNvSpPr/>
      </dsp:nvSpPr>
      <dsp:spPr>
        <a:xfrm>
          <a:off x="5362509" y="925416"/>
          <a:ext cx="3349482" cy="1339792"/>
        </a:xfrm>
        <a:prstGeom prst="chevron">
          <a:avLst/>
        </a:prstGeom>
        <a:solidFill>
          <a:schemeClr val="accent2">
            <a:hueOff val="-2410524"/>
            <a:satOff val="30533"/>
            <a:lumOff val="4182"/>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72009" rIns="36005" bIns="72009" numCol="1" spcCol="1270" anchor="ctr" anchorCtr="0">
          <a:noAutofit/>
        </a:bodyPr>
        <a:lstStyle/>
        <a:p>
          <a:pPr lvl="0" algn="ctr" defTabSz="1200150">
            <a:lnSpc>
              <a:spcPct val="90000"/>
            </a:lnSpc>
            <a:spcBef>
              <a:spcPct val="0"/>
            </a:spcBef>
            <a:spcAft>
              <a:spcPct val="35000"/>
            </a:spcAft>
          </a:pPr>
          <a:r>
            <a:rPr lang="en-US" sz="2700" kern="1200" dirty="0" smtClean="0">
              <a:solidFill>
                <a:srgbClr val="002045"/>
              </a:solidFill>
              <a:latin typeface="Arial" panose="020B0604020202020204" pitchFamily="34" charset="0"/>
              <a:cs typeface="Arial" panose="020B0604020202020204" pitchFamily="34" charset="0"/>
            </a:rPr>
            <a:t>Staff &amp; MPSC Review</a:t>
          </a:r>
          <a:endParaRPr lang="en-US" sz="2700" kern="1200" dirty="0">
            <a:solidFill>
              <a:srgbClr val="002045"/>
            </a:solidFill>
            <a:latin typeface="Arial" panose="020B0604020202020204" pitchFamily="34" charset="0"/>
            <a:cs typeface="Arial" panose="020B0604020202020204" pitchFamily="34" charset="0"/>
          </a:endParaRPr>
        </a:p>
      </dsp:txBody>
      <dsp:txXfrm>
        <a:off x="6032405" y="925416"/>
        <a:ext cx="2009690" cy="1339792"/>
      </dsp:txXfrm>
    </dsp:sp>
    <dsp:sp modelId="{2EA2558E-809B-4722-B40E-322C568D1DA3}">
      <dsp:nvSpPr>
        <dsp:cNvPr id="0" name=""/>
        <dsp:cNvSpPr/>
      </dsp:nvSpPr>
      <dsp:spPr>
        <a:xfrm>
          <a:off x="8042095" y="925416"/>
          <a:ext cx="3349482" cy="1339792"/>
        </a:xfrm>
        <a:prstGeom prst="chevron">
          <a:avLst/>
        </a:prstGeom>
        <a:solidFill>
          <a:schemeClr val="accent2">
            <a:hueOff val="-3615786"/>
            <a:satOff val="45800"/>
            <a:lumOff val="6273"/>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72009" rIns="36005" bIns="72009" numCol="1" spcCol="1270" anchor="ctr" anchorCtr="0">
          <a:noAutofit/>
        </a:bodyPr>
        <a:lstStyle/>
        <a:p>
          <a:pPr lvl="0" algn="ctr" defTabSz="1200150">
            <a:lnSpc>
              <a:spcPct val="90000"/>
            </a:lnSpc>
            <a:spcBef>
              <a:spcPct val="0"/>
            </a:spcBef>
            <a:spcAft>
              <a:spcPct val="35000"/>
            </a:spcAft>
          </a:pPr>
          <a:r>
            <a:rPr lang="en-US" sz="2700" kern="1200" dirty="0" smtClean="0">
              <a:solidFill>
                <a:srgbClr val="002045"/>
              </a:solidFill>
              <a:latin typeface="Arial" panose="020B0604020202020204" pitchFamily="34" charset="0"/>
              <a:cs typeface="Arial" panose="020B0604020202020204" pitchFamily="34" charset="0"/>
            </a:rPr>
            <a:t>Board </a:t>
          </a:r>
        </a:p>
        <a:p>
          <a:pPr lvl="0" algn="ctr" defTabSz="1200150">
            <a:lnSpc>
              <a:spcPct val="90000"/>
            </a:lnSpc>
            <a:spcBef>
              <a:spcPct val="0"/>
            </a:spcBef>
            <a:spcAft>
              <a:spcPct val="35000"/>
            </a:spcAft>
          </a:pPr>
          <a:r>
            <a:rPr lang="en-US" sz="2700" kern="1200" dirty="0" smtClean="0">
              <a:solidFill>
                <a:srgbClr val="002045"/>
              </a:solidFill>
              <a:latin typeface="Arial" panose="020B0604020202020204" pitchFamily="34" charset="0"/>
              <a:cs typeface="Arial" panose="020B0604020202020204" pitchFamily="34" charset="0"/>
            </a:rPr>
            <a:t>Approval</a:t>
          </a:r>
          <a:endParaRPr lang="en-US" sz="2700" kern="1200" dirty="0">
            <a:solidFill>
              <a:srgbClr val="002045"/>
            </a:solidFill>
            <a:latin typeface="Arial" panose="020B0604020202020204" pitchFamily="34" charset="0"/>
            <a:cs typeface="Arial" panose="020B0604020202020204" pitchFamily="34" charset="0"/>
          </a:endParaRPr>
        </a:p>
      </dsp:txBody>
      <dsp:txXfrm>
        <a:off x="8711991" y="925416"/>
        <a:ext cx="2009690" cy="13397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CA742-853C-441F-B82B-6D03A01DA731}">
      <dsp:nvSpPr>
        <dsp:cNvPr id="0" name=""/>
        <dsp:cNvSpPr/>
      </dsp:nvSpPr>
      <dsp:spPr>
        <a:xfrm>
          <a:off x="451" y="431789"/>
          <a:ext cx="2197360" cy="1241867"/>
        </a:xfrm>
        <a:prstGeom prst="homePlat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Notice</a:t>
          </a:r>
        </a:p>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9/2018</a:t>
          </a:r>
          <a:endParaRPr lang="en-US" sz="2400" kern="1200" dirty="0">
            <a:solidFill>
              <a:srgbClr val="002045"/>
            </a:solidFill>
            <a:latin typeface="Arial" panose="020B0604020202020204" pitchFamily="34" charset="0"/>
            <a:cs typeface="Arial" panose="020B0604020202020204" pitchFamily="34" charset="0"/>
          </a:endParaRPr>
        </a:p>
      </dsp:txBody>
      <dsp:txXfrm>
        <a:off x="451" y="431789"/>
        <a:ext cx="1886893" cy="1241867"/>
      </dsp:txXfrm>
    </dsp:sp>
    <dsp:sp modelId="{E035CF4B-1395-4D91-BF83-1EC5CE29B97F}">
      <dsp:nvSpPr>
        <dsp:cNvPr id="0" name=""/>
        <dsp:cNvSpPr/>
      </dsp:nvSpPr>
      <dsp:spPr>
        <a:xfrm>
          <a:off x="1576878" y="431789"/>
          <a:ext cx="4277924" cy="1241867"/>
        </a:xfrm>
        <a:prstGeom prst="chevron">
          <a:avLst/>
        </a:prstGeom>
        <a:solidFill>
          <a:schemeClr val="accent2">
            <a:hueOff val="-1205262"/>
            <a:satOff val="15267"/>
            <a:lumOff val="2091"/>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Applications</a:t>
          </a:r>
        </a:p>
        <a:p>
          <a:pPr lvl="0" algn="ctr" defTabSz="1066800">
            <a:lnSpc>
              <a:spcPct val="90000"/>
            </a:lnSpc>
            <a:spcBef>
              <a:spcPct val="0"/>
            </a:spcBef>
            <a:spcAft>
              <a:spcPct val="35000"/>
            </a:spcAft>
          </a:pPr>
          <a:r>
            <a:rPr lang="en-US" sz="2300" kern="1200" dirty="0" smtClean="0">
              <a:solidFill>
                <a:srgbClr val="002045"/>
              </a:solidFill>
              <a:latin typeface="Arial" panose="020B0604020202020204" pitchFamily="34" charset="0"/>
              <a:cs typeface="Arial" panose="020B0604020202020204" pitchFamily="34" charset="0"/>
            </a:rPr>
            <a:t>10/2018 through 11/2018</a:t>
          </a:r>
          <a:endParaRPr lang="en-US" sz="2300" kern="1200" dirty="0">
            <a:solidFill>
              <a:srgbClr val="002045"/>
            </a:solidFill>
            <a:latin typeface="Arial" panose="020B0604020202020204" pitchFamily="34" charset="0"/>
            <a:cs typeface="Arial" panose="020B0604020202020204" pitchFamily="34" charset="0"/>
          </a:endParaRPr>
        </a:p>
      </dsp:txBody>
      <dsp:txXfrm>
        <a:off x="2197812" y="431789"/>
        <a:ext cx="3036057" cy="1241867"/>
      </dsp:txXfrm>
    </dsp:sp>
    <dsp:sp modelId="{03CFA343-449A-41D7-88AB-8D17A467A0AE}">
      <dsp:nvSpPr>
        <dsp:cNvPr id="0" name=""/>
        <dsp:cNvSpPr/>
      </dsp:nvSpPr>
      <dsp:spPr>
        <a:xfrm>
          <a:off x="5233868" y="431789"/>
          <a:ext cx="3847803" cy="1241867"/>
        </a:xfrm>
        <a:prstGeom prst="chevron">
          <a:avLst/>
        </a:prstGeom>
        <a:solidFill>
          <a:schemeClr val="accent2">
            <a:hueOff val="-2410524"/>
            <a:satOff val="30533"/>
            <a:lumOff val="4182"/>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r>
            <a:rPr lang="en-US" sz="2300" kern="1200" dirty="0" smtClean="0">
              <a:solidFill>
                <a:srgbClr val="002045"/>
              </a:solidFill>
              <a:latin typeface="Arial" panose="020B0604020202020204" pitchFamily="34" charset="0"/>
              <a:cs typeface="Arial" panose="020B0604020202020204" pitchFamily="34" charset="0"/>
            </a:rPr>
            <a:t>Staff &amp; MPSC Review</a:t>
          </a:r>
        </a:p>
        <a:p>
          <a:pPr lvl="0" algn="ctr" defTabSz="1022350">
            <a:lnSpc>
              <a:spcPct val="90000"/>
            </a:lnSpc>
            <a:spcBef>
              <a:spcPct val="0"/>
            </a:spcBef>
            <a:spcAft>
              <a:spcPct val="35000"/>
            </a:spcAft>
          </a:pPr>
          <a:r>
            <a:rPr lang="en-US" sz="2300" kern="1200" dirty="0" smtClean="0">
              <a:solidFill>
                <a:srgbClr val="002045"/>
              </a:solidFill>
              <a:latin typeface="Arial" panose="020B0604020202020204" pitchFamily="34" charset="0"/>
              <a:cs typeface="Arial" panose="020B0604020202020204" pitchFamily="34" charset="0"/>
            </a:rPr>
            <a:t>12/2018 – 10/2019</a:t>
          </a:r>
          <a:endParaRPr lang="en-US" sz="2300" kern="1200" dirty="0">
            <a:solidFill>
              <a:srgbClr val="002045"/>
            </a:solidFill>
            <a:latin typeface="Arial" panose="020B0604020202020204" pitchFamily="34" charset="0"/>
            <a:cs typeface="Arial" panose="020B0604020202020204" pitchFamily="34" charset="0"/>
          </a:endParaRPr>
        </a:p>
      </dsp:txBody>
      <dsp:txXfrm>
        <a:off x="5854802" y="431789"/>
        <a:ext cx="2605936" cy="1241867"/>
      </dsp:txXfrm>
    </dsp:sp>
    <dsp:sp modelId="{2EA2558E-809B-4722-B40E-322C568D1DA3}">
      <dsp:nvSpPr>
        <dsp:cNvPr id="0" name=""/>
        <dsp:cNvSpPr/>
      </dsp:nvSpPr>
      <dsp:spPr>
        <a:xfrm>
          <a:off x="8460738" y="431789"/>
          <a:ext cx="2933726" cy="1241867"/>
        </a:xfrm>
        <a:prstGeom prst="chevron">
          <a:avLst/>
        </a:prstGeom>
        <a:solidFill>
          <a:schemeClr val="accent2">
            <a:hueOff val="-3615786"/>
            <a:satOff val="45800"/>
            <a:lumOff val="6273"/>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Board Approval</a:t>
          </a:r>
        </a:p>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 12/2019</a:t>
          </a:r>
          <a:endParaRPr lang="en-US" sz="2400" kern="1200" dirty="0">
            <a:solidFill>
              <a:srgbClr val="002045"/>
            </a:solidFill>
            <a:latin typeface="Arial" panose="020B0604020202020204" pitchFamily="34" charset="0"/>
            <a:cs typeface="Arial" panose="020B0604020202020204" pitchFamily="34" charset="0"/>
          </a:endParaRPr>
        </a:p>
      </dsp:txBody>
      <dsp:txXfrm>
        <a:off x="9081672" y="431789"/>
        <a:ext cx="1691859" cy="12418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CA742-853C-441F-B82B-6D03A01DA731}">
      <dsp:nvSpPr>
        <dsp:cNvPr id="0" name=""/>
        <dsp:cNvSpPr/>
      </dsp:nvSpPr>
      <dsp:spPr>
        <a:xfrm>
          <a:off x="840" y="552475"/>
          <a:ext cx="2711334" cy="1237416"/>
        </a:xfrm>
        <a:prstGeom prst="homePlat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Notice</a:t>
          </a:r>
        </a:p>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Spring 2019</a:t>
          </a:r>
          <a:endParaRPr lang="en-US" sz="2400" kern="1200" dirty="0">
            <a:solidFill>
              <a:srgbClr val="002045"/>
            </a:solidFill>
            <a:latin typeface="Arial" panose="020B0604020202020204" pitchFamily="34" charset="0"/>
            <a:cs typeface="Arial" panose="020B0604020202020204" pitchFamily="34" charset="0"/>
          </a:endParaRPr>
        </a:p>
      </dsp:txBody>
      <dsp:txXfrm>
        <a:off x="840" y="552475"/>
        <a:ext cx="2401980" cy="1237416"/>
      </dsp:txXfrm>
    </dsp:sp>
    <dsp:sp modelId="{E035CF4B-1395-4D91-BF83-1EC5CE29B97F}">
      <dsp:nvSpPr>
        <dsp:cNvPr id="0" name=""/>
        <dsp:cNvSpPr/>
      </dsp:nvSpPr>
      <dsp:spPr>
        <a:xfrm>
          <a:off x="2093466" y="552475"/>
          <a:ext cx="3134500" cy="1237416"/>
        </a:xfrm>
        <a:prstGeom prst="chevron">
          <a:avLst/>
        </a:prstGeom>
        <a:solidFill>
          <a:schemeClr val="accent2">
            <a:hueOff val="-1205262"/>
            <a:satOff val="15267"/>
            <a:lumOff val="2091"/>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Applications</a:t>
          </a:r>
        </a:p>
        <a:p>
          <a:pPr lvl="0" algn="ctr" defTabSz="1066800">
            <a:lnSpc>
              <a:spcPct val="90000"/>
            </a:lnSpc>
            <a:spcBef>
              <a:spcPct val="0"/>
            </a:spcBef>
            <a:spcAft>
              <a:spcPct val="35000"/>
            </a:spcAft>
          </a:pPr>
          <a:r>
            <a:rPr lang="en-US" sz="2300" kern="1200" dirty="0" smtClean="0">
              <a:solidFill>
                <a:srgbClr val="002045"/>
              </a:solidFill>
              <a:latin typeface="Arial" panose="020B0604020202020204" pitchFamily="34" charset="0"/>
              <a:cs typeface="Arial" panose="020B0604020202020204" pitchFamily="34" charset="0"/>
            </a:rPr>
            <a:t>90 days</a:t>
          </a:r>
          <a:endParaRPr lang="en-US" sz="2300" kern="1200" dirty="0">
            <a:solidFill>
              <a:srgbClr val="002045"/>
            </a:solidFill>
            <a:latin typeface="Arial" panose="020B0604020202020204" pitchFamily="34" charset="0"/>
            <a:cs typeface="Arial" panose="020B0604020202020204" pitchFamily="34" charset="0"/>
          </a:endParaRPr>
        </a:p>
      </dsp:txBody>
      <dsp:txXfrm>
        <a:off x="2712174" y="552475"/>
        <a:ext cx="1897084" cy="1237416"/>
      </dsp:txXfrm>
    </dsp:sp>
    <dsp:sp modelId="{03CFA343-449A-41D7-88AB-8D17A467A0AE}">
      <dsp:nvSpPr>
        <dsp:cNvPr id="0" name=""/>
        <dsp:cNvSpPr/>
      </dsp:nvSpPr>
      <dsp:spPr>
        <a:xfrm>
          <a:off x="4609258" y="552475"/>
          <a:ext cx="3607255" cy="1237416"/>
        </a:xfrm>
        <a:prstGeom prst="chevron">
          <a:avLst/>
        </a:prstGeom>
        <a:solidFill>
          <a:schemeClr val="accent2">
            <a:hueOff val="-2410524"/>
            <a:satOff val="30533"/>
            <a:lumOff val="4182"/>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r>
            <a:rPr lang="en-US" sz="2300" kern="1200" dirty="0" smtClean="0">
              <a:solidFill>
                <a:srgbClr val="002045"/>
              </a:solidFill>
              <a:latin typeface="Arial" panose="020B0604020202020204" pitchFamily="34" charset="0"/>
              <a:cs typeface="Arial" panose="020B0604020202020204" pitchFamily="34" charset="0"/>
            </a:rPr>
            <a:t>Staff &amp; MPSC Review</a:t>
          </a:r>
        </a:p>
        <a:p>
          <a:pPr lvl="0" algn="ctr" defTabSz="1022350">
            <a:lnSpc>
              <a:spcPct val="90000"/>
            </a:lnSpc>
            <a:spcBef>
              <a:spcPct val="0"/>
            </a:spcBef>
            <a:spcAft>
              <a:spcPct val="35000"/>
            </a:spcAft>
          </a:pPr>
          <a:r>
            <a:rPr lang="en-US" sz="2300" kern="1200" dirty="0" smtClean="0">
              <a:solidFill>
                <a:srgbClr val="002045"/>
              </a:solidFill>
              <a:latin typeface="Arial" panose="020B0604020202020204" pitchFamily="34" charset="0"/>
              <a:cs typeface="Arial" panose="020B0604020202020204" pitchFamily="34" charset="0"/>
            </a:rPr>
            <a:t>12 - 18 months</a:t>
          </a:r>
          <a:endParaRPr lang="en-US" sz="2300" kern="1200" dirty="0">
            <a:solidFill>
              <a:srgbClr val="002045"/>
            </a:solidFill>
            <a:latin typeface="Arial" panose="020B0604020202020204" pitchFamily="34" charset="0"/>
            <a:cs typeface="Arial" panose="020B0604020202020204" pitchFamily="34" charset="0"/>
          </a:endParaRPr>
        </a:p>
      </dsp:txBody>
      <dsp:txXfrm>
        <a:off x="5227966" y="552475"/>
        <a:ext cx="2369839" cy="1237416"/>
      </dsp:txXfrm>
    </dsp:sp>
    <dsp:sp modelId="{2EA2558E-809B-4722-B40E-322C568D1DA3}">
      <dsp:nvSpPr>
        <dsp:cNvPr id="0" name=""/>
        <dsp:cNvSpPr/>
      </dsp:nvSpPr>
      <dsp:spPr>
        <a:xfrm>
          <a:off x="7597805" y="552475"/>
          <a:ext cx="3796270" cy="1237416"/>
        </a:xfrm>
        <a:prstGeom prst="chevron">
          <a:avLst/>
        </a:prstGeom>
        <a:solidFill>
          <a:schemeClr val="accent2">
            <a:hueOff val="-3615786"/>
            <a:satOff val="45800"/>
            <a:lumOff val="6273"/>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Board Approval</a:t>
          </a:r>
        </a:p>
        <a:p>
          <a:pPr lvl="0" algn="ctr" defTabSz="1066800">
            <a:lnSpc>
              <a:spcPct val="90000"/>
            </a:lnSpc>
            <a:spcBef>
              <a:spcPct val="0"/>
            </a:spcBef>
            <a:spcAft>
              <a:spcPct val="35000"/>
            </a:spcAft>
          </a:pPr>
          <a:r>
            <a:rPr lang="en-US" sz="2400" kern="1200" dirty="0" smtClean="0">
              <a:solidFill>
                <a:srgbClr val="002045"/>
              </a:solidFill>
              <a:latin typeface="Arial" panose="020B0604020202020204" pitchFamily="34" charset="0"/>
              <a:cs typeface="Arial" panose="020B0604020202020204" pitchFamily="34" charset="0"/>
            </a:rPr>
            <a:t>6/2020 – 12/2020 </a:t>
          </a:r>
          <a:endParaRPr lang="en-US" sz="2400" kern="1200" dirty="0">
            <a:solidFill>
              <a:srgbClr val="002045"/>
            </a:solidFill>
            <a:latin typeface="Arial" panose="020B0604020202020204" pitchFamily="34" charset="0"/>
            <a:cs typeface="Arial" panose="020B0604020202020204" pitchFamily="34" charset="0"/>
          </a:endParaRPr>
        </a:p>
      </dsp:txBody>
      <dsp:txXfrm>
        <a:off x="8216513" y="552475"/>
        <a:ext cx="2558854" cy="123741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8/22/2018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dirty="0"/>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8/22/2018</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dirty="0"/>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a:t>
            </a:r>
            <a:r>
              <a:rPr lang="en-US" baseline="0" dirty="0" smtClean="0"/>
              <a:t> spring 2018, a proposal to make significant changes to Appendix L of the OPTN bylaws went out for public comment. </a:t>
            </a:r>
          </a:p>
          <a:p>
            <a:pPr marL="171450" indent="-171450">
              <a:buFont typeface="Arial" panose="020B0604020202020204" pitchFamily="34" charset="0"/>
              <a:buChar char="•"/>
            </a:pPr>
            <a:r>
              <a:rPr lang="en-US" baseline="0" dirty="0" smtClean="0"/>
              <a:t>Appendix L details the </a:t>
            </a:r>
            <a:r>
              <a:rPr lang="en-US" dirty="0" smtClean="0"/>
              <a:t>actions that the OPTN may take when OPTN members fail to meet membership requirements </a:t>
            </a:r>
          </a:p>
          <a:p>
            <a:pPr marL="171450" indent="-171450">
              <a:buFont typeface="Arial" panose="020B0604020202020204" pitchFamily="34" charset="0"/>
              <a:buChar char="•"/>
            </a:pPr>
            <a:r>
              <a:rPr lang="en-US" dirty="0" smtClean="0"/>
              <a:t>Also outlines members' rights when the MPSC or Board of Directors is considering taking certain actions</a:t>
            </a:r>
          </a:p>
          <a:p>
            <a:pPr marL="171450" indent="-171450">
              <a:buFont typeface="Arial" panose="020B0604020202020204" pitchFamily="34" charset="0"/>
              <a:buChar char="•"/>
            </a:pPr>
            <a:r>
              <a:rPr lang="en-US" dirty="0" smtClean="0"/>
              <a:t>No</a:t>
            </a:r>
            <a:r>
              <a:rPr lang="en-US" baseline="0" dirty="0" smtClean="0"/>
              <a:t> revisions were made to the proposal post public comment</a:t>
            </a:r>
          </a:p>
          <a:p>
            <a:pPr marL="171450" indent="-171450">
              <a:buFont typeface="Arial" panose="020B0604020202020204" pitchFamily="34" charset="0"/>
              <a:buChar char="•"/>
            </a:pPr>
            <a:r>
              <a:rPr lang="en-US" baseline="0" dirty="0" smtClean="0"/>
              <a:t>The Board approved the proposal in June 2018</a:t>
            </a:r>
          </a:p>
          <a:p>
            <a:pPr marL="171450" indent="-171450">
              <a:buFont typeface="Arial" panose="020B0604020202020204" pitchFamily="34" charset="0"/>
              <a:buChar char="•"/>
            </a:pPr>
            <a:r>
              <a:rPr lang="en-US" baseline="0" dirty="0" smtClean="0"/>
              <a:t>The new Appendix L provisions were implemented on June 12, 2018.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dirty="0"/>
          </a:p>
        </p:txBody>
      </p:sp>
    </p:spTree>
    <p:extLst>
      <p:ext uri="{BB962C8B-B14F-4D97-AF65-F5344CB8AC3E}">
        <p14:creationId xmlns:p14="http://schemas.microsoft.com/office/powerpoint/2010/main" val="3140804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Two</a:t>
            </a:r>
            <a:r>
              <a:rPr lang="en-US" baseline="0" dirty="0" smtClean="0"/>
              <a:t> revisions to the Membership Requirements Bylaws are pending and expected to begin the process of implementation soon</a:t>
            </a:r>
          </a:p>
          <a:p>
            <a:pPr marL="171450" indent="-171450">
              <a:buFont typeface="Arial" panose="020B0604020202020204" pitchFamily="34" charset="0"/>
              <a:buChar char="•"/>
            </a:pPr>
            <a:r>
              <a:rPr lang="en-US" dirty="0" smtClean="0"/>
              <a:t>Implementation</a:t>
            </a:r>
            <a:r>
              <a:rPr lang="en-US" baseline="0" dirty="0" smtClean="0"/>
              <a:t> of new Membership Requirement Bylaws is a process </a:t>
            </a:r>
          </a:p>
          <a:p>
            <a:pPr marL="171450" indent="-171450">
              <a:buFont typeface="Arial" panose="020B0604020202020204" pitchFamily="34" charset="0"/>
              <a:buChar char="•"/>
            </a:pPr>
            <a:r>
              <a:rPr lang="en-US" baseline="0" dirty="0" smtClean="0"/>
              <a:t>The actual implementation date of the bylaws is at the end of the process of review so all members are in compliance on the effective date of the bylaws</a:t>
            </a:r>
          </a:p>
          <a:p>
            <a:pPr marL="171450" indent="-171450">
              <a:buFont typeface="Arial" panose="020B0604020202020204" pitchFamily="34" charset="0"/>
              <a:buChar char="•"/>
            </a:pPr>
            <a:r>
              <a:rPr lang="en-US" baseline="0" dirty="0" smtClean="0"/>
              <a:t>The process includes:</a:t>
            </a:r>
          </a:p>
          <a:p>
            <a:pPr marL="628650" lvl="1" indent="-171450">
              <a:buFont typeface="Arial" panose="020B0604020202020204" pitchFamily="34" charset="0"/>
              <a:buChar char="•"/>
            </a:pPr>
            <a:r>
              <a:rPr lang="en-US" b="0" u="none" strike="noStrike" baseline="0" dirty="0" smtClean="0"/>
              <a:t>Notice will be given 30 days before applications are sent out</a:t>
            </a:r>
            <a:endParaRPr lang="en-US" u="none" strike="sngStrike" baseline="0" dirty="0" smtClean="0"/>
          </a:p>
          <a:p>
            <a:pPr marL="628650" lvl="1" indent="-171450">
              <a:buFont typeface="Arial" panose="020B0604020202020204" pitchFamily="34" charset="0"/>
              <a:buChar char="•"/>
            </a:pPr>
            <a:r>
              <a:rPr lang="en-US" baseline="0" dirty="0" smtClean="0"/>
              <a:t>Each member that we know will probably be affected by the change </a:t>
            </a:r>
            <a:r>
              <a:rPr lang="en-US" strike="noStrike" baseline="0" dirty="0" smtClean="0">
                <a:solidFill>
                  <a:srgbClr val="FF0000"/>
                </a:solidFill>
              </a:rPr>
              <a:t>will receive </a:t>
            </a:r>
            <a:r>
              <a:rPr lang="en-US" strike="noStrike" baseline="0" dirty="0" smtClean="0"/>
              <a:t>an </a:t>
            </a:r>
            <a:r>
              <a:rPr lang="en-US" baseline="0" dirty="0" smtClean="0"/>
              <a:t>application and have generally 60 – 90 days to complete and submit their completed application</a:t>
            </a:r>
          </a:p>
          <a:p>
            <a:pPr marL="628650" lvl="1" indent="-171450">
              <a:buFont typeface="Arial" panose="020B0604020202020204" pitchFamily="34" charset="0"/>
              <a:buChar char="•"/>
            </a:pPr>
            <a:r>
              <a:rPr lang="en-US" baseline="0" dirty="0" smtClean="0"/>
              <a:t>MPSC reviews the completed applications </a:t>
            </a:r>
          </a:p>
          <a:p>
            <a:pPr marL="628650" lvl="1" indent="-171450">
              <a:buFont typeface="Arial" panose="020B0604020202020204" pitchFamily="34" charset="0"/>
              <a:buChar char="•"/>
            </a:pPr>
            <a:r>
              <a:rPr lang="en-US" baseline="0" dirty="0" smtClean="0"/>
              <a:t>Board approval – the transplant hospital definition and pediatric bylaws membership requirements will become effective upon Board approval of applications</a:t>
            </a:r>
          </a:p>
          <a:p>
            <a:pPr marL="457200" lvl="1" indent="0">
              <a:buFont typeface="Arial" panose="020B0604020202020204"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dirty="0"/>
          </a:p>
        </p:txBody>
      </p:sp>
    </p:spTree>
    <p:extLst>
      <p:ext uri="{BB962C8B-B14F-4D97-AF65-F5344CB8AC3E}">
        <p14:creationId xmlns:p14="http://schemas.microsoft.com/office/powerpoint/2010/main" val="3274800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This</a:t>
            </a:r>
            <a:r>
              <a:rPr lang="en-US" baseline="0" dirty="0" smtClean="0"/>
              <a:t> is the timeline for the implementation of the geographic requirements for transplant hospitals otherwise known as the transplant hospital definition bylaws. </a:t>
            </a:r>
          </a:p>
          <a:p>
            <a:pPr marL="171450" indent="-171450">
              <a:buFont typeface="Arial" panose="020B0604020202020204" pitchFamily="34" charset="0"/>
              <a:buChar char="•"/>
            </a:pPr>
            <a:r>
              <a:rPr lang="en-US" baseline="0" dirty="0" smtClean="0"/>
              <a:t>All transplant hospitals will receive an application in October that requests information on the four bulleted items above. </a:t>
            </a:r>
          </a:p>
          <a:p>
            <a:pPr marL="171450" indent="-171450">
              <a:buFont typeface="Arial" panose="020B0604020202020204" pitchFamily="34" charset="0"/>
              <a:buChar char="•"/>
            </a:pPr>
            <a:r>
              <a:rPr lang="en-US" baseline="0" dirty="0" smtClean="0"/>
              <a:t>Please review the policy notice from December 2016 for more specific details of the requirements. The policy notice can be found on the OPTN website in the list of policy and bylaw revisions pending implementation.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dirty="0"/>
          </a:p>
        </p:txBody>
      </p:sp>
    </p:spTree>
    <p:extLst>
      <p:ext uri="{BB962C8B-B14F-4D97-AF65-F5344CB8AC3E}">
        <p14:creationId xmlns:p14="http://schemas.microsoft.com/office/powerpoint/2010/main" val="490556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Every transplant hospital member will need to complete either</a:t>
            </a:r>
            <a:r>
              <a:rPr lang="en-US" baseline="0" dirty="0" smtClean="0"/>
              <a:t> the shorter Geographical Requirements for Transplant Hospitals form or a new transplant hospital member application if two or more current transplant hospital members are merging or if a current transplant hospital member is splitting into two separate members.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We ask that any transplant hospital members that will be merging into one membership, will need to split into two transplant hospital members or will be requesting an exception notify the UNOS Membership analyst for your region as soon as possible. Notifying UNOS as early as possible in the process will provide the maximum amount of time </a:t>
            </a:r>
          </a:p>
          <a:p>
            <a:pPr marL="628650" lvl="1" indent="-171450">
              <a:buFont typeface="Arial" panose="020B0604020202020204" pitchFamily="34" charset="0"/>
              <a:buChar char="•"/>
            </a:pPr>
            <a:r>
              <a:rPr lang="en-US" baseline="0" dirty="0" smtClean="0"/>
              <a:t>to make necessary changes in </a:t>
            </a:r>
            <a:r>
              <a:rPr lang="en-US" baseline="0" dirty="0" err="1" smtClean="0"/>
              <a:t>UNet</a:t>
            </a:r>
            <a:r>
              <a:rPr lang="en-US" baseline="0" dirty="0" smtClean="0"/>
              <a:t> </a:t>
            </a:r>
          </a:p>
          <a:p>
            <a:pPr marL="628650" lvl="1" indent="-171450">
              <a:buFont typeface="Arial" panose="020B0604020202020204" pitchFamily="34" charset="0"/>
              <a:buChar char="•"/>
            </a:pPr>
            <a:r>
              <a:rPr lang="en-US" baseline="0" dirty="0" smtClean="0"/>
              <a:t>to make arrangements for transfer of wait listed patients and </a:t>
            </a:r>
          </a:p>
          <a:p>
            <a:pPr marL="628650" lvl="1" indent="-171450">
              <a:buFont typeface="Arial" panose="020B0604020202020204" pitchFamily="34" charset="0"/>
              <a:buChar char="•"/>
            </a:pPr>
            <a:r>
              <a:rPr lang="en-US" baseline="0" dirty="0" smtClean="0"/>
              <a:t>for MPSC review</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An FAQ addressing questions on the affect of merging or splitting memberships will be available to members. The FAQ will answer questions about the process for transfer of candidates on the waiting list and the effect of a merger or split on the hospitals data and follow-up for recipients and living donors.</a:t>
            </a:r>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1376827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We are providing information</a:t>
            </a:r>
            <a:r>
              <a:rPr lang="en-US" baseline="0" dirty="0" smtClean="0"/>
              <a:t> on the tentative plan to implement the pediatric transplant component membership requirements in order to give transplant programs an opportunity to prepare and make sure that the proposed primary pediatric transplant surgeons and physicians can meet the new membership requirements.  </a:t>
            </a:r>
          </a:p>
          <a:p>
            <a:pPr marL="171450" indent="-171450">
              <a:buFont typeface="Arial" panose="020B0604020202020204" pitchFamily="34" charset="0"/>
              <a:buChar char="•"/>
            </a:pPr>
            <a:r>
              <a:rPr lang="en-US" u="none" strike="noStrike" baseline="0" dirty="0" smtClean="0"/>
              <a:t>The applications for pediatric transplant components will be sent out to members no sooner than spring 2019.</a:t>
            </a:r>
            <a:endParaRPr lang="en-US" u="none" strike="sngStrike" baseline="0" dirty="0" smtClean="0"/>
          </a:p>
          <a:p>
            <a:pPr marL="171450" indent="-171450">
              <a:buFont typeface="Arial" panose="020B0604020202020204" pitchFamily="34" charset="0"/>
              <a:buChar char="•"/>
            </a:pPr>
            <a:r>
              <a:rPr lang="en-US" baseline="0" dirty="0" smtClean="0"/>
              <a:t>All programs that have had a pediatric candidate on their waiting list in the last 5 years will receive an application. </a:t>
            </a:r>
          </a:p>
          <a:p>
            <a:pPr marL="171450" indent="-171450">
              <a:buFont typeface="Arial" panose="020B0604020202020204" pitchFamily="34" charset="0"/>
              <a:buChar char="•"/>
            </a:pPr>
            <a:r>
              <a:rPr lang="en-US" baseline="0" dirty="0" smtClean="0"/>
              <a:t>Programs will have 90 days to submit the applications</a:t>
            </a:r>
          </a:p>
          <a:p>
            <a:pPr marL="171450" indent="-171450">
              <a:buFont typeface="Arial" panose="020B0604020202020204" pitchFamily="34" charset="0"/>
              <a:buChar char="•"/>
            </a:pPr>
            <a:r>
              <a:rPr lang="en-US" baseline="0" dirty="0" smtClean="0"/>
              <a:t>The pediatric transplant component membership bylaws will be implemented upon Board approval in mid to late 2020. </a:t>
            </a:r>
          </a:p>
          <a:p>
            <a:pPr marL="171450" indent="-171450">
              <a:buFont typeface="Arial" panose="020B0604020202020204" pitchFamily="34" charset="0"/>
              <a:buChar char="•"/>
            </a:pPr>
            <a:r>
              <a:rPr lang="en-US" baseline="0" dirty="0" smtClean="0"/>
              <a:t>This timeline is subject to OMB approval of the revised applications and could be affected by delays in implementation of the geographical requirements for transplant hospitals – particularly a large number of mergers, splits of transplant hospital members and exception requests.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dirty="0"/>
          </a:p>
        </p:txBody>
      </p:sp>
    </p:spTree>
    <p:extLst>
      <p:ext uri="{BB962C8B-B14F-4D97-AF65-F5344CB8AC3E}">
        <p14:creationId xmlns:p14="http://schemas.microsoft.com/office/powerpoint/2010/main" val="1222977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to prepare for the implementation of the Pediatric Transplant Components, please remember that for kidney, liver and heart programs</a:t>
            </a:r>
          </a:p>
          <a:p>
            <a:pPr marL="171450" indent="-171450">
              <a:buFont typeface="Arial" panose="020B0604020202020204" pitchFamily="34" charset="0"/>
              <a:buChar char="•"/>
            </a:pPr>
            <a:r>
              <a:rPr lang="en-US" baseline="0" dirty="0" smtClean="0"/>
              <a:t>the primary pediatric transplant surgeon must </a:t>
            </a:r>
          </a:p>
          <a:p>
            <a:pPr marL="628650" lvl="1" indent="-171450">
              <a:buFont typeface="Arial" panose="020B0604020202020204" pitchFamily="34" charset="0"/>
              <a:buChar char="•"/>
            </a:pPr>
            <a:r>
              <a:rPr lang="en-US" baseline="0" dirty="0" smtClean="0"/>
              <a:t>Meet all of the requirements for the primary transplant surgeon for that program </a:t>
            </a:r>
            <a:r>
              <a:rPr lang="en-US" b="1" baseline="0" dirty="0" smtClean="0"/>
              <a:t>and </a:t>
            </a:r>
          </a:p>
          <a:p>
            <a:pPr marL="628650" lvl="1" indent="-171450">
              <a:buFont typeface="Arial" panose="020B0604020202020204" pitchFamily="34" charset="0"/>
              <a:buChar char="•"/>
            </a:pPr>
            <a:r>
              <a:rPr lang="en-US" baseline="0" dirty="0" smtClean="0"/>
              <a:t>Demonstrate current working knowledge and experience in pediatric transplant. </a:t>
            </a:r>
          </a:p>
          <a:p>
            <a:pPr marL="171450" indent="-171450">
              <a:buFont typeface="Arial" panose="020B0604020202020204" pitchFamily="34" charset="0"/>
              <a:buChar char="•"/>
            </a:pPr>
            <a:r>
              <a:rPr lang="en-US" baseline="0" dirty="0" smtClean="0"/>
              <a:t>The primary pediatric transplant physician must </a:t>
            </a:r>
          </a:p>
          <a:p>
            <a:pPr marL="628650" lvl="1" indent="-171450">
              <a:buFont typeface="Arial" panose="020B0604020202020204" pitchFamily="34" charset="0"/>
              <a:buChar char="•"/>
            </a:pPr>
            <a:r>
              <a:rPr lang="en-US" baseline="0" dirty="0" smtClean="0"/>
              <a:t>meet all of the requirements for the primary transplant physician </a:t>
            </a:r>
            <a:r>
              <a:rPr lang="en-US" b="1" baseline="0" dirty="0" smtClean="0"/>
              <a:t>and</a:t>
            </a:r>
            <a:r>
              <a:rPr lang="en-US" baseline="0" dirty="0" smtClean="0"/>
              <a:t> </a:t>
            </a:r>
          </a:p>
          <a:p>
            <a:pPr marL="628650" lvl="1" indent="-171450">
              <a:buFont typeface="Arial" panose="020B0604020202020204" pitchFamily="34" charset="0"/>
              <a:buChar char="•"/>
            </a:pPr>
            <a:r>
              <a:rPr lang="en-US" baseline="0" dirty="0" smtClean="0"/>
              <a:t>meet all requirements of one of the pediatric training or experience pathways in the primary transplant physician bylaw requirements for that program.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For lung and pancreas, the primary pediatric transplant surgeon and primary pediatric transplant physician must meet all requirements to serve as the primary transplant surgeon or physician for that program.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dirty="0"/>
          </a:p>
        </p:txBody>
      </p:sp>
    </p:spTree>
    <p:extLst>
      <p:ext uri="{BB962C8B-B14F-4D97-AF65-F5344CB8AC3E}">
        <p14:creationId xmlns:p14="http://schemas.microsoft.com/office/powerpoint/2010/main" val="3942650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hristi.manner@unos.org" TargetMode="External"/><Relationship Id="rId2" Type="http://schemas.openxmlformats.org/officeDocument/2006/relationships/hyperlink" Target="mailto:tierra.yuille@unos.org" TargetMode="External"/><Relationship Id="rId1" Type="http://schemas.openxmlformats.org/officeDocument/2006/relationships/slideLayout" Target="../slideLayouts/slideLayout2.xml"/><Relationship Id="rId5" Type="http://schemas.openxmlformats.org/officeDocument/2006/relationships/hyperlink" Target="mailto:nadine.drumn@unos.org" TargetMode="External"/><Relationship Id="rId4" Type="http://schemas.openxmlformats.org/officeDocument/2006/relationships/hyperlink" Target="mailto:jasmine.smith@unos.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Membership &amp; Professional Standards Committee</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Fall 2018</a:t>
            </a:r>
            <a:endParaRPr lang="en-US" sz="3600" dirty="0"/>
          </a:p>
        </p:txBody>
      </p:sp>
    </p:spTree>
    <p:extLst>
      <p:ext uri="{BB962C8B-B14F-4D97-AF65-F5344CB8AC3E}">
        <p14:creationId xmlns:p14="http://schemas.microsoft.com/office/powerpoint/2010/main" val="34708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Recent Board Actions</a:t>
            </a:r>
            <a:endParaRPr lang="en-US" sz="4400" dirty="0"/>
          </a:p>
        </p:txBody>
      </p:sp>
      <p:sp>
        <p:nvSpPr>
          <p:cNvPr id="6" name="Content Placeholder 7"/>
          <p:cNvSpPr>
            <a:spLocks noGrp="1"/>
          </p:cNvSpPr>
          <p:nvPr>
            <p:ph idx="1"/>
          </p:nvPr>
        </p:nvSpPr>
        <p:spPr>
          <a:xfrm>
            <a:off x="385278" y="1260088"/>
            <a:ext cx="11394917" cy="4783873"/>
          </a:xfrm>
        </p:spPr>
        <p:txBody>
          <a:bodyPr>
            <a:normAutofit/>
          </a:bodyPr>
          <a:lstStyle/>
          <a:p>
            <a:pPr marL="0" indent="0">
              <a:buNone/>
            </a:pPr>
            <a:r>
              <a:rPr lang="en-US" sz="3200" b="1" dirty="0" smtClean="0">
                <a:latin typeface="Arial" panose="020B0604020202020204" pitchFamily="34" charset="0"/>
                <a:cs typeface="Arial" panose="020B0604020202020204" pitchFamily="34" charset="0"/>
              </a:rPr>
              <a:t>Changes to OPTN Bylaws Appendix L</a:t>
            </a:r>
          </a:p>
          <a:p>
            <a:r>
              <a:rPr lang="en-US" sz="3200" dirty="0" smtClean="0">
                <a:latin typeface="Arial" panose="020B0604020202020204" pitchFamily="34" charset="0"/>
                <a:cs typeface="Arial" panose="020B0604020202020204" pitchFamily="34" charset="0"/>
              </a:rPr>
              <a:t>Spring 2018 - Public Comment </a:t>
            </a:r>
          </a:p>
          <a:p>
            <a:r>
              <a:rPr lang="en-US" sz="3200" dirty="0" smtClean="0">
                <a:latin typeface="Arial" panose="020B0604020202020204" pitchFamily="34" charset="0"/>
                <a:cs typeface="Arial" panose="020B0604020202020204" pitchFamily="34" charset="0"/>
              </a:rPr>
              <a:t>June 2018 - Approved by OPTN Board of Directors with no post-public comment changes</a:t>
            </a:r>
            <a:endParaRPr lang="en-US" sz="32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June 12, 2018 - Implemented</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9"/>
            <a:ext cx="11394917" cy="1732574"/>
          </a:xfrm>
        </p:spPr>
        <p:txBody>
          <a:bodyPr>
            <a:normAutofit/>
          </a:bodyPr>
          <a:lstStyle/>
          <a:p>
            <a:r>
              <a:rPr lang="en-US" dirty="0" smtClean="0"/>
              <a:t>Membership Requirements Awaiting Implementation</a:t>
            </a:r>
          </a:p>
          <a:p>
            <a:pPr lvl="1"/>
            <a:r>
              <a:rPr lang="en-US" sz="2400" dirty="0" smtClean="0"/>
              <a:t>Transplant Hospital Definition</a:t>
            </a:r>
          </a:p>
          <a:p>
            <a:pPr lvl="1"/>
            <a:r>
              <a:rPr lang="en-US" sz="2400" dirty="0" smtClean="0"/>
              <a:t>Pediatric Bylaws</a:t>
            </a:r>
            <a:endParaRPr lang="en-US" sz="2400" dirty="0"/>
          </a:p>
        </p:txBody>
      </p:sp>
      <p:sp>
        <p:nvSpPr>
          <p:cNvPr id="3" name="Title 2"/>
          <p:cNvSpPr>
            <a:spLocks noGrp="1"/>
          </p:cNvSpPr>
          <p:nvPr>
            <p:ph type="title"/>
          </p:nvPr>
        </p:nvSpPr>
        <p:spPr/>
        <p:txBody>
          <a:bodyPr/>
          <a:lstStyle/>
          <a:p>
            <a:r>
              <a:rPr lang="en-US" dirty="0" smtClean="0"/>
              <a:t>Upcoming Bylaw Implementation</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graphicFrame>
        <p:nvGraphicFramePr>
          <p:cNvPr id="7" name="Diagram 6"/>
          <p:cNvGraphicFramePr/>
          <p:nvPr>
            <p:extLst>
              <p:ext uri="{D42A27DB-BD31-4B8C-83A1-F6EECF244321}">
                <p14:modId xmlns:p14="http://schemas.microsoft.com/office/powerpoint/2010/main" val="1124934643"/>
              </p:ext>
            </p:extLst>
          </p:nvPr>
        </p:nvGraphicFramePr>
        <p:xfrm>
          <a:off x="385278" y="2707141"/>
          <a:ext cx="11394916" cy="3190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004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
        <p:nvSpPr>
          <p:cNvPr id="5" name="Title 1"/>
          <p:cNvSpPr>
            <a:spLocks noGrp="1"/>
          </p:cNvSpPr>
          <p:nvPr>
            <p:ph type="title"/>
          </p:nvPr>
        </p:nvSpPr>
        <p:spPr>
          <a:xfrm>
            <a:off x="338580" y="156310"/>
            <a:ext cx="11651768" cy="859690"/>
          </a:xfrm>
        </p:spPr>
        <p:txBody>
          <a:bodyPr/>
          <a:lstStyle/>
          <a:p>
            <a:r>
              <a:rPr lang="en-US" sz="3200" dirty="0" smtClean="0"/>
              <a:t>Upcoming Bylaw Implementation: Geographic Requirements for Transplant Hospitals (OPTN Bylaws Appendix D, D.2)</a:t>
            </a:r>
            <a:endParaRPr lang="en-US" sz="3200" dirty="0"/>
          </a:p>
        </p:txBody>
      </p:sp>
      <p:sp>
        <p:nvSpPr>
          <p:cNvPr id="6" name="Content Placeholder 7"/>
          <p:cNvSpPr>
            <a:spLocks noGrp="1"/>
          </p:cNvSpPr>
          <p:nvPr>
            <p:ph idx="1"/>
          </p:nvPr>
        </p:nvSpPr>
        <p:spPr>
          <a:xfrm>
            <a:off x="238372" y="3272009"/>
            <a:ext cx="11394917" cy="3104605"/>
          </a:xfrm>
        </p:spPr>
        <p:txBody>
          <a:bodyPr>
            <a:normAutofit fontScale="92500"/>
          </a:bodyPr>
          <a:lstStyle/>
          <a:p>
            <a:r>
              <a:rPr lang="en-US" sz="3200" dirty="0">
                <a:latin typeface="Arial" panose="020B0604020202020204" pitchFamily="34" charset="0"/>
                <a:cs typeface="Arial" panose="020B0604020202020204" pitchFamily="34" charset="0"/>
              </a:rPr>
              <a:t>Transplant hospitals will receive short member form in early Oct. 2018</a:t>
            </a:r>
            <a:r>
              <a:rPr lang="en-US" sz="3200" dirty="0" smtClean="0">
                <a:latin typeface="Arial" panose="020B0604020202020204" pitchFamily="34" charset="0"/>
                <a:cs typeface="Arial" panose="020B0604020202020204" pitchFamily="34" charset="0"/>
              </a:rPr>
              <a:t>.</a:t>
            </a:r>
          </a:p>
          <a:p>
            <a:pPr marL="685800" lvl="1" indent="-457200">
              <a:buFont typeface="+mj-lt"/>
              <a:buAutoNum type="arabicPeriod"/>
            </a:pPr>
            <a:r>
              <a:rPr lang="en-US" sz="2400" dirty="0" smtClean="0">
                <a:latin typeface="Arial" panose="020B0604020202020204" pitchFamily="34" charset="0"/>
                <a:cs typeface="Arial" panose="020B0604020202020204" pitchFamily="34" charset="0"/>
              </a:rPr>
              <a:t>Single donation service area</a:t>
            </a:r>
          </a:p>
          <a:p>
            <a:pPr marL="685800" lvl="1" indent="-457200">
              <a:buFont typeface="+mj-lt"/>
              <a:buAutoNum type="arabicPeriod"/>
            </a:pPr>
            <a:r>
              <a:rPr lang="en-US" sz="2400" dirty="0" smtClean="0">
                <a:latin typeface="Arial" panose="020B0604020202020204" pitchFamily="34" charset="0"/>
                <a:cs typeface="Arial" panose="020B0604020202020204" pitchFamily="34" charset="0"/>
              </a:rPr>
              <a:t>Under common executive leadership and governance oversight</a:t>
            </a:r>
          </a:p>
          <a:p>
            <a:pPr marL="685800" lvl="1" indent="-457200">
              <a:buFont typeface="+mj-lt"/>
              <a:buAutoNum type="arabicPeriod"/>
            </a:pPr>
            <a:r>
              <a:rPr lang="en-US" sz="2400" dirty="0" smtClean="0">
                <a:latin typeface="Arial" panose="020B0604020202020204" pitchFamily="34" charset="0"/>
                <a:cs typeface="Arial" panose="020B0604020202020204" pitchFamily="34" charset="0"/>
              </a:rPr>
              <a:t>All ORs within geographically contiguous campus or within 1 mile walking distance – map and addresses required</a:t>
            </a:r>
          </a:p>
          <a:p>
            <a:pPr marL="685800" lvl="1" indent="-457200">
              <a:buFont typeface="+mj-lt"/>
              <a:buAutoNum type="arabicPeriod"/>
            </a:pPr>
            <a:r>
              <a:rPr lang="en-US" sz="2400" dirty="0" smtClean="0">
                <a:latin typeface="Arial" panose="020B0604020202020204" pitchFamily="34" charset="0"/>
                <a:cs typeface="Arial" panose="020B0604020202020204" pitchFamily="34" charset="0"/>
              </a:rPr>
              <a:t>If do not meet one of geographical requirements in #3, can request an exception</a:t>
            </a:r>
          </a:p>
        </p:txBody>
      </p:sp>
      <p:graphicFrame>
        <p:nvGraphicFramePr>
          <p:cNvPr id="8" name="Diagram 7"/>
          <p:cNvGraphicFramePr/>
          <p:nvPr>
            <p:extLst>
              <p:ext uri="{D42A27DB-BD31-4B8C-83A1-F6EECF244321}">
                <p14:modId xmlns:p14="http://schemas.microsoft.com/office/powerpoint/2010/main" val="2667085575"/>
              </p:ext>
            </p:extLst>
          </p:nvPr>
        </p:nvGraphicFramePr>
        <p:xfrm>
          <a:off x="593170" y="1320800"/>
          <a:ext cx="11394916" cy="2105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593170" y="1136134"/>
            <a:ext cx="6772830" cy="46166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Board Approved 12/2016</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49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67788"/>
            <a:ext cx="11394917" cy="5208827"/>
          </a:xfrm>
        </p:spPr>
        <p:txBody>
          <a:bodyPr>
            <a:normAutofit lnSpcReduction="10000"/>
          </a:bodyPr>
          <a:lstStyle/>
          <a:p>
            <a:r>
              <a:rPr lang="en-US" sz="3200" dirty="0" smtClean="0">
                <a:latin typeface="Arial" panose="020B0604020202020204" pitchFamily="34" charset="0"/>
                <a:cs typeface="Arial" panose="020B0604020202020204" pitchFamily="34" charset="0"/>
              </a:rPr>
              <a:t>All </a:t>
            </a:r>
            <a:r>
              <a:rPr lang="en-US" sz="3200" dirty="0">
                <a:latin typeface="Arial" panose="020B0604020202020204" pitchFamily="34" charset="0"/>
                <a:cs typeface="Arial" panose="020B0604020202020204" pitchFamily="34" charset="0"/>
              </a:rPr>
              <a:t>transplant hospital members will need to complete either:</a:t>
            </a:r>
          </a:p>
          <a:p>
            <a:pPr lvl="1"/>
            <a:r>
              <a:rPr lang="en-US" sz="2400" dirty="0" smtClean="0">
                <a:latin typeface="Arial" panose="020B0604020202020204" pitchFamily="34" charset="0"/>
                <a:cs typeface="Arial" panose="020B0604020202020204" pitchFamily="34" charset="0"/>
              </a:rPr>
              <a:t>Geographical Requirements for Transplant Hospitals form </a:t>
            </a:r>
            <a:endParaRPr lang="en-US" sz="2400" dirty="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rPr>
              <a:t>New </a:t>
            </a:r>
            <a:r>
              <a:rPr lang="en-US" sz="2400" dirty="0">
                <a:latin typeface="Arial" panose="020B0604020202020204" pitchFamily="34" charset="0"/>
                <a:cs typeface="Arial" panose="020B0604020202020204" pitchFamily="34" charset="0"/>
              </a:rPr>
              <a:t>transplant hospital member application if requesting a merger with another member or splitting into two </a:t>
            </a:r>
            <a:r>
              <a:rPr lang="en-US" sz="2400" dirty="0" smtClean="0">
                <a:latin typeface="Arial" panose="020B0604020202020204" pitchFamily="34" charset="0"/>
                <a:cs typeface="Arial" panose="020B0604020202020204" pitchFamily="34" charset="0"/>
              </a:rPr>
              <a:t>members</a:t>
            </a:r>
            <a:endParaRPr lang="en-US" sz="2400" dirty="0">
              <a:latin typeface="Arial" panose="020B0604020202020204" pitchFamily="34" charset="0"/>
              <a:cs typeface="Arial" panose="020B0604020202020204" pitchFamily="34" charset="0"/>
            </a:endParaRPr>
          </a:p>
          <a:p>
            <a:r>
              <a:rPr lang="en-US" dirty="0" smtClean="0"/>
              <a:t>Please notify UNOS Membership staff as soon as possible if your hospital will be:</a:t>
            </a:r>
          </a:p>
          <a:p>
            <a:pPr lvl="1"/>
            <a:r>
              <a:rPr lang="en-US" sz="2200" dirty="0" smtClean="0"/>
              <a:t>Your hospital will be merging with another hospital under one membership</a:t>
            </a:r>
          </a:p>
          <a:p>
            <a:pPr lvl="1"/>
            <a:r>
              <a:rPr lang="en-US" sz="2200" dirty="0" smtClean="0"/>
              <a:t>Your hospital will need to split into two transplant hospital memberships</a:t>
            </a:r>
          </a:p>
          <a:p>
            <a:pPr lvl="1"/>
            <a:r>
              <a:rPr lang="en-US" sz="2200" dirty="0" smtClean="0"/>
              <a:t>Your hospital will be requesting an exception</a:t>
            </a:r>
          </a:p>
          <a:p>
            <a:r>
              <a:rPr lang="en-US" dirty="0" smtClean="0"/>
              <a:t>An FAQ for questions related to merging members or splitting members will be available</a:t>
            </a:r>
          </a:p>
          <a:p>
            <a:endParaRPr lang="en-US" dirty="0" smtClean="0"/>
          </a:p>
          <a:p>
            <a:endParaRPr lang="en-US" dirty="0"/>
          </a:p>
        </p:txBody>
      </p:sp>
      <p:sp>
        <p:nvSpPr>
          <p:cNvPr id="3" name="Title 2"/>
          <p:cNvSpPr>
            <a:spLocks noGrp="1"/>
          </p:cNvSpPr>
          <p:nvPr>
            <p:ph type="title"/>
          </p:nvPr>
        </p:nvSpPr>
        <p:spPr/>
        <p:txBody>
          <a:bodyPr/>
          <a:lstStyle/>
          <a:p>
            <a:r>
              <a:rPr lang="en-US" sz="3200" dirty="0"/>
              <a:t>Upcoming Bylaw Implementation: Geographic Requirements for Transplant Hospitals</a:t>
            </a:r>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427602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
        <p:nvSpPr>
          <p:cNvPr id="5" name="Title 1"/>
          <p:cNvSpPr>
            <a:spLocks noGrp="1"/>
          </p:cNvSpPr>
          <p:nvPr>
            <p:ph type="title"/>
          </p:nvPr>
        </p:nvSpPr>
        <p:spPr>
          <a:xfrm>
            <a:off x="338580" y="156310"/>
            <a:ext cx="11651768" cy="859690"/>
          </a:xfrm>
        </p:spPr>
        <p:txBody>
          <a:bodyPr/>
          <a:lstStyle/>
          <a:p>
            <a:r>
              <a:rPr lang="en-US" sz="3200" dirty="0" smtClean="0"/>
              <a:t>Upcoming Bylaw Implementation: Pediatric Transplant Components  - Board Approved 12/2015</a:t>
            </a:r>
            <a:endParaRPr lang="en-US" sz="3200" dirty="0"/>
          </a:p>
        </p:txBody>
      </p:sp>
      <p:sp>
        <p:nvSpPr>
          <p:cNvPr id="6" name="Content Placeholder 7"/>
          <p:cNvSpPr>
            <a:spLocks noGrp="1"/>
          </p:cNvSpPr>
          <p:nvPr>
            <p:ph idx="1"/>
          </p:nvPr>
        </p:nvSpPr>
        <p:spPr>
          <a:xfrm>
            <a:off x="238372" y="2514601"/>
            <a:ext cx="11394917" cy="3862014"/>
          </a:xfrm>
        </p:spPr>
        <p:txBody>
          <a:bodyPr>
            <a:normAutofit/>
          </a:bodyPr>
          <a:lstStyle/>
          <a:p>
            <a:r>
              <a:rPr lang="en-US" sz="2400" b="1" u="sng" dirty="0" smtClean="0">
                <a:latin typeface="Arial" panose="020B0604020202020204" pitchFamily="34" charset="0"/>
                <a:cs typeface="Arial" panose="020B0604020202020204" pitchFamily="34" charset="0"/>
              </a:rPr>
              <a:t>Tentative</a:t>
            </a:r>
            <a:r>
              <a:rPr lang="en-US" sz="2400" dirty="0" smtClean="0">
                <a:latin typeface="Arial" panose="020B0604020202020204" pitchFamily="34" charset="0"/>
                <a:cs typeface="Arial" panose="020B0604020202020204" pitchFamily="34" charset="0"/>
              </a:rPr>
              <a:t> implementation plan: </a:t>
            </a:r>
          </a:p>
          <a:p>
            <a:pPr lvl="1"/>
            <a:r>
              <a:rPr lang="en-US" sz="2200" dirty="0" smtClean="0">
                <a:latin typeface="Arial" panose="020B0604020202020204" pitchFamily="34" charset="0"/>
                <a:cs typeface="Arial" panose="020B0604020202020204" pitchFamily="34" charset="0"/>
              </a:rPr>
              <a:t>Spring 2019 – 30 day notice </a:t>
            </a:r>
          </a:p>
          <a:p>
            <a:pPr lvl="1"/>
            <a:r>
              <a:rPr lang="en-US" sz="2200" dirty="0" smtClean="0">
                <a:latin typeface="Arial" panose="020B0604020202020204" pitchFamily="34" charset="0"/>
                <a:cs typeface="Arial" panose="020B0604020202020204" pitchFamily="34" charset="0"/>
              </a:rPr>
              <a:t>Late Spring to Summer 2019 – 90 day application period</a:t>
            </a:r>
          </a:p>
          <a:p>
            <a:pPr lvl="1"/>
            <a:r>
              <a:rPr lang="en-US" sz="2200" dirty="0" smtClean="0">
                <a:latin typeface="Arial" panose="020B0604020202020204" pitchFamily="34" charset="0"/>
                <a:cs typeface="Arial" panose="020B0604020202020204" pitchFamily="34" charset="0"/>
              </a:rPr>
              <a:t>Summer 2019 to Summer 2020 or Fall 2020 – Staff &amp; MPSC Review of applications</a:t>
            </a:r>
          </a:p>
          <a:p>
            <a:pPr lvl="1"/>
            <a:r>
              <a:rPr lang="en-US" sz="2200" dirty="0" smtClean="0">
                <a:latin typeface="Arial" panose="020B0604020202020204" pitchFamily="34" charset="0"/>
                <a:cs typeface="Arial" panose="020B0604020202020204" pitchFamily="34" charset="0"/>
              </a:rPr>
              <a:t>Board approval June 2020 or December 2020 – Board Approval</a:t>
            </a:r>
          </a:p>
          <a:p>
            <a:r>
              <a:rPr lang="en-US" sz="2400" dirty="0" smtClean="0">
                <a:latin typeface="Arial" panose="020B0604020202020204" pitchFamily="34" charset="0"/>
                <a:cs typeface="Arial" panose="020B0604020202020204" pitchFamily="34" charset="0"/>
              </a:rPr>
              <a:t>Dependencies:</a:t>
            </a:r>
          </a:p>
          <a:p>
            <a:pPr lvl="1"/>
            <a:r>
              <a:rPr lang="en-US" sz="2200" dirty="0" smtClean="0">
                <a:latin typeface="Arial" panose="020B0604020202020204" pitchFamily="34" charset="0"/>
                <a:cs typeface="Arial" panose="020B0604020202020204" pitchFamily="34" charset="0"/>
              </a:rPr>
              <a:t>OMB approval of revised applications </a:t>
            </a:r>
          </a:p>
          <a:p>
            <a:pPr lvl="1"/>
            <a:r>
              <a:rPr lang="en-US" sz="2200" dirty="0" smtClean="0">
                <a:latin typeface="Arial" panose="020B0604020202020204" pitchFamily="34" charset="0"/>
                <a:cs typeface="Arial" panose="020B0604020202020204" pitchFamily="34" charset="0"/>
              </a:rPr>
              <a:t>Delays in implementation of Geographical Requirements for Transplant Hospitals</a:t>
            </a:r>
            <a:endParaRPr lang="en-US" sz="2200" dirty="0">
              <a:latin typeface="Arial" panose="020B0604020202020204" pitchFamily="34" charset="0"/>
              <a:cs typeface="Arial" panose="020B0604020202020204" pitchFamily="34" charset="0"/>
            </a:endParaRPr>
          </a:p>
        </p:txBody>
      </p:sp>
      <p:graphicFrame>
        <p:nvGraphicFramePr>
          <p:cNvPr id="8" name="Diagram 7"/>
          <p:cNvGraphicFramePr/>
          <p:nvPr>
            <p:extLst>
              <p:ext uri="{D42A27DB-BD31-4B8C-83A1-F6EECF244321}">
                <p14:modId xmlns:p14="http://schemas.microsoft.com/office/powerpoint/2010/main" val="1565795196"/>
              </p:ext>
            </p:extLst>
          </p:nvPr>
        </p:nvGraphicFramePr>
        <p:xfrm>
          <a:off x="467006" y="713983"/>
          <a:ext cx="11394916" cy="2342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4457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51467"/>
            <a:ext cx="11394917" cy="5225147"/>
          </a:xfrm>
        </p:spPr>
        <p:txBody>
          <a:bodyPr>
            <a:normAutofit/>
          </a:bodyPr>
          <a:lstStyle/>
          <a:p>
            <a:r>
              <a:rPr lang="en-US" dirty="0" smtClean="0">
                <a:latin typeface="Arial" panose="020B0604020202020204" pitchFamily="34" charset="0"/>
                <a:cs typeface="Arial" panose="020B0604020202020204" pitchFamily="34" charset="0"/>
              </a:rPr>
              <a:t>Kidney, liver and heart:</a:t>
            </a:r>
          </a:p>
          <a:p>
            <a:pPr lvl="1"/>
            <a:r>
              <a:rPr lang="en-US" sz="2200" dirty="0" smtClean="0">
                <a:latin typeface="Arial" panose="020B0604020202020204" pitchFamily="34" charset="0"/>
                <a:cs typeface="Arial" panose="020B0604020202020204" pitchFamily="34" charset="0"/>
              </a:rPr>
              <a:t>Primary pediatric transplant surgeon must</a:t>
            </a:r>
          </a:p>
          <a:p>
            <a:pPr lvl="2"/>
            <a:r>
              <a:rPr lang="en-US" sz="2200" dirty="0" smtClean="0">
                <a:latin typeface="Arial" panose="020B0604020202020204" pitchFamily="34" charset="0"/>
                <a:cs typeface="Arial" panose="020B0604020202020204" pitchFamily="34" charset="0"/>
              </a:rPr>
              <a:t>Meet all requirements for primary transplant surgeon </a:t>
            </a:r>
          </a:p>
          <a:p>
            <a:pPr lvl="2"/>
            <a:r>
              <a:rPr lang="en-US" sz="2200" dirty="0" smtClean="0">
                <a:latin typeface="Arial" panose="020B0604020202020204" pitchFamily="34" charset="0"/>
                <a:cs typeface="Arial" panose="020B0604020202020204" pitchFamily="34" charset="0"/>
              </a:rPr>
              <a:t>Demonstrate current working knowledge and experience in pediatric transplant</a:t>
            </a:r>
          </a:p>
          <a:p>
            <a:pPr lvl="1"/>
            <a:r>
              <a:rPr lang="en-US" sz="2200" dirty="0" smtClean="0">
                <a:latin typeface="Arial" panose="020B0604020202020204" pitchFamily="34" charset="0"/>
                <a:cs typeface="Arial" panose="020B0604020202020204" pitchFamily="34" charset="0"/>
              </a:rPr>
              <a:t>Primary pediatric transplant physician must </a:t>
            </a:r>
          </a:p>
          <a:p>
            <a:pPr lvl="2"/>
            <a:r>
              <a:rPr lang="en-US" sz="2200" dirty="0" smtClean="0">
                <a:latin typeface="Arial" panose="020B0604020202020204" pitchFamily="34" charset="0"/>
                <a:cs typeface="Arial" panose="020B0604020202020204" pitchFamily="34" charset="0"/>
              </a:rPr>
              <a:t>Meet all requirements for primary transplant physician </a:t>
            </a:r>
          </a:p>
          <a:p>
            <a:pPr lvl="2"/>
            <a:r>
              <a:rPr lang="en-US" sz="2200" dirty="0" smtClean="0">
                <a:latin typeface="Arial" panose="020B0604020202020204" pitchFamily="34" charset="0"/>
                <a:cs typeface="Arial" panose="020B0604020202020204" pitchFamily="34" charset="0"/>
              </a:rPr>
              <a:t>Meet requirements of one of the pediatric training or experience pathways</a:t>
            </a:r>
          </a:p>
          <a:p>
            <a:r>
              <a:rPr lang="en-US" dirty="0" smtClean="0">
                <a:latin typeface="Arial" panose="020B0604020202020204" pitchFamily="34" charset="0"/>
                <a:cs typeface="Arial" panose="020B0604020202020204" pitchFamily="34" charset="0"/>
              </a:rPr>
              <a:t>Lung and pancreas: </a:t>
            </a:r>
          </a:p>
          <a:p>
            <a:pPr lvl="1"/>
            <a:r>
              <a:rPr lang="en-US" sz="2200" dirty="0" smtClean="0">
                <a:latin typeface="Arial" panose="020B0604020202020204" pitchFamily="34" charset="0"/>
                <a:cs typeface="Arial" panose="020B0604020202020204" pitchFamily="34" charset="0"/>
              </a:rPr>
              <a:t>Primary pediatric transplant surgeon for pediatric component must meet all requirements of primary transplant surgeon for the program</a:t>
            </a:r>
          </a:p>
          <a:p>
            <a:pPr lvl="1"/>
            <a:r>
              <a:rPr lang="en-US" sz="2200" dirty="0" smtClean="0">
                <a:latin typeface="Arial" panose="020B0604020202020204" pitchFamily="34" charset="0"/>
                <a:cs typeface="Arial" panose="020B0604020202020204" pitchFamily="34" charset="0"/>
              </a:rPr>
              <a:t>Primary pediatric transplant physician for pediatric component must meet all requirements of primary transplant physician for the program</a:t>
            </a:r>
          </a:p>
          <a:p>
            <a:pPr lvl="1"/>
            <a:endParaRPr lang="en-US" dirty="0"/>
          </a:p>
        </p:txBody>
      </p:sp>
      <p:sp>
        <p:nvSpPr>
          <p:cNvPr id="3" name="Title 2"/>
          <p:cNvSpPr>
            <a:spLocks noGrp="1"/>
          </p:cNvSpPr>
          <p:nvPr>
            <p:ph type="title"/>
          </p:nvPr>
        </p:nvSpPr>
        <p:spPr>
          <a:xfrm>
            <a:off x="385279" y="355599"/>
            <a:ext cx="11651769" cy="999067"/>
          </a:xfrm>
        </p:spPr>
        <p:txBody>
          <a:bodyPr/>
          <a:lstStyle/>
          <a:p>
            <a:r>
              <a:rPr lang="en-US" sz="3200" dirty="0"/>
              <a:t>Pediatric Transplant Components: What members need to know to prepare</a:t>
            </a:r>
            <a:br>
              <a:rPr lang="en-US" sz="3200" dirty="0"/>
            </a:br>
            <a:endParaRPr lang="en-US" sz="32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1253679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85278" y="1348828"/>
            <a:ext cx="11394917" cy="4572287"/>
          </a:xfrm>
        </p:spPr>
        <p:txBody>
          <a:bodyPr>
            <a:normAutofit/>
          </a:bodyPr>
          <a:lstStyle/>
          <a:p>
            <a:pPr marL="0" indent="0">
              <a:buNone/>
            </a:pPr>
            <a:r>
              <a:rPr lang="en-US" sz="3200" dirty="0" smtClean="0"/>
              <a:t>Please contact the UNOS membership analyst for your region either by phone at 804-782-4800 or by email:</a:t>
            </a:r>
          </a:p>
          <a:p>
            <a:pPr marL="0" indent="0">
              <a:buNone/>
            </a:pPr>
            <a:r>
              <a:rPr lang="en-US" sz="3200" dirty="0" smtClean="0"/>
              <a:t>Regions 1, 5, 8		Tierra Yuille	</a:t>
            </a:r>
            <a:r>
              <a:rPr lang="en-US" sz="3200" dirty="0" smtClean="0">
                <a:hlinkClick r:id="rId2"/>
              </a:rPr>
              <a:t>tierra.yuille@unos.org</a:t>
            </a:r>
            <a:endParaRPr lang="en-US" sz="3200" dirty="0" smtClean="0"/>
          </a:p>
          <a:p>
            <a:pPr marL="0" indent="0">
              <a:buNone/>
            </a:pPr>
            <a:r>
              <a:rPr lang="en-US" sz="3200" dirty="0" smtClean="0"/>
              <a:t>Regions 2, 10		Christi Manner	</a:t>
            </a:r>
            <a:r>
              <a:rPr lang="en-US" sz="3200" dirty="0" smtClean="0">
                <a:hlinkClick r:id="rId3"/>
              </a:rPr>
              <a:t>christi.manner@unos.org</a:t>
            </a:r>
            <a:endParaRPr lang="en-US" sz="3200" dirty="0" smtClean="0"/>
          </a:p>
          <a:p>
            <a:pPr marL="0" indent="0">
              <a:buNone/>
            </a:pPr>
            <a:r>
              <a:rPr lang="en-US" sz="3200" dirty="0" smtClean="0"/>
              <a:t>Regions 3, 4, 6		Jasmine Smith	</a:t>
            </a:r>
            <a:r>
              <a:rPr lang="en-US" sz="3200" dirty="0" smtClean="0">
                <a:hlinkClick r:id="rId4"/>
              </a:rPr>
              <a:t>jasmine.smith@unos.org</a:t>
            </a:r>
            <a:endParaRPr lang="en-US" sz="3200" dirty="0" smtClean="0"/>
          </a:p>
          <a:p>
            <a:pPr marL="0" indent="0">
              <a:buNone/>
            </a:pPr>
            <a:r>
              <a:rPr lang="en-US" sz="3200" dirty="0" smtClean="0"/>
              <a:t>Regions 7, 9, 11	Nadine Drumn	</a:t>
            </a:r>
            <a:r>
              <a:rPr lang="en-US" sz="3200" dirty="0" smtClean="0">
                <a:hlinkClick r:id="rId5"/>
              </a:rPr>
              <a:t>nadine.drumn@unos.org</a:t>
            </a:r>
            <a:endParaRPr lang="en-US" sz="3200" dirty="0" smtClean="0"/>
          </a:p>
          <a:p>
            <a:pPr marL="0" indent="0">
              <a:buNone/>
            </a:pPr>
            <a:endParaRPr lang="en-US" sz="3200" dirty="0" smtClean="0"/>
          </a:p>
        </p:txBody>
      </p:sp>
      <p:sp>
        <p:nvSpPr>
          <p:cNvPr id="5" name="Title 4"/>
          <p:cNvSpPr>
            <a:spLocks noGrp="1"/>
          </p:cNvSpPr>
          <p:nvPr>
            <p:ph type="title"/>
          </p:nvPr>
        </p:nvSpPr>
        <p:spPr/>
        <p:txBody>
          <a:bodyPr/>
          <a:lstStyle/>
          <a:p>
            <a:r>
              <a:rPr lang="en-US" dirty="0" smtClean="0"/>
              <a:t>Want additional information?</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151096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1500763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8AAE15-E3C8-4B6D-B2D9-3EBE73F46E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4DD36-3E77-48C1-BD50-FF15F831F4D8}">
  <ds:schemaRefs>
    <ds:schemaRef ds:uri="http://schemas.microsoft.com/office/2006/documentManagement/types"/>
    <ds:schemaRef ds:uri="http://purl.org/dc/elements/1.1/"/>
    <ds:schemaRef ds:uri="http://www.w3.org/XML/1998/namespace"/>
    <ds:schemaRef ds:uri="http://purl.org/dc/dcmitype/"/>
    <ds:schemaRef ds:uri="eb91da90-ef78-48fa-8294-c2e3b9c4157a"/>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1396</TotalTime>
  <Words>1246</Words>
  <Application>Microsoft Office PowerPoint</Application>
  <PresentationFormat>Custom</PresentationFormat>
  <Paragraphs>130</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Myriad Pro</vt:lpstr>
      <vt:lpstr>Wingdings</vt:lpstr>
      <vt:lpstr>Expo</vt:lpstr>
      <vt:lpstr>Membership &amp; Professional Standards Committee</vt:lpstr>
      <vt:lpstr>Recent Board Actions</vt:lpstr>
      <vt:lpstr>Upcoming Bylaw Implementation</vt:lpstr>
      <vt:lpstr>Upcoming Bylaw Implementation: Geographic Requirements for Transplant Hospitals (OPTN Bylaws Appendix D, D.2)</vt:lpstr>
      <vt:lpstr>Upcoming Bylaw Implementation: Geographic Requirements for Transplant Hospitals</vt:lpstr>
      <vt:lpstr>Upcoming Bylaw Implementation: Pediatric Transplant Components  - Board Approved 12/2015</vt:lpstr>
      <vt:lpstr>Pediatric Transplant Components: What members need to know to prepare </vt:lpstr>
      <vt:lpstr>Want additional information?</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98</cp:revision>
  <dcterms:created xsi:type="dcterms:W3CDTF">2010-09-17T15:26:33Z</dcterms:created>
  <dcterms:modified xsi:type="dcterms:W3CDTF">2018-08-22T19:35:01Z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77589e5d-3c9a-4ae7-8e91-b377234c341b</vt:lpwstr>
  </property>
  <property fmtid="{D5CDD505-2E9C-101B-9397-08002B2CF9AE}" pid="4" name="Committee">
    <vt:lpwstr/>
  </property>
</Properties>
</file>