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4"/>
  </p:notesMasterIdLst>
  <p:handoutMasterIdLst>
    <p:handoutMasterId r:id="rId15"/>
  </p:handoutMasterIdLst>
  <p:sldIdLst>
    <p:sldId id="261" r:id="rId5"/>
    <p:sldId id="262" r:id="rId6"/>
    <p:sldId id="267" r:id="rId7"/>
    <p:sldId id="274" r:id="rId8"/>
    <p:sldId id="272" r:id="rId9"/>
    <p:sldId id="273" r:id="rId10"/>
    <p:sldId id="269" r:id="rId11"/>
    <p:sldId id="275" r:id="rId12"/>
    <p:sldId id="270" r:id="rId13"/>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12" clrIdx="0">
    <p:extLst>
      <p:ext uri="{19B8F6BF-5375-455C-9EA6-DF929625EA0E}">
        <p15:presenceInfo xmlns:p15="http://schemas.microsoft.com/office/powerpoint/2012/main" userId="S-1-5-21-3838001524-2532167733-2738084025-1549" providerId="AD"/>
      </p:ext>
    </p:extLst>
  </p:cmAuthor>
  <p:cmAuthor id="2" name="Karen Sokohl" initials="KS" lastIdx="2" clrIdx="1">
    <p:extLst>
      <p:ext uri="{19B8F6BF-5375-455C-9EA6-DF929625EA0E}">
        <p15:presenceInfo xmlns:p15="http://schemas.microsoft.com/office/powerpoint/2012/main" userId="S-1-5-21-3838001524-2532167733-2738084025-18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9526" autoAdjust="0"/>
  </p:normalViewPr>
  <p:slideViewPr>
    <p:cSldViewPr snapToGrid="0" snapToObjects="1">
      <p:cViewPr varScale="1">
        <p:scale>
          <a:sx n="63" d="100"/>
          <a:sy n="63" d="100"/>
        </p:scale>
        <p:origin x="1584"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1/25/2019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1/25/2019</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1182047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This guidance was developed based on a recommendation</a:t>
            </a:r>
            <a:r>
              <a:rPr lang="en-US" baseline="0" dirty="0" smtClean="0"/>
              <a:t> from the Ad Hoc Geography Committee. </a:t>
            </a:r>
          </a:p>
          <a:p>
            <a:pPr marL="174982" indent="-174982">
              <a:buFont typeface="Arial" panose="020B0604020202020204" pitchFamily="34" charset="0"/>
              <a:buChar char="•"/>
            </a:pPr>
            <a:r>
              <a:rPr lang="en-US" baseline="0" dirty="0" smtClean="0"/>
              <a:t>During discussions regarding the broader distribution of organs, there was concern raised about increased cost of transporting organs.  </a:t>
            </a:r>
          </a:p>
          <a:p>
            <a:pPr marL="174982" indent="-174982">
              <a:buFont typeface="Arial" panose="020B0604020202020204" pitchFamily="34" charset="0"/>
              <a:buChar char="•"/>
            </a:pPr>
            <a:r>
              <a:rPr lang="en-US" baseline="0" dirty="0" smtClean="0"/>
              <a:t>There is also limited information about best practices for dealing with logistical challenges.</a:t>
            </a:r>
          </a:p>
          <a:p>
            <a:pPr marL="174982" indent="-174982">
              <a:buFont typeface="Arial" panose="020B0604020202020204" pitchFamily="34" charset="0"/>
              <a:buChar char="•"/>
            </a:pPr>
            <a:r>
              <a:rPr lang="en-US" baseline="0" dirty="0" smtClean="0"/>
              <a:t>Finally, there is a limited amount of data available on cost and transportation associated with broader distribution.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219726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What are the proposed solutions?  </a:t>
            </a:r>
          </a:p>
          <a:p>
            <a:pPr marL="174982" indent="-174982">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Develop a guidance document to help OPOs and transplant hospitals transition to broader organ distribution</a:t>
            </a:r>
          </a:p>
          <a:p>
            <a:pPr marL="174982" indent="-174982">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Provide recommendations to the overall allocation process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260737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a:t>
            </a:r>
            <a:r>
              <a:rPr lang="en-US" baseline="0" dirty="0" smtClean="0"/>
              <a:t> worked on two things concurrently</a:t>
            </a:r>
          </a:p>
          <a:p>
            <a:pPr marL="233309" indent="-233309">
              <a:buAutoNum type="arabicPeriod"/>
            </a:pPr>
            <a:r>
              <a:rPr lang="en-US" baseline="0" dirty="0" smtClean="0"/>
              <a:t>Transportation report – Questionnaire was developed and committee members contacted the OPOs (54 of 58 responded) and 10 transplant centers that handle transportation.  This report was provided to the Liver Committee (included as an exhibit to the liver proposal briefing paper that was sent to the Board of Directors in December). This will also be included as an appendix to the guidance document.</a:t>
            </a:r>
          </a:p>
          <a:p>
            <a:pPr marL="233309" indent="-233309">
              <a:buAutoNum type="arabicPeriod"/>
            </a:pPr>
            <a:r>
              <a:rPr lang="en-US" baseline="0" dirty="0" smtClean="0"/>
              <a:t>Guidance document – the Committee identified the topics and formed working groups to work on each section.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3342771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Building relationships to optimize operations – this section focuses on collaboration between OPOs and transplant centers that have historically not worked together as much because of the DSA/region framework of allocation. </a:t>
            </a:r>
            <a:endParaRPr lang="en-US" sz="1100" dirty="0">
              <a:solidFill>
                <a:srgbClr val="000000"/>
              </a:solidFill>
              <a:latin typeface="Arial" panose="020B0604020202020204" pitchFamily="34" charset="0"/>
              <a:ea typeface="Cambria" panose="02040503050406030204" pitchFamily="18" charset="0"/>
            </a:endParaRPr>
          </a:p>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Transportation resources – this section touches on the need for members to analyze available aviation resources to prepare for broader distribution</a:t>
            </a:r>
            <a:endParaRPr lang="en-US" sz="1100" dirty="0">
              <a:solidFill>
                <a:srgbClr val="000000"/>
              </a:solidFill>
              <a:latin typeface="Arial" panose="020B0604020202020204" pitchFamily="34" charset="0"/>
              <a:ea typeface="Cambria" panose="02040503050406030204" pitchFamily="18" charset="0"/>
            </a:endParaRPr>
          </a:p>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Streamlining communications and information distribution – this section provides recommendations for improving </a:t>
            </a:r>
            <a:r>
              <a:rPr lang="en-US" sz="1100" dirty="0" err="1">
                <a:solidFill>
                  <a:srgbClr val="000000"/>
                </a:solidFill>
                <a:latin typeface="Arial" panose="020B0604020202020204" pitchFamily="34" charset="0"/>
                <a:ea typeface="Calibri" panose="020F0502020204030204" pitchFamily="34" charset="0"/>
              </a:rPr>
              <a:t>DonorNet</a:t>
            </a:r>
            <a:r>
              <a:rPr lang="en-US" sz="1100" dirty="0">
                <a:solidFill>
                  <a:srgbClr val="000000"/>
                </a:solidFill>
                <a:latin typeface="Arial" panose="020B0604020202020204" pitchFamily="34" charset="0"/>
                <a:ea typeface="Calibri" panose="020F0502020204030204" pitchFamily="34" charset="0"/>
              </a:rPr>
              <a:t> and other means for file sharing for imaging and other test results.</a:t>
            </a:r>
          </a:p>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Histocompatibility considerations with broader geographic organ distribution – this section contains recommendations regarding the use of virtual </a:t>
            </a:r>
            <a:r>
              <a:rPr lang="en-US" sz="1100" dirty="0" err="1">
                <a:solidFill>
                  <a:srgbClr val="000000"/>
                </a:solidFill>
                <a:latin typeface="Arial" panose="020B0604020202020204" pitchFamily="34" charset="0"/>
                <a:ea typeface="Calibri" panose="020F0502020204030204" pitchFamily="34" charset="0"/>
              </a:rPr>
              <a:t>crossmatching</a:t>
            </a:r>
            <a:r>
              <a:rPr lang="en-US" sz="1100" dirty="0">
                <a:solidFill>
                  <a:srgbClr val="000000"/>
                </a:solidFill>
                <a:latin typeface="Arial" panose="020B0604020202020204" pitchFamily="34" charset="0"/>
                <a:ea typeface="Calibri" panose="020F0502020204030204" pitchFamily="34" charset="0"/>
              </a:rPr>
              <a:t> and encourages early testing and distribution of donor specimens.</a:t>
            </a:r>
            <a:endParaRPr lang="en-US" sz="1100" dirty="0">
              <a:solidFill>
                <a:srgbClr val="000000"/>
              </a:solidFill>
              <a:latin typeface="Arial" panose="020B0604020202020204" pitchFamily="34" charset="0"/>
              <a:ea typeface="Cambria" panose="02040503050406030204" pitchFamily="18" charset="0"/>
            </a:endParaRPr>
          </a:p>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Organ allocation procedures – This section includes suggestions for effective waitlist management for TXCs, </a:t>
            </a:r>
            <a:r>
              <a:rPr lang="en-US" sz="1100" dirty="0"/>
              <a:t>delaying the match run until ready to allocate organs enables the most accurate and up-to-date candidate sequencing, and ensuring backup offers.</a:t>
            </a:r>
            <a:endParaRPr lang="en-US" sz="1100" dirty="0">
              <a:solidFill>
                <a:srgbClr val="000000"/>
              </a:solidFill>
              <a:latin typeface="Arial" panose="020B0604020202020204" pitchFamily="34" charset="0"/>
              <a:ea typeface="Cambria" panose="02040503050406030204" pitchFamily="18" charset="0"/>
            </a:endParaRPr>
          </a:p>
          <a:p>
            <a:pPr marL="174982" indent="-174982" algn="jus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Recognizing seasonal and geographic endemic infection in organ donors – this section was developed in collaboration with the DTAC and reminds members of the challenges of seasonal and geographic infections.</a:t>
            </a:r>
            <a:endParaRPr lang="en-US" sz="1100" dirty="0">
              <a:solidFill>
                <a:srgbClr val="000000"/>
              </a:solidFill>
              <a:latin typeface="Arial" panose="020B0604020202020204" pitchFamily="34" charset="0"/>
              <a:ea typeface="Cambria" panose="02040503050406030204" pitchFamily="18" charset="0"/>
            </a:endParaRPr>
          </a:p>
          <a:p>
            <a:pPr marL="174982" indent="-174982" algn="just">
              <a:spcAft>
                <a:spcPts val="612"/>
              </a:spcAft>
              <a:buFont typeface="Arial" panose="020B0604020202020204" pitchFamily="34" charset="0"/>
              <a:buChar char="•"/>
            </a:pPr>
            <a:r>
              <a:rPr lang="en-US" sz="1100" dirty="0">
                <a:solidFill>
                  <a:srgbClr val="000000"/>
                </a:solidFill>
                <a:latin typeface="Arial" panose="020B0604020202020204" pitchFamily="34" charset="0"/>
                <a:ea typeface="Calibri" panose="020F0502020204030204" pitchFamily="34" charset="0"/>
              </a:rPr>
              <a:t>Establishing the time of organ recovery – this section reminds members of the importance of open and collaborative discussions between OPOs and all parties accepting organs in order to reduce delays in organ recoveries.</a:t>
            </a:r>
            <a:endParaRPr lang="en-US" sz="1100" dirty="0">
              <a:solidFill>
                <a:srgbClr val="000000"/>
              </a:solidFill>
              <a:latin typeface="Arial" panose="020B0604020202020204" pitchFamily="34" charset="0"/>
              <a:ea typeface="Cambria" panose="02040503050406030204" pitchFamily="18" charset="0"/>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2092538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lgn="just">
              <a:buFont typeface="Arial" panose="020B0604020202020204" pitchFamily="34" charset="0"/>
              <a:buChar char="•"/>
            </a:pPr>
            <a:r>
              <a:rPr lang="en-US" dirty="0" smtClean="0">
                <a:solidFill>
                  <a:srgbClr val="000000"/>
                </a:solidFill>
                <a:latin typeface="Arial" panose="020B0604020202020204" pitchFamily="34" charset="0"/>
                <a:ea typeface="Calibri" panose="020F0502020204030204" pitchFamily="34" charset="0"/>
              </a:rPr>
              <a:t>Organ procurement surgeon models – this</a:t>
            </a:r>
            <a:r>
              <a:rPr lang="en-US" baseline="0" dirty="0" smtClean="0">
                <a:solidFill>
                  <a:srgbClr val="000000"/>
                </a:solidFill>
                <a:latin typeface="Arial" panose="020B0604020202020204" pitchFamily="34" charset="0"/>
                <a:ea typeface="Calibri" panose="020F0502020204030204" pitchFamily="34" charset="0"/>
              </a:rPr>
              <a:t> section provides recommendations for evaluating surgical team capabilities that are impacted by broader distribution.  This includes use of employed surgeons, affiliated surgeons, and non-employed/non-affiliated surgeons.</a:t>
            </a:r>
            <a:endParaRPr lang="en-US" dirty="0" smtClean="0">
              <a:solidFill>
                <a:srgbClr val="000000"/>
              </a:solidFill>
              <a:latin typeface="Arial" panose="020B0604020202020204" pitchFamily="34" charset="0"/>
              <a:ea typeface="Cambria" panose="02040503050406030204" pitchFamily="18" charset="0"/>
            </a:endParaRPr>
          </a:p>
          <a:p>
            <a:pPr marL="174982" indent="-174982" algn="just">
              <a:buFont typeface="Arial" panose="020B0604020202020204" pitchFamily="34" charset="0"/>
              <a:buChar char="•"/>
            </a:pPr>
            <a:r>
              <a:rPr lang="en-US" dirty="0" smtClean="0">
                <a:solidFill>
                  <a:srgbClr val="000000"/>
                </a:solidFill>
                <a:latin typeface="Arial" panose="020B0604020202020204" pitchFamily="34" charset="0"/>
                <a:ea typeface="Calibri" panose="020F0502020204030204" pitchFamily="34" charset="0"/>
              </a:rPr>
              <a:t>Procurement team staffing models – this section discusses</a:t>
            </a:r>
            <a:r>
              <a:rPr lang="en-US" baseline="0" dirty="0" smtClean="0">
                <a:solidFill>
                  <a:srgbClr val="000000"/>
                </a:solidFill>
                <a:latin typeface="Arial" panose="020B0604020202020204" pitchFamily="34" charset="0"/>
                <a:ea typeface="Calibri" panose="020F0502020204030204" pitchFamily="34" charset="0"/>
              </a:rPr>
              <a:t> strategies for preventing burn-out and fatigue such as using local surgeons or recovery teams to procure organs on their behalf, this will reduce the amount of air travel on procurement teams.</a:t>
            </a:r>
          </a:p>
          <a:p>
            <a:pPr marL="174982" indent="-174982" algn="just">
              <a:buFont typeface="Arial" panose="020B0604020202020204" pitchFamily="34" charset="0"/>
              <a:buChar char="•"/>
            </a:pPr>
            <a:r>
              <a:rPr lang="en-US" baseline="0" dirty="0" smtClean="0">
                <a:solidFill>
                  <a:srgbClr val="000000"/>
                </a:solidFill>
                <a:latin typeface="Arial" panose="020B0604020202020204" pitchFamily="34" charset="0"/>
                <a:ea typeface="Cambria" panose="02040503050406030204" pitchFamily="18" charset="0"/>
              </a:rPr>
              <a:t>The next three sections address the reimbursement process for ensuring that surgeons and procurement teams are compensated for their time as well as considerations for malpractice coverage as it relates to transplant procedures.</a:t>
            </a:r>
            <a:endParaRPr lang="en-US" dirty="0" smtClean="0">
              <a:solidFill>
                <a:srgbClr val="000000"/>
              </a:solidFill>
              <a:latin typeface="Arial" panose="020B0604020202020204" pitchFamily="34" charset="0"/>
              <a:ea typeface="Cambria" panose="02040503050406030204" pitchFamily="18" charset="0"/>
            </a:endParaRPr>
          </a:p>
          <a:p>
            <a:pPr marL="174982" indent="-174982" algn="just">
              <a:spcAft>
                <a:spcPts val="612"/>
              </a:spcAft>
              <a:buFont typeface="Arial" panose="020B0604020202020204" pitchFamily="34" charset="0"/>
              <a:buChar char="•"/>
            </a:pPr>
            <a:r>
              <a:rPr lang="en-US" dirty="0" smtClean="0">
                <a:solidFill>
                  <a:srgbClr val="000000"/>
                </a:solidFill>
                <a:latin typeface="Arial" panose="020B0604020202020204" pitchFamily="34" charset="0"/>
                <a:ea typeface="Calibri" panose="020F0502020204030204" pitchFamily="34" charset="0"/>
              </a:rPr>
              <a:t>Data metrics – this section lists the metrics used for</a:t>
            </a:r>
            <a:r>
              <a:rPr lang="en-US" baseline="0" dirty="0" smtClean="0">
                <a:solidFill>
                  <a:srgbClr val="000000"/>
                </a:solidFill>
                <a:latin typeface="Arial" panose="020B0604020202020204" pitchFamily="34" charset="0"/>
                <a:ea typeface="Calibri" panose="020F0502020204030204" pitchFamily="34" charset="0"/>
              </a:rPr>
              <a:t> post-policy change monitoring but also includes a recommendation to consider updating the potential transplant recipient codes to collect better data.</a:t>
            </a:r>
            <a:endParaRPr lang="en-US" dirty="0" smtClean="0">
              <a:solidFill>
                <a:srgbClr val="000000"/>
              </a:solidFill>
              <a:latin typeface="Arial" panose="020B0604020202020204" pitchFamily="34" charset="0"/>
              <a:ea typeface="Cambria" panose="02040503050406030204" pitchFamily="18" charset="0"/>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3534402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655433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618"/>
            <a:r>
              <a:rPr lang="en-US" dirty="0" smtClean="0"/>
              <a:t>The Committee is also seeking feedback on whether the community would support additional data collection in the future</a:t>
            </a:r>
            <a:r>
              <a:rPr lang="en-US" baseline="0" dirty="0" smtClean="0"/>
              <a:t> to help </a:t>
            </a:r>
            <a:r>
              <a:rPr lang="en-US" dirty="0" smtClean="0"/>
              <a:t>OPTN Committees evaluate the logistical impact of broader distribution? </a:t>
            </a:r>
          </a:p>
          <a:p>
            <a:pPr defTabSz="466618"/>
            <a:endParaRPr lang="en-US" dirty="0" smtClean="0"/>
          </a:p>
          <a:p>
            <a:pPr defTabSz="466618"/>
            <a:r>
              <a:rPr lang="en-US" dirty="0" smtClean="0"/>
              <a:t>For example, collecting information like the “mode of transportation” used to transport</a:t>
            </a:r>
            <a:r>
              <a:rPr lang="en-US" baseline="0" dirty="0" smtClean="0"/>
              <a:t> organs. </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2286277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24214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Guidance on Effective Practices in Broader Distribution</a:t>
            </a:r>
            <a:endParaRPr lang="en-US" sz="6000" dirty="0"/>
          </a:p>
        </p:txBody>
      </p:sp>
      <p:sp>
        <p:nvSpPr>
          <p:cNvPr id="6" name="Subtitle 2"/>
          <p:cNvSpPr>
            <a:spLocks noGrp="1"/>
          </p:cNvSpPr>
          <p:nvPr>
            <p:ph type="subTitle" idx="1"/>
          </p:nvPr>
        </p:nvSpPr>
        <p:spPr>
          <a:xfrm>
            <a:off x="556539" y="4141345"/>
            <a:ext cx="11073631" cy="753036"/>
          </a:xfrm>
        </p:spPr>
        <p:txBody>
          <a:bodyPr>
            <a:normAutofit/>
          </a:bodyPr>
          <a:lstStyle/>
          <a:p>
            <a:r>
              <a:rPr lang="en-US" sz="3600" dirty="0" smtClean="0"/>
              <a:t>Operations and Safety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1459548"/>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615858"/>
            <a:ext cx="11394917" cy="4020854"/>
          </a:xfrm>
        </p:spPr>
        <p:txBody>
          <a:bodyPr>
            <a:normAutofit/>
          </a:bodyPr>
          <a:lstStyle/>
          <a:p>
            <a:r>
              <a:rPr lang="en-US" altLang="en-US" sz="3600" dirty="0" smtClean="0">
                <a:latin typeface="Arial" panose="020B0604020202020204" pitchFamily="34" charset="0"/>
                <a:cs typeface="Arial" panose="020B0604020202020204" pitchFamily="34" charset="0"/>
              </a:rPr>
              <a:t>Recommendation from the Ad Hoc Geography Committee</a:t>
            </a:r>
          </a:p>
          <a:p>
            <a:r>
              <a:rPr lang="en-US" altLang="en-US" sz="3600" dirty="0" smtClean="0">
                <a:latin typeface="Arial" panose="020B0604020202020204" pitchFamily="34" charset="0"/>
                <a:cs typeface="Arial" panose="020B0604020202020204" pitchFamily="34" charset="0"/>
              </a:rPr>
              <a:t>Broader distribution discussions:</a:t>
            </a:r>
          </a:p>
          <a:p>
            <a:pPr lvl="1"/>
            <a:r>
              <a:rPr lang="en-US" altLang="en-US" sz="2800" dirty="0" smtClean="0">
                <a:latin typeface="Arial" panose="020B0604020202020204" pitchFamily="34" charset="0"/>
                <a:cs typeface="Arial" panose="020B0604020202020204" pitchFamily="34" charset="0"/>
              </a:rPr>
              <a:t>Concerns about cost and transportation</a:t>
            </a:r>
          </a:p>
          <a:p>
            <a:pPr lvl="1"/>
            <a:r>
              <a:rPr lang="en-US" altLang="en-US" sz="2800" dirty="0" smtClean="0">
                <a:latin typeface="Arial" panose="020B0604020202020204" pitchFamily="34" charset="0"/>
                <a:cs typeface="Arial" panose="020B0604020202020204" pitchFamily="34" charset="0"/>
              </a:rPr>
              <a:t>Lack of information about best practices to address logistical challenges</a:t>
            </a:r>
            <a:endParaRPr lang="en-US" altLang="en-US" sz="2800" dirty="0">
              <a:latin typeface="Arial" panose="020B0604020202020204" pitchFamily="34" charset="0"/>
              <a:cs typeface="Arial" panose="020B0604020202020204" pitchFamily="34" charset="0"/>
            </a:endParaRPr>
          </a:p>
          <a:p>
            <a:pPr lvl="1"/>
            <a:r>
              <a:rPr lang="en-US" altLang="en-US" sz="2800" dirty="0" smtClean="0">
                <a:latin typeface="Arial" panose="020B0604020202020204" pitchFamily="34" charset="0"/>
                <a:cs typeface="Arial" panose="020B0604020202020204" pitchFamily="34" charset="0"/>
              </a:rPr>
              <a:t>Limited data on cost and transportation</a:t>
            </a:r>
          </a:p>
          <a:p>
            <a:pPr marL="0" indent="0">
              <a:buNone/>
            </a:pP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734206"/>
            <a:ext cx="11394917" cy="4019869"/>
          </a:xfrm>
        </p:spPr>
        <p:txBody>
          <a:bodyPr>
            <a:normAutofit/>
          </a:bodyPr>
          <a:lstStyle/>
          <a:p>
            <a:pPr>
              <a:defRPr/>
            </a:pPr>
            <a:r>
              <a:rPr lang="en-US" altLang="en-US" sz="3200" dirty="0" smtClean="0">
                <a:latin typeface="Arial" panose="020B0604020202020204" pitchFamily="34" charset="0"/>
                <a:cs typeface="Arial" panose="020B0604020202020204" pitchFamily="34" charset="0"/>
              </a:rPr>
              <a:t>Develop a guidance document to help OPOs and transplant hospitals transition to broader organ distribution</a:t>
            </a:r>
          </a:p>
          <a:p>
            <a:pPr>
              <a:defRPr/>
            </a:pPr>
            <a:r>
              <a:rPr lang="en-US" altLang="en-US" sz="3200" dirty="0" smtClean="0">
                <a:latin typeface="Arial" panose="020B0604020202020204" pitchFamily="34" charset="0"/>
                <a:cs typeface="Arial" panose="020B0604020202020204" pitchFamily="34" charset="0"/>
              </a:rPr>
              <a:t>Provide recommendations to the overall allocation process</a:t>
            </a:r>
            <a:endParaRPr lang="en-US" alt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3"/>
            <a:ext cx="11651769" cy="1290738"/>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591733"/>
            <a:ext cx="11394917" cy="4162342"/>
          </a:xfrm>
        </p:spPr>
        <p:txBody>
          <a:bodyPr/>
          <a:lstStyle/>
          <a:p>
            <a:r>
              <a:rPr lang="en-US" sz="3200" dirty="0" smtClean="0"/>
              <a:t>Transportation Report</a:t>
            </a:r>
          </a:p>
          <a:p>
            <a:pPr lvl="1"/>
            <a:r>
              <a:rPr lang="en-US" sz="2800" dirty="0" smtClean="0"/>
              <a:t>Questionnaire – 54 of 58 OPOs responded, 10 transplant centers</a:t>
            </a:r>
          </a:p>
          <a:p>
            <a:pPr lvl="1"/>
            <a:r>
              <a:rPr lang="en-US" sz="2800" dirty="0" smtClean="0"/>
              <a:t>Report provided to the Liver Committee and Board of Directors</a:t>
            </a:r>
          </a:p>
          <a:p>
            <a:r>
              <a:rPr lang="en-US" sz="3200" dirty="0" smtClean="0"/>
              <a:t>Effective Practices Guidance Document</a:t>
            </a:r>
          </a:p>
          <a:p>
            <a:pPr lvl="1"/>
            <a:r>
              <a:rPr lang="en-US" sz="2800" dirty="0" smtClean="0"/>
              <a:t>Identified topics</a:t>
            </a:r>
          </a:p>
          <a:p>
            <a:pPr lvl="1"/>
            <a:r>
              <a:rPr lang="en-US" sz="2800" dirty="0" smtClean="0"/>
              <a:t>Working groups drafted the content</a:t>
            </a:r>
          </a:p>
          <a:p>
            <a:pPr lvl="1"/>
            <a:endParaRPr lang="en-US" dirty="0"/>
          </a:p>
        </p:txBody>
      </p:sp>
      <p:sp>
        <p:nvSpPr>
          <p:cNvPr id="3" name="Title 2"/>
          <p:cNvSpPr>
            <a:spLocks noGrp="1"/>
          </p:cNvSpPr>
          <p:nvPr>
            <p:ph type="title"/>
          </p:nvPr>
        </p:nvSpPr>
        <p:spPr>
          <a:xfrm>
            <a:off x="385279" y="156310"/>
            <a:ext cx="11651769" cy="1274284"/>
          </a:xfrm>
        </p:spPr>
        <p:txBody>
          <a:bodyPr/>
          <a:lstStyle/>
          <a:p>
            <a:r>
              <a:rPr lang="en-US" dirty="0" smtClean="0"/>
              <a:t>Guidance Document Development</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2703483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434662"/>
            <a:ext cx="11394917" cy="4650827"/>
          </a:xfrm>
        </p:spPr>
        <p:txBody>
          <a:bodyPr/>
          <a:lstStyle/>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Building relationships to optimize operations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Transportation resources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Streamlining communications and information distribution</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Histocompatibility considerations with broader geographic organ distribution</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Organ allocation procedures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Recognizing seasonal and geographic endemic infection in organ donors </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Establishing the time of organ recovery</a:t>
            </a:r>
            <a:endParaRPr lang="en-US" dirty="0">
              <a:solidFill>
                <a:srgbClr val="000000"/>
              </a:solidFill>
              <a:latin typeface="Arial" panose="020B0604020202020204" pitchFamily="34" charset="0"/>
              <a:ea typeface="Cambria" panose="02040503050406030204" pitchFamily="18" charset="0"/>
            </a:endParaRPr>
          </a:p>
          <a:p>
            <a:pPr marL="0" indent="0">
              <a:buNone/>
            </a:pPr>
            <a:endParaRPr lang="en-US" dirty="0"/>
          </a:p>
        </p:txBody>
      </p:sp>
      <p:sp>
        <p:nvSpPr>
          <p:cNvPr id="3" name="Title 2"/>
          <p:cNvSpPr>
            <a:spLocks noGrp="1"/>
          </p:cNvSpPr>
          <p:nvPr>
            <p:ph type="title"/>
          </p:nvPr>
        </p:nvSpPr>
        <p:spPr>
          <a:xfrm>
            <a:off x="385279" y="441434"/>
            <a:ext cx="11651769" cy="835572"/>
          </a:xfrm>
        </p:spPr>
        <p:txBody>
          <a:bodyPr/>
          <a:lstStyle/>
          <a:p>
            <a:r>
              <a:rPr lang="en-US" dirty="0" smtClean="0"/>
              <a:t>Topics addressed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267989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545021"/>
            <a:ext cx="11394917" cy="4540468"/>
          </a:xfrm>
        </p:spPr>
        <p:txBody>
          <a:bodyPr/>
          <a:lstStyle/>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Organ procurement surgeon models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Procurement team staffing models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Organ </a:t>
            </a:r>
            <a:r>
              <a:rPr lang="en-US" dirty="0" smtClean="0">
                <a:solidFill>
                  <a:schemeClr val="tx1"/>
                </a:solidFill>
                <a:latin typeface="Arial" panose="020B0604020202020204" pitchFamily="34" charset="0"/>
                <a:ea typeface="Calibri" panose="020F0502020204030204" pitchFamily="34" charset="0"/>
              </a:rPr>
              <a:t>procurement</a:t>
            </a:r>
            <a:r>
              <a:rPr lang="en-US" dirty="0">
                <a:solidFill>
                  <a:schemeClr val="tx1"/>
                </a:solidFill>
                <a:latin typeface="Arial" panose="020B0604020202020204" pitchFamily="34" charset="0"/>
                <a:ea typeface="Calibri" panose="020F0502020204030204" pitchFamily="34" charset="0"/>
              </a:rPr>
              <a:t>-</a:t>
            </a:r>
            <a:r>
              <a:rPr lang="en-US" dirty="0" smtClean="0">
                <a:solidFill>
                  <a:schemeClr val="tx1"/>
                </a:solidFill>
                <a:latin typeface="Arial" panose="020B0604020202020204" pitchFamily="34" charset="0"/>
                <a:ea typeface="Calibri" panose="020F0502020204030204" pitchFamily="34" charset="0"/>
              </a:rPr>
              <a:t>related</a:t>
            </a:r>
            <a:r>
              <a:rPr lang="en-US" dirty="0" smtClean="0">
                <a:solidFill>
                  <a:srgbClr val="000000"/>
                </a:solidFill>
                <a:latin typeface="Arial" panose="020B0604020202020204" pitchFamily="34" charset="0"/>
                <a:ea typeface="Calibri" panose="020F0502020204030204" pitchFamily="34" charset="0"/>
              </a:rPr>
              <a:t> </a:t>
            </a:r>
            <a:r>
              <a:rPr lang="en-US" dirty="0">
                <a:solidFill>
                  <a:srgbClr val="000000"/>
                </a:solidFill>
                <a:latin typeface="Arial" panose="020B0604020202020204" pitchFamily="34" charset="0"/>
                <a:ea typeface="Calibri" panose="020F0502020204030204" pitchFamily="34" charset="0"/>
              </a:rPr>
              <a:t>billing</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Establishing fair market value for organ procurement activity</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a:solidFill>
                  <a:srgbClr val="000000"/>
                </a:solidFill>
                <a:latin typeface="Arial" panose="020B0604020202020204" pitchFamily="34" charset="0"/>
                <a:ea typeface="Calibri" panose="020F0502020204030204" pitchFamily="34" charset="0"/>
              </a:rPr>
              <a:t>Organ procurement malpractice coverage considerations</a:t>
            </a:r>
            <a:endParaRPr lang="en-US" dirty="0">
              <a:solidFill>
                <a:srgbClr val="000000"/>
              </a:solidFill>
              <a:latin typeface="Arial" panose="020B0604020202020204" pitchFamily="34" charset="0"/>
              <a:ea typeface="Cambria" panose="02040503050406030204" pitchFamily="18" charset="0"/>
            </a:endParaRPr>
          </a:p>
          <a:p>
            <a:pPr marR="0" lvl="0" algn="just">
              <a:spcBef>
                <a:spcPts val="0"/>
              </a:spcBef>
              <a:spcAft>
                <a:spcPts val="600"/>
              </a:spcAft>
              <a:buFont typeface="Wingdings" panose="05000000000000000000" pitchFamily="2" charset="2"/>
              <a:buChar char="§"/>
            </a:pPr>
            <a:r>
              <a:rPr lang="en-US" dirty="0" smtClean="0">
                <a:solidFill>
                  <a:srgbClr val="000000"/>
                </a:solidFill>
                <a:latin typeface="Arial" panose="020B0604020202020204" pitchFamily="34" charset="0"/>
                <a:ea typeface="Calibri" panose="020F0502020204030204" pitchFamily="34" charset="0"/>
              </a:rPr>
              <a:t>Data </a:t>
            </a:r>
            <a:r>
              <a:rPr lang="en-US" dirty="0">
                <a:solidFill>
                  <a:srgbClr val="000000"/>
                </a:solidFill>
                <a:latin typeface="Arial" panose="020B0604020202020204" pitchFamily="34" charset="0"/>
                <a:ea typeface="Calibri" panose="020F0502020204030204" pitchFamily="34" charset="0"/>
              </a:rPr>
              <a:t>metrics</a:t>
            </a:r>
            <a:endParaRPr lang="en-US" dirty="0">
              <a:solidFill>
                <a:srgbClr val="000000"/>
              </a:solidFill>
              <a:latin typeface="Arial" panose="020B0604020202020204" pitchFamily="34" charset="0"/>
              <a:ea typeface="Cambria" panose="02040503050406030204" pitchFamily="18" charset="0"/>
            </a:endParaRPr>
          </a:p>
          <a:p>
            <a:pPr marL="0" indent="0">
              <a:buNone/>
            </a:pPr>
            <a:endParaRPr lang="en-US" dirty="0"/>
          </a:p>
        </p:txBody>
      </p:sp>
      <p:sp>
        <p:nvSpPr>
          <p:cNvPr id="3" name="Title 2"/>
          <p:cNvSpPr>
            <a:spLocks noGrp="1"/>
          </p:cNvSpPr>
          <p:nvPr>
            <p:ph type="title"/>
          </p:nvPr>
        </p:nvSpPr>
        <p:spPr>
          <a:xfrm>
            <a:off x="385279" y="441434"/>
            <a:ext cx="11651769" cy="835572"/>
          </a:xfrm>
        </p:spPr>
        <p:txBody>
          <a:bodyPr/>
          <a:lstStyle/>
          <a:p>
            <a:r>
              <a:rPr lang="en-US" dirty="0" smtClean="0"/>
              <a:t>Topics addressed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76634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813034"/>
            <a:ext cx="11394917" cy="3941041"/>
          </a:xfrm>
        </p:spPr>
        <p:txBody>
          <a:bodyPr>
            <a:normAutofit/>
          </a:bodyPr>
          <a:lstStyle/>
          <a:p>
            <a:r>
              <a:rPr lang="en-US" sz="3200" dirty="0" smtClean="0"/>
              <a:t>No member action required</a:t>
            </a:r>
          </a:p>
          <a:p>
            <a:r>
              <a:rPr lang="en-US" sz="3200" dirty="0" smtClean="0"/>
              <a:t>Guidance will be available on </a:t>
            </a:r>
            <a:r>
              <a:rPr lang="en-US" sz="3200" dirty="0"/>
              <a:t>the OPTN </a:t>
            </a:r>
            <a:r>
              <a:rPr lang="en-US" sz="3200" dirty="0" smtClean="0"/>
              <a:t>website </a:t>
            </a:r>
            <a:r>
              <a:rPr lang="en-US" sz="3200" dirty="0" smtClean="0">
                <a:solidFill>
                  <a:schemeClr val="tx1"/>
                </a:solidFill>
              </a:rPr>
              <a:t>if </a:t>
            </a:r>
            <a:r>
              <a:rPr lang="en-US" sz="3200" dirty="0" smtClean="0"/>
              <a:t>approved by the </a:t>
            </a:r>
            <a:r>
              <a:rPr lang="en-US" sz="3200" dirty="0"/>
              <a:t>Board of </a:t>
            </a:r>
            <a:r>
              <a:rPr lang="en-US" sz="3200" dirty="0" smtClean="0"/>
              <a:t>Directors</a:t>
            </a:r>
            <a:endParaRPr lang="en-US" sz="3200" dirty="0"/>
          </a:p>
          <a:p>
            <a:pPr marL="0" indent="0">
              <a:buNone/>
            </a:pPr>
            <a:endParaRPr lang="en-US" dirty="0"/>
          </a:p>
        </p:txBody>
      </p:sp>
      <p:sp>
        <p:nvSpPr>
          <p:cNvPr id="3" name="Title 2"/>
          <p:cNvSpPr>
            <a:spLocks noGrp="1"/>
          </p:cNvSpPr>
          <p:nvPr>
            <p:ph type="title"/>
          </p:nvPr>
        </p:nvSpPr>
        <p:spPr>
          <a:xfrm>
            <a:off x="385279" y="221625"/>
            <a:ext cx="11651769" cy="1244567"/>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729047"/>
            <a:ext cx="11394917" cy="4025028"/>
          </a:xfrm>
        </p:spPr>
        <p:txBody>
          <a:bodyPr>
            <a:normAutofit/>
          </a:bodyPr>
          <a:lstStyle/>
          <a:p>
            <a:r>
              <a:rPr lang="en-US" sz="3200" dirty="0" smtClean="0"/>
              <a:t>Does </a:t>
            </a:r>
            <a:r>
              <a:rPr lang="en-US" sz="3200" dirty="0"/>
              <a:t>the transplant community support additional data collection necessary for OPTN Committees to evaluate the logistical impact of broader distribution? </a:t>
            </a:r>
          </a:p>
        </p:txBody>
      </p:sp>
      <p:sp>
        <p:nvSpPr>
          <p:cNvPr id="3" name="Title 2"/>
          <p:cNvSpPr>
            <a:spLocks noGrp="1"/>
          </p:cNvSpPr>
          <p:nvPr>
            <p:ph type="title"/>
          </p:nvPr>
        </p:nvSpPr>
        <p:spPr>
          <a:xfrm>
            <a:off x="385279" y="156309"/>
            <a:ext cx="11651769" cy="1273479"/>
          </a:xfrm>
        </p:spPr>
        <p:txBody>
          <a:bodyPr/>
          <a:lstStyle/>
          <a:p>
            <a:r>
              <a:rPr lang="en-US" dirty="0" smtClean="0"/>
              <a:t>Specific Question for 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171069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Props1.xml><?xml version="1.0" encoding="utf-8"?>
<ds:datastoreItem xmlns:ds="http://schemas.openxmlformats.org/officeDocument/2006/customXml" ds:itemID="{252DEA8A-7E0D-4779-8EB3-6B00A0488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www.w3.org/XML/1998/namespace"/>
    <ds:schemaRef ds:uri="http://purl.org/dc/elements/1.1/"/>
    <ds:schemaRef ds:uri="http://purl.org/dc/terms/"/>
    <ds:schemaRef ds:uri="http://schemas.microsoft.com/office/2006/metadata/properties"/>
    <ds:schemaRef ds:uri="http://schemas.openxmlformats.org/package/2006/metadata/core-properties"/>
    <ds:schemaRef ds:uri="eb91da90-ef78-48fa-8294-c2e3b9c4157a"/>
    <ds:schemaRef ds:uri="http://schemas.microsoft.com/office/2006/documentManagement/typ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1175</TotalTime>
  <Words>842</Words>
  <Application>Microsoft Office PowerPoint</Application>
  <PresentationFormat>Custom</PresentationFormat>
  <Paragraphs>81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vt:lpstr>
      <vt:lpstr>Myriad Pro</vt:lpstr>
      <vt:lpstr>Wingdings</vt:lpstr>
      <vt:lpstr>Expo</vt:lpstr>
      <vt:lpstr>Guidance on Effective Practices in Broader Distribution</vt:lpstr>
      <vt:lpstr>What problem will the proposal solve? </vt:lpstr>
      <vt:lpstr>What are the proposed solutions?</vt:lpstr>
      <vt:lpstr>Guidance Document Development</vt:lpstr>
      <vt:lpstr>Topics addressed </vt:lpstr>
      <vt:lpstr>Topics addressed </vt:lpstr>
      <vt:lpstr>How will members implement this proposal?</vt:lpstr>
      <vt:lpstr>Specific Question for Feedback</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on Effective Practices in Broader Distribution</dc:title>
  <dc:creator>Kevin Smolen</dc:creator>
  <cp:lastModifiedBy>Karen Sokohl</cp:lastModifiedBy>
  <cp:revision>68</cp:revision>
  <cp:lastPrinted>2019-01-09T19:53:15Z</cp:lastPrinted>
  <dcterms:created xsi:type="dcterms:W3CDTF">2010-09-17T15:26:33Z</dcterms:created>
  <dcterms:modified xsi:type="dcterms:W3CDTF">2019-01-25T21:32:11Z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12;#Operations and Safety|1ad761e2-44b3-49be-a1a9-35bfa5efec01</vt:lpwstr>
  </property>
</Properties>
</file>