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57" r:id="rId6"/>
    <p:sldId id="266" r:id="rId7"/>
    <p:sldId id="264" r:id="rId8"/>
    <p:sldId id="270" r:id="rId9"/>
    <p:sldId id="271" r:id="rId10"/>
    <p:sldId id="273" r:id="rId11"/>
    <p:sldId id="272" r:id="rId12"/>
    <p:sldId id="267"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Robbins Callahan" initials="LRC" lastIdx="8" clrIdx="0">
    <p:extLst>
      <p:ext uri="{19B8F6BF-5375-455C-9EA6-DF929625EA0E}">
        <p15:presenceInfo xmlns:p15="http://schemas.microsoft.com/office/powerpoint/2012/main" userId="Liz Robbins Callahan" providerId="None"/>
      </p:ext>
    </p:extLst>
  </p:cmAuthor>
  <p:cmAuthor id="2" name="Christopher L. Wholley" initials="CLW" lastIdx="2" clrIdx="1">
    <p:extLst>
      <p:ext uri="{19B8F6BF-5375-455C-9EA6-DF929625EA0E}">
        <p15:presenceInfo xmlns:p15="http://schemas.microsoft.com/office/powerpoint/2012/main" userId="S-1-5-21-3838001524-2532167733-2738084025-1921" providerId="AD"/>
      </p:ext>
    </p:extLst>
  </p:cmAuthor>
  <p:cmAuthor id="3" name="Melinda C. Woodbury" initials="MCW" lastIdx="11" clrIdx="2">
    <p:extLst>
      <p:ext uri="{19B8F6BF-5375-455C-9EA6-DF929625EA0E}">
        <p15:presenceInfo xmlns:p15="http://schemas.microsoft.com/office/powerpoint/2012/main" userId="S-1-5-21-3838001524-2532167733-2738084025-11927" providerId="AD"/>
      </p:ext>
    </p:extLst>
  </p:cmAuthor>
  <p:cmAuthor id="4" name="Karen Sokohl" initials="KS" lastIdx="4" clrIdx="3">
    <p:extLst>
      <p:ext uri="{19B8F6BF-5375-455C-9EA6-DF929625EA0E}">
        <p15:presenceInfo xmlns:p15="http://schemas.microsoft.com/office/powerpoint/2012/main" userId="S-1-5-21-3838001524-2532167733-2738084025-1811" providerId="AD"/>
      </p:ext>
    </p:extLst>
  </p:cmAuthor>
  <p:cmAuthor id="5" name="Shannon F. Edwards" initials="SFE" lastIdx="16" clrIdx="4">
    <p:extLst>
      <p:ext uri="{19B8F6BF-5375-455C-9EA6-DF929625EA0E}">
        <p15:presenceInfo xmlns:p15="http://schemas.microsoft.com/office/powerpoint/2012/main" userId="S-1-5-21-3838001524-2532167733-2738084025-1549" providerId="AD"/>
      </p:ext>
    </p:extLst>
  </p:cmAuthor>
  <p:cmAuthor id="6" name="Leigh A. Kades" initials="LAK" lastIdx="1" clrIdx="5">
    <p:extLst>
      <p:ext uri="{19B8F6BF-5375-455C-9EA6-DF929625EA0E}">
        <p15:presenceInfo xmlns:p15="http://schemas.microsoft.com/office/powerpoint/2012/main" userId="Leigh A. Ka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9853" autoAdjust="0"/>
  </p:normalViewPr>
  <p:slideViewPr>
    <p:cSldViewPr snapToGrid="0">
      <p:cViewPr varScale="1">
        <p:scale>
          <a:sx n="54" d="100"/>
          <a:sy n="54" d="100"/>
        </p:scale>
        <p:origin x="22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26814-7DF0-40A1-91B7-E72E5954666F}" type="doc">
      <dgm:prSet loTypeId="urn:microsoft.com/office/officeart/2005/8/layout/hChevron3" loCatId="process" qsTypeId="urn:microsoft.com/office/officeart/2005/8/quickstyle/simple1" qsCatId="simple" csTypeId="urn:microsoft.com/office/officeart/2005/8/colors/colorful2" csCatId="colorful" phldr="1"/>
      <dgm:spPr/>
    </dgm:pt>
    <dgm:pt modelId="{56CD266F-4FA7-4052-849D-4C5C25374497}">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Notice</a:t>
          </a:r>
        </a:p>
        <a:p>
          <a:r>
            <a:rPr lang="en-US" sz="2400" dirty="0" smtClean="0">
              <a:solidFill>
                <a:schemeClr val="tx1"/>
              </a:solidFill>
              <a:latin typeface="Arial" panose="020B0604020202020204" pitchFamily="34" charset="0"/>
              <a:cs typeface="Arial" panose="020B0604020202020204" pitchFamily="34" charset="0"/>
            </a:rPr>
            <a:t>Late Spring 2019</a:t>
          </a:r>
          <a:endParaRPr lang="en-US" sz="2400" dirty="0">
            <a:solidFill>
              <a:schemeClr val="tx1"/>
            </a:solidFill>
            <a:latin typeface="Arial" panose="020B0604020202020204" pitchFamily="34" charset="0"/>
            <a:cs typeface="Arial" panose="020B0604020202020204" pitchFamily="34" charset="0"/>
          </a:endParaRPr>
        </a:p>
      </dgm:t>
    </dgm:pt>
    <dgm:pt modelId="{ABD39EE8-50B1-4C75-8927-28A5E86FA816}" type="parTrans" cxnId="{0B4A37E0-CA74-4FB7-B789-3A1374B0C5AC}">
      <dgm:prSet/>
      <dgm:spPr/>
      <dgm:t>
        <a:bodyPr/>
        <a:lstStyle/>
        <a:p>
          <a:endParaRPr lang="en-US">
            <a:solidFill>
              <a:srgbClr val="FF0000"/>
            </a:solidFill>
          </a:endParaRPr>
        </a:p>
      </dgm:t>
    </dgm:pt>
    <dgm:pt modelId="{CC56E647-AEA3-4B36-8A96-E76ABAA190AB}" type="sibTrans" cxnId="{0B4A37E0-CA74-4FB7-B789-3A1374B0C5AC}">
      <dgm:prSet/>
      <dgm:spPr/>
      <dgm:t>
        <a:bodyPr/>
        <a:lstStyle/>
        <a:p>
          <a:endParaRPr lang="en-US">
            <a:solidFill>
              <a:srgbClr val="FF0000"/>
            </a:solidFill>
          </a:endParaRPr>
        </a:p>
      </dgm:t>
    </dgm:pt>
    <dgm:pt modelId="{FEAEEF03-27D4-4C52-BD02-D7B981619BF1}">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Applications</a:t>
          </a:r>
        </a:p>
        <a:p>
          <a:r>
            <a:rPr lang="en-US" sz="2400" dirty="0" smtClean="0">
              <a:solidFill>
                <a:schemeClr val="tx1"/>
              </a:solidFill>
              <a:latin typeface="Arial" panose="020B0604020202020204" pitchFamily="34" charset="0"/>
              <a:cs typeface="Arial" panose="020B0604020202020204" pitchFamily="34" charset="0"/>
            </a:rPr>
            <a:t>Summer 2019</a:t>
          </a:r>
          <a:endParaRPr lang="en-US" sz="2400" dirty="0">
            <a:solidFill>
              <a:schemeClr val="tx1"/>
            </a:solidFill>
            <a:latin typeface="Arial" panose="020B0604020202020204" pitchFamily="34" charset="0"/>
            <a:cs typeface="Arial" panose="020B0604020202020204" pitchFamily="34" charset="0"/>
          </a:endParaRPr>
        </a:p>
      </dgm:t>
    </dgm:pt>
    <dgm:pt modelId="{646C6DF3-AC25-48D1-A0A9-2A1F978688FE}" type="parTrans" cxnId="{DFC04D92-52A3-4B85-824B-72F03E7372BA}">
      <dgm:prSet/>
      <dgm:spPr/>
      <dgm:t>
        <a:bodyPr/>
        <a:lstStyle/>
        <a:p>
          <a:endParaRPr lang="en-US">
            <a:solidFill>
              <a:srgbClr val="FF0000"/>
            </a:solidFill>
          </a:endParaRPr>
        </a:p>
      </dgm:t>
    </dgm:pt>
    <dgm:pt modelId="{E0B3ACC7-F52D-4B0B-94E1-60F71C1E3DD5}" type="sibTrans" cxnId="{DFC04D92-52A3-4B85-824B-72F03E7372BA}">
      <dgm:prSet/>
      <dgm:spPr/>
      <dgm:t>
        <a:bodyPr/>
        <a:lstStyle/>
        <a:p>
          <a:endParaRPr lang="en-US">
            <a:solidFill>
              <a:srgbClr val="FF0000"/>
            </a:solidFill>
          </a:endParaRPr>
        </a:p>
      </dgm:t>
    </dgm:pt>
    <dgm:pt modelId="{05D37E9E-6B8E-4CCD-AFA6-9584C9D1BF16}">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Staff &amp; MPSC Review</a:t>
          </a:r>
        </a:p>
        <a:p>
          <a:r>
            <a:rPr lang="en-US" sz="2400" dirty="0" smtClean="0">
              <a:solidFill>
                <a:schemeClr val="tx1"/>
              </a:solidFill>
              <a:latin typeface="Arial" panose="020B0604020202020204" pitchFamily="34" charset="0"/>
              <a:cs typeface="Arial" panose="020B0604020202020204" pitchFamily="34" charset="0"/>
            </a:rPr>
            <a:t>12 - 18 months</a:t>
          </a:r>
          <a:endParaRPr lang="en-US" sz="2400" dirty="0">
            <a:solidFill>
              <a:schemeClr val="tx1"/>
            </a:solidFill>
            <a:latin typeface="Arial" panose="020B0604020202020204" pitchFamily="34" charset="0"/>
            <a:cs typeface="Arial" panose="020B0604020202020204" pitchFamily="34" charset="0"/>
          </a:endParaRPr>
        </a:p>
      </dgm:t>
    </dgm:pt>
    <dgm:pt modelId="{93B7AB03-A03F-49A4-AEB6-D1D86BF3E616}" type="parTrans" cxnId="{3733E078-B6AB-4D44-AF16-5E63F2533BD0}">
      <dgm:prSet/>
      <dgm:spPr/>
      <dgm:t>
        <a:bodyPr/>
        <a:lstStyle/>
        <a:p>
          <a:endParaRPr lang="en-US">
            <a:solidFill>
              <a:srgbClr val="FF0000"/>
            </a:solidFill>
          </a:endParaRPr>
        </a:p>
      </dgm:t>
    </dgm:pt>
    <dgm:pt modelId="{A1453433-7F0D-4C31-98BC-0FB80720F1C6}" type="sibTrans" cxnId="{3733E078-B6AB-4D44-AF16-5E63F2533BD0}">
      <dgm:prSet/>
      <dgm:spPr/>
      <dgm:t>
        <a:bodyPr/>
        <a:lstStyle/>
        <a:p>
          <a:endParaRPr lang="en-US">
            <a:solidFill>
              <a:srgbClr val="FF0000"/>
            </a:solidFill>
          </a:endParaRPr>
        </a:p>
      </dgm:t>
    </dgm:pt>
    <dgm:pt modelId="{EA68817B-56E5-470E-B424-B298878C2719}">
      <dgm:prSet custT="1"/>
      <dgm:spPr/>
      <dgm:t>
        <a:bodyPr/>
        <a:lstStyle/>
        <a:p>
          <a:r>
            <a:rPr lang="en-US" sz="2400" dirty="0" smtClean="0">
              <a:solidFill>
                <a:schemeClr val="tx1"/>
              </a:solidFill>
              <a:latin typeface="Arial" panose="020B0604020202020204" pitchFamily="34" charset="0"/>
              <a:cs typeface="Arial" panose="020B0604020202020204" pitchFamily="34" charset="0"/>
            </a:rPr>
            <a:t>Board Approval</a:t>
          </a:r>
        </a:p>
        <a:p>
          <a:r>
            <a:rPr lang="en-US" sz="2400" dirty="0" smtClean="0">
              <a:solidFill>
                <a:schemeClr val="tx1"/>
              </a:solidFill>
              <a:latin typeface="Arial" panose="020B0604020202020204" pitchFamily="34" charset="0"/>
              <a:cs typeface="Arial" panose="020B0604020202020204" pitchFamily="34" charset="0"/>
            </a:rPr>
            <a:t>6/2020 – 12/2020 </a:t>
          </a:r>
          <a:endParaRPr lang="en-US" sz="2400" dirty="0">
            <a:solidFill>
              <a:schemeClr val="tx1"/>
            </a:solidFill>
            <a:latin typeface="Arial" panose="020B0604020202020204" pitchFamily="34" charset="0"/>
            <a:cs typeface="Arial" panose="020B0604020202020204" pitchFamily="34" charset="0"/>
          </a:endParaRPr>
        </a:p>
      </dgm:t>
    </dgm:pt>
    <dgm:pt modelId="{D50C6FB8-1737-4C4B-BB51-2EDADC5074B0}" type="parTrans" cxnId="{22EAC9E6-8162-4C58-A7AB-95C2121E0FC5}">
      <dgm:prSet/>
      <dgm:spPr/>
      <dgm:t>
        <a:bodyPr/>
        <a:lstStyle/>
        <a:p>
          <a:endParaRPr lang="en-US">
            <a:solidFill>
              <a:srgbClr val="FF0000"/>
            </a:solidFill>
          </a:endParaRPr>
        </a:p>
      </dgm:t>
    </dgm:pt>
    <dgm:pt modelId="{8C824D5D-69A0-486F-AD93-1EBA6632BE6D}" type="sibTrans" cxnId="{22EAC9E6-8162-4C58-A7AB-95C2121E0FC5}">
      <dgm:prSet/>
      <dgm:spPr/>
      <dgm:t>
        <a:bodyPr/>
        <a:lstStyle/>
        <a:p>
          <a:endParaRPr lang="en-US">
            <a:solidFill>
              <a:srgbClr val="FF0000"/>
            </a:solidFill>
          </a:endParaRPr>
        </a:p>
      </dgm:t>
    </dgm:pt>
    <dgm:pt modelId="{C2B80211-B4F5-4495-9800-B4B2C876862D}" type="pres">
      <dgm:prSet presAssocID="{DD726814-7DF0-40A1-91B7-E72E5954666F}" presName="Name0" presStyleCnt="0">
        <dgm:presLayoutVars>
          <dgm:dir/>
          <dgm:resizeHandles val="exact"/>
        </dgm:presLayoutVars>
      </dgm:prSet>
      <dgm:spPr/>
    </dgm:pt>
    <dgm:pt modelId="{8C8CA742-853C-441F-B82B-6D03A01DA731}" type="pres">
      <dgm:prSet presAssocID="{56CD266F-4FA7-4052-849D-4C5C25374497}" presName="parTxOnly" presStyleLbl="node1" presStyleIdx="0" presStyleCnt="4" custScaleX="87645">
        <dgm:presLayoutVars>
          <dgm:bulletEnabled val="1"/>
        </dgm:presLayoutVars>
      </dgm:prSet>
      <dgm:spPr/>
      <dgm:t>
        <a:bodyPr/>
        <a:lstStyle/>
        <a:p>
          <a:endParaRPr lang="en-US"/>
        </a:p>
      </dgm:t>
    </dgm:pt>
    <dgm:pt modelId="{C2952BA5-268C-4929-A402-AF6EE57F0208}" type="pres">
      <dgm:prSet presAssocID="{CC56E647-AEA3-4B36-8A96-E76ABAA190AB}" presName="parSpace" presStyleCnt="0"/>
      <dgm:spPr/>
    </dgm:pt>
    <dgm:pt modelId="{E035CF4B-1395-4D91-BF83-1EC5CE29B97F}" type="pres">
      <dgm:prSet presAssocID="{FEAEEF03-27D4-4C52-BD02-D7B981619BF1}" presName="parTxOnly" presStyleLbl="node1" presStyleIdx="1" presStyleCnt="4" custScaleX="101324">
        <dgm:presLayoutVars>
          <dgm:bulletEnabled val="1"/>
        </dgm:presLayoutVars>
      </dgm:prSet>
      <dgm:spPr/>
      <dgm:t>
        <a:bodyPr/>
        <a:lstStyle/>
        <a:p>
          <a:endParaRPr lang="en-US"/>
        </a:p>
      </dgm:t>
    </dgm:pt>
    <dgm:pt modelId="{B77BB034-B6A4-42AA-B2E7-56A09F99CE22}" type="pres">
      <dgm:prSet presAssocID="{E0B3ACC7-F52D-4B0B-94E1-60F71C1E3DD5}" presName="parSpace" presStyleCnt="0"/>
      <dgm:spPr/>
    </dgm:pt>
    <dgm:pt modelId="{03CFA343-449A-41D7-88AB-8D17A467A0AE}" type="pres">
      <dgm:prSet presAssocID="{05D37E9E-6B8E-4CCD-AFA6-9584C9D1BF16}" presName="parTxOnly" presStyleLbl="node1" presStyleIdx="2" presStyleCnt="4" custScaleX="116606">
        <dgm:presLayoutVars>
          <dgm:bulletEnabled val="1"/>
        </dgm:presLayoutVars>
      </dgm:prSet>
      <dgm:spPr/>
      <dgm:t>
        <a:bodyPr/>
        <a:lstStyle/>
        <a:p>
          <a:endParaRPr lang="en-US"/>
        </a:p>
      </dgm:t>
    </dgm:pt>
    <dgm:pt modelId="{677E7E31-117A-4840-BAA0-F797E8B4632E}" type="pres">
      <dgm:prSet presAssocID="{A1453433-7F0D-4C31-98BC-0FB80720F1C6}" presName="parSpace" presStyleCnt="0"/>
      <dgm:spPr/>
    </dgm:pt>
    <dgm:pt modelId="{2EA2558E-809B-4722-B40E-322C568D1DA3}" type="pres">
      <dgm:prSet presAssocID="{EA68817B-56E5-470E-B424-B298878C2719}" presName="parTxOnly" presStyleLbl="node1" presStyleIdx="3" presStyleCnt="4" custScaleX="122716">
        <dgm:presLayoutVars>
          <dgm:bulletEnabled val="1"/>
        </dgm:presLayoutVars>
      </dgm:prSet>
      <dgm:spPr/>
      <dgm:t>
        <a:bodyPr/>
        <a:lstStyle/>
        <a:p>
          <a:endParaRPr lang="en-US"/>
        </a:p>
      </dgm:t>
    </dgm:pt>
  </dgm:ptLst>
  <dgm:cxnLst>
    <dgm:cxn modelId="{DFC04D92-52A3-4B85-824B-72F03E7372BA}" srcId="{DD726814-7DF0-40A1-91B7-E72E5954666F}" destId="{FEAEEF03-27D4-4C52-BD02-D7B981619BF1}" srcOrd="1" destOrd="0" parTransId="{646C6DF3-AC25-48D1-A0A9-2A1F978688FE}" sibTransId="{E0B3ACC7-F52D-4B0B-94E1-60F71C1E3DD5}"/>
    <dgm:cxn modelId="{1DF1258A-5E41-4BF8-907C-84FE5F7EBB06}" type="presOf" srcId="{FEAEEF03-27D4-4C52-BD02-D7B981619BF1}" destId="{E035CF4B-1395-4D91-BF83-1EC5CE29B97F}" srcOrd="0" destOrd="0" presId="urn:microsoft.com/office/officeart/2005/8/layout/hChevron3"/>
    <dgm:cxn modelId="{3733E078-B6AB-4D44-AF16-5E63F2533BD0}" srcId="{DD726814-7DF0-40A1-91B7-E72E5954666F}" destId="{05D37E9E-6B8E-4CCD-AFA6-9584C9D1BF16}" srcOrd="2" destOrd="0" parTransId="{93B7AB03-A03F-49A4-AEB6-D1D86BF3E616}" sibTransId="{A1453433-7F0D-4C31-98BC-0FB80720F1C6}"/>
    <dgm:cxn modelId="{22EAC9E6-8162-4C58-A7AB-95C2121E0FC5}" srcId="{DD726814-7DF0-40A1-91B7-E72E5954666F}" destId="{EA68817B-56E5-470E-B424-B298878C2719}" srcOrd="3" destOrd="0" parTransId="{D50C6FB8-1737-4C4B-BB51-2EDADC5074B0}" sibTransId="{8C824D5D-69A0-486F-AD93-1EBA6632BE6D}"/>
    <dgm:cxn modelId="{0B4A37E0-CA74-4FB7-B789-3A1374B0C5AC}" srcId="{DD726814-7DF0-40A1-91B7-E72E5954666F}" destId="{56CD266F-4FA7-4052-849D-4C5C25374497}" srcOrd="0" destOrd="0" parTransId="{ABD39EE8-50B1-4C75-8927-28A5E86FA816}" sibTransId="{CC56E647-AEA3-4B36-8A96-E76ABAA190AB}"/>
    <dgm:cxn modelId="{A4A25926-C79A-43FC-9375-6B50F950E184}" type="presOf" srcId="{05D37E9E-6B8E-4CCD-AFA6-9584C9D1BF16}" destId="{03CFA343-449A-41D7-88AB-8D17A467A0AE}" srcOrd="0" destOrd="0" presId="urn:microsoft.com/office/officeart/2005/8/layout/hChevron3"/>
    <dgm:cxn modelId="{412F431E-29EB-4595-9157-24AB99BB047A}" type="presOf" srcId="{DD726814-7DF0-40A1-91B7-E72E5954666F}" destId="{C2B80211-B4F5-4495-9800-B4B2C876862D}" srcOrd="0" destOrd="0" presId="urn:microsoft.com/office/officeart/2005/8/layout/hChevron3"/>
    <dgm:cxn modelId="{9507E292-7927-4006-B4A2-8F7FA66451FD}" type="presOf" srcId="{EA68817B-56E5-470E-B424-B298878C2719}" destId="{2EA2558E-809B-4722-B40E-322C568D1DA3}" srcOrd="0" destOrd="0" presId="urn:microsoft.com/office/officeart/2005/8/layout/hChevron3"/>
    <dgm:cxn modelId="{5F0ECB25-3CA2-4C7A-87D7-146DEFAA8037}" type="presOf" srcId="{56CD266F-4FA7-4052-849D-4C5C25374497}" destId="{8C8CA742-853C-441F-B82B-6D03A01DA731}" srcOrd="0" destOrd="0" presId="urn:microsoft.com/office/officeart/2005/8/layout/hChevron3"/>
    <dgm:cxn modelId="{B989DE7A-75D2-4848-ABFF-401636704BA7}" type="presParOf" srcId="{C2B80211-B4F5-4495-9800-B4B2C876862D}" destId="{8C8CA742-853C-441F-B82B-6D03A01DA731}" srcOrd="0" destOrd="0" presId="urn:microsoft.com/office/officeart/2005/8/layout/hChevron3"/>
    <dgm:cxn modelId="{B54212D6-30BF-4BE9-90C8-410F75D94146}" type="presParOf" srcId="{C2B80211-B4F5-4495-9800-B4B2C876862D}" destId="{C2952BA5-268C-4929-A402-AF6EE57F0208}" srcOrd="1" destOrd="0" presId="urn:microsoft.com/office/officeart/2005/8/layout/hChevron3"/>
    <dgm:cxn modelId="{90DBF711-B61D-425E-AB30-EE0A96EFD017}" type="presParOf" srcId="{C2B80211-B4F5-4495-9800-B4B2C876862D}" destId="{E035CF4B-1395-4D91-BF83-1EC5CE29B97F}" srcOrd="2" destOrd="0" presId="urn:microsoft.com/office/officeart/2005/8/layout/hChevron3"/>
    <dgm:cxn modelId="{851B5FE7-1E97-4973-9F7E-5C564B781DC6}" type="presParOf" srcId="{C2B80211-B4F5-4495-9800-B4B2C876862D}" destId="{B77BB034-B6A4-42AA-B2E7-56A09F99CE22}" srcOrd="3" destOrd="0" presId="urn:microsoft.com/office/officeart/2005/8/layout/hChevron3"/>
    <dgm:cxn modelId="{8F905F06-A951-455C-899A-FFCD5140A780}" type="presParOf" srcId="{C2B80211-B4F5-4495-9800-B4B2C876862D}" destId="{03CFA343-449A-41D7-88AB-8D17A467A0AE}" srcOrd="4" destOrd="0" presId="urn:microsoft.com/office/officeart/2005/8/layout/hChevron3"/>
    <dgm:cxn modelId="{56DF4BDD-805A-4603-821A-CC8A893A7EF4}" type="presParOf" srcId="{C2B80211-B4F5-4495-9800-B4B2C876862D}" destId="{677E7E31-117A-4840-BAA0-F797E8B4632E}" srcOrd="5" destOrd="0" presId="urn:microsoft.com/office/officeart/2005/8/layout/hChevron3"/>
    <dgm:cxn modelId="{852D745E-7B27-4CFC-8763-211CC27D32B6}" type="presParOf" srcId="{C2B80211-B4F5-4495-9800-B4B2C876862D}" destId="{2EA2558E-809B-4722-B40E-322C568D1DA3}"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05A5D9-1E44-4DBA-943C-C0BC7841B270}" type="doc">
      <dgm:prSet loTypeId="urn:microsoft.com/office/officeart/2008/layout/PictureStrips" loCatId="list" qsTypeId="urn:microsoft.com/office/officeart/2005/8/quickstyle/simple1" qsCatId="simple" csTypeId="urn:microsoft.com/office/officeart/2005/8/colors/accent2_1" csCatId="accent2" phldr="1"/>
      <dgm:spPr/>
      <dgm:t>
        <a:bodyPr/>
        <a:lstStyle/>
        <a:p>
          <a:endParaRPr lang="en-US"/>
        </a:p>
      </dgm:t>
    </dgm:pt>
    <dgm:pt modelId="{23458461-2DE9-4302-BD2D-C190BB708535}">
      <dgm:prSet custT="1"/>
      <dgm:spPr/>
      <dgm:t>
        <a:bodyPr/>
        <a:lstStyle/>
        <a:p>
          <a:pPr rtl="0"/>
          <a:r>
            <a:rPr lang="en-US" sz="2400" b="1" i="0" dirty="0" smtClean="0">
              <a:latin typeface="Arial" panose="020B0604020202020204" pitchFamily="34" charset="0"/>
              <a:cs typeface="Arial" panose="020B0604020202020204" pitchFamily="34" charset="0"/>
            </a:rPr>
            <a:t>Liver and Intestine Committee</a:t>
          </a:r>
          <a:endParaRPr lang="en-US" sz="2400" b="1" dirty="0">
            <a:latin typeface="Arial" panose="020B0604020202020204" pitchFamily="34" charset="0"/>
            <a:cs typeface="Arial" panose="020B0604020202020204" pitchFamily="34" charset="0"/>
          </a:endParaRPr>
        </a:p>
      </dgm:t>
    </dgm:pt>
    <dgm:pt modelId="{79F62FF5-C289-4517-96F9-15FAB72EEE40}" type="parTrans" cxnId="{C058406B-F873-4233-B048-2CA0E871B02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77BA51D-28C6-4444-B0A2-D4D921F08D67}" type="sibTrans" cxnId="{C058406B-F873-4233-B048-2CA0E871B02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4A562BF0-2162-4B4E-AF61-88860E5AFAD7}">
      <dgm:prSet custT="1"/>
      <dgm:spPr/>
      <dgm:t>
        <a:bodyPr/>
        <a:lstStyle/>
        <a:p>
          <a:pPr rtl="0"/>
          <a:r>
            <a:rPr lang="en-US" sz="2400" b="0" i="0" dirty="0" smtClean="0">
              <a:latin typeface="Arial" panose="020B0604020202020204" pitchFamily="34" charset="0"/>
              <a:cs typeface="Arial" panose="020B0604020202020204" pitchFamily="34" charset="0"/>
            </a:rPr>
            <a:t>Replace DSA/Region</a:t>
          </a:r>
          <a:endParaRPr lang="en-US" sz="2400" dirty="0">
            <a:latin typeface="Arial" panose="020B0604020202020204" pitchFamily="34" charset="0"/>
            <a:cs typeface="Arial" panose="020B0604020202020204" pitchFamily="34" charset="0"/>
          </a:endParaRPr>
        </a:p>
      </dgm:t>
    </dgm:pt>
    <dgm:pt modelId="{098A389C-10A0-4663-BF7D-1B063B7A706F}" type="parTrans" cxnId="{642875D8-614F-4C2B-BF9A-459EDC03634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5D1BBCA-1C45-41A9-9249-B888A1A773DF}" type="sibTrans" cxnId="{642875D8-614F-4C2B-BF9A-459EDC036345}">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9D1C3F2-D2AA-4ED0-AE4F-68A8097F8094}">
      <dgm:prSet custT="1"/>
      <dgm:spPr/>
      <dgm:t>
        <a:bodyPr/>
        <a:lstStyle/>
        <a:p>
          <a:pPr rtl="0"/>
          <a:r>
            <a:rPr lang="en-US" sz="2400" b="0" i="0" dirty="0" smtClean="0">
              <a:latin typeface="Arial" panose="020B0604020202020204" pitchFamily="34" charset="0"/>
              <a:cs typeface="Arial" panose="020B0604020202020204" pitchFamily="34" charset="0"/>
            </a:rPr>
            <a:t>Board Approved</a:t>
          </a:r>
          <a:endParaRPr lang="en-US" sz="2400" dirty="0">
            <a:latin typeface="Arial" panose="020B0604020202020204" pitchFamily="34" charset="0"/>
            <a:cs typeface="Arial" panose="020B0604020202020204" pitchFamily="34" charset="0"/>
          </a:endParaRPr>
        </a:p>
      </dgm:t>
    </dgm:pt>
    <dgm:pt modelId="{5AC7F7A4-D97A-4C70-92AF-E02A861180C8}" type="parTrans" cxnId="{5F5EEC3F-DAFC-401C-8F96-E92D62EF1D4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07279BD-B4FC-4137-9897-9145D34743FC}" type="sibTrans" cxnId="{5F5EEC3F-DAFC-401C-8F96-E92D62EF1D4D}">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3BF12BC-70DB-447B-B205-92DED1ABDC81}">
      <dgm:prSet custT="1"/>
      <dgm:spPr/>
      <dgm:t>
        <a:bodyPr/>
        <a:lstStyle/>
        <a:p>
          <a:pPr rtl="0">
            <a:spcAft>
              <a:spcPts val="0"/>
            </a:spcAft>
          </a:pPr>
          <a:r>
            <a:rPr lang="en-US" sz="2400" b="1" i="0" dirty="0" smtClean="0">
              <a:latin typeface="Arial" panose="020B0604020202020204" pitchFamily="34" charset="0"/>
              <a:cs typeface="Arial" panose="020B0604020202020204" pitchFamily="34" charset="0"/>
            </a:rPr>
            <a:t>Kidney Committee</a:t>
          </a:r>
          <a:endParaRPr lang="en-US" sz="2400" b="1" dirty="0">
            <a:latin typeface="Arial" panose="020B0604020202020204" pitchFamily="34" charset="0"/>
            <a:cs typeface="Arial" panose="020B0604020202020204" pitchFamily="34" charset="0"/>
          </a:endParaRPr>
        </a:p>
      </dgm:t>
    </dgm:pt>
    <dgm:pt modelId="{7DCDC05B-A15A-4E2A-AF50-922A711691B2}" type="parTrans" cxnId="{DEE021C6-EF6A-43F6-A1EA-E1B75EB58D00}">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15D1F383-6C89-468A-8B32-ED0F23DC3BBE}" type="sibTrans" cxnId="{DEE021C6-EF6A-43F6-A1EA-E1B75EB58D00}">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390D8CD-0753-4D2B-9301-12106A5D06ED}">
      <dgm:prSet custT="1"/>
      <dgm:spPr/>
      <dgm:t>
        <a:bodyPr/>
        <a:lstStyle/>
        <a:p>
          <a:pPr rtl="0"/>
          <a:r>
            <a:rPr lang="en-US" sz="2400" b="0" i="0" dirty="0" smtClean="0">
              <a:latin typeface="Arial" panose="020B0604020202020204" pitchFamily="34" charset="0"/>
              <a:cs typeface="Arial" panose="020B0604020202020204" pitchFamily="34" charset="0"/>
            </a:rPr>
            <a:t>Replace DSA/Region</a:t>
          </a:r>
          <a:endParaRPr lang="en-US" sz="2400" dirty="0">
            <a:latin typeface="Arial" panose="020B0604020202020204" pitchFamily="34" charset="0"/>
            <a:cs typeface="Arial" panose="020B0604020202020204" pitchFamily="34" charset="0"/>
          </a:endParaRPr>
        </a:p>
      </dgm:t>
    </dgm:pt>
    <dgm:pt modelId="{FEB312D8-70C4-4185-BEE0-4F7B0FC8371B}" type="parTrans" cxnId="{F4D9EF8B-C701-4901-B06C-CFD317AD98E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5596B67-9D14-45C4-9E2B-7890E92E8F30}" type="sibTrans" cxnId="{F4D9EF8B-C701-4901-B06C-CFD317AD98E1}">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84357DC5-3E25-4CAF-9CC8-350C6FCED842}">
      <dgm:prSet custT="1"/>
      <dgm:spPr/>
      <dgm:t>
        <a:bodyPr/>
        <a:lstStyle/>
        <a:p>
          <a:pPr rtl="0"/>
          <a:r>
            <a:rPr lang="en-US" sz="2400" b="0" i="0" dirty="0" smtClean="0">
              <a:latin typeface="Arial" panose="020B0604020202020204" pitchFamily="34" charset="0"/>
              <a:cs typeface="Arial" panose="020B0604020202020204" pitchFamily="34" charset="0"/>
            </a:rPr>
            <a:t>Public comment – concept paper</a:t>
          </a:r>
          <a:endParaRPr lang="en-US" sz="2400" dirty="0">
            <a:latin typeface="Arial" panose="020B0604020202020204" pitchFamily="34" charset="0"/>
            <a:cs typeface="Arial" panose="020B0604020202020204" pitchFamily="34" charset="0"/>
          </a:endParaRPr>
        </a:p>
      </dgm:t>
    </dgm:pt>
    <dgm:pt modelId="{044EF628-FC92-4FE1-8E5F-6998D22CED17}" type="parTrans" cxnId="{3B4FBE25-78EA-45EE-BF02-7662C8CEABA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A67A054-540E-424B-9DC5-ADD3E9CA542A}" type="sibTrans" cxnId="{3B4FBE25-78EA-45EE-BF02-7662C8CEABA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632B8FD-A459-4457-8022-59342A2D28EA}">
      <dgm:prSet custT="1"/>
      <dgm:spPr/>
      <dgm:t>
        <a:bodyPr/>
        <a:lstStyle/>
        <a:p>
          <a:pPr rtl="0"/>
          <a:r>
            <a:rPr lang="en-US" sz="2400" b="1" i="0" dirty="0" smtClean="0">
              <a:latin typeface="Arial" panose="020B0604020202020204" pitchFamily="34" charset="0"/>
              <a:cs typeface="Arial" panose="020B0604020202020204" pitchFamily="34" charset="0"/>
            </a:rPr>
            <a:t>Thoracic Committee</a:t>
          </a:r>
          <a:endParaRPr lang="en-US" sz="2400" b="1" dirty="0">
            <a:latin typeface="Arial" panose="020B0604020202020204" pitchFamily="34" charset="0"/>
            <a:cs typeface="Arial" panose="020B0604020202020204" pitchFamily="34" charset="0"/>
          </a:endParaRPr>
        </a:p>
      </dgm:t>
    </dgm:pt>
    <dgm:pt modelId="{3A77D622-76E5-473C-83B3-08DB80C754F1}" type="parTrans" cxnId="{E8104044-0269-47C7-8DB4-0DA4B872714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55A7E930-9B10-4464-92DC-CADC3847CC6C}" type="sibTrans" cxnId="{E8104044-0269-47C7-8DB4-0DA4B872714F}">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7334608-D9C1-4103-A936-ACE614536AA0}">
      <dgm:prSet custT="1"/>
      <dgm:spPr/>
      <dgm:t>
        <a:bodyPr/>
        <a:lstStyle/>
        <a:p>
          <a:pPr rtl="0"/>
          <a:r>
            <a:rPr lang="en-US" sz="2400" b="0" i="0" dirty="0" smtClean="0">
              <a:latin typeface="Arial" panose="020B0604020202020204" pitchFamily="34" charset="0"/>
              <a:cs typeface="Arial" panose="020B0604020202020204" pitchFamily="34" charset="0"/>
            </a:rPr>
            <a:t>Replace DSA/Region</a:t>
          </a:r>
          <a:endParaRPr lang="en-US" sz="2400" dirty="0">
            <a:latin typeface="Arial" panose="020B0604020202020204" pitchFamily="34" charset="0"/>
            <a:cs typeface="Arial" panose="020B0604020202020204" pitchFamily="34" charset="0"/>
          </a:endParaRPr>
        </a:p>
      </dgm:t>
    </dgm:pt>
    <dgm:pt modelId="{00CE743E-3F9B-4FA2-8A48-9C87A55A2BC1}" type="parTrans" cxnId="{E619B621-0B16-4144-B3EA-3114F48FF75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93BDE0C-8AA6-4BB2-9D03-F0C52D656090}" type="sibTrans" cxnId="{E619B621-0B16-4144-B3EA-3114F48FF758}">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96ED73C-A929-482D-A83C-010BA3A46809}">
      <dgm:prSet custT="1"/>
      <dgm:spPr/>
      <dgm:t>
        <a:bodyPr/>
        <a:lstStyle/>
        <a:p>
          <a:pPr rtl="0"/>
          <a:r>
            <a:rPr lang="en-US" sz="2400" b="0" i="0" dirty="0" smtClean="0">
              <a:latin typeface="Arial" panose="020B0604020202020204" pitchFamily="34" charset="0"/>
              <a:cs typeface="Arial" panose="020B0604020202020204" pitchFamily="34" charset="0"/>
            </a:rPr>
            <a:t>Public comment</a:t>
          </a:r>
          <a:endParaRPr lang="en-US" sz="2400" dirty="0">
            <a:latin typeface="Arial" panose="020B0604020202020204" pitchFamily="34" charset="0"/>
            <a:cs typeface="Arial" panose="020B0604020202020204" pitchFamily="34" charset="0"/>
          </a:endParaRPr>
        </a:p>
      </dgm:t>
    </dgm:pt>
    <dgm:pt modelId="{51A78A68-9134-42CF-893C-203862E7B355}" type="parTrans" cxnId="{B4E4B62A-914C-4454-90BD-E5F4F4758AA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0508043-B239-41E6-8D31-394ABEEEEB0C}" type="sibTrans" cxnId="{B4E4B62A-914C-4454-90BD-E5F4F4758AAA}">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0448B637-9DCA-4E11-8B54-230FE2D43436}">
      <dgm:prSet custT="1"/>
      <dgm:spPr/>
      <dgm:t>
        <a:bodyPr/>
        <a:lstStyle/>
        <a:p>
          <a:pPr rtl="0"/>
          <a:r>
            <a:rPr lang="en-US" sz="2400" b="0" i="0" dirty="0" smtClean="0">
              <a:latin typeface="Arial" panose="020B0604020202020204" pitchFamily="34" charset="0"/>
              <a:cs typeface="Arial" panose="020B0604020202020204" pitchFamily="34" charset="0"/>
            </a:rPr>
            <a:t>Board consideration pending</a:t>
          </a:r>
          <a:endParaRPr lang="en-US" sz="2400" dirty="0">
            <a:latin typeface="Arial" panose="020B0604020202020204" pitchFamily="34" charset="0"/>
            <a:cs typeface="Arial" panose="020B0604020202020204" pitchFamily="34" charset="0"/>
          </a:endParaRPr>
        </a:p>
      </dgm:t>
    </dgm:pt>
    <dgm:pt modelId="{77C91D90-821A-4223-BEA8-A10A14DC361A}" type="parTrans" cxnId="{67EBD733-B39C-408F-AB9A-8B50742A6B0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36AD717-3388-4153-88B8-E05ECB1169DB}" type="sibTrans" cxnId="{67EBD733-B39C-408F-AB9A-8B50742A6B0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653E7CF0-6DF5-4813-9EFF-D050AA2DF16A}">
      <dgm:prSet custT="1"/>
      <dgm:spPr/>
      <dgm:t>
        <a:bodyPr/>
        <a:lstStyle/>
        <a:p>
          <a:r>
            <a:rPr lang="en-US" sz="2300" b="1" dirty="0" smtClean="0">
              <a:latin typeface="Arial" panose="020B0604020202020204" pitchFamily="34" charset="0"/>
              <a:cs typeface="Arial" panose="020B0604020202020204" pitchFamily="34" charset="0"/>
            </a:rPr>
            <a:t>Ethics Committee</a:t>
          </a:r>
          <a:endParaRPr lang="en-US" sz="2300" b="1" dirty="0">
            <a:latin typeface="Arial" panose="020B0604020202020204" pitchFamily="34" charset="0"/>
            <a:cs typeface="Arial" panose="020B0604020202020204" pitchFamily="34" charset="0"/>
          </a:endParaRPr>
        </a:p>
      </dgm:t>
    </dgm:pt>
    <dgm:pt modelId="{497A7919-9FAA-45C2-A2D7-9AFDFD548455}" type="parTrans" cxnId="{6D3A1E6D-D5E3-48C9-9D56-B79D778C594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C428A9D3-8A80-4C4E-A81E-040BDE9955C5}" type="sibTrans" cxnId="{6D3A1E6D-D5E3-48C9-9D56-B79D778C5949}">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DB0AE35-FDF3-4864-ABA4-5B8BE1F6CAE3}">
      <dgm:prSet custT="1"/>
      <dgm:spPr/>
      <dgm:t>
        <a:bodyPr/>
        <a:lstStyle/>
        <a:p>
          <a:r>
            <a:rPr lang="en-US" sz="2300" dirty="0" smtClean="0">
              <a:latin typeface="Arial" panose="020B0604020202020204" pitchFamily="34" charset="0"/>
              <a:cs typeface="Arial" panose="020B0604020202020204" pitchFamily="34" charset="0"/>
            </a:rPr>
            <a:t>White Paper on Multi-organ Transplantation</a:t>
          </a:r>
          <a:endParaRPr lang="en-US" sz="2300" dirty="0">
            <a:latin typeface="Arial" panose="020B0604020202020204" pitchFamily="34" charset="0"/>
            <a:cs typeface="Arial" panose="020B0604020202020204" pitchFamily="34" charset="0"/>
          </a:endParaRPr>
        </a:p>
      </dgm:t>
    </dgm:pt>
    <dgm:pt modelId="{CA33C6A9-2BEA-417A-B347-7EDF83E1EF4A}" type="parTrans" cxnId="{F527ABFC-8DA5-4F78-A8AC-946A5748FC7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29468436-651F-4F30-96BC-A95B72351030}" type="sibTrans" cxnId="{F527ABFC-8DA5-4F78-A8AC-946A5748FC7C}">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A6846C8A-F413-4E51-8FCA-D2B626D7E67A}">
      <dgm:prSet custT="1"/>
      <dgm:spPr/>
      <dgm:t>
        <a:bodyPr/>
        <a:lstStyle/>
        <a:p>
          <a:r>
            <a:rPr lang="en-US" sz="2300" dirty="0" smtClean="0">
              <a:latin typeface="Arial" panose="020B0604020202020204" pitchFamily="34" charset="0"/>
              <a:cs typeface="Arial" panose="020B0604020202020204" pitchFamily="34" charset="0"/>
            </a:rPr>
            <a:t>Public Comment</a:t>
          </a:r>
          <a:endParaRPr lang="en-US" sz="2300" dirty="0">
            <a:latin typeface="Arial" panose="020B0604020202020204" pitchFamily="34" charset="0"/>
            <a:cs typeface="Arial" panose="020B0604020202020204" pitchFamily="34" charset="0"/>
          </a:endParaRPr>
        </a:p>
      </dgm:t>
    </dgm:pt>
    <dgm:pt modelId="{945F735E-666B-49BE-A11A-C8C8D8B2DE99}" type="parTrans" cxnId="{DB06C8AE-5047-4FE2-84E7-7F3CA39B3EA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3D2CA66A-D7C7-4180-9F15-F998B3900552}" type="sibTrans" cxnId="{DB06C8AE-5047-4FE2-84E7-7F3CA39B3EA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F2B223D5-7903-4C7B-BDF7-E61F24226A37}">
      <dgm:prSet custT="1"/>
      <dgm:spPr/>
      <dgm:t>
        <a:bodyPr/>
        <a:lstStyle/>
        <a:p>
          <a:r>
            <a:rPr lang="en-US" sz="2300" dirty="0" smtClean="0">
              <a:latin typeface="Arial" panose="020B0604020202020204" pitchFamily="34" charset="0"/>
              <a:cs typeface="Arial" panose="020B0604020202020204" pitchFamily="34" charset="0"/>
            </a:rPr>
            <a:t>Board consideration pending</a:t>
          </a:r>
          <a:endParaRPr lang="en-US" sz="2300" dirty="0">
            <a:latin typeface="Arial" panose="020B0604020202020204" pitchFamily="34" charset="0"/>
            <a:cs typeface="Arial" panose="020B0604020202020204" pitchFamily="34" charset="0"/>
          </a:endParaRPr>
        </a:p>
      </dgm:t>
    </dgm:pt>
    <dgm:pt modelId="{6914C9FD-F8E5-4F31-996C-978CE6422EE0}" type="parTrans" cxnId="{3B3B52BE-D75E-4CAB-A822-B2B4F9E5BBC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98054E1E-3C82-462F-940A-0A5C5866F4B9}" type="sibTrans" cxnId="{3B3B52BE-D75E-4CAB-A822-B2B4F9E5BBCB}">
      <dgm:prSet/>
      <dgm:spPr/>
      <dgm:t>
        <a:bodyPr/>
        <a:lstStyle/>
        <a:p>
          <a:endParaRPr lang="en-US">
            <a:solidFill>
              <a:schemeClr val="tx1"/>
            </a:solidFill>
            <a:latin typeface="Arial" panose="020B0604020202020204" pitchFamily="34" charset="0"/>
            <a:cs typeface="Arial" panose="020B0604020202020204" pitchFamily="34" charset="0"/>
          </a:endParaRPr>
        </a:p>
      </dgm:t>
    </dgm:pt>
    <dgm:pt modelId="{759BD5A7-CFA0-4B79-90F7-F450442290E1}" type="pres">
      <dgm:prSet presAssocID="{DA05A5D9-1E44-4DBA-943C-C0BC7841B270}" presName="Name0" presStyleCnt="0">
        <dgm:presLayoutVars>
          <dgm:dir/>
          <dgm:resizeHandles val="exact"/>
        </dgm:presLayoutVars>
      </dgm:prSet>
      <dgm:spPr/>
      <dgm:t>
        <a:bodyPr/>
        <a:lstStyle/>
        <a:p>
          <a:endParaRPr lang="en-US"/>
        </a:p>
      </dgm:t>
    </dgm:pt>
    <dgm:pt modelId="{73672E7C-E621-4752-9121-9FA707D32ECF}" type="pres">
      <dgm:prSet presAssocID="{23458461-2DE9-4302-BD2D-C190BB708535}" presName="composite" presStyleCnt="0"/>
      <dgm:spPr/>
    </dgm:pt>
    <dgm:pt modelId="{AA235744-AFFA-4B7F-B77D-0611497AA310}" type="pres">
      <dgm:prSet presAssocID="{23458461-2DE9-4302-BD2D-C190BB708535}" presName="rect1" presStyleLbl="trAlignAcc1" presStyleIdx="0" presStyleCnt="4" custLinFactNeighborY="2255">
        <dgm:presLayoutVars>
          <dgm:bulletEnabled val="1"/>
        </dgm:presLayoutVars>
      </dgm:prSet>
      <dgm:spPr/>
      <dgm:t>
        <a:bodyPr/>
        <a:lstStyle/>
        <a:p>
          <a:endParaRPr lang="en-US"/>
        </a:p>
      </dgm:t>
    </dgm:pt>
    <dgm:pt modelId="{F1EDD2E9-063D-4E58-9F71-216ADFD6BF04}" type="pres">
      <dgm:prSet presAssocID="{23458461-2DE9-4302-BD2D-C190BB708535}" presName="rect2" presStyleLbl="fgImgPlace1" presStyleIdx="0" presStyleCnt="4"/>
      <dgm:spPr>
        <a:solidFill>
          <a:srgbClr val="669900"/>
        </a:solidFill>
      </dgm:spPr>
    </dgm:pt>
    <dgm:pt modelId="{75AD4F1D-E46E-40A5-8CEE-B2662A0412F2}" type="pres">
      <dgm:prSet presAssocID="{A77BA51D-28C6-4444-B0A2-D4D921F08D67}" presName="sibTrans" presStyleCnt="0"/>
      <dgm:spPr/>
    </dgm:pt>
    <dgm:pt modelId="{94BA6491-82AB-4700-82CF-223F6311ACAF}" type="pres">
      <dgm:prSet presAssocID="{A3BF12BC-70DB-447B-B205-92DED1ABDC81}" presName="composite" presStyleCnt="0"/>
      <dgm:spPr/>
    </dgm:pt>
    <dgm:pt modelId="{60F581F8-941C-460A-99C3-9F3056E3E882}" type="pres">
      <dgm:prSet presAssocID="{A3BF12BC-70DB-447B-B205-92DED1ABDC81}" presName="rect1" presStyleLbl="trAlignAcc1" presStyleIdx="1" presStyleCnt="4">
        <dgm:presLayoutVars>
          <dgm:bulletEnabled val="1"/>
        </dgm:presLayoutVars>
      </dgm:prSet>
      <dgm:spPr/>
      <dgm:t>
        <a:bodyPr/>
        <a:lstStyle/>
        <a:p>
          <a:endParaRPr lang="en-US"/>
        </a:p>
      </dgm:t>
    </dgm:pt>
    <dgm:pt modelId="{BA0374EF-CE22-4E5A-BF32-1BF8750FC590}" type="pres">
      <dgm:prSet presAssocID="{A3BF12BC-70DB-447B-B205-92DED1ABDC81}" presName="rect2" presStyleLbl="fgImgPlace1" presStyleIdx="1" presStyleCnt="4"/>
      <dgm:spPr>
        <a:solidFill>
          <a:srgbClr val="669900"/>
        </a:solidFill>
      </dgm:spPr>
    </dgm:pt>
    <dgm:pt modelId="{C3188EBD-77BD-4FB9-936A-C0AC7F516E4F}" type="pres">
      <dgm:prSet presAssocID="{15D1F383-6C89-468A-8B32-ED0F23DC3BBE}" presName="sibTrans" presStyleCnt="0"/>
      <dgm:spPr/>
    </dgm:pt>
    <dgm:pt modelId="{29BE7687-2C3E-43EF-B88B-C31C3791F209}" type="pres">
      <dgm:prSet presAssocID="{A632B8FD-A459-4457-8022-59342A2D28EA}" presName="composite" presStyleCnt="0"/>
      <dgm:spPr/>
    </dgm:pt>
    <dgm:pt modelId="{FE5495D9-EDE3-472A-AD0C-1B89E9DA5B6F}" type="pres">
      <dgm:prSet presAssocID="{A632B8FD-A459-4457-8022-59342A2D28EA}" presName="rect1" presStyleLbl="trAlignAcc1" presStyleIdx="2" presStyleCnt="4">
        <dgm:presLayoutVars>
          <dgm:bulletEnabled val="1"/>
        </dgm:presLayoutVars>
      </dgm:prSet>
      <dgm:spPr/>
      <dgm:t>
        <a:bodyPr/>
        <a:lstStyle/>
        <a:p>
          <a:endParaRPr lang="en-US"/>
        </a:p>
      </dgm:t>
    </dgm:pt>
    <dgm:pt modelId="{1A2EEF29-0AA9-4A8F-B4C8-85186134596F}" type="pres">
      <dgm:prSet presAssocID="{A632B8FD-A459-4457-8022-59342A2D28EA}" presName="rect2" presStyleLbl="fgImgPlace1" presStyleIdx="2" presStyleCnt="4" custLinFactNeighborX="-1486" custLinFactNeighborY="3543"/>
      <dgm:spPr>
        <a:solidFill>
          <a:srgbClr val="669900"/>
        </a:solidFill>
      </dgm:spPr>
    </dgm:pt>
    <dgm:pt modelId="{545ADB39-79DD-433E-A92B-8D147CC6D805}" type="pres">
      <dgm:prSet presAssocID="{55A7E930-9B10-4464-92DC-CADC3847CC6C}" presName="sibTrans" presStyleCnt="0"/>
      <dgm:spPr/>
    </dgm:pt>
    <dgm:pt modelId="{967A9889-469B-45C7-99FF-D5DA20A10AE2}" type="pres">
      <dgm:prSet presAssocID="{653E7CF0-6DF5-4813-9EFF-D050AA2DF16A}" presName="composite" presStyleCnt="0"/>
      <dgm:spPr/>
    </dgm:pt>
    <dgm:pt modelId="{FE54A6CE-4129-423C-8AC4-442C0B5DA9A6}" type="pres">
      <dgm:prSet presAssocID="{653E7CF0-6DF5-4813-9EFF-D050AA2DF16A}" presName="rect1" presStyleLbl="trAlignAcc1" presStyleIdx="3" presStyleCnt="4" custScaleY="128762">
        <dgm:presLayoutVars>
          <dgm:bulletEnabled val="1"/>
        </dgm:presLayoutVars>
      </dgm:prSet>
      <dgm:spPr/>
      <dgm:t>
        <a:bodyPr/>
        <a:lstStyle/>
        <a:p>
          <a:endParaRPr lang="en-US"/>
        </a:p>
      </dgm:t>
    </dgm:pt>
    <dgm:pt modelId="{5C1BAC63-2857-4CFD-8225-67D4A0AAE8E4}" type="pres">
      <dgm:prSet presAssocID="{653E7CF0-6DF5-4813-9EFF-D050AA2DF16A}" presName="rect2" presStyleLbl="fgImgPlace1" presStyleIdx="3" presStyleCnt="4"/>
      <dgm:spPr>
        <a:solidFill>
          <a:srgbClr val="669900"/>
        </a:solidFill>
      </dgm:spPr>
    </dgm:pt>
  </dgm:ptLst>
  <dgm:cxnLst>
    <dgm:cxn modelId="{FA4E5CC6-A764-47C3-8067-EF9B27D16206}" type="presOf" srcId="{2DB0AE35-FDF3-4864-ABA4-5B8BE1F6CAE3}" destId="{FE54A6CE-4129-423C-8AC4-442C0B5DA9A6}" srcOrd="0" destOrd="1" presId="urn:microsoft.com/office/officeart/2008/layout/PictureStrips"/>
    <dgm:cxn modelId="{3B3B52BE-D75E-4CAB-A822-B2B4F9E5BBCB}" srcId="{653E7CF0-6DF5-4813-9EFF-D050AA2DF16A}" destId="{F2B223D5-7903-4C7B-BDF7-E61F24226A37}" srcOrd="2" destOrd="0" parTransId="{6914C9FD-F8E5-4F31-996C-978CE6422EE0}" sibTransId="{98054E1E-3C82-462F-940A-0A5C5866F4B9}"/>
    <dgm:cxn modelId="{CC4BC4E2-D806-49BF-808E-F1E065FE6EAB}" type="presOf" srcId="{F2B223D5-7903-4C7B-BDF7-E61F24226A37}" destId="{FE54A6CE-4129-423C-8AC4-442C0B5DA9A6}" srcOrd="0" destOrd="3" presId="urn:microsoft.com/office/officeart/2008/layout/PictureStrips"/>
    <dgm:cxn modelId="{DC65666A-C98A-421A-9F5E-83771315A6AE}" type="presOf" srcId="{97334608-D9C1-4103-A936-ACE614536AA0}" destId="{FE5495D9-EDE3-472A-AD0C-1B89E9DA5B6F}" srcOrd="0" destOrd="1" presId="urn:microsoft.com/office/officeart/2008/layout/PictureStrips"/>
    <dgm:cxn modelId="{33DCBA7C-CFE4-476C-9552-184ED5654F09}" type="presOf" srcId="{4A562BF0-2162-4B4E-AF61-88860E5AFAD7}" destId="{AA235744-AFFA-4B7F-B77D-0611497AA310}" srcOrd="0" destOrd="1" presId="urn:microsoft.com/office/officeart/2008/layout/PictureStrips"/>
    <dgm:cxn modelId="{203043D0-52B4-43F2-BC71-F97592CF18C4}" type="presOf" srcId="{A6846C8A-F413-4E51-8FCA-D2B626D7E67A}" destId="{FE54A6CE-4129-423C-8AC4-442C0B5DA9A6}" srcOrd="0" destOrd="2" presId="urn:microsoft.com/office/officeart/2008/layout/PictureStrips"/>
    <dgm:cxn modelId="{B4E4B62A-914C-4454-90BD-E5F4F4758AAA}" srcId="{A632B8FD-A459-4457-8022-59342A2D28EA}" destId="{996ED73C-A929-482D-A83C-010BA3A46809}" srcOrd="1" destOrd="0" parTransId="{51A78A68-9134-42CF-893C-203862E7B355}" sibTransId="{90508043-B239-41E6-8D31-394ABEEEEB0C}"/>
    <dgm:cxn modelId="{6D3A1E6D-D5E3-48C9-9D56-B79D778C5949}" srcId="{DA05A5D9-1E44-4DBA-943C-C0BC7841B270}" destId="{653E7CF0-6DF5-4813-9EFF-D050AA2DF16A}" srcOrd="3" destOrd="0" parTransId="{497A7919-9FAA-45C2-A2D7-9AFDFD548455}" sibTransId="{C428A9D3-8A80-4C4E-A81E-040BDE9955C5}"/>
    <dgm:cxn modelId="{6341B503-68BB-4AD8-91A2-A7C44DFFEB11}" type="presOf" srcId="{A3BF12BC-70DB-447B-B205-92DED1ABDC81}" destId="{60F581F8-941C-460A-99C3-9F3056E3E882}" srcOrd="0" destOrd="0" presId="urn:microsoft.com/office/officeart/2008/layout/PictureStrips"/>
    <dgm:cxn modelId="{F0F50DA2-5D16-4EA9-A56A-FE5C00AB6CDB}" type="presOf" srcId="{7390D8CD-0753-4D2B-9301-12106A5D06ED}" destId="{60F581F8-941C-460A-99C3-9F3056E3E882}" srcOrd="0" destOrd="1" presId="urn:microsoft.com/office/officeart/2008/layout/PictureStrips"/>
    <dgm:cxn modelId="{C46246FE-81B2-46E8-9008-4CF7C2B8B021}" type="presOf" srcId="{DA05A5D9-1E44-4DBA-943C-C0BC7841B270}" destId="{759BD5A7-CFA0-4B79-90F7-F450442290E1}" srcOrd="0" destOrd="0" presId="urn:microsoft.com/office/officeart/2008/layout/PictureStrips"/>
    <dgm:cxn modelId="{85CFE66B-2902-4215-9149-E3779D559498}" type="presOf" srcId="{23458461-2DE9-4302-BD2D-C190BB708535}" destId="{AA235744-AFFA-4B7F-B77D-0611497AA310}" srcOrd="0" destOrd="0" presId="urn:microsoft.com/office/officeart/2008/layout/PictureStrips"/>
    <dgm:cxn modelId="{63D0757C-B96C-400F-B62A-8AE4016413C2}" type="presOf" srcId="{84357DC5-3E25-4CAF-9CC8-350C6FCED842}" destId="{60F581F8-941C-460A-99C3-9F3056E3E882}" srcOrd="0" destOrd="2" presId="urn:microsoft.com/office/officeart/2008/layout/PictureStrips"/>
    <dgm:cxn modelId="{3B4FBE25-78EA-45EE-BF02-7662C8CEABAF}" srcId="{A3BF12BC-70DB-447B-B205-92DED1ABDC81}" destId="{84357DC5-3E25-4CAF-9CC8-350C6FCED842}" srcOrd="1" destOrd="0" parTransId="{044EF628-FC92-4FE1-8E5F-6998D22CED17}" sibTransId="{9A67A054-540E-424B-9DC5-ADD3E9CA542A}"/>
    <dgm:cxn modelId="{C9AA8969-D540-4B75-AAD3-0705CEAB9D40}" type="presOf" srcId="{A9D1C3F2-D2AA-4ED0-AE4F-68A8097F8094}" destId="{AA235744-AFFA-4B7F-B77D-0611497AA310}" srcOrd="0" destOrd="2" presId="urn:microsoft.com/office/officeart/2008/layout/PictureStrips"/>
    <dgm:cxn modelId="{DB06C8AE-5047-4FE2-84E7-7F3CA39B3EAB}" srcId="{653E7CF0-6DF5-4813-9EFF-D050AA2DF16A}" destId="{A6846C8A-F413-4E51-8FCA-D2B626D7E67A}" srcOrd="1" destOrd="0" parTransId="{945F735E-666B-49BE-A11A-C8C8D8B2DE99}" sibTransId="{3D2CA66A-D7C7-4180-9F15-F998B3900552}"/>
    <dgm:cxn modelId="{5F5EEC3F-DAFC-401C-8F96-E92D62EF1D4D}" srcId="{23458461-2DE9-4302-BD2D-C190BB708535}" destId="{A9D1C3F2-D2AA-4ED0-AE4F-68A8097F8094}" srcOrd="1" destOrd="0" parTransId="{5AC7F7A4-D97A-4C70-92AF-E02A861180C8}" sibTransId="{707279BD-B4FC-4137-9897-9145D34743FC}"/>
    <dgm:cxn modelId="{DEE021C6-EF6A-43F6-A1EA-E1B75EB58D00}" srcId="{DA05A5D9-1E44-4DBA-943C-C0BC7841B270}" destId="{A3BF12BC-70DB-447B-B205-92DED1ABDC81}" srcOrd="1" destOrd="0" parTransId="{7DCDC05B-A15A-4E2A-AF50-922A711691B2}" sibTransId="{15D1F383-6C89-468A-8B32-ED0F23DC3BBE}"/>
    <dgm:cxn modelId="{23AC88EB-BF35-43E1-BDD7-8DEEDA218E0E}" type="presOf" srcId="{653E7CF0-6DF5-4813-9EFF-D050AA2DF16A}" destId="{FE54A6CE-4129-423C-8AC4-442C0B5DA9A6}" srcOrd="0" destOrd="0" presId="urn:microsoft.com/office/officeart/2008/layout/PictureStrips"/>
    <dgm:cxn modelId="{33A1B79F-C953-44B1-A00B-C856B1FA27BA}" type="presOf" srcId="{A632B8FD-A459-4457-8022-59342A2D28EA}" destId="{FE5495D9-EDE3-472A-AD0C-1B89E9DA5B6F}" srcOrd="0" destOrd="0" presId="urn:microsoft.com/office/officeart/2008/layout/PictureStrips"/>
    <dgm:cxn modelId="{642875D8-614F-4C2B-BF9A-459EDC036345}" srcId="{23458461-2DE9-4302-BD2D-C190BB708535}" destId="{4A562BF0-2162-4B4E-AF61-88860E5AFAD7}" srcOrd="0" destOrd="0" parTransId="{098A389C-10A0-4663-BF7D-1B063B7A706F}" sibTransId="{95D1BBCA-1C45-41A9-9249-B888A1A773DF}"/>
    <dgm:cxn modelId="{9FCBB5FC-5AE5-4C0E-A18D-A5242266C158}" type="presOf" srcId="{996ED73C-A929-482D-A83C-010BA3A46809}" destId="{FE5495D9-EDE3-472A-AD0C-1B89E9DA5B6F}" srcOrd="0" destOrd="2" presId="urn:microsoft.com/office/officeart/2008/layout/PictureStrips"/>
    <dgm:cxn modelId="{E619B621-0B16-4144-B3EA-3114F48FF758}" srcId="{A632B8FD-A459-4457-8022-59342A2D28EA}" destId="{97334608-D9C1-4103-A936-ACE614536AA0}" srcOrd="0" destOrd="0" parTransId="{00CE743E-3F9B-4FA2-8A48-9C87A55A2BC1}" sibTransId="{F93BDE0C-8AA6-4BB2-9D03-F0C52D656090}"/>
    <dgm:cxn modelId="{67EBD733-B39C-408F-AB9A-8B50742A6B0C}" srcId="{A632B8FD-A459-4457-8022-59342A2D28EA}" destId="{0448B637-9DCA-4E11-8B54-230FE2D43436}" srcOrd="2" destOrd="0" parTransId="{77C91D90-821A-4223-BEA8-A10A14DC361A}" sibTransId="{336AD717-3388-4153-88B8-E05ECB1169DB}"/>
    <dgm:cxn modelId="{F4D9EF8B-C701-4901-B06C-CFD317AD98E1}" srcId="{A3BF12BC-70DB-447B-B205-92DED1ABDC81}" destId="{7390D8CD-0753-4D2B-9301-12106A5D06ED}" srcOrd="0" destOrd="0" parTransId="{FEB312D8-70C4-4185-BEE0-4F7B0FC8371B}" sibTransId="{95596B67-9D14-45C4-9E2B-7890E92E8F30}"/>
    <dgm:cxn modelId="{E8104044-0269-47C7-8DB4-0DA4B872714F}" srcId="{DA05A5D9-1E44-4DBA-943C-C0BC7841B270}" destId="{A632B8FD-A459-4457-8022-59342A2D28EA}" srcOrd="2" destOrd="0" parTransId="{3A77D622-76E5-473C-83B3-08DB80C754F1}" sibTransId="{55A7E930-9B10-4464-92DC-CADC3847CC6C}"/>
    <dgm:cxn modelId="{F527ABFC-8DA5-4F78-A8AC-946A5748FC7C}" srcId="{653E7CF0-6DF5-4813-9EFF-D050AA2DF16A}" destId="{2DB0AE35-FDF3-4864-ABA4-5B8BE1F6CAE3}" srcOrd="0" destOrd="0" parTransId="{CA33C6A9-2BEA-417A-B347-7EDF83E1EF4A}" sibTransId="{29468436-651F-4F30-96BC-A95B72351030}"/>
    <dgm:cxn modelId="{C058406B-F873-4233-B048-2CA0E871B02F}" srcId="{DA05A5D9-1E44-4DBA-943C-C0BC7841B270}" destId="{23458461-2DE9-4302-BD2D-C190BB708535}" srcOrd="0" destOrd="0" parTransId="{79F62FF5-C289-4517-96F9-15FAB72EEE40}" sibTransId="{A77BA51D-28C6-4444-B0A2-D4D921F08D67}"/>
    <dgm:cxn modelId="{877DC0E8-0C17-4288-A2BC-CA9DA310642F}" type="presOf" srcId="{0448B637-9DCA-4E11-8B54-230FE2D43436}" destId="{FE5495D9-EDE3-472A-AD0C-1B89E9DA5B6F}" srcOrd="0" destOrd="3" presId="urn:microsoft.com/office/officeart/2008/layout/PictureStrips"/>
    <dgm:cxn modelId="{BE66283E-13A9-4CDA-BD09-E3B7367F4567}" type="presParOf" srcId="{759BD5A7-CFA0-4B79-90F7-F450442290E1}" destId="{73672E7C-E621-4752-9121-9FA707D32ECF}" srcOrd="0" destOrd="0" presId="urn:microsoft.com/office/officeart/2008/layout/PictureStrips"/>
    <dgm:cxn modelId="{FFB659CF-9529-4738-914F-A01CCFEA5466}" type="presParOf" srcId="{73672E7C-E621-4752-9121-9FA707D32ECF}" destId="{AA235744-AFFA-4B7F-B77D-0611497AA310}" srcOrd="0" destOrd="0" presId="urn:microsoft.com/office/officeart/2008/layout/PictureStrips"/>
    <dgm:cxn modelId="{9DA8AB4D-D127-40EC-900C-5F81EEEE0A31}" type="presParOf" srcId="{73672E7C-E621-4752-9121-9FA707D32ECF}" destId="{F1EDD2E9-063D-4E58-9F71-216ADFD6BF04}" srcOrd="1" destOrd="0" presId="urn:microsoft.com/office/officeart/2008/layout/PictureStrips"/>
    <dgm:cxn modelId="{BFD73037-1C4B-472D-9FEB-917AC1A24C79}" type="presParOf" srcId="{759BD5A7-CFA0-4B79-90F7-F450442290E1}" destId="{75AD4F1D-E46E-40A5-8CEE-B2662A0412F2}" srcOrd="1" destOrd="0" presId="urn:microsoft.com/office/officeart/2008/layout/PictureStrips"/>
    <dgm:cxn modelId="{0CE53C73-6776-4392-ABAC-AED41DA66D56}" type="presParOf" srcId="{759BD5A7-CFA0-4B79-90F7-F450442290E1}" destId="{94BA6491-82AB-4700-82CF-223F6311ACAF}" srcOrd="2" destOrd="0" presId="urn:microsoft.com/office/officeart/2008/layout/PictureStrips"/>
    <dgm:cxn modelId="{84628558-A7DE-40F4-B5F2-D96604E7BCD6}" type="presParOf" srcId="{94BA6491-82AB-4700-82CF-223F6311ACAF}" destId="{60F581F8-941C-460A-99C3-9F3056E3E882}" srcOrd="0" destOrd="0" presId="urn:microsoft.com/office/officeart/2008/layout/PictureStrips"/>
    <dgm:cxn modelId="{DAF0DE56-1F22-403C-82A7-B42F7A262679}" type="presParOf" srcId="{94BA6491-82AB-4700-82CF-223F6311ACAF}" destId="{BA0374EF-CE22-4E5A-BF32-1BF8750FC590}" srcOrd="1" destOrd="0" presId="urn:microsoft.com/office/officeart/2008/layout/PictureStrips"/>
    <dgm:cxn modelId="{23DF3C73-85FD-4F7A-A1DF-123CBE49BA21}" type="presParOf" srcId="{759BD5A7-CFA0-4B79-90F7-F450442290E1}" destId="{C3188EBD-77BD-4FB9-936A-C0AC7F516E4F}" srcOrd="3" destOrd="0" presId="urn:microsoft.com/office/officeart/2008/layout/PictureStrips"/>
    <dgm:cxn modelId="{7AD54E8E-FEF2-4A37-86E1-0B4D84AEAE9D}" type="presParOf" srcId="{759BD5A7-CFA0-4B79-90F7-F450442290E1}" destId="{29BE7687-2C3E-43EF-B88B-C31C3791F209}" srcOrd="4" destOrd="0" presId="urn:microsoft.com/office/officeart/2008/layout/PictureStrips"/>
    <dgm:cxn modelId="{4BD815F1-D006-483E-BF66-9B385A88ACF1}" type="presParOf" srcId="{29BE7687-2C3E-43EF-B88B-C31C3791F209}" destId="{FE5495D9-EDE3-472A-AD0C-1B89E9DA5B6F}" srcOrd="0" destOrd="0" presId="urn:microsoft.com/office/officeart/2008/layout/PictureStrips"/>
    <dgm:cxn modelId="{0850C9FA-8D73-4533-9CDF-6E84C27DFAD8}" type="presParOf" srcId="{29BE7687-2C3E-43EF-B88B-C31C3791F209}" destId="{1A2EEF29-0AA9-4A8F-B4C8-85186134596F}" srcOrd="1" destOrd="0" presId="urn:microsoft.com/office/officeart/2008/layout/PictureStrips"/>
    <dgm:cxn modelId="{BC1E8089-CEE3-4242-AA05-35CBC5F8A9CB}" type="presParOf" srcId="{759BD5A7-CFA0-4B79-90F7-F450442290E1}" destId="{545ADB39-79DD-433E-A92B-8D147CC6D805}" srcOrd="5" destOrd="0" presId="urn:microsoft.com/office/officeart/2008/layout/PictureStrips"/>
    <dgm:cxn modelId="{C736B1BC-D718-468F-9ED8-4B4F56694533}" type="presParOf" srcId="{759BD5A7-CFA0-4B79-90F7-F450442290E1}" destId="{967A9889-469B-45C7-99FF-D5DA20A10AE2}" srcOrd="6" destOrd="0" presId="urn:microsoft.com/office/officeart/2008/layout/PictureStrips"/>
    <dgm:cxn modelId="{514A97AB-ACDA-4289-9927-9ECD00B72223}" type="presParOf" srcId="{967A9889-469B-45C7-99FF-D5DA20A10AE2}" destId="{FE54A6CE-4129-423C-8AC4-442C0B5DA9A6}" srcOrd="0" destOrd="0" presId="urn:microsoft.com/office/officeart/2008/layout/PictureStrips"/>
    <dgm:cxn modelId="{531DFC44-EDA8-4629-808C-651E758780AE}" type="presParOf" srcId="{967A9889-469B-45C7-99FF-D5DA20A10AE2}" destId="{5C1BAC63-2857-4CFD-8225-67D4A0AAE8E4}"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CA742-853C-441F-B82B-6D03A01DA731}">
      <dsp:nvSpPr>
        <dsp:cNvPr id="0" name=""/>
        <dsp:cNvSpPr/>
      </dsp:nvSpPr>
      <dsp:spPr>
        <a:xfrm>
          <a:off x="840" y="552475"/>
          <a:ext cx="2711334" cy="1237416"/>
        </a:xfrm>
        <a:prstGeom prst="homePlat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Notice</a:t>
          </a:r>
        </a:p>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Late Spring 2019</a:t>
          </a:r>
          <a:endParaRPr lang="en-US" sz="2400" kern="1200" dirty="0">
            <a:solidFill>
              <a:schemeClr val="tx1"/>
            </a:solidFill>
            <a:latin typeface="Arial" panose="020B0604020202020204" pitchFamily="34" charset="0"/>
            <a:cs typeface="Arial" panose="020B0604020202020204" pitchFamily="34" charset="0"/>
          </a:endParaRPr>
        </a:p>
      </dsp:txBody>
      <dsp:txXfrm>
        <a:off x="840" y="552475"/>
        <a:ext cx="2401980" cy="1237416"/>
      </dsp:txXfrm>
    </dsp:sp>
    <dsp:sp modelId="{E035CF4B-1395-4D91-BF83-1EC5CE29B97F}">
      <dsp:nvSpPr>
        <dsp:cNvPr id="0" name=""/>
        <dsp:cNvSpPr/>
      </dsp:nvSpPr>
      <dsp:spPr>
        <a:xfrm>
          <a:off x="2093466" y="552475"/>
          <a:ext cx="3134500" cy="1237416"/>
        </a:xfrm>
        <a:prstGeom prst="chevron">
          <a:avLst/>
        </a:prstGeom>
        <a:solidFill>
          <a:schemeClr val="accent2">
            <a:hueOff val="-1205262"/>
            <a:satOff val="15267"/>
            <a:lumOff val="2091"/>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Applications</a:t>
          </a:r>
        </a:p>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Summer 2019</a:t>
          </a:r>
          <a:endParaRPr lang="en-US" sz="2400" kern="1200" dirty="0">
            <a:solidFill>
              <a:schemeClr val="tx1"/>
            </a:solidFill>
            <a:latin typeface="Arial" panose="020B0604020202020204" pitchFamily="34" charset="0"/>
            <a:cs typeface="Arial" panose="020B0604020202020204" pitchFamily="34" charset="0"/>
          </a:endParaRPr>
        </a:p>
      </dsp:txBody>
      <dsp:txXfrm>
        <a:off x="2712174" y="552475"/>
        <a:ext cx="1897084" cy="1237416"/>
      </dsp:txXfrm>
    </dsp:sp>
    <dsp:sp modelId="{03CFA343-449A-41D7-88AB-8D17A467A0AE}">
      <dsp:nvSpPr>
        <dsp:cNvPr id="0" name=""/>
        <dsp:cNvSpPr/>
      </dsp:nvSpPr>
      <dsp:spPr>
        <a:xfrm>
          <a:off x="4609258" y="552475"/>
          <a:ext cx="3607255" cy="1237416"/>
        </a:xfrm>
        <a:prstGeom prst="chevron">
          <a:avLst/>
        </a:prstGeom>
        <a:solidFill>
          <a:schemeClr val="accent2">
            <a:hueOff val="-2410524"/>
            <a:satOff val="30533"/>
            <a:lumOff val="418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Staff &amp; MPSC Review</a:t>
          </a:r>
        </a:p>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12 - 18 months</a:t>
          </a:r>
          <a:endParaRPr lang="en-US" sz="2400" kern="1200" dirty="0">
            <a:solidFill>
              <a:schemeClr val="tx1"/>
            </a:solidFill>
            <a:latin typeface="Arial" panose="020B0604020202020204" pitchFamily="34" charset="0"/>
            <a:cs typeface="Arial" panose="020B0604020202020204" pitchFamily="34" charset="0"/>
          </a:endParaRPr>
        </a:p>
      </dsp:txBody>
      <dsp:txXfrm>
        <a:off x="5227966" y="552475"/>
        <a:ext cx="2369839" cy="1237416"/>
      </dsp:txXfrm>
    </dsp:sp>
    <dsp:sp modelId="{2EA2558E-809B-4722-B40E-322C568D1DA3}">
      <dsp:nvSpPr>
        <dsp:cNvPr id="0" name=""/>
        <dsp:cNvSpPr/>
      </dsp:nvSpPr>
      <dsp:spPr>
        <a:xfrm>
          <a:off x="7597805" y="552475"/>
          <a:ext cx="3796270" cy="1237416"/>
        </a:xfrm>
        <a:prstGeom prst="chevron">
          <a:avLst/>
        </a:prstGeom>
        <a:solidFill>
          <a:schemeClr val="accent2">
            <a:hueOff val="-3615786"/>
            <a:satOff val="45800"/>
            <a:lumOff val="627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Board Approval</a:t>
          </a:r>
        </a:p>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6/2020 – 12/2020 </a:t>
          </a:r>
          <a:endParaRPr lang="en-US" sz="2400" kern="1200" dirty="0">
            <a:solidFill>
              <a:schemeClr val="tx1"/>
            </a:solidFill>
            <a:latin typeface="Arial" panose="020B0604020202020204" pitchFamily="34" charset="0"/>
            <a:cs typeface="Arial" panose="020B0604020202020204" pitchFamily="34" charset="0"/>
          </a:endParaRPr>
        </a:p>
      </dsp:txBody>
      <dsp:txXfrm>
        <a:off x="8216513" y="552475"/>
        <a:ext cx="2558854" cy="1237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35744-AFFA-4B7F-B77D-0611497AA310}">
      <dsp:nvSpPr>
        <dsp:cNvPr id="0" name=""/>
        <dsp:cNvSpPr/>
      </dsp:nvSpPr>
      <dsp:spPr>
        <a:xfrm>
          <a:off x="224771" y="729917"/>
          <a:ext cx="5348101" cy="1671281"/>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2015" tIns="91440" rIns="91440" bIns="91440" numCol="1" spcCol="1270" anchor="t" anchorCtr="0">
          <a:noAutofit/>
        </a:bodyPr>
        <a:lstStyle/>
        <a:p>
          <a:pPr lvl="0" algn="l" defTabSz="1066800" rtl="0">
            <a:lnSpc>
              <a:spcPct val="90000"/>
            </a:lnSpc>
            <a:spcBef>
              <a:spcPct val="0"/>
            </a:spcBef>
            <a:spcAft>
              <a:spcPct val="35000"/>
            </a:spcAft>
          </a:pPr>
          <a:r>
            <a:rPr lang="en-US" sz="2400" b="1" i="0" kern="1200" dirty="0" smtClean="0">
              <a:latin typeface="Arial" panose="020B0604020202020204" pitchFamily="34" charset="0"/>
              <a:cs typeface="Arial" panose="020B0604020202020204" pitchFamily="34" charset="0"/>
            </a:rPr>
            <a:t>Liver and Intestine Committee</a:t>
          </a:r>
          <a:endParaRPr lang="en-US" sz="2400" b="1"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Replace DSA/Region</a:t>
          </a:r>
          <a:endParaRPr lang="en-US"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Board Approved</a:t>
          </a:r>
          <a:endParaRPr lang="en-US" sz="2400" kern="1200" dirty="0">
            <a:latin typeface="Arial" panose="020B0604020202020204" pitchFamily="34" charset="0"/>
            <a:cs typeface="Arial" panose="020B0604020202020204" pitchFamily="34" charset="0"/>
          </a:endParaRPr>
        </a:p>
      </dsp:txBody>
      <dsp:txXfrm>
        <a:off x="224771" y="729917"/>
        <a:ext cx="5348101" cy="1671281"/>
      </dsp:txXfrm>
    </dsp:sp>
    <dsp:sp modelId="{F1EDD2E9-063D-4E58-9F71-216ADFD6BF04}">
      <dsp:nvSpPr>
        <dsp:cNvPr id="0" name=""/>
        <dsp:cNvSpPr/>
      </dsp:nvSpPr>
      <dsp:spPr>
        <a:xfrm>
          <a:off x="1934" y="450823"/>
          <a:ext cx="1169897" cy="1754845"/>
        </a:xfrm>
        <a:prstGeom prst="rect">
          <a:avLst/>
        </a:prstGeom>
        <a:solidFill>
          <a:srgbClr val="669900"/>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F581F8-941C-460A-99C3-9F3056E3E882}">
      <dsp:nvSpPr>
        <dsp:cNvPr id="0" name=""/>
        <dsp:cNvSpPr/>
      </dsp:nvSpPr>
      <dsp:spPr>
        <a:xfrm>
          <a:off x="6047849" y="692230"/>
          <a:ext cx="5348101" cy="1671281"/>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2015" tIns="91440" rIns="91440" bIns="91440" numCol="1" spcCol="1270" anchor="t" anchorCtr="0">
          <a:noAutofit/>
        </a:bodyPr>
        <a:lstStyle/>
        <a:p>
          <a:pPr lvl="0" algn="l" defTabSz="1066800" rtl="0">
            <a:lnSpc>
              <a:spcPct val="90000"/>
            </a:lnSpc>
            <a:spcBef>
              <a:spcPct val="0"/>
            </a:spcBef>
            <a:spcAft>
              <a:spcPts val="0"/>
            </a:spcAft>
          </a:pPr>
          <a:r>
            <a:rPr lang="en-US" sz="2400" b="1" i="0" kern="1200" dirty="0" smtClean="0">
              <a:latin typeface="Arial" panose="020B0604020202020204" pitchFamily="34" charset="0"/>
              <a:cs typeface="Arial" panose="020B0604020202020204" pitchFamily="34" charset="0"/>
            </a:rPr>
            <a:t>Kidney Committee</a:t>
          </a:r>
          <a:endParaRPr lang="en-US" sz="2400" b="1"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Replace DSA/Region</a:t>
          </a:r>
          <a:endParaRPr lang="en-US"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Public comment – concept paper</a:t>
          </a:r>
          <a:endParaRPr lang="en-US" sz="2400" kern="1200" dirty="0">
            <a:latin typeface="Arial" panose="020B0604020202020204" pitchFamily="34" charset="0"/>
            <a:cs typeface="Arial" panose="020B0604020202020204" pitchFamily="34" charset="0"/>
          </a:endParaRPr>
        </a:p>
      </dsp:txBody>
      <dsp:txXfrm>
        <a:off x="6047849" y="692230"/>
        <a:ext cx="5348101" cy="1671281"/>
      </dsp:txXfrm>
    </dsp:sp>
    <dsp:sp modelId="{BA0374EF-CE22-4E5A-BF32-1BF8750FC590}">
      <dsp:nvSpPr>
        <dsp:cNvPr id="0" name=""/>
        <dsp:cNvSpPr/>
      </dsp:nvSpPr>
      <dsp:spPr>
        <a:xfrm>
          <a:off x="5825011" y="450823"/>
          <a:ext cx="1169897" cy="1754845"/>
        </a:xfrm>
        <a:prstGeom prst="rect">
          <a:avLst/>
        </a:prstGeom>
        <a:solidFill>
          <a:srgbClr val="669900"/>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5495D9-EDE3-472A-AD0C-1B89E9DA5B6F}">
      <dsp:nvSpPr>
        <dsp:cNvPr id="0" name=""/>
        <dsp:cNvSpPr/>
      </dsp:nvSpPr>
      <dsp:spPr>
        <a:xfrm>
          <a:off x="224771" y="2916361"/>
          <a:ext cx="5348101" cy="1671281"/>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2015" tIns="91440" rIns="91440" bIns="91440" numCol="1" spcCol="1270" anchor="t" anchorCtr="0">
          <a:noAutofit/>
        </a:bodyPr>
        <a:lstStyle/>
        <a:p>
          <a:pPr lvl="0" algn="l" defTabSz="1066800" rtl="0">
            <a:lnSpc>
              <a:spcPct val="90000"/>
            </a:lnSpc>
            <a:spcBef>
              <a:spcPct val="0"/>
            </a:spcBef>
            <a:spcAft>
              <a:spcPct val="35000"/>
            </a:spcAft>
          </a:pPr>
          <a:r>
            <a:rPr lang="en-US" sz="2400" b="1" i="0" kern="1200" dirty="0" smtClean="0">
              <a:latin typeface="Arial" panose="020B0604020202020204" pitchFamily="34" charset="0"/>
              <a:cs typeface="Arial" panose="020B0604020202020204" pitchFamily="34" charset="0"/>
            </a:rPr>
            <a:t>Thoracic Committee</a:t>
          </a:r>
          <a:endParaRPr lang="en-US" sz="2400" b="1"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Replace DSA/Region</a:t>
          </a:r>
          <a:endParaRPr lang="en-US"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Public comment</a:t>
          </a:r>
          <a:endParaRPr lang="en-US" sz="2400" kern="1200" dirty="0">
            <a:latin typeface="Arial" panose="020B060402020202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b="0" i="0" kern="1200" dirty="0" smtClean="0">
              <a:latin typeface="Arial" panose="020B0604020202020204" pitchFamily="34" charset="0"/>
              <a:cs typeface="Arial" panose="020B0604020202020204" pitchFamily="34" charset="0"/>
            </a:rPr>
            <a:t>Board consideration pending</a:t>
          </a:r>
          <a:endParaRPr lang="en-US" sz="2400" kern="1200" dirty="0">
            <a:latin typeface="Arial" panose="020B0604020202020204" pitchFamily="34" charset="0"/>
            <a:cs typeface="Arial" panose="020B0604020202020204" pitchFamily="34" charset="0"/>
          </a:endParaRPr>
        </a:p>
      </dsp:txBody>
      <dsp:txXfrm>
        <a:off x="224771" y="2916361"/>
        <a:ext cx="5348101" cy="1671281"/>
      </dsp:txXfrm>
    </dsp:sp>
    <dsp:sp modelId="{1A2EEF29-0AA9-4A8F-B4C8-85186134596F}">
      <dsp:nvSpPr>
        <dsp:cNvPr id="0" name=""/>
        <dsp:cNvSpPr/>
      </dsp:nvSpPr>
      <dsp:spPr>
        <a:xfrm>
          <a:off x="0" y="2737128"/>
          <a:ext cx="1169897" cy="1754845"/>
        </a:xfrm>
        <a:prstGeom prst="rect">
          <a:avLst/>
        </a:prstGeom>
        <a:solidFill>
          <a:srgbClr val="669900"/>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54A6CE-4129-423C-8AC4-442C0B5DA9A6}">
      <dsp:nvSpPr>
        <dsp:cNvPr id="0" name=""/>
        <dsp:cNvSpPr/>
      </dsp:nvSpPr>
      <dsp:spPr>
        <a:xfrm>
          <a:off x="6047849" y="2555841"/>
          <a:ext cx="5348101" cy="2151975"/>
        </a:xfrm>
        <a:prstGeom prst="rect">
          <a:avLst/>
        </a:prstGeom>
        <a:solidFill>
          <a:schemeClr val="accent2">
            <a:alpha val="40000"/>
            <a:tint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2015" tIns="87630" rIns="87630" bIns="87630" numCol="1" spcCol="1270" anchor="t" anchorCtr="0">
          <a:noAutofit/>
        </a:bodyPr>
        <a:lstStyle/>
        <a:p>
          <a:pPr lvl="0" algn="l" defTabSz="1022350">
            <a:lnSpc>
              <a:spcPct val="90000"/>
            </a:lnSpc>
            <a:spcBef>
              <a:spcPct val="0"/>
            </a:spcBef>
            <a:spcAft>
              <a:spcPct val="35000"/>
            </a:spcAft>
          </a:pPr>
          <a:r>
            <a:rPr lang="en-US" sz="2300" b="1" kern="1200" dirty="0" smtClean="0">
              <a:latin typeface="Arial" panose="020B0604020202020204" pitchFamily="34" charset="0"/>
              <a:cs typeface="Arial" panose="020B0604020202020204" pitchFamily="34" charset="0"/>
            </a:rPr>
            <a:t>Ethics Committee</a:t>
          </a:r>
          <a:endParaRPr lang="en-US" sz="2300" b="1"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US" sz="2300" kern="1200" dirty="0" smtClean="0">
              <a:latin typeface="Arial" panose="020B0604020202020204" pitchFamily="34" charset="0"/>
              <a:cs typeface="Arial" panose="020B0604020202020204" pitchFamily="34" charset="0"/>
            </a:rPr>
            <a:t>White Paper on Multi-organ Transplantation</a:t>
          </a:r>
          <a:endParaRPr lang="en-US" sz="2300"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US" sz="2300" kern="1200" dirty="0" smtClean="0">
              <a:latin typeface="Arial" panose="020B0604020202020204" pitchFamily="34" charset="0"/>
              <a:cs typeface="Arial" panose="020B0604020202020204" pitchFamily="34" charset="0"/>
            </a:rPr>
            <a:t>Public Comment</a:t>
          </a:r>
          <a:endParaRPr lang="en-US" sz="2300" kern="1200" dirty="0">
            <a:latin typeface="Arial" panose="020B0604020202020204" pitchFamily="34" charset="0"/>
            <a:cs typeface="Arial" panose="020B0604020202020204" pitchFamily="34" charset="0"/>
          </a:endParaRPr>
        </a:p>
        <a:p>
          <a:pPr marL="228600" lvl="1" indent="-228600" algn="l" defTabSz="1022350">
            <a:lnSpc>
              <a:spcPct val="90000"/>
            </a:lnSpc>
            <a:spcBef>
              <a:spcPct val="0"/>
            </a:spcBef>
            <a:spcAft>
              <a:spcPct val="15000"/>
            </a:spcAft>
            <a:buChar char="••"/>
          </a:pPr>
          <a:r>
            <a:rPr lang="en-US" sz="2300" kern="1200" dirty="0" smtClean="0">
              <a:latin typeface="Arial" panose="020B0604020202020204" pitchFamily="34" charset="0"/>
              <a:cs typeface="Arial" panose="020B0604020202020204" pitchFamily="34" charset="0"/>
            </a:rPr>
            <a:t>Board consideration pending</a:t>
          </a:r>
          <a:endParaRPr lang="en-US" sz="2300" kern="1200" dirty="0">
            <a:latin typeface="Arial" panose="020B0604020202020204" pitchFamily="34" charset="0"/>
            <a:cs typeface="Arial" panose="020B0604020202020204" pitchFamily="34" charset="0"/>
          </a:endParaRPr>
        </a:p>
      </dsp:txBody>
      <dsp:txXfrm>
        <a:off x="6047849" y="2555841"/>
        <a:ext cx="5348101" cy="2151975"/>
      </dsp:txXfrm>
    </dsp:sp>
    <dsp:sp modelId="{5C1BAC63-2857-4CFD-8225-67D4A0AAE8E4}">
      <dsp:nvSpPr>
        <dsp:cNvPr id="0" name=""/>
        <dsp:cNvSpPr/>
      </dsp:nvSpPr>
      <dsp:spPr>
        <a:xfrm>
          <a:off x="5825011" y="2554780"/>
          <a:ext cx="1169897" cy="1754845"/>
        </a:xfrm>
        <a:prstGeom prst="rect">
          <a:avLst/>
        </a:prstGeom>
        <a:solidFill>
          <a:srgbClr val="669900"/>
        </a:solidFill>
        <a:ln w="285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F22E5-23EA-4A3C-AB06-BD351DB23BD0}" type="datetimeFigureOut">
              <a:rPr lang="en-US" smtClean="0"/>
              <a:t>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6BF5E-DDA1-4EEB-8151-9C5F43EA5E46}" type="slidenum">
              <a:rPr lang="en-US" smtClean="0"/>
              <a:t>‹#›</a:t>
            </a:fld>
            <a:endParaRPr lang="en-US"/>
          </a:p>
        </p:txBody>
      </p:sp>
    </p:spTree>
    <p:extLst>
      <p:ext uri="{BB962C8B-B14F-4D97-AF65-F5344CB8AC3E}">
        <p14:creationId xmlns:p14="http://schemas.microsoft.com/office/powerpoint/2010/main" val="689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Pediatric Committee developed</a:t>
            </a:r>
            <a:r>
              <a:rPr lang="en-US" baseline="0" dirty="0" smtClean="0"/>
              <a:t> </a:t>
            </a:r>
            <a:r>
              <a:rPr lang="en-US" dirty="0" smtClean="0"/>
              <a:t>guidance for transplant programs on effective practices for transition and transfer of a recipient to an adult</a:t>
            </a:r>
            <a:r>
              <a:rPr lang="en-US" baseline="0" dirty="0" smtClean="0"/>
              <a:t> transplant program</a:t>
            </a:r>
            <a:r>
              <a:rPr lang="en-US" dirty="0" smtClean="0"/>
              <a:t>. This guidance was </a:t>
            </a:r>
            <a:r>
              <a:rPr lang="en-US" baseline="0" dirty="0" smtClean="0"/>
              <a:t>by approved by the Board is December 2018. This guidance is available on the OPTN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https://optn.transplant.hrsa.gov/media/2759/pediatric_guidance_201812.pdf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2</a:t>
            </a:fld>
            <a:endParaRPr lang="en-US"/>
          </a:p>
        </p:txBody>
      </p:sp>
    </p:spTree>
    <p:extLst>
      <p:ext uri="{BB962C8B-B14F-4D97-AF65-F5344CB8AC3E}">
        <p14:creationId xmlns:p14="http://schemas.microsoft.com/office/powerpoint/2010/main" val="185876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Board passed the pediatric transplantation training and experience</a:t>
            </a:r>
            <a:r>
              <a:rPr lang="en-US" sz="1200" baseline="0" dirty="0" smtClean="0">
                <a:latin typeface="Arial" panose="020B0604020202020204" pitchFamily="34" charset="0"/>
                <a:cs typeface="Arial" panose="020B0604020202020204" pitchFamily="34" charset="0"/>
              </a:rPr>
              <a:t> requirements at the December 2015 Board meeting. </a:t>
            </a:r>
            <a:r>
              <a:rPr lang="en-US" sz="1200" b="1" u="sng" dirty="0" smtClean="0">
                <a:solidFill>
                  <a:srgbClr val="FF0000"/>
                </a:solidFill>
                <a:latin typeface="Arial" panose="020B0604020202020204" pitchFamily="34" charset="0"/>
                <a:cs typeface="Arial" panose="020B0604020202020204" pitchFamily="34" charset="0"/>
              </a:rPr>
              <a:t>Members</a:t>
            </a:r>
            <a:r>
              <a:rPr lang="en-US" sz="1200" b="1" u="sng" baseline="0" dirty="0" smtClean="0">
                <a:solidFill>
                  <a:srgbClr val="FF0000"/>
                </a:solidFill>
                <a:latin typeface="Arial" panose="020B0604020202020204" pitchFamily="34" charset="0"/>
                <a:cs typeface="Arial" panose="020B0604020202020204" pitchFamily="34" charset="0"/>
              </a:rPr>
              <a:t> performing pediatric transplants should carefully consider the requirements against their case experience to ensure they meet or exceed the minimum qualifications.</a:t>
            </a:r>
            <a:r>
              <a:rPr lang="en-US" sz="1200" b="0" u="none" baseline="0" dirty="0" smtClean="0">
                <a:solidFill>
                  <a:srgbClr val="FF0000"/>
                </a:solidFill>
                <a:latin typeface="Arial" panose="020B0604020202020204" pitchFamily="34" charset="0"/>
                <a:cs typeface="Arial" panose="020B0604020202020204" pitchFamily="34" charset="0"/>
              </a:rPr>
              <a:t> An online tool kit is available on the OPTN website. This tool kit includes a “clean” copy of the requirements with the strikeouts and underlines removed.</a:t>
            </a:r>
            <a:endParaRPr lang="en-US"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In December 2017, the Board approved amendments to the Pediatric Emergency</a:t>
            </a:r>
            <a:r>
              <a:rPr lang="en-US" sz="1200" baseline="0" dirty="0" smtClean="0">
                <a:latin typeface="Arial" panose="020B0604020202020204" pitchFamily="34" charset="0"/>
                <a:cs typeface="Arial" panose="020B0604020202020204" pitchFamily="34" charset="0"/>
              </a:rPr>
              <a:t> Membership exceptions for heart and liver transplant programs. These exceptions outline when an adult heart or liver transplant program can register a candidate less than 18 years old.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Both of these proposals will be implemented at the same time. The next slide goes into more detail on the tentative timeline.</a:t>
            </a:r>
            <a:endParaRPr lang="en-US" sz="1200" b="0" i="0" u="none"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CA9DBC6-0027-44AA-A13B-C30B52B278C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02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We are providing information</a:t>
            </a:r>
            <a:r>
              <a:rPr lang="en-US" baseline="0" dirty="0" smtClean="0"/>
              <a:t> on the </a:t>
            </a:r>
            <a:r>
              <a:rPr lang="en-US" b="1" baseline="0" dirty="0" smtClean="0"/>
              <a:t>TENTATIVE</a:t>
            </a:r>
            <a:r>
              <a:rPr lang="en-US" baseline="0" dirty="0" smtClean="0"/>
              <a:t> plan to implement the pediatric transplant component membership requirements in order to give transplant programs an opportunity to prepare and make sure that the proposed primary pediatric transplant surgeons and physicians can meet the new membership requirements.  </a:t>
            </a:r>
          </a:p>
          <a:p>
            <a:pPr marL="628650" lvl="1" indent="-171450">
              <a:buFont typeface="Courier New" panose="02070309020205020404" pitchFamily="49" charset="0"/>
              <a:buChar char="o"/>
            </a:pPr>
            <a:r>
              <a:rPr lang="en-US" u="none" strike="noStrike" baseline="0" dirty="0" smtClean="0"/>
              <a:t>The applications for pediatric transplant components will be sent out to members no sooner than Summer 2019. </a:t>
            </a:r>
            <a:r>
              <a:rPr lang="en-US" baseline="0" dirty="0" smtClean="0"/>
              <a:t>All programs that have had a pediatric candidate on their waiting list in the last 5 years will receive an application. </a:t>
            </a:r>
          </a:p>
          <a:p>
            <a:pPr marL="628650" lvl="1" indent="-171450">
              <a:buFont typeface="Courier New" panose="02070309020205020404" pitchFamily="49" charset="0"/>
              <a:buChar char="o"/>
            </a:pPr>
            <a:r>
              <a:rPr lang="en-US" baseline="0" dirty="0" smtClean="0"/>
              <a:t>Programs will have 90 days to complete and submit the applications.</a:t>
            </a:r>
          </a:p>
          <a:p>
            <a:pPr marL="628650" lvl="1" indent="-171450">
              <a:buFont typeface="Courier New" panose="02070309020205020404" pitchFamily="49" charset="0"/>
              <a:buChar char="o"/>
            </a:pPr>
            <a:r>
              <a:rPr lang="en-US" baseline="0" dirty="0" smtClean="0"/>
              <a:t>We expect a large amount of applications and the MPSC has to review and decide whether to recommend or not recommend approval each application. We estimate the pediatric transplant component membership bylaws will be implemented upon Board approval in mid to late 2020. </a:t>
            </a:r>
          </a:p>
          <a:p>
            <a:pPr marL="628650" lvl="1" indent="-171450">
              <a:buFont typeface="Courier New" panose="02070309020205020404" pitchFamily="49" charset="0"/>
              <a:buChar char="o"/>
            </a:pPr>
            <a:r>
              <a:rPr lang="en-US" baseline="0" dirty="0" smtClean="0"/>
              <a:t>This timeline is subject to OMB approval of the revised applications.</a:t>
            </a:r>
            <a:endParaRPr lang="en-US" baseline="0" dirty="0"/>
          </a:p>
          <a:p>
            <a:pPr marL="0" lvl="0" indent="0">
              <a:buFont typeface="Courier New" panose="02070309020205020404" pitchFamily="49" charset="0"/>
              <a:buNone/>
            </a:pPr>
            <a:endParaRPr lang="en-US" b="1" i="1" baseline="0" dirty="0" smtClean="0"/>
          </a:p>
          <a:p>
            <a:pPr marL="0" lvl="0" indent="0">
              <a:buFont typeface="Courier New" panose="02070309020205020404" pitchFamily="49" charset="0"/>
              <a:buNone/>
            </a:pPr>
            <a:r>
              <a:rPr lang="en-US" b="1" i="1" baseline="0" dirty="0" smtClean="0"/>
              <a:t>If you intend to apply for a pediatric component, you do not need to wait until the application period to start gathering documentation of your experience to satisfy the requirements. Our recommendation is you carefully review the requirements and start gathering information soon. If there is a gap between your experience and the requirements, please consider making a plan to close this gap</a:t>
            </a:r>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2322917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solidFill>
                  <a:srgbClr val="FF0000"/>
                </a:solidFill>
                <a:latin typeface="Arial" panose="020B0604020202020204" pitchFamily="34" charset="0"/>
                <a:cs typeface="Arial" panose="020B0604020202020204" pitchFamily="34" charset="0"/>
              </a:rPr>
              <a:t>For</a:t>
            </a:r>
            <a:r>
              <a:rPr lang="en-US" sz="1200" b="0" u="none" baseline="0" dirty="0" smtClean="0">
                <a:solidFill>
                  <a:srgbClr val="FF0000"/>
                </a:solidFill>
                <a:latin typeface="Arial" panose="020B0604020202020204" pitchFamily="34" charset="0"/>
                <a:cs typeface="Arial" panose="020B0604020202020204" pitchFamily="34" charset="0"/>
              </a:rPr>
              <a:t> pediatric kidney, liver, or heart components:</a:t>
            </a:r>
            <a:endParaRPr lang="en-US" sz="1200" b="0" u="none" dirty="0" smtClean="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aseline="0" dirty="0" smtClean="0"/>
              <a:t>the primary pediatric transplant surgeon must </a:t>
            </a:r>
          </a:p>
          <a:p>
            <a:pPr marL="628650" lvl="1" indent="-171450">
              <a:buFont typeface="Arial" panose="020B0604020202020204" pitchFamily="34" charset="0"/>
              <a:buChar char="•"/>
            </a:pPr>
            <a:r>
              <a:rPr lang="en-US" baseline="0" dirty="0" smtClean="0"/>
              <a:t>Meet all of the requirements for the primary transplant surgeon for that program </a:t>
            </a:r>
            <a:r>
              <a:rPr lang="en-US" b="1" baseline="0" dirty="0" smtClean="0"/>
              <a:t>and </a:t>
            </a:r>
          </a:p>
          <a:p>
            <a:pPr marL="628650" lvl="1" indent="-171450">
              <a:buFont typeface="Arial" panose="020B0604020202020204" pitchFamily="34" charset="0"/>
              <a:buChar char="•"/>
            </a:pPr>
            <a:r>
              <a:rPr lang="en-US" baseline="0" dirty="0" smtClean="0"/>
              <a:t>Demonstrate current working knowledge and experience in pediatric transplant. </a:t>
            </a:r>
          </a:p>
          <a:p>
            <a:pPr marL="171450" indent="-171450">
              <a:buFont typeface="Arial" panose="020B0604020202020204" pitchFamily="34" charset="0"/>
              <a:buChar char="•"/>
            </a:pPr>
            <a:r>
              <a:rPr lang="en-US" baseline="0" dirty="0" smtClean="0"/>
              <a:t>The primary pediatric transplant physician must </a:t>
            </a:r>
          </a:p>
          <a:p>
            <a:pPr marL="628650" lvl="1" indent="-171450">
              <a:buFont typeface="Arial" panose="020B0604020202020204" pitchFamily="34" charset="0"/>
              <a:buChar char="•"/>
            </a:pPr>
            <a:r>
              <a:rPr lang="en-US" baseline="0" dirty="0" smtClean="0"/>
              <a:t>meet all of the requirements for the primary transplant physician </a:t>
            </a:r>
            <a:r>
              <a:rPr lang="en-US" b="1" baseline="0" dirty="0" smtClean="0"/>
              <a:t>and</a:t>
            </a:r>
            <a:r>
              <a:rPr lang="en-US" baseline="0" dirty="0" smtClean="0"/>
              <a:t> </a:t>
            </a:r>
          </a:p>
          <a:p>
            <a:pPr marL="628650" lvl="1" indent="-171450">
              <a:buFont typeface="Arial" panose="020B0604020202020204" pitchFamily="34" charset="0"/>
              <a:buChar char="•"/>
            </a:pPr>
            <a:r>
              <a:rPr lang="en-US" baseline="0" dirty="0" smtClean="0"/>
              <a:t>meet all requirements of one of the pediatric training or experience pathways in the primary transplant physician bylaw requirements for that program. </a:t>
            </a: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3432108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no “pediatric specific requirements” for key personnel pediatric lung and pancreas components: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primary pediatric transplant surgeon and primary pediatric transplant physician must meet all requirements to serve as the primary transplant surgeon or physician for that program. </a:t>
            </a:r>
            <a:endParaRPr lang="en-US" dirty="0" smtClean="0"/>
          </a:p>
          <a:p>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6</a:t>
            </a:fld>
            <a:endParaRPr lang="en-US"/>
          </a:p>
        </p:txBody>
      </p:sp>
    </p:spTree>
    <p:extLst>
      <p:ext uri="{BB962C8B-B14F-4D97-AF65-F5344CB8AC3E}">
        <p14:creationId xmlns:p14="http://schemas.microsoft.com/office/powerpoint/2010/main" val="4276766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questions or</a:t>
            </a:r>
            <a:r>
              <a:rPr lang="en-US" baseline="0" dirty="0" smtClean="0"/>
              <a:t> need additional information, please contact the membership analyst for your region.</a:t>
            </a:r>
          </a:p>
          <a:p>
            <a:endParaRPr lang="en-US" baseline="0" dirty="0" smtClean="0"/>
          </a:p>
          <a:p>
            <a:r>
              <a:rPr lang="en-US" baseline="0" dirty="0" smtClean="0"/>
              <a:t>As I mentioned earlier, a tool kit is available on the OPTN website.</a:t>
            </a:r>
          </a:p>
          <a:p>
            <a:endParaRPr lang="en-US" baseline="0" dirty="0" smtClean="0"/>
          </a:p>
          <a:p>
            <a:r>
              <a:rPr lang="en-US" baseline="0" dirty="0" smtClean="0"/>
              <a:t>There is also a learning module in </a:t>
            </a:r>
            <a:r>
              <a:rPr lang="en-US" baseline="0" dirty="0" err="1" smtClean="0"/>
              <a:t>UNOSConnect</a:t>
            </a:r>
            <a:r>
              <a:rPr lang="en-US" baseline="0" dirty="0" smtClean="0"/>
              <a:t> that covers this material.</a:t>
            </a:r>
          </a:p>
          <a:p>
            <a:endParaRPr lang="en-US" baseline="0" dirty="0" smtClean="0"/>
          </a:p>
          <a:p>
            <a:r>
              <a:rPr lang="en-US" baseline="0" dirty="0" smtClean="0"/>
              <a:t>Future updates will be shared on the OPTN website, </a:t>
            </a:r>
            <a:r>
              <a:rPr lang="en-US" baseline="0" dirty="0" err="1" smtClean="0"/>
              <a:t>TransplantPro</a:t>
            </a:r>
            <a:r>
              <a:rPr lang="en-US" baseline="0" dirty="0" smtClean="0"/>
              <a:t>, at regional meetings, with the transplant societies, and on social media.</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3596239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has been</a:t>
            </a:r>
            <a:r>
              <a:rPr lang="en-US" baseline="0" dirty="0" smtClean="0"/>
              <a:t> very active in the last several months:</a:t>
            </a:r>
            <a:endParaRPr lang="en-US" dirty="0" smtClean="0"/>
          </a:p>
          <a:p>
            <a:pPr marL="171450" indent="-171450">
              <a:buFont typeface="Arial" panose="020B0604020202020204" pitchFamily="34" charset="0"/>
              <a:buChar char="•"/>
            </a:pPr>
            <a:r>
              <a:rPr lang="en-US" dirty="0" smtClean="0"/>
              <a:t>We formed Task Force groups to participate with other organ-specific committees</a:t>
            </a:r>
            <a:r>
              <a:rPr lang="en-US" baseline="0" dirty="0" smtClean="0"/>
              <a:t> as they developed proposals to address policy issues pertaining to organ distribution.  This included pediatric specialists collaborating with the:</a:t>
            </a:r>
          </a:p>
          <a:p>
            <a:pPr marL="628650" lvl="1" indent="-171450">
              <a:buFont typeface="Arial" panose="020B0604020202020204" pitchFamily="34" charset="0"/>
              <a:buChar char="•"/>
            </a:pPr>
            <a:r>
              <a:rPr lang="en-US" baseline="0" dirty="0" smtClean="0"/>
              <a:t>Liver Committee on their recent proposal to replace the use of “DSAs” and “regions” in liver distribution approved by the Board in December 2018.</a:t>
            </a:r>
          </a:p>
          <a:p>
            <a:pPr marL="628650" lvl="1" indent="-171450">
              <a:buFont typeface="Arial" panose="020B0604020202020204" pitchFamily="34" charset="0"/>
              <a:buChar char="•"/>
            </a:pPr>
            <a:r>
              <a:rPr lang="en-US" baseline="0" dirty="0" smtClean="0"/>
              <a:t>Kidney and Thoracic Committees to replace the use of “DSAs” or “regions” in kidney or heart distribution. The heart allocation proposal and kidney and pancreas concept paper are out for public comment now. </a:t>
            </a:r>
          </a:p>
          <a:p>
            <a:pPr marL="171450" indent="-171450">
              <a:buFont typeface="Arial" panose="020B0604020202020204" pitchFamily="34" charset="0"/>
              <a:buChar char="•"/>
            </a:pPr>
            <a:r>
              <a:rPr lang="en-US" baseline="0" dirty="0" smtClean="0"/>
              <a:t>We are also collaborating with the Ethics Committee on a white paper addressing multi-organ transplantation. This is important paper as organs from pediatric deceased donors are often used in adult candidates in need of multi-organ transplants. </a:t>
            </a:r>
          </a:p>
          <a:p>
            <a:endParaRPr lang="en-US" baseline="0" dirty="0" smtClean="0"/>
          </a:p>
          <a:p>
            <a:r>
              <a:rPr lang="en-US" baseline="0" dirty="0" smtClean="0"/>
              <a:t>We are actively discussing future initiatives and welcome input from our transplant colleagues in the region.</a:t>
            </a:r>
            <a:endParaRPr lang="en-US" dirty="0"/>
          </a:p>
        </p:txBody>
      </p:sp>
      <p:sp>
        <p:nvSpPr>
          <p:cNvPr id="4" name="Slide Number Placeholder 3"/>
          <p:cNvSpPr>
            <a:spLocks noGrp="1"/>
          </p:cNvSpPr>
          <p:nvPr>
            <p:ph type="sldNum" sz="quarter" idx="10"/>
          </p:nvPr>
        </p:nvSpPr>
        <p:spPr/>
        <p:txBody>
          <a:bodyPr/>
          <a:lstStyle/>
          <a:p>
            <a:fld id="{3906BF5E-DDA1-4EEB-8151-9C5F43EA5E46}" type="slidenum">
              <a:rPr lang="en-US" smtClean="0"/>
              <a:t>8</a:t>
            </a:fld>
            <a:endParaRPr lang="en-US"/>
          </a:p>
        </p:txBody>
      </p:sp>
    </p:spTree>
    <p:extLst>
      <p:ext uri="{BB962C8B-B14F-4D97-AF65-F5344CB8AC3E}">
        <p14:creationId xmlns:p14="http://schemas.microsoft.com/office/powerpoint/2010/main" val="239662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196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98990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pPr defTabSz="457200"/>
            <a:fld id="{AFEF8753-48E3-DC43-B5AB-733E5321FD2E}" type="slidenum">
              <a:rPr lang="en-US" smtClean="0">
                <a:solidFill>
                  <a:srgbClr val="000000">
                    <a:tint val="75000"/>
                  </a:srgbClr>
                </a:solidFill>
              </a:rPr>
              <a:pPr defTabSz="457200"/>
              <a:t>‹#›</a:t>
            </a:fld>
            <a:endParaRPr lang="en-US" dirty="0">
              <a:solidFill>
                <a:srgbClr val="000000">
                  <a:tint val="75000"/>
                </a:srgbClr>
              </a:solidFill>
            </a:endParaRPr>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125075985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ptn.transplant.hrsa.gov/resources/gui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tn.transplant.hrsa.gov/governance/public-comment/establish-pediatric-training-and-experie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tierra.yuille@uno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optn.transplant.hrsa.gov/governance/public-comment/establish-pediatric-training-and-experience/" TargetMode="External"/><Relationship Id="rId5" Type="http://schemas.openxmlformats.org/officeDocument/2006/relationships/hyperlink" Target="mailto:nadine.drumn@unos.org" TargetMode="External"/><Relationship Id="rId4" Type="http://schemas.openxmlformats.org/officeDocument/2006/relationships/hyperlink" Target="mailto:christi.manner@unos.org" TargetMode="Externa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1</a:t>
            </a:fld>
            <a:endParaRPr lang="en-US" dirty="0">
              <a:solidFill>
                <a:srgbClr val="000000">
                  <a:tint val="75000"/>
                </a:srgbClr>
              </a:solidFill>
            </a:endParaRPr>
          </a:p>
        </p:txBody>
      </p:sp>
      <p:sp>
        <p:nvSpPr>
          <p:cNvPr id="5" name="Title 1"/>
          <p:cNvSpPr>
            <a:spLocks noGrp="1"/>
          </p:cNvSpPr>
          <p:nvPr>
            <p:ph type="ctrTitle"/>
          </p:nvPr>
        </p:nvSpPr>
        <p:spPr>
          <a:xfrm>
            <a:off x="558129" y="1721629"/>
            <a:ext cx="11073631" cy="1619250"/>
          </a:xfrm>
        </p:spPr>
        <p:txBody>
          <a:bodyPr/>
          <a:lstStyle/>
          <a:p>
            <a:r>
              <a:rPr lang="en-US" sz="6000" dirty="0" smtClean="0"/>
              <a:t>Pediatric Transplantation </a:t>
            </a:r>
            <a:r>
              <a:rPr lang="en-US" sz="6000" dirty="0"/>
              <a:t>Committee</a:t>
            </a:r>
          </a:p>
        </p:txBody>
      </p:sp>
      <p:sp>
        <p:nvSpPr>
          <p:cNvPr id="6" name="Subtitle 2"/>
          <p:cNvSpPr>
            <a:spLocks noGrp="1"/>
          </p:cNvSpPr>
          <p:nvPr>
            <p:ph type="subTitle" idx="1"/>
          </p:nvPr>
        </p:nvSpPr>
        <p:spPr>
          <a:xfrm>
            <a:off x="558129" y="4435341"/>
            <a:ext cx="11073631" cy="753036"/>
          </a:xfrm>
        </p:spPr>
        <p:txBody>
          <a:bodyPr>
            <a:normAutofit/>
          </a:bodyPr>
          <a:lstStyle/>
          <a:p>
            <a:r>
              <a:rPr lang="en-US" sz="3600" dirty="0" smtClean="0"/>
              <a:t>Spring 2019</a:t>
            </a:r>
            <a:endParaRPr lang="en-US" sz="3600" dirty="0"/>
          </a:p>
        </p:txBody>
      </p:sp>
    </p:spTree>
    <p:extLst>
      <p:ext uri="{BB962C8B-B14F-4D97-AF65-F5344CB8AC3E}">
        <p14:creationId xmlns:p14="http://schemas.microsoft.com/office/powerpoint/2010/main" val="720044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5268765"/>
              </p:ext>
            </p:extLst>
          </p:nvPr>
        </p:nvGraphicFramePr>
        <p:xfrm>
          <a:off x="385380" y="1007242"/>
          <a:ext cx="11398251" cy="4846320"/>
        </p:xfrm>
        <a:graphic>
          <a:graphicData uri="http://schemas.openxmlformats.org/drawingml/2006/table">
            <a:tbl>
              <a:tblPr firstRow="1" bandRow="1">
                <a:tableStyleId>{21E4AEA4-8DFA-4A89-87EB-49C32662AFE0}</a:tableStyleId>
              </a:tblPr>
              <a:tblGrid>
                <a:gridCol w="2445502">
                  <a:extLst>
                    <a:ext uri="{9D8B030D-6E8A-4147-A177-3AD203B41FA5}">
                      <a16:colId xmlns:a16="http://schemas.microsoft.com/office/drawing/2014/main" val="3789565905"/>
                    </a:ext>
                  </a:extLst>
                </a:gridCol>
                <a:gridCol w="6339622">
                  <a:extLst>
                    <a:ext uri="{9D8B030D-6E8A-4147-A177-3AD203B41FA5}">
                      <a16:colId xmlns:a16="http://schemas.microsoft.com/office/drawing/2014/main" val="1230242403"/>
                    </a:ext>
                  </a:extLst>
                </a:gridCol>
                <a:gridCol w="2613127">
                  <a:extLst>
                    <a:ext uri="{9D8B030D-6E8A-4147-A177-3AD203B41FA5}">
                      <a16:colId xmlns:a16="http://schemas.microsoft.com/office/drawing/2014/main" val="4268852706"/>
                    </a:ext>
                  </a:extLst>
                </a:gridCol>
              </a:tblGrid>
              <a:tr h="370840">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Implementation</a:t>
                      </a:r>
                      <a:r>
                        <a:rPr lang="en-US" sz="2400" baseline="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Status</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92377985"/>
                  </a:ext>
                </a:extLst>
              </a:tr>
              <a:tr h="370840">
                <a:tc>
                  <a:txBody>
                    <a:bodyPr/>
                    <a:lstStyle/>
                    <a:p>
                      <a:r>
                        <a:rPr lang="en-US" sz="2800" dirty="0" smtClean="0">
                          <a:latin typeface="Arial" panose="020B0604020202020204" pitchFamily="34" charset="0"/>
                          <a:cs typeface="Arial" panose="020B0604020202020204" pitchFamily="34" charset="0"/>
                        </a:rPr>
                        <a:t>Guidance on Pediatric Recipient Transition &amp; Transfer</a:t>
                      </a:r>
                      <a:endParaRPr lang="en-US" sz="28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Inconsistent transfer practices for pediatric transplant recipients to adult programs for post-transplant care </a:t>
                      </a:r>
                    </a:p>
                    <a:p>
                      <a:pPr marL="171450" indent="-171450">
                        <a:buFont typeface="Arial" panose="020B0604020202020204" pitchFamily="34" charset="0"/>
                        <a:buChar char="•"/>
                      </a:pPr>
                      <a:endParaRPr lang="en-US" sz="28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2800" baseline="0" dirty="0" smtClean="0">
                          <a:latin typeface="Arial" panose="020B0604020202020204" pitchFamily="34" charset="0"/>
                          <a:cs typeface="Arial" panose="020B0604020202020204" pitchFamily="34" charset="0"/>
                        </a:rPr>
                        <a:t>Project shares effective practices for pediatric recipient transition and transfer</a:t>
                      </a:r>
                    </a:p>
                  </a:txBody>
                  <a:tcPr anchor="ctr"/>
                </a:tc>
                <a:tc>
                  <a:txBody>
                    <a:bodyPr/>
                    <a:lstStyle/>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Implemented Dec. 4,</a:t>
                      </a:r>
                      <a:r>
                        <a:rPr lang="en-US" sz="2800" baseline="0" dirty="0" smtClean="0">
                          <a:latin typeface="Arial" panose="020B0604020202020204" pitchFamily="34" charset="0"/>
                          <a:cs typeface="Arial" panose="020B0604020202020204" pitchFamily="34" charset="0"/>
                        </a:rPr>
                        <a:t> 2018</a:t>
                      </a:r>
                      <a:endParaRPr lang="en-US" sz="2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32252709"/>
                  </a:ext>
                </a:extLst>
              </a:tr>
              <a:tr h="370840">
                <a:tc gridSpan="3">
                  <a:txBody>
                    <a:bodyPr/>
                    <a:lstStyle/>
                    <a:p>
                      <a:pPr algn="ctr"/>
                      <a:r>
                        <a:rPr lang="en-US" sz="2800" dirty="0" smtClean="0">
                          <a:latin typeface="Arial" panose="020B0604020202020204" pitchFamily="34" charset="0"/>
                          <a:cs typeface="Arial" panose="020B0604020202020204" pitchFamily="34" charset="0"/>
                          <a:hlinkClick r:id="rId3"/>
                        </a:rPr>
                        <a:t>https://optn.transplant.hrsa.gov/resources/guidance/</a:t>
                      </a:r>
                      <a:r>
                        <a:rPr lang="en-US" sz="2800" dirty="0" smtClean="0">
                          <a:latin typeface="Arial" panose="020B0604020202020204" pitchFamily="34" charset="0"/>
                          <a:cs typeface="Arial" panose="020B0604020202020204" pitchFamily="34" charset="0"/>
                        </a:rPr>
                        <a:t>                     (OPTN website: resources&gt;&gt;guidance&gt;&gt;other)</a:t>
                      </a:r>
                      <a:endParaRPr lang="en-US" sz="2800" dirty="0">
                        <a:latin typeface="Arial" panose="020B0604020202020204" pitchFamily="34" charset="0"/>
                        <a:cs typeface="Arial" panose="020B0604020202020204" pitchFamily="34" charset="0"/>
                      </a:endParaRPr>
                    </a:p>
                  </a:txBody>
                  <a:tcPr anchor="ctr"/>
                </a:tc>
                <a:tc hMerge="1">
                  <a:txBody>
                    <a:bodyPr/>
                    <a:lstStyle/>
                    <a:p>
                      <a:pPr marL="171450" indent="-171450">
                        <a:buFont typeface="Arial" panose="020B0604020202020204" pitchFamily="34" charset="0"/>
                        <a:buChar char="•"/>
                      </a:pPr>
                      <a:endParaRPr lang="en-US" sz="2800" baseline="0" dirty="0" smtClean="0">
                        <a:latin typeface="Arial" panose="020B0604020202020204" pitchFamily="34" charset="0"/>
                        <a:cs typeface="Arial" panose="020B0604020202020204" pitchFamily="34" charset="0"/>
                      </a:endParaRPr>
                    </a:p>
                  </a:txBody>
                  <a:tcPr anchor="ctr"/>
                </a:tc>
                <a:tc hMerge="1">
                  <a:txBody>
                    <a:bodyPr/>
                    <a:lstStyle/>
                    <a:p>
                      <a:pPr marL="285750" indent="-285750">
                        <a:buFont typeface="Arial" panose="020B0604020202020204" pitchFamily="34" charset="0"/>
                        <a:buChar char="•"/>
                      </a:pPr>
                      <a:endParaRPr lang="en-US" sz="2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47716635"/>
                  </a:ext>
                </a:extLst>
              </a:tr>
            </a:tbl>
          </a:graphicData>
        </a:graphic>
      </p:graphicFrame>
      <p:sp>
        <p:nvSpPr>
          <p:cNvPr id="3" name="Title 2"/>
          <p:cNvSpPr>
            <a:spLocks noGrp="1"/>
          </p:cNvSpPr>
          <p:nvPr>
            <p:ph type="title"/>
          </p:nvPr>
        </p:nvSpPr>
        <p:spPr/>
        <p:txBody>
          <a:bodyPr/>
          <a:lstStyle/>
          <a:p>
            <a:r>
              <a:rPr lang="en-US" dirty="0" smtClean="0"/>
              <a:t>Implemented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2</a:t>
            </a:fld>
            <a:endParaRPr lang="en-US" dirty="0">
              <a:solidFill>
                <a:srgbClr val="000000">
                  <a:tint val="75000"/>
                </a:srgbClr>
              </a:solidFill>
            </a:endParaRPr>
          </a:p>
        </p:txBody>
      </p:sp>
    </p:spTree>
    <p:extLst>
      <p:ext uri="{BB962C8B-B14F-4D97-AF65-F5344CB8AC3E}">
        <p14:creationId xmlns:p14="http://schemas.microsoft.com/office/powerpoint/2010/main" val="381607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27940346"/>
              </p:ext>
            </p:extLst>
          </p:nvPr>
        </p:nvGraphicFramePr>
        <p:xfrm>
          <a:off x="385379" y="873319"/>
          <a:ext cx="11411397" cy="5052876"/>
        </p:xfrm>
        <a:graphic>
          <a:graphicData uri="http://schemas.openxmlformats.org/drawingml/2006/table">
            <a:tbl>
              <a:tblPr firstRow="1" bandRow="1">
                <a:tableStyleId>{21E4AEA4-8DFA-4A89-87EB-49C32662AFE0}</a:tableStyleId>
              </a:tblPr>
              <a:tblGrid>
                <a:gridCol w="3730086">
                  <a:extLst>
                    <a:ext uri="{9D8B030D-6E8A-4147-A177-3AD203B41FA5}">
                      <a16:colId xmlns:a16="http://schemas.microsoft.com/office/drawing/2014/main" val="20000"/>
                    </a:ext>
                  </a:extLst>
                </a:gridCol>
                <a:gridCol w="7681311">
                  <a:extLst>
                    <a:ext uri="{9D8B030D-6E8A-4147-A177-3AD203B41FA5}">
                      <a16:colId xmlns:a16="http://schemas.microsoft.com/office/drawing/2014/main" val="20001"/>
                    </a:ext>
                  </a:extLst>
                </a:gridCol>
              </a:tblGrid>
              <a:tr h="779510">
                <a:tc>
                  <a:txBody>
                    <a:bodyPr/>
                    <a:lstStyle/>
                    <a:p>
                      <a:pPr algn="ctr"/>
                      <a:r>
                        <a:rPr lang="en-US" sz="2400" dirty="0" smtClean="0">
                          <a:solidFill>
                            <a:schemeClr val="tx1"/>
                          </a:solidFill>
                          <a:latin typeface="Arial" panose="020B0604020202020204" pitchFamily="34" charset="0"/>
                          <a:cs typeface="Arial" panose="020B0604020202020204" pitchFamily="34" charset="0"/>
                        </a:rPr>
                        <a:t>Project</a:t>
                      </a:r>
                      <a:endParaRPr lang="en-US" sz="24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400" dirty="0" smtClean="0">
                          <a:solidFill>
                            <a:schemeClr val="tx1"/>
                          </a:solidFill>
                          <a:latin typeface="Arial" panose="020B0604020202020204" pitchFamily="34" charset="0"/>
                          <a:cs typeface="Arial" panose="020B0604020202020204" pitchFamily="34" charset="0"/>
                        </a:rPr>
                        <a:t>Summary</a:t>
                      </a:r>
                      <a:endParaRPr lang="en-US" sz="24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20619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Pediatric</a:t>
                      </a:r>
                      <a:r>
                        <a:rPr lang="en-US" sz="2400" baseline="0" dirty="0" smtClean="0">
                          <a:latin typeface="Arial" panose="020B0604020202020204" pitchFamily="34" charset="0"/>
                          <a:cs typeface="Arial" panose="020B0604020202020204" pitchFamily="34" charset="0"/>
                        </a:rPr>
                        <a:t> Transplantation Training &amp; Experience Requirements</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400" dirty="0" smtClean="0">
                          <a:latin typeface="Arial" panose="020B0604020202020204" pitchFamily="34" charset="0"/>
                          <a:cs typeface="Arial" panose="020B0604020202020204" pitchFamily="34" charset="0"/>
                        </a:rPr>
                        <a:t>Established</a:t>
                      </a:r>
                      <a:r>
                        <a:rPr lang="en-US" sz="2400" baseline="0" dirty="0" smtClean="0">
                          <a:latin typeface="Arial" panose="020B0604020202020204" pitchFamily="34" charset="0"/>
                          <a:cs typeface="Arial" panose="020B0604020202020204" pitchFamily="34" charset="0"/>
                        </a:rPr>
                        <a:t> requirements for key personnel at pediatric heart, liver, and kidney transplant programs</a:t>
                      </a:r>
                    </a:p>
                    <a:p>
                      <a:pPr marL="285750" marR="0" lvl="1"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400" baseline="0" dirty="0" smtClean="0">
                          <a:latin typeface="Arial" panose="020B0604020202020204" pitchFamily="34" charset="0"/>
                          <a:cs typeface="Arial" panose="020B0604020202020204" pitchFamily="34" charset="0"/>
                          <a:hlinkClick r:id="rId3"/>
                        </a:rPr>
                        <a:t>https://optn.transplant.hrsa.gov/governance/public-comment/establish-pediatric-training-and-experience/</a:t>
                      </a:r>
                      <a:r>
                        <a:rPr lang="en-US" sz="2400" baseline="0" dirty="0" smtClean="0">
                          <a:latin typeface="Arial" panose="020B0604020202020204" pitchFamily="34" charset="0"/>
                          <a:cs typeface="Arial" panose="020B0604020202020204" pitchFamily="34" charset="0"/>
                        </a:rPr>
                        <a:t> </a:t>
                      </a:r>
                    </a:p>
                    <a:p>
                      <a:pPr marL="0" marR="0" lvl="1"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2400" baseline="0" dirty="0" smtClean="0">
                          <a:latin typeface="Arial" panose="020B0604020202020204" pitchFamily="34" charset="0"/>
                          <a:cs typeface="Arial" panose="020B0604020202020204" pitchFamily="34" charset="0"/>
                        </a:rPr>
                        <a:t>(OPTN&gt;&gt;Governance&gt;&gt;Public Notices)</a:t>
                      </a:r>
                    </a:p>
                  </a:txBody>
                  <a:tcPr anchor="ctr"/>
                </a:tc>
                <a:extLst>
                  <a:ext uri="{0D108BD9-81ED-4DB2-BD59-A6C34878D82A}">
                    <a16:rowId xmlns:a16="http://schemas.microsoft.com/office/drawing/2014/main" val="10001"/>
                  </a:ext>
                </a:extLst>
              </a:tr>
              <a:tr h="20483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Revise</a:t>
                      </a:r>
                      <a:r>
                        <a:rPr lang="en-US" sz="2400" baseline="0" dirty="0" smtClean="0">
                          <a:latin typeface="Arial" panose="020B0604020202020204" pitchFamily="34" charset="0"/>
                          <a:cs typeface="Arial" panose="020B0604020202020204" pitchFamily="34" charset="0"/>
                        </a:rPr>
                        <a:t> Pediatric Emergency Membership Exception</a:t>
                      </a:r>
                      <a:endParaRPr lang="en-US" sz="2400" dirty="0" smtClean="0">
                        <a:latin typeface="Arial" panose="020B0604020202020204" pitchFamily="34" charset="0"/>
                        <a:cs typeface="Arial" panose="020B0604020202020204" pitchFamily="34" charset="0"/>
                      </a:endParaRPr>
                    </a:p>
                  </a:txBody>
                  <a:tcPr anchor="ct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smtClean="0">
                          <a:latin typeface="Arial" panose="020B0604020202020204" pitchFamily="34" charset="0"/>
                          <a:cs typeface="Arial" panose="020B0604020202020204" pitchFamily="34" charset="0"/>
                        </a:rPr>
                        <a:t>Outlines requirements for an adult heart or liver programs to register a candidate less than 18 years old.</a:t>
                      </a:r>
                      <a:endParaRPr lang="en-US" sz="2400" dirty="0" smtClean="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45248343"/>
                  </a:ext>
                </a:extLst>
              </a:tr>
            </a:tbl>
          </a:graphicData>
        </a:graphic>
      </p:graphicFrame>
      <p:sp>
        <p:nvSpPr>
          <p:cNvPr id="3" name="Title 2"/>
          <p:cNvSpPr>
            <a:spLocks noGrp="1"/>
          </p:cNvSpPr>
          <p:nvPr>
            <p:ph type="title"/>
          </p:nvPr>
        </p:nvSpPr>
        <p:spPr/>
        <p:txBody>
          <a:bodyPr/>
          <a:lstStyle/>
          <a:p>
            <a:r>
              <a:rPr lang="en-US" dirty="0" smtClean="0"/>
              <a:t>Board Approved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3</a:t>
            </a:fld>
            <a:endParaRPr lang="en-US" dirty="0">
              <a:solidFill>
                <a:srgbClr val="000000">
                  <a:tint val="75000"/>
                </a:srgbClr>
              </a:solidFill>
            </a:endParaRPr>
          </a:p>
        </p:txBody>
      </p:sp>
    </p:spTree>
    <p:extLst>
      <p:ext uri="{BB962C8B-B14F-4D97-AF65-F5344CB8AC3E}">
        <p14:creationId xmlns:p14="http://schemas.microsoft.com/office/powerpoint/2010/main" val="391006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Title 1"/>
          <p:cNvSpPr>
            <a:spLocks noGrp="1"/>
          </p:cNvSpPr>
          <p:nvPr>
            <p:ph type="title"/>
          </p:nvPr>
        </p:nvSpPr>
        <p:spPr>
          <a:xfrm>
            <a:off x="340168" y="156310"/>
            <a:ext cx="11651768" cy="859690"/>
          </a:xfrm>
        </p:spPr>
        <p:txBody>
          <a:bodyPr/>
          <a:lstStyle/>
          <a:p>
            <a:r>
              <a:rPr lang="en-US" sz="3200" dirty="0"/>
              <a:t>Upcoming Bylaw Implementation: Pediatric Transplant Components  - Board Approved 12/2015</a:t>
            </a:r>
          </a:p>
        </p:txBody>
      </p:sp>
      <p:sp>
        <p:nvSpPr>
          <p:cNvPr id="6" name="Content Placeholder 7"/>
          <p:cNvSpPr>
            <a:spLocks noGrp="1"/>
          </p:cNvSpPr>
          <p:nvPr>
            <p:ph idx="1"/>
          </p:nvPr>
        </p:nvSpPr>
        <p:spPr>
          <a:xfrm>
            <a:off x="239961" y="2514601"/>
            <a:ext cx="11394917" cy="3862014"/>
          </a:xfrm>
        </p:spPr>
        <p:txBody>
          <a:bodyPr>
            <a:normAutofit/>
          </a:bodyPr>
          <a:lstStyle/>
          <a:p>
            <a:r>
              <a:rPr lang="en-US" sz="2400" b="1" u="sng" dirty="0">
                <a:latin typeface="Arial" panose="020B0604020202020204" pitchFamily="34" charset="0"/>
                <a:cs typeface="Arial" panose="020B0604020202020204" pitchFamily="34" charset="0"/>
              </a:rPr>
              <a:t>Tentative</a:t>
            </a:r>
            <a:r>
              <a:rPr lang="en-US" sz="2400" dirty="0">
                <a:latin typeface="Arial" panose="020B0604020202020204" pitchFamily="34" charset="0"/>
                <a:cs typeface="Arial" panose="020B0604020202020204" pitchFamily="34" charset="0"/>
              </a:rPr>
              <a:t> implementation plan: </a:t>
            </a:r>
          </a:p>
          <a:p>
            <a:pPr lvl="1"/>
            <a:r>
              <a:rPr lang="en-US" sz="2400" dirty="0" smtClean="0">
                <a:latin typeface="Arial" panose="020B0604020202020204" pitchFamily="34" charset="0"/>
                <a:cs typeface="Arial" panose="020B0604020202020204" pitchFamily="34" charset="0"/>
              </a:rPr>
              <a:t>Late Spring </a:t>
            </a:r>
            <a:r>
              <a:rPr lang="en-US" sz="2400" dirty="0">
                <a:latin typeface="Arial" panose="020B0604020202020204" pitchFamily="34" charset="0"/>
                <a:cs typeface="Arial" panose="020B0604020202020204" pitchFamily="34" charset="0"/>
              </a:rPr>
              <a:t>2019 – 30 day notice </a:t>
            </a:r>
          </a:p>
          <a:p>
            <a:pPr lvl="1"/>
            <a:r>
              <a:rPr lang="en-US" sz="2400" dirty="0" smtClean="0">
                <a:latin typeface="Arial" panose="020B0604020202020204" pitchFamily="34" charset="0"/>
                <a:cs typeface="Arial" panose="020B0604020202020204" pitchFamily="34" charset="0"/>
              </a:rPr>
              <a:t>Summer </a:t>
            </a:r>
            <a:r>
              <a:rPr lang="en-US" sz="2400" dirty="0">
                <a:latin typeface="Arial" panose="020B0604020202020204" pitchFamily="34" charset="0"/>
                <a:cs typeface="Arial" panose="020B0604020202020204" pitchFamily="34" charset="0"/>
              </a:rPr>
              <a:t>2019 – 90 day application </a:t>
            </a:r>
            <a:r>
              <a:rPr lang="en-US" sz="2400" dirty="0" smtClean="0">
                <a:latin typeface="Arial" panose="020B0604020202020204" pitchFamily="34" charset="0"/>
                <a:cs typeface="Arial" panose="020B0604020202020204" pitchFamily="34" charset="0"/>
              </a:rPr>
              <a:t>period begins</a:t>
            </a:r>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Summer 2019 to Summer 2020 or Fall 2020 – Staff &amp; MPSC Review of applications</a:t>
            </a:r>
          </a:p>
          <a:p>
            <a:pPr lvl="1"/>
            <a:r>
              <a:rPr lang="en-US" sz="2400" dirty="0">
                <a:latin typeface="Arial" panose="020B0604020202020204" pitchFamily="34" charset="0"/>
                <a:cs typeface="Arial" panose="020B0604020202020204" pitchFamily="34" charset="0"/>
              </a:rPr>
              <a:t>Board approval June 2020 or December 2020 – Board Approval</a:t>
            </a:r>
          </a:p>
          <a:p>
            <a:r>
              <a:rPr lang="en-US" sz="2400" dirty="0">
                <a:latin typeface="Arial" panose="020B0604020202020204" pitchFamily="34" charset="0"/>
                <a:cs typeface="Arial" panose="020B0604020202020204" pitchFamily="34" charset="0"/>
              </a:rPr>
              <a:t>Dependencies:</a:t>
            </a:r>
          </a:p>
          <a:p>
            <a:pPr lvl="1"/>
            <a:r>
              <a:rPr lang="en-US" sz="2400" dirty="0" smtClean="0">
                <a:latin typeface="Arial" panose="020B0604020202020204" pitchFamily="34" charset="0"/>
                <a:cs typeface="Arial" panose="020B0604020202020204" pitchFamily="34" charset="0"/>
              </a:rPr>
              <a:t>U.S. Office of Management and Budget (OMB) </a:t>
            </a:r>
            <a:r>
              <a:rPr lang="en-US" sz="2400" dirty="0">
                <a:latin typeface="Arial" panose="020B0604020202020204" pitchFamily="34" charset="0"/>
                <a:cs typeface="Arial" panose="020B0604020202020204" pitchFamily="34" charset="0"/>
              </a:rPr>
              <a:t>approval of revised applications </a:t>
            </a:r>
          </a:p>
        </p:txBody>
      </p:sp>
      <p:graphicFrame>
        <p:nvGraphicFramePr>
          <p:cNvPr id="8" name="Diagram 7"/>
          <p:cNvGraphicFramePr/>
          <p:nvPr>
            <p:extLst>
              <p:ext uri="{D42A27DB-BD31-4B8C-83A1-F6EECF244321}">
                <p14:modId xmlns:p14="http://schemas.microsoft.com/office/powerpoint/2010/main" val="1695297658"/>
              </p:ext>
            </p:extLst>
          </p:nvPr>
        </p:nvGraphicFramePr>
        <p:xfrm>
          <a:off x="468594" y="713984"/>
          <a:ext cx="11394916" cy="2342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1197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6867" y="1151468"/>
            <a:ext cx="11394917" cy="5225147"/>
          </a:xfrm>
        </p:spPr>
        <p:txBody>
          <a:bodyPr>
            <a:normAutofit/>
          </a:bodyPr>
          <a:lstStyle/>
          <a:p>
            <a:r>
              <a:rPr lang="en-US" sz="3600" dirty="0" smtClean="0">
                <a:latin typeface="Arial" panose="020B0604020202020204" pitchFamily="34" charset="0"/>
                <a:cs typeface="Arial" panose="020B0604020202020204" pitchFamily="34" charset="0"/>
              </a:rPr>
              <a:t>Kidney, liver and heart:</a:t>
            </a:r>
          </a:p>
          <a:p>
            <a:pPr lvl="1"/>
            <a:r>
              <a:rPr lang="en-US" sz="2800" dirty="0">
                <a:latin typeface="Arial" panose="020B0604020202020204" pitchFamily="34" charset="0"/>
                <a:cs typeface="Arial" panose="020B0604020202020204" pitchFamily="34" charset="0"/>
              </a:rPr>
              <a:t>Primary pediatric transplant surgeon must</a:t>
            </a:r>
          </a:p>
          <a:p>
            <a:pPr lvl="2"/>
            <a:r>
              <a:rPr lang="en-US" sz="2800" dirty="0">
                <a:latin typeface="Arial" panose="020B0604020202020204" pitchFamily="34" charset="0"/>
                <a:cs typeface="Arial" panose="020B0604020202020204" pitchFamily="34" charset="0"/>
              </a:rPr>
              <a:t>Meet all requirements for primary transplant surgeon </a:t>
            </a:r>
          </a:p>
          <a:p>
            <a:pPr lvl="2"/>
            <a:r>
              <a:rPr lang="en-US" sz="2800" dirty="0">
                <a:latin typeface="Arial" panose="020B0604020202020204" pitchFamily="34" charset="0"/>
                <a:cs typeface="Arial" panose="020B0604020202020204" pitchFamily="34" charset="0"/>
              </a:rPr>
              <a:t>Demonstrate current working knowledge and experience in pediatric transplant</a:t>
            </a:r>
          </a:p>
          <a:p>
            <a:pPr lvl="1"/>
            <a:r>
              <a:rPr lang="en-US" sz="2800" dirty="0">
                <a:latin typeface="Arial" panose="020B0604020202020204" pitchFamily="34" charset="0"/>
                <a:cs typeface="Arial" panose="020B0604020202020204" pitchFamily="34" charset="0"/>
              </a:rPr>
              <a:t>Primary pediatric transplant physician must </a:t>
            </a:r>
          </a:p>
          <a:p>
            <a:pPr lvl="2"/>
            <a:r>
              <a:rPr lang="en-US" sz="2800" dirty="0">
                <a:latin typeface="Arial" panose="020B0604020202020204" pitchFamily="34" charset="0"/>
                <a:cs typeface="Arial" panose="020B0604020202020204" pitchFamily="34" charset="0"/>
              </a:rPr>
              <a:t>Meet all requirements for primary transplant physician </a:t>
            </a:r>
          </a:p>
          <a:p>
            <a:pPr lvl="2"/>
            <a:r>
              <a:rPr lang="en-US" sz="2800" dirty="0">
                <a:latin typeface="Arial" panose="020B0604020202020204" pitchFamily="34" charset="0"/>
                <a:cs typeface="Arial" panose="020B0604020202020204" pitchFamily="34" charset="0"/>
              </a:rPr>
              <a:t>Meet requirements of one of the pediatric training or experience </a:t>
            </a:r>
            <a:r>
              <a:rPr lang="en-US" sz="2800" dirty="0" smtClean="0">
                <a:latin typeface="Arial" panose="020B0604020202020204" pitchFamily="34" charset="0"/>
                <a:cs typeface="Arial" panose="020B0604020202020204" pitchFamily="34" charset="0"/>
              </a:rPr>
              <a:t>pathways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6868" y="355600"/>
            <a:ext cx="11651769" cy="999067"/>
          </a:xfrm>
        </p:spPr>
        <p:txBody>
          <a:bodyPr/>
          <a:lstStyle/>
          <a:p>
            <a:r>
              <a:rPr lang="en-US" sz="3200" dirty="0"/>
              <a:t>Pediatric Transplant Components: What members need to know to prepare</a:t>
            </a:r>
            <a:br>
              <a:rPr lang="en-US" sz="3200" dirty="0"/>
            </a:br>
            <a:endParaRPr lang="en-US" sz="3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380870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892" y="1386929"/>
            <a:ext cx="11397885" cy="4405247"/>
          </a:xfrm>
        </p:spPr>
        <p:txBody>
          <a:bodyPr>
            <a:normAutofit/>
          </a:bodyPr>
          <a:lstStyle/>
          <a:p>
            <a:r>
              <a:rPr lang="en-US" sz="3600" dirty="0">
                <a:latin typeface="Arial" panose="020B0604020202020204" pitchFamily="34" charset="0"/>
                <a:cs typeface="Arial" panose="020B0604020202020204" pitchFamily="34" charset="0"/>
              </a:rPr>
              <a:t>Lung and pancreas: </a:t>
            </a:r>
          </a:p>
          <a:p>
            <a:pPr lvl="1"/>
            <a:r>
              <a:rPr lang="en-US" sz="2800" dirty="0">
                <a:latin typeface="Arial" panose="020B0604020202020204" pitchFamily="34" charset="0"/>
                <a:cs typeface="Arial" panose="020B0604020202020204" pitchFamily="34" charset="0"/>
              </a:rPr>
              <a:t>Primary pediatric transplant surgeon or transplant physician for pediatric components must meet all requirements of respective requirements for the </a:t>
            </a:r>
            <a:r>
              <a:rPr lang="en-US" sz="2800" dirty="0" smtClean="0">
                <a:latin typeface="Arial" panose="020B0604020202020204" pitchFamily="34" charset="0"/>
                <a:cs typeface="Arial" panose="020B0604020202020204" pitchFamily="34" charset="0"/>
              </a:rPr>
              <a:t>program</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380" y="275511"/>
            <a:ext cx="11654804" cy="850932"/>
          </a:xfrm>
        </p:spPr>
        <p:txBody>
          <a:bodyPr/>
          <a:lstStyle/>
          <a:p>
            <a:r>
              <a:rPr lang="en-US" sz="4000" dirty="0"/>
              <a:t>Pediatric Transplant Components: What members need to know to prepare</a:t>
            </a:r>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6</a:t>
            </a:fld>
            <a:endParaRPr lang="en-US" dirty="0">
              <a:solidFill>
                <a:srgbClr val="000000">
                  <a:tint val="75000"/>
                </a:srgbClr>
              </a:solidFill>
            </a:endParaRPr>
          </a:p>
        </p:txBody>
      </p:sp>
    </p:spTree>
    <p:extLst>
      <p:ext uri="{BB962C8B-B14F-4D97-AF65-F5344CB8AC3E}">
        <p14:creationId xmlns:p14="http://schemas.microsoft.com/office/powerpoint/2010/main" val="295277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5380" y="1007242"/>
            <a:ext cx="11394917" cy="5143037"/>
          </a:xfrm>
        </p:spPr>
        <p:txBody>
          <a:bodyPr>
            <a:normAutofit fontScale="92500" lnSpcReduction="10000"/>
          </a:bodyPr>
          <a:lstStyle/>
          <a:p>
            <a:r>
              <a:rPr lang="en-US" sz="3000" dirty="0" smtClean="0"/>
              <a:t>Contact </a:t>
            </a:r>
            <a:r>
              <a:rPr lang="en-US" sz="3000" dirty="0"/>
              <a:t>the UNOS </a:t>
            </a:r>
            <a:r>
              <a:rPr lang="en-US" sz="3000" dirty="0" smtClean="0"/>
              <a:t>Membership Analyst </a:t>
            </a:r>
            <a:r>
              <a:rPr lang="en-US" sz="3000" dirty="0"/>
              <a:t>for your region </a:t>
            </a:r>
            <a:r>
              <a:rPr lang="en-US" sz="3000" dirty="0" smtClean="0"/>
              <a:t>at 804-782-4800, </a:t>
            </a:r>
            <a:r>
              <a:rPr lang="en-US" sz="3000" dirty="0"/>
              <a:t>or by email:</a:t>
            </a:r>
          </a:p>
          <a:p>
            <a:pPr marL="457200" lvl="2" indent="0">
              <a:buNone/>
            </a:pPr>
            <a:r>
              <a:rPr lang="en-US" sz="2400" dirty="0"/>
              <a:t>Regions 1, 4, 5, </a:t>
            </a:r>
            <a:r>
              <a:rPr lang="en-US" sz="2400" dirty="0" smtClean="0"/>
              <a:t>         Tierra </a:t>
            </a:r>
            <a:r>
              <a:rPr lang="en-US" sz="2400" dirty="0"/>
              <a:t>Yuille	</a:t>
            </a:r>
            <a:r>
              <a:rPr lang="en-US" sz="2400" dirty="0" smtClean="0"/>
              <a:t>     </a:t>
            </a:r>
            <a:r>
              <a:rPr lang="en-US" sz="2400" dirty="0" smtClean="0">
                <a:hlinkClick r:id="rId3"/>
              </a:rPr>
              <a:t>tierra.yuille@unos.org</a:t>
            </a:r>
            <a:endParaRPr lang="en-US" sz="2400" dirty="0"/>
          </a:p>
          <a:p>
            <a:pPr marL="457200" lvl="2" indent="0">
              <a:buNone/>
            </a:pPr>
            <a:r>
              <a:rPr lang="en-US" sz="2400" dirty="0"/>
              <a:t>Regions 2, 3, 10	</a:t>
            </a:r>
            <a:r>
              <a:rPr lang="en-US" sz="2400" dirty="0" smtClean="0"/>
              <a:t>      Christi </a:t>
            </a:r>
            <a:r>
              <a:rPr lang="en-US" sz="2400" dirty="0"/>
              <a:t>Manner	</a:t>
            </a:r>
            <a:r>
              <a:rPr lang="en-US" sz="2400" dirty="0" smtClean="0"/>
              <a:t>     </a:t>
            </a:r>
            <a:r>
              <a:rPr lang="en-US" sz="2400" dirty="0" smtClean="0">
                <a:hlinkClick r:id="rId4"/>
              </a:rPr>
              <a:t>christi.manner@unos.org</a:t>
            </a:r>
            <a:endParaRPr lang="en-US" sz="2400" dirty="0"/>
          </a:p>
          <a:p>
            <a:pPr marL="457200" lvl="2" indent="0">
              <a:buNone/>
            </a:pPr>
            <a:r>
              <a:rPr lang="en-US" sz="2400" dirty="0"/>
              <a:t>Regions 6, 7, 9, </a:t>
            </a:r>
            <a:r>
              <a:rPr lang="en-US" sz="2400" dirty="0" smtClean="0"/>
              <a:t>11     Nadine </a:t>
            </a:r>
            <a:r>
              <a:rPr lang="en-US" sz="2400" dirty="0"/>
              <a:t>Drumn	</a:t>
            </a:r>
            <a:r>
              <a:rPr lang="en-US" sz="2400" dirty="0" smtClean="0"/>
              <a:t>     </a:t>
            </a:r>
            <a:r>
              <a:rPr lang="en-US" sz="2400" dirty="0" smtClean="0">
                <a:hlinkClick r:id="rId5"/>
              </a:rPr>
              <a:t>nadine.drumn@unos.org</a:t>
            </a:r>
            <a:endParaRPr lang="en-US" sz="2400" dirty="0"/>
          </a:p>
          <a:p>
            <a:r>
              <a:rPr lang="en-US" sz="3000" dirty="0" smtClean="0">
                <a:solidFill>
                  <a:schemeClr val="tx2">
                    <a:lumMod val="50000"/>
                  </a:schemeClr>
                </a:solidFill>
              </a:rPr>
              <a:t>Tool kit for members is available on the OPTN website</a:t>
            </a:r>
          </a:p>
          <a:p>
            <a:pPr marL="514350" lvl="2" indent="-285750">
              <a:spcBef>
                <a:spcPts val="0"/>
              </a:spcBef>
              <a:spcAft>
                <a:spcPts val="1200"/>
              </a:spcAft>
              <a:buClrTx/>
              <a:buSzTx/>
              <a:buFont typeface="Arial" panose="020B0604020202020204" pitchFamily="34" charset="0"/>
              <a:buChar char="•"/>
              <a:defRPr/>
            </a:pPr>
            <a:r>
              <a:rPr lang="en-US" sz="2400" dirty="0">
                <a:latin typeface="Arial" panose="020B0604020202020204" pitchFamily="34" charset="0"/>
                <a:cs typeface="Arial" panose="020B0604020202020204" pitchFamily="34" charset="0"/>
                <a:hlinkClick r:id="rId6"/>
              </a:rPr>
              <a:t>https://optn.transplant.hrsa.gov/governance/public-comment/establish-pediatric-training-and-experience/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OPTN&gt;&gt;Governance&gt;&gt;Public Notices</a:t>
            </a:r>
            <a:r>
              <a:rPr lang="en-US" sz="2400" dirty="0" smtClean="0">
                <a:latin typeface="Arial" panose="020B0604020202020204" pitchFamily="34" charset="0"/>
                <a:cs typeface="Arial" panose="020B0604020202020204" pitchFamily="34" charset="0"/>
              </a:rPr>
              <a:t>)</a:t>
            </a:r>
            <a:endParaRPr lang="en-US" sz="2400" dirty="0" smtClean="0">
              <a:solidFill>
                <a:schemeClr val="tx2">
                  <a:lumMod val="50000"/>
                </a:schemeClr>
              </a:solidFill>
            </a:endParaRPr>
          </a:p>
          <a:p>
            <a:r>
              <a:rPr lang="en-US" sz="3000" dirty="0" err="1" smtClean="0">
                <a:solidFill>
                  <a:schemeClr val="tx2">
                    <a:lumMod val="50000"/>
                  </a:schemeClr>
                </a:solidFill>
              </a:rPr>
              <a:t>UNOSConnect</a:t>
            </a:r>
            <a:r>
              <a:rPr lang="en-US" sz="3000" dirty="0" smtClean="0">
                <a:solidFill>
                  <a:schemeClr val="tx2">
                    <a:lumMod val="50000"/>
                  </a:schemeClr>
                </a:solidFill>
              </a:rPr>
              <a:t> </a:t>
            </a:r>
            <a:r>
              <a:rPr lang="en-US" sz="3000" dirty="0">
                <a:solidFill>
                  <a:schemeClr val="tx2">
                    <a:lumMod val="50000"/>
                  </a:schemeClr>
                </a:solidFill>
              </a:rPr>
              <a:t>learning module – course </a:t>
            </a:r>
            <a:r>
              <a:rPr lang="en-US" sz="3000" dirty="0" smtClean="0">
                <a:solidFill>
                  <a:schemeClr val="tx2">
                    <a:lumMod val="50000"/>
                  </a:schemeClr>
                </a:solidFill>
              </a:rPr>
              <a:t>QLT-117</a:t>
            </a:r>
            <a:endParaRPr lang="en-US" sz="3000" dirty="0">
              <a:solidFill>
                <a:schemeClr val="tx2">
                  <a:lumMod val="50000"/>
                </a:schemeClr>
              </a:solidFill>
            </a:endParaRPr>
          </a:p>
          <a:p>
            <a:r>
              <a:rPr lang="en-US" sz="3000" dirty="0" smtClean="0">
                <a:solidFill>
                  <a:schemeClr val="tx2">
                    <a:lumMod val="50000"/>
                  </a:schemeClr>
                </a:solidFill>
              </a:rPr>
              <a:t>Future updates </a:t>
            </a:r>
            <a:r>
              <a:rPr lang="en-US" sz="3000" dirty="0">
                <a:solidFill>
                  <a:schemeClr val="tx2">
                    <a:lumMod val="50000"/>
                  </a:schemeClr>
                </a:solidFill>
              </a:rPr>
              <a:t>(web-based, regional meetings, transplant society e-newsletters, social media</a:t>
            </a:r>
            <a:r>
              <a:rPr lang="en-US" sz="3000" dirty="0" smtClean="0">
                <a:solidFill>
                  <a:schemeClr val="tx2">
                    <a:lumMod val="50000"/>
                  </a:schemeClr>
                </a:solidFill>
              </a:rPr>
              <a:t>)</a:t>
            </a:r>
            <a:endParaRPr lang="en-US" sz="3000" dirty="0">
              <a:solidFill>
                <a:schemeClr val="tx2">
                  <a:lumMod val="50000"/>
                </a:schemeClr>
              </a:solidFill>
            </a:endParaRPr>
          </a:p>
        </p:txBody>
      </p:sp>
      <p:sp>
        <p:nvSpPr>
          <p:cNvPr id="5" name="Title 4"/>
          <p:cNvSpPr>
            <a:spLocks noGrp="1"/>
          </p:cNvSpPr>
          <p:nvPr>
            <p:ph type="title"/>
          </p:nvPr>
        </p:nvSpPr>
        <p:spPr/>
        <p:txBody>
          <a:bodyPr/>
          <a:lstStyle/>
          <a:p>
            <a:r>
              <a:rPr lang="en-US" dirty="0" smtClean="0"/>
              <a:t>Want additional information?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4588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38894001"/>
              </p:ext>
            </p:extLst>
          </p:nvPr>
        </p:nvGraphicFramePr>
        <p:xfrm>
          <a:off x="398892" y="1007242"/>
          <a:ext cx="11397885" cy="5158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Ongoing collaboration</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279814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80" y="1007242"/>
            <a:ext cx="11397885" cy="5141767"/>
          </a:xfrm>
        </p:spPr>
        <p:txBody>
          <a:bodyPr>
            <a:normAutofit/>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2185568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8f9c7e0-6682-419d-a909-cda05b6ce1a7"/>
    <Description0 xmlns="81014aad-9229-4a9a-a8a1-ab44a8a74d6a" xsi:nil="true"/>
    <c4269b1b5a244d6cade965ef625899db xmlns="c8f9c7e0-6682-419d-a909-cda05b6ce1a7">
      <Terms xmlns="http://schemas.microsoft.com/office/infopath/2007/PartnerControls"/>
    </c4269b1b5a244d6cade965ef625899d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26EA2E-0311-4398-A2E8-E436ACC685BD}">
  <ds:schemaRefs>
    <ds:schemaRef ds:uri="http://purl.org/dc/elements/1.1/"/>
    <ds:schemaRef ds:uri="http://www.w3.org/XML/1998/namespace"/>
    <ds:schemaRef ds:uri="http://schemas.microsoft.com/office/2006/documentManagement/types"/>
    <ds:schemaRef ds:uri="http://purl.org/dc/dcmitype/"/>
    <ds:schemaRef ds:uri="81014aad-9229-4a9a-a8a1-ab44a8a74d6a"/>
    <ds:schemaRef ds:uri="http://schemas.microsoft.com/office/infopath/2007/PartnerControls"/>
    <ds:schemaRef ds:uri="http://purl.org/dc/terms/"/>
    <ds:schemaRef ds:uri="http://schemas.openxmlformats.org/package/2006/metadata/core-properties"/>
    <ds:schemaRef ds:uri="c8f9c7e0-6682-419d-a909-cda05b6ce1a7"/>
    <ds:schemaRef ds:uri="http://schemas.microsoft.com/office/2006/metadata/properties"/>
  </ds:schemaRefs>
</ds:datastoreItem>
</file>

<file path=customXml/itemProps2.xml><?xml version="1.0" encoding="utf-8"?>
<ds:datastoreItem xmlns:ds="http://schemas.openxmlformats.org/officeDocument/2006/customXml" ds:itemID="{B047B9B7-4B30-4C8C-AD5F-4C36A240EC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B9CD22-1ECD-4F16-BB68-2D61E50DCA8A}">
  <ds:schemaRefs>
    <ds:schemaRef ds:uri="http://schemas.microsoft.com/sharepoint/events"/>
  </ds:schemaRefs>
</ds:datastoreItem>
</file>

<file path=customXml/itemProps4.xml><?xml version="1.0" encoding="utf-8"?>
<ds:datastoreItem xmlns:ds="http://schemas.openxmlformats.org/officeDocument/2006/customXml" ds:itemID="{184B3FA0-4081-480F-A52F-31743A27A7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3615</TotalTime>
  <Words>1164</Words>
  <Application>Microsoft Office PowerPoint</Application>
  <PresentationFormat>Widescreen</PresentationFormat>
  <Paragraphs>127</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Myriad Pro</vt:lpstr>
      <vt:lpstr>Wingdings</vt:lpstr>
      <vt:lpstr>Expo</vt:lpstr>
      <vt:lpstr>Pediatric Transplantation Committee</vt:lpstr>
      <vt:lpstr>Implemented Projects</vt:lpstr>
      <vt:lpstr>Board Approved Projects</vt:lpstr>
      <vt:lpstr>Upcoming Bylaw Implementation: Pediatric Transplant Components  - Board Approved 12/2015</vt:lpstr>
      <vt:lpstr>Pediatric Transplant Components: What members need to know to prepare </vt:lpstr>
      <vt:lpstr>Pediatric Transplant Components: What members need to know to prepare</vt:lpstr>
      <vt:lpstr>Want additional information?</vt:lpstr>
      <vt:lpstr>Ongoing collaboration</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Transplantation Committee</dc:title>
  <dc:creator>Christopher L. Wholley</dc:creator>
  <cp:lastModifiedBy>Karen Sokohl</cp:lastModifiedBy>
  <cp:revision>91</cp:revision>
  <dcterms:created xsi:type="dcterms:W3CDTF">2016-07-07T19:16:43Z</dcterms:created>
  <dcterms:modified xsi:type="dcterms:W3CDTF">2019-02-04T19:33:22Z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Committee">
    <vt:lpwstr/>
  </property>
</Properties>
</file>