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4"/>
  </p:sldMasterIdLst>
  <p:notesMasterIdLst>
    <p:notesMasterId r:id="rId10"/>
  </p:notesMasterIdLst>
  <p:sldIdLst>
    <p:sldId id="264" r:id="rId5"/>
    <p:sldId id="276" r:id="rId6"/>
    <p:sldId id="277" r:id="rId7"/>
    <p:sldId id="278" r:id="rId8"/>
    <p:sldId id="265"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6600"/>
    <a:srgbClr val="002045"/>
    <a:srgbClr val="001B37"/>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662" autoAdjust="0"/>
    <p:restoredTop sz="65022" autoAdjust="0"/>
  </p:normalViewPr>
  <p:slideViewPr>
    <p:cSldViewPr snapToGrid="0" snapToObjects="1">
      <p:cViewPr varScale="1">
        <p:scale>
          <a:sx n="48" d="100"/>
          <a:sy n="48" d="100"/>
        </p:scale>
        <p:origin x="156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569CE8-6798-454E-9EEA-E668E67E06B2}" type="datetimeFigureOut">
              <a:rPr lang="en-US" smtClean="0"/>
              <a:t>11/12/2014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9D0A21-6E02-47B4-BAAA-03D4061536EE}" type="slidenum">
              <a:rPr lang="en-US" smtClean="0"/>
              <a:t>‹#›</a:t>
            </a:fld>
            <a:endParaRPr lang="en-US"/>
          </a:p>
        </p:txBody>
      </p:sp>
    </p:spTree>
    <p:extLst>
      <p:ext uri="{BB962C8B-B14F-4D97-AF65-F5344CB8AC3E}">
        <p14:creationId xmlns:p14="http://schemas.microsoft.com/office/powerpoint/2010/main" val="4005007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0A1690-FA2A-4284-96AC-E52EBF179E98}" type="slidenum">
              <a:rPr lang="en-US" smtClean="0"/>
              <a:t>1</a:t>
            </a:fld>
            <a:endParaRPr lang="en-US"/>
          </a:p>
        </p:txBody>
      </p:sp>
    </p:spTree>
    <p:extLst>
      <p:ext uri="{BB962C8B-B14F-4D97-AF65-F5344CB8AC3E}">
        <p14:creationId xmlns:p14="http://schemas.microsoft.com/office/powerpoint/2010/main" val="889231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There is one action item from the Executive Committee for the Board this meeting, and it is on the consent agenda.  As a routine matter, the Board is asked to formally approve the minutes from the June 2014 Board meeting.</a:t>
            </a:r>
          </a:p>
        </p:txBody>
      </p:sp>
      <p:sp>
        <p:nvSpPr>
          <p:cNvPr id="4" name="Slide Number Placeholder 3"/>
          <p:cNvSpPr>
            <a:spLocks noGrp="1"/>
          </p:cNvSpPr>
          <p:nvPr>
            <p:ph type="sldNum" sz="quarter" idx="10"/>
          </p:nvPr>
        </p:nvSpPr>
        <p:spPr/>
        <p:txBody>
          <a:bodyPr/>
          <a:lstStyle/>
          <a:p>
            <a:fld id="{F93286A4-1B72-482D-A8E9-78210A2500A8}" type="slidenum">
              <a:rPr lang="en-US" smtClean="0"/>
              <a:t>2</a:t>
            </a:fld>
            <a:endParaRPr lang="en-US"/>
          </a:p>
        </p:txBody>
      </p:sp>
    </p:spTree>
    <p:extLst>
      <p:ext uri="{BB962C8B-B14F-4D97-AF65-F5344CB8AC3E}">
        <p14:creationId xmlns:p14="http://schemas.microsoft.com/office/powerpoint/2010/main" val="3882284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of the key roles of the Executive Committee is to act</a:t>
            </a:r>
            <a:r>
              <a:rPr lang="en-US" baseline="0" dirty="0" smtClean="0"/>
              <a:t> in place of the Board in between Board meetings</a:t>
            </a:r>
            <a:r>
              <a:rPr lang="en-US" baseline="0" dirty="0" smtClean="0"/>
              <a:t>.  In this role, the Executive Committee approved several actions described on this slide.  These were non-controversial housekeeping type modifications to policies, which are typically unintended or unknown consequences discovered by staff after Board approval and prior to the effective date of approved changes.</a:t>
            </a:r>
          </a:p>
          <a:p>
            <a:endParaRPr lang="en-US" baseline="0" dirty="0" smtClean="0"/>
          </a:p>
          <a:p>
            <a:r>
              <a:rPr lang="en-US" baseline="0" dirty="0" smtClean="0"/>
              <a:t>In addition, the Executive Committee approves proposals for distribution for public comment, and also approves proposed new committee projects.</a:t>
            </a:r>
          </a:p>
          <a:p>
            <a:endParaRPr lang="en-US" baseline="0" dirty="0" smtClean="0"/>
          </a:p>
          <a:p>
            <a:r>
              <a:rPr lang="en-US" baseline="0" dirty="0" smtClean="0"/>
              <a:t>Finally, prior to each meeting of the board of directors, the Committee meets to approve a plan to address any potential conflicts of interests at the pending board meeting, and the proposed consent agenda.</a:t>
            </a:r>
            <a:endParaRPr lang="en-US" dirty="0"/>
          </a:p>
        </p:txBody>
      </p:sp>
      <p:sp>
        <p:nvSpPr>
          <p:cNvPr id="4" name="Slide Number Placeholder 3"/>
          <p:cNvSpPr>
            <a:spLocks noGrp="1"/>
          </p:cNvSpPr>
          <p:nvPr>
            <p:ph type="sldNum" sz="quarter" idx="10"/>
          </p:nvPr>
        </p:nvSpPr>
        <p:spPr/>
        <p:txBody>
          <a:bodyPr/>
          <a:lstStyle/>
          <a:p>
            <a:fld id="{829D0A21-6E02-47B4-BAAA-03D4061536EE}" type="slidenum">
              <a:rPr lang="en-US" smtClean="0"/>
              <a:t>3</a:t>
            </a:fld>
            <a:endParaRPr lang="en-US"/>
          </a:p>
        </p:txBody>
      </p:sp>
    </p:spTree>
    <p:extLst>
      <p:ext uri="{BB962C8B-B14F-4D97-AF65-F5344CB8AC3E}">
        <p14:creationId xmlns:p14="http://schemas.microsoft.com/office/powerpoint/2010/main" val="1324540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keeping with an increased focus on the</a:t>
            </a:r>
            <a:r>
              <a:rPr lang="en-US" baseline="0" dirty="0" smtClean="0"/>
              <a:t> organization’s strategic goals, the Executive Committee regularly meets to discuss issues that have the potential to affect the OPTN strategic goals and the transplant community at large.   Since the last report to the Board, the Executive has discussed:</a:t>
            </a:r>
          </a:p>
          <a:p>
            <a:pPr marL="171450" indent="-171450">
              <a:buFontTx/>
              <a:buChar char="-"/>
            </a:pPr>
            <a:r>
              <a:rPr lang="en-US" baseline="0" dirty="0" smtClean="0"/>
              <a:t>Liver distribution</a:t>
            </a:r>
          </a:p>
          <a:p>
            <a:pPr marL="171450" indent="-171450">
              <a:buFontTx/>
              <a:buChar char="-"/>
            </a:pPr>
            <a:r>
              <a:rPr lang="en-US" baseline="0" dirty="0" smtClean="0"/>
              <a:t>Proposed EVLP lung perfusion study</a:t>
            </a:r>
          </a:p>
          <a:p>
            <a:pPr marL="171450" indent="-171450">
              <a:buFontTx/>
              <a:buChar char="-"/>
            </a:pPr>
            <a:r>
              <a:rPr lang="en-US" baseline="0" dirty="0" smtClean="0"/>
              <a:t>POC report on committee project prioritization; and of course</a:t>
            </a:r>
          </a:p>
          <a:p>
            <a:pPr marL="171450" indent="-171450">
              <a:buFontTx/>
              <a:buChar char="-"/>
            </a:pPr>
            <a:r>
              <a:rPr lang="en-US" baseline="0" dirty="0" smtClean="0"/>
              <a:t>OPTN Strategic planning.</a:t>
            </a:r>
          </a:p>
          <a:p>
            <a:pPr marL="171450" indent="-171450">
              <a:buFontTx/>
              <a:buChar char="-"/>
            </a:pPr>
            <a:endParaRPr lang="en-US" baseline="0" dirty="0" smtClean="0"/>
          </a:p>
          <a:p>
            <a:pPr marL="0" indent="0">
              <a:buFontTx/>
              <a:buNone/>
            </a:pPr>
            <a:r>
              <a:rPr lang="en-US" baseline="0" dirty="0" smtClean="0"/>
              <a:t>I’m happy to entertain any questions regarding these Executive Committee activities.</a:t>
            </a:r>
          </a:p>
        </p:txBody>
      </p:sp>
      <p:sp>
        <p:nvSpPr>
          <p:cNvPr id="4" name="Slide Number Placeholder 3"/>
          <p:cNvSpPr>
            <a:spLocks noGrp="1"/>
          </p:cNvSpPr>
          <p:nvPr>
            <p:ph type="sldNum" sz="quarter" idx="10"/>
          </p:nvPr>
        </p:nvSpPr>
        <p:spPr/>
        <p:txBody>
          <a:bodyPr/>
          <a:lstStyle/>
          <a:p>
            <a:fld id="{829D0A21-6E02-47B4-BAAA-03D4061536EE}" type="slidenum">
              <a:rPr lang="en-US" smtClean="0"/>
              <a:t>4</a:t>
            </a:fld>
            <a:endParaRPr lang="en-US"/>
          </a:p>
        </p:txBody>
      </p:sp>
    </p:spTree>
    <p:extLst>
      <p:ext uri="{BB962C8B-B14F-4D97-AF65-F5344CB8AC3E}">
        <p14:creationId xmlns:p14="http://schemas.microsoft.com/office/powerpoint/2010/main" val="767599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A83B56-3694-4393-919B-CFBF1FCB0A1D}" type="slidenum">
              <a:rPr lang="en-US" smtClean="0"/>
              <a:t>5</a:t>
            </a:fld>
            <a:endParaRPr lang="en-US"/>
          </a:p>
        </p:txBody>
      </p:sp>
    </p:spTree>
    <p:extLst>
      <p:ext uri="{BB962C8B-B14F-4D97-AF65-F5344CB8AC3E}">
        <p14:creationId xmlns:p14="http://schemas.microsoft.com/office/powerpoint/2010/main" val="1980330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7513" y="1721629"/>
            <a:ext cx="8307387" cy="1619250"/>
          </a:xfrm>
        </p:spPr>
        <p:txBody>
          <a:bodyPr/>
          <a:lstStyle>
            <a:lvl1pPr algn="ctr">
              <a:defRPr sz="4400">
                <a:latin typeface="Arial" pitchFamily="34" charset="0"/>
                <a:cs typeface="Arial" pitchFamily="34" charset="0"/>
              </a:defRPr>
            </a:lvl1pPr>
          </a:lstStyle>
          <a:p>
            <a:r>
              <a:rPr lang="en-US" dirty="0" smtClean="0"/>
              <a:t>Click to edit Master title style</a:t>
            </a:r>
            <a:endParaRPr dirty="0"/>
          </a:p>
        </p:txBody>
      </p:sp>
      <p:sp>
        <p:nvSpPr>
          <p:cNvPr id="3" name="Subtitle 2"/>
          <p:cNvSpPr>
            <a:spLocks noGrp="1"/>
          </p:cNvSpPr>
          <p:nvPr>
            <p:ph type="subTitle" idx="1"/>
          </p:nvPr>
        </p:nvSpPr>
        <p:spPr>
          <a:xfrm>
            <a:off x="417513" y="3810000"/>
            <a:ext cx="8307387" cy="753036"/>
          </a:xfrm>
        </p:spPr>
        <p:txBody>
          <a:bodyPr>
            <a:normAutofit/>
          </a:bodyPr>
          <a:lstStyle>
            <a:lvl1pPr marL="0" indent="0" algn="ctr">
              <a:spcBef>
                <a:spcPts val="300"/>
              </a:spcBef>
              <a:buNone/>
              <a:defRPr sz="2000" i="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289034" y="1348827"/>
            <a:ext cx="8548414"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289034" y="156310"/>
            <a:ext cx="8741103"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9034" y="156310"/>
            <a:ext cx="8741103"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289034" y="1348827"/>
            <a:ext cx="8548414"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pic>
        <p:nvPicPr>
          <p:cNvPr id="4" name="Picture 3" descr="OPTN_trans.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89034" y="6274514"/>
            <a:ext cx="1425901" cy="415532"/>
          </a:xfrm>
          <a:prstGeom prst="rect">
            <a:avLst/>
          </a:prstGeom>
        </p:spPr>
      </p:pic>
      <p:pic>
        <p:nvPicPr>
          <p:cNvPr id="5" name="Picture 4" descr="UNOS_logo_large.png"/>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420785" y="6198525"/>
            <a:ext cx="1496118" cy="583486"/>
          </a:xfrm>
          <a:prstGeom prst="rect">
            <a:avLst/>
          </a:prstGeom>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txStyles>
    <p:titleStyle>
      <a:lvl1pPr algn="l" defTabSz="914400" rtl="0" eaLnBrk="1" latinLnBrk="0" hangingPunct="1">
        <a:spcBef>
          <a:spcPct val="0"/>
        </a:spcBef>
        <a:buNone/>
        <a:defRPr sz="4000" b="1" i="0" kern="1200">
          <a:solidFill>
            <a:srgbClr val="001B37"/>
          </a:solidFill>
          <a:latin typeface="Arial" pitchFamily="34" charset="0"/>
          <a:ea typeface="+mj-ea"/>
          <a:cs typeface="Arial" pitchFamily="34" charset="0"/>
        </a:defRPr>
      </a:lvl1pPr>
    </p:titleStyle>
    <p:bodyStyle>
      <a:lvl1pPr marL="228600" indent="-228600" algn="l" defTabSz="914400" rtl="0" eaLnBrk="1" latinLnBrk="0" hangingPunct="1">
        <a:spcBef>
          <a:spcPts val="2000"/>
        </a:spcBef>
        <a:buClr>
          <a:srgbClr val="002045"/>
        </a:buClr>
        <a:buSzPct val="70000"/>
        <a:buFont typeface="Wingdings" charset="2"/>
        <a:buChar char="§"/>
        <a:defRPr sz="2800" b="0" i="0" kern="1200">
          <a:solidFill>
            <a:srgbClr val="002045"/>
          </a:solidFill>
          <a:latin typeface="Arial" pitchFamily="34" charset="0"/>
          <a:ea typeface="+mn-ea"/>
          <a:cs typeface="Arial" pitchFamily="34" charset="0"/>
        </a:defRPr>
      </a:lvl1pPr>
      <a:lvl2pPr marL="4572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pitchFamily="34" charset="0"/>
          <a:ea typeface="+mn-ea"/>
          <a:cs typeface="Arial" pitchFamily="34" charset="0"/>
        </a:defRPr>
      </a:lvl2pPr>
      <a:lvl3pPr marL="6858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pitchFamily="34" charset="0"/>
          <a:ea typeface="+mn-ea"/>
          <a:cs typeface="Arial" pitchFamily="34" charset="0"/>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pitchFamily="34" charset="0"/>
          <a:ea typeface="+mn-ea"/>
          <a:cs typeface="Arial" pitchFamily="34" charset="0"/>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t>Executive Committee Update</a:t>
            </a:r>
            <a:endParaRPr lang="en-US" sz="4000" dirty="0"/>
          </a:p>
        </p:txBody>
      </p:sp>
      <p:sp>
        <p:nvSpPr>
          <p:cNvPr id="3" name="Subtitle 2"/>
          <p:cNvSpPr>
            <a:spLocks noGrp="1"/>
          </p:cNvSpPr>
          <p:nvPr>
            <p:ph type="subTitle" idx="1"/>
          </p:nvPr>
        </p:nvSpPr>
        <p:spPr>
          <a:xfrm>
            <a:off x="417513" y="3414889"/>
            <a:ext cx="8307387" cy="753036"/>
          </a:xfrm>
        </p:spPr>
        <p:txBody>
          <a:bodyPr>
            <a:normAutofit fontScale="77500" lnSpcReduction="20000"/>
          </a:bodyPr>
          <a:lstStyle/>
          <a:p>
            <a:r>
              <a:rPr lang="en-US" sz="3200" dirty="0" smtClean="0">
                <a:solidFill>
                  <a:schemeClr val="tx1">
                    <a:lumMod val="75000"/>
                    <a:lumOff val="25000"/>
                  </a:schemeClr>
                </a:solidFill>
              </a:rPr>
              <a:t>Carl Berg, MD</a:t>
            </a:r>
          </a:p>
          <a:p>
            <a:r>
              <a:rPr lang="en-US" sz="3200" dirty="0" smtClean="0">
                <a:solidFill>
                  <a:schemeClr val="tx1">
                    <a:lumMod val="75000"/>
                    <a:lumOff val="25000"/>
                  </a:schemeClr>
                </a:solidFill>
              </a:rPr>
              <a:t>OPTN/UNOS President</a:t>
            </a:r>
            <a:endParaRPr lang="en-US" sz="3200" dirty="0">
              <a:solidFill>
                <a:schemeClr val="tx1">
                  <a:lumMod val="75000"/>
                  <a:lumOff val="25000"/>
                </a:schemeClr>
              </a:solidFill>
            </a:endParaRPr>
          </a:p>
        </p:txBody>
      </p:sp>
    </p:spTree>
    <p:extLst>
      <p:ext uri="{BB962C8B-B14F-4D97-AF65-F5344CB8AC3E}">
        <p14:creationId xmlns:p14="http://schemas.microsoft.com/office/powerpoint/2010/main" val="11125711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Action Item(s) for the Board</a:t>
            </a:r>
            <a:br>
              <a:rPr lang="en-US" dirty="0" smtClean="0"/>
            </a:br>
            <a:r>
              <a:rPr lang="en-US" dirty="0" smtClean="0"/>
              <a:t>November 2014</a:t>
            </a:r>
            <a:endParaRPr lang="en-US" dirty="0"/>
          </a:p>
        </p:txBody>
      </p:sp>
      <p:sp>
        <p:nvSpPr>
          <p:cNvPr id="2" name="Content Placeholder 1"/>
          <p:cNvSpPr>
            <a:spLocks noGrp="1"/>
          </p:cNvSpPr>
          <p:nvPr>
            <p:ph idx="1"/>
          </p:nvPr>
        </p:nvSpPr>
        <p:spPr/>
        <p:txBody>
          <a:bodyPr/>
          <a:lstStyle/>
          <a:p>
            <a:pPr marL="0" lvl="0" indent="0" eaLnBrk="0" fontAlgn="base" hangingPunct="0">
              <a:spcBef>
                <a:spcPct val="0"/>
              </a:spcBef>
              <a:spcAft>
                <a:spcPct val="0"/>
              </a:spcAft>
              <a:buClrTx/>
              <a:buSzTx/>
              <a:buNone/>
              <a:tabLst>
                <a:tab pos="5937250" algn="r"/>
              </a:tabLst>
            </a:pPr>
            <a:r>
              <a:rPr lang="en-US" altLang="en-US" b="1" dirty="0" smtClean="0">
                <a:solidFill>
                  <a:schemeClr val="tx1"/>
                </a:solidFill>
                <a:ea typeface="Times New Roman" panose="02020603050405020304" pitchFamily="18" charset="0"/>
              </a:rPr>
              <a:t>Consent Agenda -</a:t>
            </a:r>
          </a:p>
          <a:p>
            <a:pPr marL="0" lvl="0" indent="0" eaLnBrk="0" fontAlgn="base" hangingPunct="0">
              <a:spcBef>
                <a:spcPct val="0"/>
              </a:spcBef>
              <a:spcAft>
                <a:spcPct val="0"/>
              </a:spcAft>
              <a:buClrTx/>
              <a:buSzTx/>
              <a:buNone/>
              <a:tabLst>
                <a:tab pos="5937250" algn="r"/>
              </a:tabLst>
            </a:pPr>
            <a:r>
              <a:rPr lang="en-US" altLang="en-US" b="1" dirty="0">
                <a:solidFill>
                  <a:schemeClr val="tx1"/>
                </a:solidFill>
                <a:ea typeface="Times New Roman" panose="02020603050405020304" pitchFamily="18" charset="0"/>
              </a:rPr>
              <a:t>	</a:t>
            </a:r>
            <a:r>
              <a:rPr lang="en-US" altLang="en-US" b="1" dirty="0">
                <a:solidFill>
                  <a:schemeClr val="tx1"/>
                </a:solidFill>
                <a:ea typeface="Calibri" panose="020F0502020204030204" pitchFamily="34" charset="0"/>
              </a:rPr>
              <a:t>Approval of June 23-24, 2014 Board of Directors Meeting Minutes</a:t>
            </a:r>
            <a:endParaRPr lang="en-US" altLang="en-US" b="1" dirty="0">
              <a:solidFill>
                <a:schemeClr val="tx1"/>
              </a:solidFill>
            </a:endParaRPr>
          </a:p>
        </p:txBody>
      </p:sp>
    </p:spTree>
    <p:extLst>
      <p:ext uri="{BB962C8B-B14F-4D97-AF65-F5344CB8AC3E}">
        <p14:creationId xmlns:p14="http://schemas.microsoft.com/office/powerpoint/2010/main" val="21590735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Executive Committee Actions</a:t>
            </a:r>
            <a:endParaRPr lang="en-US" dirty="0"/>
          </a:p>
        </p:txBody>
      </p:sp>
      <p:sp>
        <p:nvSpPr>
          <p:cNvPr id="5" name="Rectangle 2"/>
          <p:cNvSpPr>
            <a:spLocks noGrp="1" noChangeArrowheads="1"/>
          </p:cNvSpPr>
          <p:nvPr>
            <p:ph idx="1"/>
          </p:nvPr>
        </p:nvSpPr>
        <p:spPr bwMode="auto">
          <a:xfrm>
            <a:off x="289035" y="950739"/>
            <a:ext cx="8188216" cy="520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937250" algn="r"/>
              </a:tabLst>
              <a:defRPr>
                <a:solidFill>
                  <a:schemeClr val="tx1"/>
                </a:solidFill>
                <a:latin typeface="Arial" panose="020B0604020202020204" pitchFamily="34" charset="0"/>
              </a:defRPr>
            </a:lvl1pPr>
            <a:lvl2pPr eaLnBrk="0" fontAlgn="base" hangingPunct="0">
              <a:spcBef>
                <a:spcPct val="0"/>
              </a:spcBef>
              <a:spcAft>
                <a:spcPct val="0"/>
              </a:spcAft>
              <a:tabLst>
                <a:tab pos="5937250" algn="r"/>
              </a:tabLst>
              <a:defRPr>
                <a:solidFill>
                  <a:schemeClr val="tx1"/>
                </a:solidFill>
                <a:latin typeface="Arial" panose="020B0604020202020204" pitchFamily="34" charset="0"/>
              </a:defRPr>
            </a:lvl2pPr>
            <a:lvl3pPr eaLnBrk="0" fontAlgn="base" hangingPunct="0">
              <a:spcBef>
                <a:spcPct val="0"/>
              </a:spcBef>
              <a:spcAft>
                <a:spcPct val="0"/>
              </a:spcAft>
              <a:tabLst>
                <a:tab pos="5937250" algn="r"/>
              </a:tabLst>
              <a:defRPr>
                <a:solidFill>
                  <a:schemeClr val="tx1"/>
                </a:solidFill>
                <a:latin typeface="Arial" panose="020B0604020202020204" pitchFamily="34" charset="0"/>
              </a:defRPr>
            </a:lvl3pPr>
            <a:lvl4pPr eaLnBrk="0" fontAlgn="base" hangingPunct="0">
              <a:spcBef>
                <a:spcPct val="0"/>
              </a:spcBef>
              <a:spcAft>
                <a:spcPct val="0"/>
              </a:spcAft>
              <a:tabLst>
                <a:tab pos="5937250" algn="r"/>
              </a:tabLst>
              <a:defRPr>
                <a:solidFill>
                  <a:schemeClr val="tx1"/>
                </a:solidFill>
                <a:latin typeface="Arial" panose="020B0604020202020204" pitchFamily="34" charset="0"/>
              </a:defRPr>
            </a:lvl4pPr>
            <a:lvl5pPr eaLnBrk="0" fontAlgn="base" hangingPunct="0">
              <a:spcBef>
                <a:spcPct val="0"/>
              </a:spcBef>
              <a:spcAft>
                <a:spcPct val="0"/>
              </a:spcAft>
              <a:tabLst>
                <a:tab pos="5937250" algn="r"/>
              </a:tabLst>
              <a:defRPr>
                <a:solidFill>
                  <a:schemeClr val="tx1"/>
                </a:solidFill>
                <a:latin typeface="Arial" panose="020B0604020202020204" pitchFamily="34" charset="0"/>
              </a:defRPr>
            </a:lvl5pPr>
            <a:lvl6pPr eaLnBrk="0" fontAlgn="base" hangingPunct="0">
              <a:spcBef>
                <a:spcPct val="0"/>
              </a:spcBef>
              <a:spcAft>
                <a:spcPct val="0"/>
              </a:spcAft>
              <a:tabLst>
                <a:tab pos="5937250" algn="r"/>
              </a:tabLst>
              <a:defRPr>
                <a:solidFill>
                  <a:schemeClr val="tx1"/>
                </a:solidFill>
                <a:latin typeface="Arial" panose="020B0604020202020204" pitchFamily="34" charset="0"/>
              </a:defRPr>
            </a:lvl6pPr>
            <a:lvl7pPr eaLnBrk="0" fontAlgn="base" hangingPunct="0">
              <a:spcBef>
                <a:spcPct val="0"/>
              </a:spcBef>
              <a:spcAft>
                <a:spcPct val="0"/>
              </a:spcAft>
              <a:tabLst>
                <a:tab pos="5937250" algn="r"/>
              </a:tabLst>
              <a:defRPr>
                <a:solidFill>
                  <a:schemeClr val="tx1"/>
                </a:solidFill>
                <a:latin typeface="Arial" panose="020B0604020202020204" pitchFamily="34" charset="0"/>
              </a:defRPr>
            </a:lvl7pPr>
            <a:lvl8pPr eaLnBrk="0" fontAlgn="base" hangingPunct="0">
              <a:spcBef>
                <a:spcPct val="0"/>
              </a:spcBef>
              <a:spcAft>
                <a:spcPct val="0"/>
              </a:spcAft>
              <a:tabLst>
                <a:tab pos="5937250" algn="r"/>
              </a:tabLst>
              <a:defRPr>
                <a:solidFill>
                  <a:schemeClr val="tx1"/>
                </a:solidFill>
                <a:latin typeface="Arial" panose="020B0604020202020204" pitchFamily="34" charset="0"/>
              </a:defRPr>
            </a:lvl8pPr>
            <a:lvl9pPr eaLnBrk="0" fontAlgn="base" hangingPunct="0">
              <a:spcBef>
                <a:spcPct val="0"/>
              </a:spcBef>
              <a:spcAft>
                <a:spcPct val="0"/>
              </a:spcAft>
              <a:tabLst>
                <a:tab pos="5937250" algn="r"/>
              </a:tabLst>
              <a:defRPr>
                <a:solidFill>
                  <a:schemeClr val="tx1"/>
                </a:solidFill>
                <a:latin typeface="Arial" panose="020B0604020202020204" pitchFamily="34" charset="0"/>
              </a:defRPr>
            </a:lvl9pPr>
          </a:lstStyle>
          <a:p>
            <a:pPr>
              <a:buClrTx/>
              <a:buSzTx/>
            </a:pPr>
            <a:r>
              <a:rPr kumimoji="0" lang="en-US" altLang="en-US" b="0" i="0" u="none" strike="noStrike" cap="none" normalizeH="0" baseline="0" dirty="0" smtClean="0">
                <a:ln>
                  <a:noFill/>
                </a:ln>
                <a:solidFill>
                  <a:schemeClr val="tx1"/>
                </a:solidFill>
                <a:effectLst/>
                <a:ea typeface="Times New Roman" panose="02020603050405020304" pitchFamily="18" charset="0"/>
              </a:rPr>
              <a:t>	</a:t>
            </a:r>
            <a:r>
              <a:rPr kumimoji="0" lang="en-US" altLang="en-US" b="0" i="0" u="none" strike="noStrike" cap="none" normalizeH="0" baseline="0" dirty="0" smtClean="0">
                <a:ln>
                  <a:noFill/>
                </a:ln>
                <a:solidFill>
                  <a:schemeClr val="tx1"/>
                </a:solidFill>
                <a:effectLst/>
                <a:ea typeface="Calibri" panose="020F0502020204030204" pitchFamily="34" charset="0"/>
              </a:rPr>
              <a:t>Correction to Policy 3.4.C (Candidate Registration)</a:t>
            </a:r>
            <a:endParaRPr kumimoji="0" lang="en-US" altLang="en-US" b="0" i="0" u="none" strike="noStrike" cap="none" normalizeH="0" baseline="0" dirty="0" smtClean="0">
              <a:ln>
                <a:noFill/>
              </a:ln>
              <a:solidFill>
                <a:schemeClr val="tx1"/>
              </a:solidFill>
              <a:effectLst/>
            </a:endParaRPr>
          </a:p>
          <a:p>
            <a:pPr>
              <a:buClrTx/>
              <a:buSzTx/>
            </a:pPr>
            <a:r>
              <a:rPr kumimoji="0" lang="en-US" altLang="en-US" b="0" i="0" u="none" strike="noStrike" cap="none" normalizeH="0" baseline="0" dirty="0" smtClean="0">
                <a:ln>
                  <a:noFill/>
                </a:ln>
                <a:solidFill>
                  <a:schemeClr val="tx1"/>
                </a:solidFill>
                <a:effectLst/>
                <a:ea typeface="Calibri" panose="020F0502020204030204" pitchFamily="34" charset="0"/>
              </a:rPr>
              <a:t>Clerical edits to the Kidney-Pancreas transition plan policy</a:t>
            </a:r>
            <a:endParaRPr kumimoji="0" lang="en-US" altLang="en-US" b="0" i="0" u="none" strike="noStrike" cap="none" normalizeH="0" baseline="0" dirty="0" smtClean="0">
              <a:ln>
                <a:noFill/>
              </a:ln>
              <a:solidFill>
                <a:schemeClr val="tx1"/>
              </a:solidFill>
              <a:effectLst/>
            </a:endParaRPr>
          </a:p>
          <a:p>
            <a:pPr>
              <a:buClrTx/>
              <a:buSzTx/>
            </a:pPr>
            <a:r>
              <a:rPr kumimoji="0" lang="en-US" altLang="en-US" b="0" i="0" u="none" strike="noStrike" cap="none" normalizeH="0" baseline="0" dirty="0" smtClean="0">
                <a:ln>
                  <a:noFill/>
                </a:ln>
                <a:solidFill>
                  <a:schemeClr val="tx1"/>
                </a:solidFill>
                <a:effectLst/>
                <a:ea typeface="Times New Roman" panose="02020603050405020304" pitchFamily="18" charset="0"/>
              </a:rPr>
              <a:t>	</a:t>
            </a:r>
            <a:r>
              <a:rPr kumimoji="0" lang="en-US" altLang="en-US" b="0" i="0" u="none" strike="noStrike" cap="none" normalizeH="0" baseline="0" dirty="0" smtClean="0">
                <a:ln>
                  <a:noFill/>
                </a:ln>
                <a:solidFill>
                  <a:schemeClr val="tx1"/>
                </a:solidFill>
                <a:effectLst/>
                <a:ea typeface="Calibri" panose="020F0502020204030204" pitchFamily="34" charset="0"/>
              </a:rPr>
              <a:t>Delete Duplicative HIV Fields on Living Donor Registration (LDR) Form</a:t>
            </a:r>
            <a:endParaRPr kumimoji="0" lang="en-US" altLang="en-US" b="0" i="0" u="none" strike="noStrike" cap="none" normalizeH="0" baseline="0" dirty="0" smtClean="0">
              <a:ln>
                <a:noFill/>
              </a:ln>
              <a:solidFill>
                <a:schemeClr val="tx1"/>
              </a:solidFill>
              <a:effectLst/>
            </a:endParaRPr>
          </a:p>
          <a:p>
            <a:pPr>
              <a:buClrTx/>
              <a:buSzTx/>
            </a:pPr>
            <a:r>
              <a:rPr kumimoji="0" lang="en-US" altLang="en-US" b="0" i="0" u="none" strike="noStrike" cap="none" normalizeH="0" baseline="0" dirty="0" smtClean="0">
                <a:ln>
                  <a:noFill/>
                </a:ln>
                <a:solidFill>
                  <a:schemeClr val="tx1"/>
                </a:solidFill>
                <a:effectLst/>
                <a:ea typeface="Calibri" panose="020F0502020204030204" pitchFamily="34" charset="0"/>
              </a:rPr>
              <a:t>Review of Proposals Prior to Submission for Fall 2014 Public Comment</a:t>
            </a:r>
          </a:p>
          <a:p>
            <a:pPr>
              <a:buClrTx/>
              <a:buSzTx/>
            </a:pPr>
            <a:r>
              <a:rPr lang="en-US" altLang="en-US" dirty="0" smtClean="0">
                <a:ea typeface="Calibri" panose="020F0502020204030204" pitchFamily="34" charset="0"/>
              </a:rPr>
              <a:t>Review and approve Plan to Address Conflicts of Interests</a:t>
            </a:r>
          </a:p>
          <a:p>
            <a:pPr>
              <a:buClrTx/>
              <a:buSzTx/>
            </a:pPr>
            <a:r>
              <a:rPr kumimoji="0" lang="en-US" altLang="en-US" b="0" i="0" u="none" strike="noStrike" cap="none" normalizeH="0" baseline="0" dirty="0" smtClean="0">
                <a:ln>
                  <a:noFill/>
                </a:ln>
                <a:solidFill>
                  <a:schemeClr val="tx1"/>
                </a:solidFill>
                <a:effectLst/>
                <a:ea typeface="Calibri" panose="020F0502020204030204" pitchFamily="34" charset="0"/>
              </a:rPr>
              <a:t>Revie</a:t>
            </a:r>
            <a:r>
              <a:rPr lang="en-US" altLang="en-US" dirty="0" smtClean="0">
                <a:ea typeface="Calibri" panose="020F0502020204030204" pitchFamily="34" charset="0"/>
              </a:rPr>
              <a:t>w and approve Consent Agenda</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937250" algn="r"/>
              </a:tabLst>
            </a:pPr>
            <a:endParaRPr kumimoji="0" lang="en-US" altLang="en-US" sz="24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077542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altLang="en-US" sz="3600" dirty="0">
                <a:solidFill>
                  <a:schemeClr val="tx1"/>
                </a:solidFill>
                <a:ea typeface="Calibri" panose="020F0502020204030204" pitchFamily="34" charset="0"/>
              </a:rPr>
              <a:t>Forum for Redesigning Liver Distribution</a:t>
            </a:r>
            <a:r>
              <a:rPr lang="en-US" altLang="en-US" sz="3600" dirty="0">
                <a:solidFill>
                  <a:schemeClr val="tx1"/>
                </a:solidFill>
              </a:rPr>
              <a:t> </a:t>
            </a:r>
            <a:endParaRPr lang="en-US" altLang="en-US" sz="3600" dirty="0" smtClean="0">
              <a:solidFill>
                <a:schemeClr val="tx1"/>
              </a:solidFill>
            </a:endParaRPr>
          </a:p>
          <a:p>
            <a:pPr lvl="0"/>
            <a:r>
              <a:rPr lang="en-US" altLang="en-US" sz="3600" dirty="0" smtClean="0">
                <a:solidFill>
                  <a:schemeClr val="tx1"/>
                </a:solidFill>
              </a:rPr>
              <a:t>EVLP Lung Perfusion Study</a:t>
            </a:r>
          </a:p>
          <a:p>
            <a:pPr lvl="0"/>
            <a:r>
              <a:rPr lang="en-US" altLang="en-US" sz="3600" dirty="0" smtClean="0">
                <a:solidFill>
                  <a:schemeClr val="tx1"/>
                </a:solidFill>
              </a:rPr>
              <a:t>POC - Committee Project Prioritization</a:t>
            </a:r>
          </a:p>
          <a:p>
            <a:pPr lvl="1"/>
            <a:r>
              <a:rPr lang="en-US" altLang="en-US" sz="2800" dirty="0" smtClean="0"/>
              <a:t>Pending spike of proposals in June 2015</a:t>
            </a:r>
          </a:p>
          <a:p>
            <a:r>
              <a:rPr lang="en-US" altLang="en-US" sz="3600" dirty="0" smtClean="0"/>
              <a:t>OPTN Strategic Planning</a:t>
            </a:r>
          </a:p>
          <a:p>
            <a:pPr lvl="1"/>
            <a:endParaRPr lang="en-US" altLang="en-US" dirty="0" smtClean="0">
              <a:solidFill>
                <a:schemeClr val="tx1"/>
              </a:solidFill>
            </a:endParaRPr>
          </a:p>
          <a:p>
            <a:pPr lvl="0"/>
            <a:endParaRPr lang="en-US" altLang="en-US" dirty="0">
              <a:solidFill>
                <a:schemeClr val="tx1"/>
              </a:solidFill>
            </a:endParaRPr>
          </a:p>
          <a:p>
            <a:endParaRPr lang="en-US" dirty="0"/>
          </a:p>
        </p:txBody>
      </p:sp>
      <p:sp>
        <p:nvSpPr>
          <p:cNvPr id="3" name="Title 2"/>
          <p:cNvSpPr>
            <a:spLocks noGrp="1"/>
          </p:cNvSpPr>
          <p:nvPr>
            <p:ph type="title"/>
          </p:nvPr>
        </p:nvSpPr>
        <p:spPr/>
        <p:txBody>
          <a:bodyPr/>
          <a:lstStyle/>
          <a:p>
            <a:r>
              <a:rPr lang="en-US" dirty="0" smtClean="0"/>
              <a:t>Executive Committee Discussions</a:t>
            </a:r>
            <a:endParaRPr lang="en-US" dirty="0"/>
          </a:p>
        </p:txBody>
      </p:sp>
    </p:spTree>
    <p:extLst>
      <p:ext uri="{BB962C8B-B14F-4D97-AF65-F5344CB8AC3E}">
        <p14:creationId xmlns:p14="http://schemas.microsoft.com/office/powerpoint/2010/main" val="1308872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endParaRPr lang="en-US" dirty="0"/>
          </a:p>
        </p:txBody>
      </p:sp>
      <p:sp>
        <p:nvSpPr>
          <p:cNvPr id="3" name="Title 2"/>
          <p:cNvSpPr>
            <a:spLocks noGrp="1"/>
          </p:cNvSpPr>
          <p:nvPr>
            <p:ph type="title"/>
          </p:nvPr>
        </p:nvSpPr>
        <p:spPr/>
        <p:txBody>
          <a:bodyPr/>
          <a:lstStyle/>
          <a:p>
            <a:r>
              <a:rPr lang="en-US" dirty="0" smtClean="0"/>
              <a:t>Questions? </a:t>
            </a:r>
            <a:endParaRPr lang="en-US" dirty="0"/>
          </a:p>
        </p:txBody>
      </p:sp>
    </p:spTree>
    <p:extLst>
      <p:ext uri="{BB962C8B-B14F-4D97-AF65-F5344CB8AC3E}">
        <p14:creationId xmlns:p14="http://schemas.microsoft.com/office/powerpoint/2010/main" val="37681305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12">
      <a:dk1>
        <a:sysClr val="windowText" lastClr="000000"/>
      </a:dk1>
      <a:lt1>
        <a:sysClr val="window" lastClr="FFFFFF"/>
      </a:lt1>
      <a:dk2>
        <a:srgbClr val="263B86"/>
      </a:dk2>
      <a:lt2>
        <a:srgbClr val="76B6F2"/>
      </a:lt2>
      <a:accent1>
        <a:srgbClr val="FBC01E"/>
      </a:accent1>
      <a:accent2>
        <a:srgbClr val="99CC4C"/>
      </a:accent2>
      <a:accent3>
        <a:srgbClr val="FA8716"/>
      </a:accent3>
      <a:accent4>
        <a:srgbClr val="BE0204"/>
      </a:accent4>
      <a:accent5>
        <a:srgbClr val="800040"/>
      </a:accent5>
      <a:accent6>
        <a:srgbClr val="7E13E3"/>
      </a:accent6>
      <a:hlink>
        <a:srgbClr val="76B6F2"/>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TaxCatchAll xmlns="c8f9c7e0-6682-419d-a909-cda05b6ce1a7"/>
    <Comment xmlns="807d2b1c-adf4-4795-b92a-f5e245800038">Update</Comment>
    <Status_x0020__x002d__x0020_Policy xmlns="807d2b1c-adf4-4795-b92a-f5e245800038">Final Approval</Status_x0020__x002d__x0020_Policy>
    <Status_x0020__x002d__x0020_Research xmlns="807d2b1c-adf4-4795-b92a-f5e245800038">Review pending</Status_x0020__x002d__x0020_Research>
    <Status xmlns="807d2b1c-adf4-4795-b92a-f5e245800038">Final Version</Status>
    <Status_x0020__x002d__x0020_Counsel xmlns="807d2b1c-adf4-4795-b92a-f5e245800038">Review pending</Status_x0020__x002d__x0020_Counsel>
    <c4269b1b5a244d6cade965ef625899db xmlns="c8f9c7e0-6682-419d-a909-cda05b6ce1a7">
      <Terms xmlns="http://schemas.microsoft.com/office/infopath/2007/PartnerControls"/>
    </c4269b1b5a244d6cade965ef625899db>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30B5FD8D7FAC941A47B86D1F4C7EF3B" ma:contentTypeVersion="9" ma:contentTypeDescription="Create a new document." ma:contentTypeScope="" ma:versionID="6b1bc9517cba7455d2da4366aae5dd21">
  <xsd:schema xmlns:xsd="http://www.w3.org/2001/XMLSchema" xmlns:xs="http://www.w3.org/2001/XMLSchema" xmlns:p="http://schemas.microsoft.com/office/2006/metadata/properties" xmlns:ns2="807d2b1c-adf4-4795-b92a-f5e245800038" xmlns:ns3="c8f9c7e0-6682-419d-a909-cda05b6ce1a7" targetNamespace="http://schemas.microsoft.com/office/2006/metadata/properties" ma:root="true" ma:fieldsID="7e5c706863c45ad45fed3255ad36305e" ns2:_="" ns3:_="">
    <xsd:import namespace="807d2b1c-adf4-4795-b92a-f5e245800038"/>
    <xsd:import namespace="c8f9c7e0-6682-419d-a909-cda05b6ce1a7"/>
    <xsd:element name="properties">
      <xsd:complexType>
        <xsd:sequence>
          <xsd:element name="documentManagement">
            <xsd:complexType>
              <xsd:all>
                <xsd:element ref="ns2:Status" minOccurs="0"/>
                <xsd:element ref="ns2:Comment" minOccurs="0"/>
                <xsd:element ref="ns3:c4269b1b5a244d6cade965ef625899db" minOccurs="0"/>
                <xsd:element ref="ns3:TaxCatchAll" minOccurs="0"/>
                <xsd:element ref="ns2:Status_x0020__x002d__x0020_Policy" minOccurs="0"/>
                <xsd:element ref="ns2:Status_x0020__x002d__x0020_Research" minOccurs="0"/>
                <xsd:element ref="ns2:Status_x0020__x002d__x0020_Couns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7d2b1c-adf4-4795-b92a-f5e245800038" elementFormDefault="qualified">
    <xsd:import namespace="http://schemas.microsoft.com/office/2006/documentManagement/types"/>
    <xsd:import namespace="http://schemas.microsoft.com/office/infopath/2007/PartnerControls"/>
    <xsd:element name="Status" ma:index="8" nillable="true" ma:displayName="Status" ma:description="What is the current status of this document?" ma:format="RadioButtons" ma:internalName="Status">
      <xsd:simpleType>
        <xsd:union memberTypes="dms:Text">
          <xsd:simpleType>
            <xsd:restriction base="dms:Choice">
              <xsd:enumeration value="Draft"/>
              <xsd:enumeration value="Ready for Director Review"/>
              <xsd:enumeration value="Director Comments Pending"/>
              <xsd:enumeration value="Ready for A-Team Review"/>
              <xsd:enumeration value="Additional work required"/>
              <xsd:enumeration value="Final Version"/>
            </xsd:restriction>
          </xsd:simpleType>
        </xsd:union>
      </xsd:simpleType>
    </xsd:element>
    <xsd:element name="Comment" ma:index="9" nillable="true" ma:displayName="Comment" ma:internalName="Comment">
      <xsd:simpleType>
        <xsd:restriction base="dms:Text">
          <xsd:maxLength value="25"/>
        </xsd:restriction>
      </xsd:simpleType>
    </xsd:element>
    <xsd:element name="Status_x0020__x002d__x0020_Policy" ma:index="13" nillable="true" ma:displayName="Status - Policy" ma:default="Review pending" ma:description="Indicate the status of the review by Policy" ma:format="Dropdown" ma:internalName="Status_x0020__x002d__x0020_Policy">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element name="Status_x0020__x002d__x0020_Research" ma:index="14" nillable="true" ma:displayName="Status - Research" ma:default="Review pending" ma:description="Indicate the status of the review by Research" ma:format="Dropdown" ma:internalName="Status_x0020__x002d__x0020_Research">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element name="Status_x0020__x002d__x0020_Counsel" ma:index="15" nillable="true" ma:displayName="Status - Counsel" ma:default="Review pending" ma:description="Indicate the status of the review by Counsel" ma:format="Dropdown" ma:internalName="Status_x0020__x002d__x0020_Counsel">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c8f9c7e0-6682-419d-a909-cda05b6ce1a7" elementFormDefault="qualified">
    <xsd:import namespace="http://schemas.microsoft.com/office/2006/documentManagement/types"/>
    <xsd:import namespace="http://schemas.microsoft.com/office/infopath/2007/PartnerControls"/>
    <xsd:element name="c4269b1b5a244d6cade965ef625899db" ma:index="11" nillable="true" ma:taxonomy="true" ma:internalName="c4269b1b5a244d6cade965ef625899db" ma:taxonomyFieldName="Committee" ma:displayName="Committee" ma:default="" ma:fieldId="{c4269b1b-5a24-4d6c-ade9-65ef625899db}" ma:sspId="09d43ddc-1a97-435c-9af9-0bb7717532f3" ma:termSetId="daa0dd1a-8990-4ffa-bf6d-8a700896fba3"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c982f4c0-1e9c-4234-ab42-12852a6abd89}" ma:internalName="TaxCatchAll" ma:showField="CatchAllData" ma:web="c8f9c7e0-6682-419d-a909-cda05b6ce1a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CFF990-407F-42A6-96A2-70D279E3ACBF}">
  <ds:schemaRefs>
    <ds:schemaRef ds:uri="http://schemas.microsoft.com/sharepoint/v3/contenttype/forms"/>
  </ds:schemaRefs>
</ds:datastoreItem>
</file>

<file path=customXml/itemProps2.xml><?xml version="1.0" encoding="utf-8"?>
<ds:datastoreItem xmlns:ds="http://schemas.openxmlformats.org/officeDocument/2006/customXml" ds:itemID="{65BE936C-0F0E-4CD5-8052-30614E2C7ACE}">
  <ds:schemaRefs>
    <ds:schemaRef ds:uri="c8f9c7e0-6682-419d-a909-cda05b6ce1a7"/>
    <ds:schemaRef ds:uri="http://schemas.microsoft.com/office/2006/documentManagement/types"/>
    <ds:schemaRef ds:uri="http://purl.org/dc/terms/"/>
    <ds:schemaRef ds:uri="http://schemas.microsoft.com/office/2006/metadata/properties"/>
    <ds:schemaRef ds:uri="http://purl.org/dc/elements/1.1/"/>
    <ds:schemaRef ds:uri="http://www.w3.org/XML/1998/namespace"/>
    <ds:schemaRef ds:uri="http://purl.org/dc/dcmitype/"/>
    <ds:schemaRef ds:uri="http://schemas.microsoft.com/office/infopath/2007/PartnerControls"/>
    <ds:schemaRef ds:uri="http://schemas.openxmlformats.org/package/2006/metadata/core-properties"/>
    <ds:schemaRef ds:uri="807d2b1c-adf4-4795-b92a-f5e245800038"/>
  </ds:schemaRefs>
</ds:datastoreItem>
</file>

<file path=customXml/itemProps3.xml><?xml version="1.0" encoding="utf-8"?>
<ds:datastoreItem xmlns:ds="http://schemas.openxmlformats.org/officeDocument/2006/customXml" ds:itemID="{288D5C11-CB17-4CF0-B826-B590134E26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07d2b1c-adf4-4795-b92a-f5e245800038"/>
    <ds:schemaRef ds:uri="c8f9c7e0-6682-419d-a909-cda05b6ce1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503</TotalTime>
  <Words>311</Words>
  <Application>Microsoft Office PowerPoint</Application>
  <PresentationFormat>On-screen Show (4:3)</PresentationFormat>
  <Paragraphs>39</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Times New Roman</vt:lpstr>
      <vt:lpstr>Wingdings</vt:lpstr>
      <vt:lpstr>Expo</vt:lpstr>
      <vt:lpstr>Executive Committee Update</vt:lpstr>
      <vt:lpstr>Action Item(s) for the Board November 2014</vt:lpstr>
      <vt:lpstr>Executive Committee Actions</vt:lpstr>
      <vt:lpstr>Executive Committee Discussions</vt:lpstr>
      <vt:lpstr>Questions? </vt:lpstr>
    </vt:vector>
  </TitlesOfParts>
  <Company>UNOS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Smolen</dc:creator>
  <cp:lastModifiedBy>Jason Livingston</cp:lastModifiedBy>
  <cp:revision>41</cp:revision>
  <dcterms:created xsi:type="dcterms:W3CDTF">2010-09-17T15:26:33Z</dcterms:created>
  <dcterms:modified xsi:type="dcterms:W3CDTF">2014-11-13T01:06:30Z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0x010100E30B5FD8D7FAC941A47B86D1F4C7EF3B</vt:lpwstr>
  </property>
  <property fmtid="{D5CDD505-2E9C-101B-9397-08002B2CF9AE}" pid="3" name="Order">
    <vt:r8>1400</vt:r8>
  </property>
  <property fmtid="{D5CDD505-2E9C-101B-9397-08002B2CF9AE}" pid="4" name="xd_ProgID">
    <vt:lpwstr/>
  </property>
  <property fmtid="{D5CDD505-2E9C-101B-9397-08002B2CF9AE}" pid="5" name="TemplateUrl">
    <vt:lpwstr/>
  </property>
  <property fmtid="{D5CDD505-2E9C-101B-9397-08002B2CF9AE}" pid="6" name="Committee">
    <vt:lpwstr/>
  </property>
</Properties>
</file>