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4"/>
    <p:sldMasterId id="2147484105" r:id="rId5"/>
    <p:sldMasterId id="2147484112" r:id="rId6"/>
  </p:sldMasterIdLst>
  <p:notesMasterIdLst>
    <p:notesMasterId r:id="rId22"/>
  </p:notesMasterIdLst>
  <p:handoutMasterIdLst>
    <p:handoutMasterId r:id="rId23"/>
  </p:handoutMasterIdLst>
  <p:sldIdLst>
    <p:sldId id="410" r:id="rId7"/>
    <p:sldId id="411" r:id="rId8"/>
    <p:sldId id="412" r:id="rId9"/>
    <p:sldId id="414" r:id="rId10"/>
    <p:sldId id="415" r:id="rId11"/>
    <p:sldId id="416" r:id="rId12"/>
    <p:sldId id="417" r:id="rId13"/>
    <p:sldId id="428" r:id="rId14"/>
    <p:sldId id="419" r:id="rId15"/>
    <p:sldId id="424" r:id="rId16"/>
    <p:sldId id="427" r:id="rId17"/>
    <p:sldId id="421" r:id="rId18"/>
    <p:sldId id="425" r:id="rId19"/>
    <p:sldId id="420" r:id="rId20"/>
    <p:sldId id="422"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die Covington" initials="SC" lastIdx="4" clrIdx="0">
    <p:extLst>
      <p:ext uri="{19B8F6BF-5375-455C-9EA6-DF929625EA0E}">
        <p15:presenceInfo xmlns:p15="http://schemas.microsoft.com/office/powerpoint/2012/main" userId="S-1-5-21-3838001524-2532167733-2738084025-1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660066"/>
    <a:srgbClr val="9966FF"/>
    <a:srgbClr val="FF9900"/>
    <a:srgbClr val="00FF00"/>
    <a:srgbClr val="D76600"/>
    <a:srgbClr val="9900FF"/>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6" autoAdjust="0"/>
    <p:restoredTop sz="76648" autoAdjust="0"/>
  </p:normalViewPr>
  <p:slideViewPr>
    <p:cSldViewPr snapToGrid="0" snapToObjects="1">
      <p:cViewPr varScale="1">
        <p:scale>
          <a:sx n="70" d="100"/>
          <a:sy n="70" d="100"/>
        </p:scale>
        <p:origin x="20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196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ascp\MainDrive\user_area\stewarde\Committee%20Support\Kidney%20Committee\New%20KAS\EPTS%20tracking%2022JUL201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32686235173608E-2"/>
          <c:y val="3.28113348247576E-2"/>
          <c:w val="0.89772378222106397"/>
          <c:h val="0.84392773051019598"/>
        </c:manualLayout>
      </c:layout>
      <c:barChart>
        <c:barDir val="col"/>
        <c:grouping val="clustered"/>
        <c:varyColors val="0"/>
        <c:ser>
          <c:idx val="0"/>
          <c:order val="0"/>
          <c:spPr>
            <a:solidFill>
              <a:schemeClr val="accent1"/>
            </a:solidFill>
            <a:ln>
              <a:noFill/>
            </a:ln>
            <a:effectLst/>
          </c:spPr>
          <c:invertIfNegative val="0"/>
          <c:val>
            <c:numRef>
              <c:f>Sheet1!$D$2:$D$250</c:f>
              <c:numCache>
                <c:formatCode>General</c:formatCode>
                <c:ptCount val="2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99.891067538000001</c:v>
                </c:pt>
                <c:pt idx="39">
                  <c:v>99.856115107999997</c:v>
                </c:pt>
                <c:pt idx="40">
                  <c:v>99.752168525000002</c:v>
                </c:pt>
                <c:pt idx="41">
                  <c:v>99.418604650999995</c:v>
                </c:pt>
                <c:pt idx="42">
                  <c:v>99.250936330000002</c:v>
                </c:pt>
                <c:pt idx="43">
                  <c:v>98.823529411999999</c:v>
                </c:pt>
                <c:pt idx="44">
                  <c:v>98.220064725</c:v>
                </c:pt>
                <c:pt idx="45">
                  <c:v>97.474747475000001</c:v>
                </c:pt>
                <c:pt idx="46">
                  <c:v>97.215777262000003</c:v>
                </c:pt>
                <c:pt idx="47">
                  <c:v>96.952908586999996</c:v>
                </c:pt>
                <c:pt idx="48">
                  <c:v>95.511221945000003</c:v>
                </c:pt>
                <c:pt idx="49">
                  <c:v>94.782608695999997</c:v>
                </c:pt>
                <c:pt idx="50">
                  <c:v>92.857142856999999</c:v>
                </c:pt>
                <c:pt idx="51">
                  <c:v>92.385786801999998</c:v>
                </c:pt>
                <c:pt idx="52">
                  <c:v>91.724137931000001</c:v>
                </c:pt>
                <c:pt idx="53">
                  <c:v>89.177489176999998</c:v>
                </c:pt>
                <c:pt idx="54">
                  <c:v>84.615384614999996</c:v>
                </c:pt>
                <c:pt idx="55">
                  <c:v>83.333333332999999</c:v>
                </c:pt>
                <c:pt idx="56">
                  <c:v>81.057268722000003</c:v>
                </c:pt>
                <c:pt idx="57">
                  <c:v>78.593272170999995</c:v>
                </c:pt>
                <c:pt idx="58">
                  <c:v>77.272727273000001</c:v>
                </c:pt>
                <c:pt idx="59">
                  <c:v>75.298804781000001</c:v>
                </c:pt>
                <c:pt idx="60">
                  <c:v>74.248366012999995</c:v>
                </c:pt>
                <c:pt idx="61">
                  <c:v>72.704081633000001</c:v>
                </c:pt>
                <c:pt idx="62">
                  <c:v>72.072072071999997</c:v>
                </c:pt>
                <c:pt idx="63">
                  <c:v>70.927187008999994</c:v>
                </c:pt>
                <c:pt idx="64">
                  <c:v>70.921985816000003</c:v>
                </c:pt>
                <c:pt idx="65">
                  <c:v>70.100502512999995</c:v>
                </c:pt>
                <c:pt idx="66">
                  <c:v>58.105646630000003</c:v>
                </c:pt>
                <c:pt idx="67">
                  <c:v>56.548463357000003</c:v>
                </c:pt>
                <c:pt idx="68">
                  <c:v>56.465517241000001</c:v>
                </c:pt>
                <c:pt idx="69">
                  <c:v>56.428571429000002</c:v>
                </c:pt>
                <c:pt idx="70">
                  <c:v>55.701754385999998</c:v>
                </c:pt>
                <c:pt idx="71">
                  <c:v>54.545454544999998</c:v>
                </c:pt>
                <c:pt idx="72">
                  <c:v>54.054054053999998</c:v>
                </c:pt>
                <c:pt idx="73">
                  <c:v>51.443569554</c:v>
                </c:pt>
                <c:pt idx="74">
                  <c:v>50</c:v>
                </c:pt>
                <c:pt idx="75">
                  <c:v>49.903288201000002</c:v>
                </c:pt>
                <c:pt idx="76">
                  <c:v>48.424068767999998</c:v>
                </c:pt>
                <c:pt idx="77">
                  <c:v>44.594594594999997</c:v>
                </c:pt>
                <c:pt idx="78">
                  <c:v>44.444444443999998</c:v>
                </c:pt>
                <c:pt idx="79">
                  <c:v>44.401544401999999</c:v>
                </c:pt>
                <c:pt idx="80">
                  <c:v>43.082524272000001</c:v>
                </c:pt>
                <c:pt idx="81">
                  <c:v>42.726081258000001</c:v>
                </c:pt>
                <c:pt idx="82">
                  <c:v>42.020665901000001</c:v>
                </c:pt>
                <c:pt idx="83">
                  <c:v>41.830065359000002</c:v>
                </c:pt>
                <c:pt idx="84">
                  <c:v>40</c:v>
                </c:pt>
                <c:pt idx="85">
                  <c:v>40</c:v>
                </c:pt>
                <c:pt idx="86">
                  <c:v>39.215686275000003</c:v>
                </c:pt>
                <c:pt idx="87">
                  <c:v>39.207048458000003</c:v>
                </c:pt>
                <c:pt idx="88">
                  <c:v>38.036809816000002</c:v>
                </c:pt>
                <c:pt idx="89">
                  <c:v>37.533512064</c:v>
                </c:pt>
                <c:pt idx="90">
                  <c:v>37.037037036999997</c:v>
                </c:pt>
                <c:pt idx="91">
                  <c:v>31.164383562000001</c:v>
                </c:pt>
                <c:pt idx="92">
                  <c:v>30.172413793</c:v>
                </c:pt>
                <c:pt idx="93">
                  <c:v>29.209621992999999</c:v>
                </c:pt>
                <c:pt idx="94">
                  <c:v>27.509293679999999</c:v>
                </c:pt>
                <c:pt idx="95">
                  <c:v>26.887661141999999</c:v>
                </c:pt>
                <c:pt idx="96">
                  <c:v>26.258992805999998</c:v>
                </c:pt>
                <c:pt idx="97">
                  <c:v>25</c:v>
                </c:pt>
                <c:pt idx="98">
                  <c:v>24.888035829</c:v>
                </c:pt>
                <c:pt idx="99">
                  <c:v>24.754420432</c:v>
                </c:pt>
                <c:pt idx="100">
                  <c:v>20.647002854</c:v>
                </c:pt>
                <c:pt idx="101">
                  <c:v>20.379146919</c:v>
                </c:pt>
                <c:pt idx="102">
                  <c:v>20.120120119999999</c:v>
                </c:pt>
                <c:pt idx="103">
                  <c:v>19.952494062</c:v>
                </c:pt>
                <c:pt idx="104">
                  <c:v>19.354838709999999</c:v>
                </c:pt>
                <c:pt idx="105">
                  <c:v>18.75</c:v>
                </c:pt>
                <c:pt idx="106">
                  <c:v>16.788321168</c:v>
                </c:pt>
                <c:pt idx="107">
                  <c:v>16.558441557999998</c:v>
                </c:pt>
                <c:pt idx="108">
                  <c:v>16.313932981000001</c:v>
                </c:pt>
                <c:pt idx="109">
                  <c:v>14.893617021000001</c:v>
                </c:pt>
                <c:pt idx="110">
                  <c:v>14.893617021000001</c:v>
                </c:pt>
                <c:pt idx="111">
                  <c:v>14.649681529</c:v>
                </c:pt>
                <c:pt idx="112">
                  <c:v>14.0625</c:v>
                </c:pt>
                <c:pt idx="113">
                  <c:v>13.929313928999999</c:v>
                </c:pt>
                <c:pt idx="114">
                  <c:v>12.571428571</c:v>
                </c:pt>
                <c:pt idx="115">
                  <c:v>12.5</c:v>
                </c:pt>
                <c:pt idx="116">
                  <c:v>12.5</c:v>
                </c:pt>
                <c:pt idx="117">
                  <c:v>12.166172107</c:v>
                </c:pt>
                <c:pt idx="118">
                  <c:v>12.076271186</c:v>
                </c:pt>
                <c:pt idx="119">
                  <c:v>11.928429423000001</c:v>
                </c:pt>
                <c:pt idx="120">
                  <c:v>11.340206186</c:v>
                </c:pt>
                <c:pt idx="121">
                  <c:v>10.784313725000001</c:v>
                </c:pt>
                <c:pt idx="122">
                  <c:v>10.643564356000001</c:v>
                </c:pt>
                <c:pt idx="123">
                  <c:v>10.62992126</c:v>
                </c:pt>
                <c:pt idx="124">
                  <c:v>10.344827585999999</c:v>
                </c:pt>
                <c:pt idx="125">
                  <c:v>9.9926524614000005</c:v>
                </c:pt>
                <c:pt idx="126">
                  <c:v>9.9415204678000002</c:v>
                </c:pt>
                <c:pt idx="127">
                  <c:v>9.0163934426000001</c:v>
                </c:pt>
                <c:pt idx="128">
                  <c:v>8.7924970691999995</c:v>
                </c:pt>
                <c:pt idx="129">
                  <c:v>8.7818696884000005</c:v>
                </c:pt>
                <c:pt idx="130">
                  <c:v>8.3333333333000006</c:v>
                </c:pt>
                <c:pt idx="131">
                  <c:v>8.1703107020000001</c:v>
                </c:pt>
                <c:pt idx="132">
                  <c:v>8.0882352941000004</c:v>
                </c:pt>
                <c:pt idx="133">
                  <c:v>7.9654510557</c:v>
                </c:pt>
                <c:pt idx="134">
                  <c:v>7.7448747152999999</c:v>
                </c:pt>
                <c:pt idx="135">
                  <c:v>7.6158940396999997</c:v>
                </c:pt>
                <c:pt idx="136">
                  <c:v>7.5880758808</c:v>
                </c:pt>
                <c:pt idx="137">
                  <c:v>7.4380165289000004</c:v>
                </c:pt>
                <c:pt idx="138">
                  <c:v>7.4074074074</c:v>
                </c:pt>
                <c:pt idx="139">
                  <c:v>7.2847682119000003</c:v>
                </c:pt>
                <c:pt idx="140">
                  <c:v>7.2243346007999998</c:v>
                </c:pt>
                <c:pt idx="141">
                  <c:v>7.0993914806999996</c:v>
                </c:pt>
                <c:pt idx="142">
                  <c:v>6.1059907834000002</c:v>
                </c:pt>
                <c:pt idx="143">
                  <c:v>6.0465116279000002</c:v>
                </c:pt>
                <c:pt idx="144">
                  <c:v>5.7324840763999996</c:v>
                </c:pt>
                <c:pt idx="145">
                  <c:v>5.7306590257999996</c:v>
                </c:pt>
                <c:pt idx="146">
                  <c:v>5.6105610560999999</c:v>
                </c:pt>
                <c:pt idx="147">
                  <c:v>5.4054054053999998</c:v>
                </c:pt>
                <c:pt idx="148">
                  <c:v>5.3231939163000002</c:v>
                </c:pt>
                <c:pt idx="149">
                  <c:v>5.2631578947</c:v>
                </c:pt>
                <c:pt idx="150">
                  <c:v>5.0847457626999999</c:v>
                </c:pt>
                <c:pt idx="151">
                  <c:v>4.9707602339000001</c:v>
                </c:pt>
                <c:pt idx="152">
                  <c:v>4.9115913555999997</c:v>
                </c:pt>
                <c:pt idx="153">
                  <c:v>4.7826086956999996</c:v>
                </c:pt>
                <c:pt idx="154">
                  <c:v>4.7058823528999998</c:v>
                </c:pt>
                <c:pt idx="155">
                  <c:v>4.7008547008999999</c:v>
                </c:pt>
                <c:pt idx="156">
                  <c:v>4.6979865772</c:v>
                </c:pt>
                <c:pt idx="157">
                  <c:v>4.6941678520999996</c:v>
                </c:pt>
                <c:pt idx="158">
                  <c:v>4.5283018867999996</c:v>
                </c:pt>
                <c:pt idx="159">
                  <c:v>4.4256120527</c:v>
                </c:pt>
                <c:pt idx="160">
                  <c:v>4.3209876542999996</c:v>
                </c:pt>
                <c:pt idx="161">
                  <c:v>4.2845594178999997</c:v>
                </c:pt>
                <c:pt idx="162">
                  <c:v>4.2763157894999999</c:v>
                </c:pt>
                <c:pt idx="163">
                  <c:v>4.2452830189000004</c:v>
                </c:pt>
                <c:pt idx="164">
                  <c:v>4.2087542088000003</c:v>
                </c:pt>
                <c:pt idx="165">
                  <c:v>4.1884816754000003</c:v>
                </c:pt>
                <c:pt idx="166">
                  <c:v>4.0540540540999999</c:v>
                </c:pt>
                <c:pt idx="167">
                  <c:v>4.0540540540999999</c:v>
                </c:pt>
                <c:pt idx="168">
                  <c:v>3.9215686275000001</c:v>
                </c:pt>
                <c:pt idx="169">
                  <c:v>3.8297872339999999</c:v>
                </c:pt>
                <c:pt idx="170">
                  <c:v>3.75</c:v>
                </c:pt>
                <c:pt idx="171">
                  <c:v>3.6866359446999999</c:v>
                </c:pt>
                <c:pt idx="172">
                  <c:v>3.591160221</c:v>
                </c:pt>
                <c:pt idx="173">
                  <c:v>3.5794183445000001</c:v>
                </c:pt>
                <c:pt idx="174">
                  <c:v>3.5532994923999999</c:v>
                </c:pt>
                <c:pt idx="175">
                  <c:v>3.3519553072999999</c:v>
                </c:pt>
                <c:pt idx="176">
                  <c:v>3.3333333333000001</c:v>
                </c:pt>
                <c:pt idx="177">
                  <c:v>3.125</c:v>
                </c:pt>
                <c:pt idx="178">
                  <c:v>3.0303030302999998</c:v>
                </c:pt>
                <c:pt idx="179">
                  <c:v>3.0244530245000001</c:v>
                </c:pt>
                <c:pt idx="180">
                  <c:v>2.9498525074000002</c:v>
                </c:pt>
                <c:pt idx="181">
                  <c:v>2.9045643154</c:v>
                </c:pt>
                <c:pt idx="182">
                  <c:v>2.8667790894</c:v>
                </c:pt>
                <c:pt idx="183">
                  <c:v>2.8277634961000002</c:v>
                </c:pt>
                <c:pt idx="184">
                  <c:v>2.7027027026999999</c:v>
                </c:pt>
                <c:pt idx="185">
                  <c:v>2.7027027026999999</c:v>
                </c:pt>
                <c:pt idx="186">
                  <c:v>2.6490066225</c:v>
                </c:pt>
                <c:pt idx="187">
                  <c:v>2.5562762304</c:v>
                </c:pt>
                <c:pt idx="188">
                  <c:v>2.5477707006000001</c:v>
                </c:pt>
                <c:pt idx="189">
                  <c:v>2.5</c:v>
                </c:pt>
                <c:pt idx="190">
                  <c:v>2.4154589371999999</c:v>
                </c:pt>
                <c:pt idx="191">
                  <c:v>2.3746701846999998</c:v>
                </c:pt>
                <c:pt idx="192">
                  <c:v>2.34375</c:v>
                </c:pt>
                <c:pt idx="193">
                  <c:v>2.3241206029999999</c:v>
                </c:pt>
                <c:pt idx="194">
                  <c:v>2.2670025189</c:v>
                </c:pt>
                <c:pt idx="195">
                  <c:v>2.1428571429000001</c:v>
                </c:pt>
                <c:pt idx="196">
                  <c:v>2.1084337349000002</c:v>
                </c:pt>
                <c:pt idx="197">
                  <c:v>2.1052631579000001</c:v>
                </c:pt>
                <c:pt idx="198">
                  <c:v>2.0527859238000001</c:v>
                </c:pt>
                <c:pt idx="199">
                  <c:v>1.9801980198</c:v>
                </c:pt>
                <c:pt idx="200">
                  <c:v>1.9723865878</c:v>
                </c:pt>
                <c:pt idx="201">
                  <c:v>1.9543973940999999</c:v>
                </c:pt>
                <c:pt idx="202">
                  <c:v>1.8181818182</c:v>
                </c:pt>
                <c:pt idx="203">
                  <c:v>1.6248153619000001</c:v>
                </c:pt>
                <c:pt idx="204">
                  <c:v>1.5463917525999999</c:v>
                </c:pt>
                <c:pt idx="205">
                  <c:v>1.5348288076000001</c:v>
                </c:pt>
                <c:pt idx="206">
                  <c:v>1.4959723819999999</c:v>
                </c:pt>
                <c:pt idx="207">
                  <c:v>1.4814814814999999</c:v>
                </c:pt>
                <c:pt idx="208">
                  <c:v>1.4159292035</c:v>
                </c:pt>
                <c:pt idx="209">
                  <c:v>1.3698630137000001</c:v>
                </c:pt>
                <c:pt idx="210">
                  <c:v>1.3513513514</c:v>
                </c:pt>
                <c:pt idx="211">
                  <c:v>1.2012012012</c:v>
                </c:pt>
                <c:pt idx="212">
                  <c:v>1.1869436202000001</c:v>
                </c:pt>
                <c:pt idx="213">
                  <c:v>1.1456628477999999</c:v>
                </c:pt>
                <c:pt idx="214">
                  <c:v>1.0620915033</c:v>
                </c:pt>
                <c:pt idx="215">
                  <c:v>1.0050251256</c:v>
                </c:pt>
                <c:pt idx="216">
                  <c:v>0.99009900989999999</c:v>
                </c:pt>
                <c:pt idx="217">
                  <c:v>0.81967213110000003</c:v>
                </c:pt>
                <c:pt idx="218">
                  <c:v>0.78125</c:v>
                </c:pt>
                <c:pt idx="219">
                  <c:v>0.55865921789999995</c:v>
                </c:pt>
                <c:pt idx="220">
                  <c:v>0.54200542009999997</c:v>
                </c:pt>
                <c:pt idx="221">
                  <c:v>0.49200492000000001</c:v>
                </c:pt>
                <c:pt idx="222">
                  <c:v>0.366094058</c:v>
                </c:pt>
                <c:pt idx="223">
                  <c:v>0.34482758619999998</c:v>
                </c:pt>
                <c:pt idx="224">
                  <c:v>0.24509803920000001</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numCache>
            </c:numRef>
          </c:val>
        </c:ser>
        <c:dLbls>
          <c:showLegendKey val="0"/>
          <c:showVal val="0"/>
          <c:showCatName val="0"/>
          <c:showSerName val="0"/>
          <c:showPercent val="0"/>
          <c:showBubbleSize val="0"/>
        </c:dLbls>
        <c:gapWidth val="219"/>
        <c:overlap val="-27"/>
        <c:axId val="279586064"/>
        <c:axId val="279584496"/>
      </c:barChart>
      <c:catAx>
        <c:axId val="2795860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Transplant Program</a:t>
                </a:r>
              </a:p>
            </c:rich>
          </c:tx>
          <c:layout>
            <c:manualLayout>
              <c:xMode val="edge"/>
              <c:yMode val="edge"/>
              <c:x val="0.43355952930606301"/>
              <c:y val="0.9397314261891760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584496"/>
        <c:crosses val="autoZero"/>
        <c:auto val="1"/>
        <c:lblAlgn val="ctr"/>
        <c:lblOffset val="100"/>
        <c:noMultiLvlLbl val="0"/>
      </c:catAx>
      <c:valAx>
        <c:axId val="279584496"/>
        <c:scaling>
          <c:orientation val="minMax"/>
          <c:max val="100"/>
        </c:scaling>
        <c:delete val="0"/>
        <c:axPos val="l"/>
        <c:majorGridlines>
          <c:spPr>
            <a:ln w="9525" cap="flat" cmpd="sng" algn="ctr">
              <a:solidFill>
                <a:sysClr val="windowText" lastClr="000000">
                  <a:alpha val="10000"/>
                </a:sys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 Complete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958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87763039128823E-2"/>
          <c:y val="3.2811334824757642E-2"/>
          <c:w val="0.88386870817059116"/>
          <c:h val="0.84392773051019632"/>
        </c:manualLayout>
      </c:layout>
      <c:barChart>
        <c:barDir val="col"/>
        <c:grouping val="clustered"/>
        <c:varyColors val="0"/>
        <c:ser>
          <c:idx val="0"/>
          <c:order val="0"/>
          <c:spPr>
            <a:solidFill>
              <a:schemeClr val="accent1"/>
            </a:solidFill>
            <a:ln>
              <a:noFill/>
            </a:ln>
            <a:effectLst/>
          </c:spPr>
          <c:invertIfNegative val="0"/>
          <c:val>
            <c:numRef>
              <c:f>Sheet1!$D$2:$D$250</c:f>
              <c:numCache>
                <c:formatCode>General</c:formatCode>
                <c:ptCount val="2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99.743260590999995</c:v>
                </c:pt>
                <c:pt idx="62">
                  <c:v>99.708029197000002</c:v>
                </c:pt>
                <c:pt idx="63">
                  <c:v>99.646643109999999</c:v>
                </c:pt>
                <c:pt idx="64">
                  <c:v>99.590163934000003</c:v>
                </c:pt>
                <c:pt idx="65">
                  <c:v>99.468085106000004</c:v>
                </c:pt>
                <c:pt idx="66">
                  <c:v>99.393939394</c:v>
                </c:pt>
                <c:pt idx="67">
                  <c:v>99.331103678999995</c:v>
                </c:pt>
                <c:pt idx="68">
                  <c:v>99.300699300999995</c:v>
                </c:pt>
                <c:pt idx="69">
                  <c:v>99.250936330000002</c:v>
                </c:pt>
                <c:pt idx="70">
                  <c:v>98.994974873999993</c:v>
                </c:pt>
                <c:pt idx="71">
                  <c:v>98.815399803000005</c:v>
                </c:pt>
                <c:pt idx="72">
                  <c:v>98.795180723000001</c:v>
                </c:pt>
                <c:pt idx="73">
                  <c:v>98.285714286000001</c:v>
                </c:pt>
                <c:pt idx="74">
                  <c:v>98.178807946999996</c:v>
                </c:pt>
                <c:pt idx="75">
                  <c:v>97.326203208999999</c:v>
                </c:pt>
                <c:pt idx="76">
                  <c:v>96.021220158999995</c:v>
                </c:pt>
                <c:pt idx="77">
                  <c:v>95.800524933999995</c:v>
                </c:pt>
                <c:pt idx="78">
                  <c:v>94.907407406999994</c:v>
                </c:pt>
                <c:pt idx="79">
                  <c:v>94.339622641999995</c:v>
                </c:pt>
                <c:pt idx="80">
                  <c:v>93.283582089999996</c:v>
                </c:pt>
                <c:pt idx="81">
                  <c:v>92.307692308</c:v>
                </c:pt>
                <c:pt idx="82">
                  <c:v>91.623036648999999</c:v>
                </c:pt>
                <c:pt idx="83">
                  <c:v>88.690476189999998</c:v>
                </c:pt>
                <c:pt idx="84">
                  <c:v>88</c:v>
                </c:pt>
                <c:pt idx="85">
                  <c:v>87.850467289999997</c:v>
                </c:pt>
                <c:pt idx="86">
                  <c:v>87.849462365999997</c:v>
                </c:pt>
                <c:pt idx="87">
                  <c:v>87.708830548999998</c:v>
                </c:pt>
                <c:pt idx="88">
                  <c:v>87.250996016000002</c:v>
                </c:pt>
                <c:pt idx="89">
                  <c:v>86.453063518999997</c:v>
                </c:pt>
                <c:pt idx="90">
                  <c:v>86.206896552000003</c:v>
                </c:pt>
                <c:pt idx="91">
                  <c:v>83.333333332999999</c:v>
                </c:pt>
                <c:pt idx="92">
                  <c:v>83.127572016000002</c:v>
                </c:pt>
                <c:pt idx="93">
                  <c:v>81.617647059000006</c:v>
                </c:pt>
                <c:pt idx="94">
                  <c:v>77.272727273000001</c:v>
                </c:pt>
                <c:pt idx="95">
                  <c:v>77.004219409000001</c:v>
                </c:pt>
                <c:pt idx="96">
                  <c:v>74.637681158999996</c:v>
                </c:pt>
                <c:pt idx="97">
                  <c:v>71.482889733999997</c:v>
                </c:pt>
                <c:pt idx="98">
                  <c:v>71.014492754000003</c:v>
                </c:pt>
                <c:pt idx="99">
                  <c:v>66.796875</c:v>
                </c:pt>
                <c:pt idx="100">
                  <c:v>64.882226981000002</c:v>
                </c:pt>
                <c:pt idx="101">
                  <c:v>64.685990337999996</c:v>
                </c:pt>
                <c:pt idx="102">
                  <c:v>64</c:v>
                </c:pt>
                <c:pt idx="103">
                  <c:v>63.636363635999999</c:v>
                </c:pt>
                <c:pt idx="104">
                  <c:v>63.470319635000003</c:v>
                </c:pt>
                <c:pt idx="105">
                  <c:v>62.322946176000002</c:v>
                </c:pt>
                <c:pt idx="106">
                  <c:v>62.196307093999998</c:v>
                </c:pt>
                <c:pt idx="107">
                  <c:v>61.895910780999998</c:v>
                </c:pt>
                <c:pt idx="108">
                  <c:v>59.860788863000003</c:v>
                </c:pt>
                <c:pt idx="109">
                  <c:v>58</c:v>
                </c:pt>
                <c:pt idx="110">
                  <c:v>52.813852814000001</c:v>
                </c:pt>
                <c:pt idx="111">
                  <c:v>50.724637680999997</c:v>
                </c:pt>
                <c:pt idx="112">
                  <c:v>50</c:v>
                </c:pt>
                <c:pt idx="113">
                  <c:v>50</c:v>
                </c:pt>
                <c:pt idx="114">
                  <c:v>49.128919861</c:v>
                </c:pt>
                <c:pt idx="115">
                  <c:v>48.979591837000001</c:v>
                </c:pt>
                <c:pt idx="116">
                  <c:v>45.519713262000003</c:v>
                </c:pt>
                <c:pt idx="117">
                  <c:v>43.925233644999999</c:v>
                </c:pt>
                <c:pt idx="118">
                  <c:v>43.75</c:v>
                </c:pt>
                <c:pt idx="119">
                  <c:v>42.666666667000001</c:v>
                </c:pt>
                <c:pt idx="120">
                  <c:v>41.856392294000003</c:v>
                </c:pt>
                <c:pt idx="121">
                  <c:v>40.740740741000003</c:v>
                </c:pt>
                <c:pt idx="122">
                  <c:v>40.217391304000003</c:v>
                </c:pt>
                <c:pt idx="123">
                  <c:v>38.740920097</c:v>
                </c:pt>
                <c:pt idx="124">
                  <c:v>38.356164384000003</c:v>
                </c:pt>
                <c:pt idx="125">
                  <c:v>37.851662404000002</c:v>
                </c:pt>
                <c:pt idx="126">
                  <c:v>37.172774869000001</c:v>
                </c:pt>
                <c:pt idx="127">
                  <c:v>34.759358288999998</c:v>
                </c:pt>
                <c:pt idx="128">
                  <c:v>34.237092586999999</c:v>
                </c:pt>
                <c:pt idx="129">
                  <c:v>32.335827098999999</c:v>
                </c:pt>
                <c:pt idx="130">
                  <c:v>31.781376517999998</c:v>
                </c:pt>
                <c:pt idx="131">
                  <c:v>29.566854991</c:v>
                </c:pt>
                <c:pt idx="132">
                  <c:v>28.571428570999998</c:v>
                </c:pt>
                <c:pt idx="133">
                  <c:v>27.064220183</c:v>
                </c:pt>
                <c:pt idx="134">
                  <c:v>25.989445910000001</c:v>
                </c:pt>
                <c:pt idx="135">
                  <c:v>25.296442687999999</c:v>
                </c:pt>
                <c:pt idx="136">
                  <c:v>24.637681159</c:v>
                </c:pt>
                <c:pt idx="137">
                  <c:v>24.615384615</c:v>
                </c:pt>
                <c:pt idx="138">
                  <c:v>22.324723247000001</c:v>
                </c:pt>
                <c:pt idx="139">
                  <c:v>21.201413427999999</c:v>
                </c:pt>
                <c:pt idx="140">
                  <c:v>20</c:v>
                </c:pt>
                <c:pt idx="141">
                  <c:v>20</c:v>
                </c:pt>
                <c:pt idx="142">
                  <c:v>19.616204691</c:v>
                </c:pt>
                <c:pt idx="143">
                  <c:v>19.389312976999999</c:v>
                </c:pt>
                <c:pt idx="144">
                  <c:v>18.203309693000001</c:v>
                </c:pt>
                <c:pt idx="145">
                  <c:v>17.925386714999998</c:v>
                </c:pt>
                <c:pt idx="146">
                  <c:v>17.635658915</c:v>
                </c:pt>
                <c:pt idx="147">
                  <c:v>17.529880477999999</c:v>
                </c:pt>
                <c:pt idx="148">
                  <c:v>16.393442622999999</c:v>
                </c:pt>
                <c:pt idx="149">
                  <c:v>16.369047619</c:v>
                </c:pt>
                <c:pt idx="150">
                  <c:v>15.882352941000001</c:v>
                </c:pt>
                <c:pt idx="151">
                  <c:v>15.151515152</c:v>
                </c:pt>
                <c:pt idx="152">
                  <c:v>14.649681529</c:v>
                </c:pt>
                <c:pt idx="153">
                  <c:v>14.504596527</c:v>
                </c:pt>
                <c:pt idx="154">
                  <c:v>13.75</c:v>
                </c:pt>
                <c:pt idx="155">
                  <c:v>12.814645308999999</c:v>
                </c:pt>
                <c:pt idx="156">
                  <c:v>12.5</c:v>
                </c:pt>
                <c:pt idx="157">
                  <c:v>12.5</c:v>
                </c:pt>
                <c:pt idx="158">
                  <c:v>12.160120846</c:v>
                </c:pt>
                <c:pt idx="159">
                  <c:v>11.730205279</c:v>
                </c:pt>
                <c:pt idx="160">
                  <c:v>11.271676300999999</c:v>
                </c:pt>
                <c:pt idx="161">
                  <c:v>11.196911197</c:v>
                </c:pt>
                <c:pt idx="162">
                  <c:v>11.164465785999999</c:v>
                </c:pt>
                <c:pt idx="163">
                  <c:v>10.964912281</c:v>
                </c:pt>
                <c:pt idx="164">
                  <c:v>10.804597701</c:v>
                </c:pt>
                <c:pt idx="165">
                  <c:v>10.755813953000001</c:v>
                </c:pt>
                <c:pt idx="166">
                  <c:v>10.121457489999999</c:v>
                </c:pt>
                <c:pt idx="167">
                  <c:v>9.6114519427000005</c:v>
                </c:pt>
                <c:pt idx="168">
                  <c:v>9.5890410959000008</c:v>
                </c:pt>
                <c:pt idx="169">
                  <c:v>9.4276094276000002</c:v>
                </c:pt>
                <c:pt idx="170">
                  <c:v>9.3062605752999996</c:v>
                </c:pt>
                <c:pt idx="171">
                  <c:v>9.1999999999999993</c:v>
                </c:pt>
                <c:pt idx="172">
                  <c:v>9.1334894614</c:v>
                </c:pt>
                <c:pt idx="173">
                  <c:v>8.8598402323999998</c:v>
                </c:pt>
                <c:pt idx="174">
                  <c:v>8.6567164179000002</c:v>
                </c:pt>
                <c:pt idx="175">
                  <c:v>8.1871345028999993</c:v>
                </c:pt>
                <c:pt idx="176">
                  <c:v>7.8369905955999997</c:v>
                </c:pt>
                <c:pt idx="177">
                  <c:v>7.7496274217999996</c:v>
                </c:pt>
                <c:pt idx="178">
                  <c:v>7.6190476189999998</c:v>
                </c:pt>
                <c:pt idx="179">
                  <c:v>7.2368421053</c:v>
                </c:pt>
                <c:pt idx="180">
                  <c:v>7.0175438595999999</c:v>
                </c:pt>
                <c:pt idx="181">
                  <c:v>6.6298342541000004</c:v>
                </c:pt>
                <c:pt idx="182">
                  <c:v>6.6079295154000004</c:v>
                </c:pt>
                <c:pt idx="183">
                  <c:v>6.4646464646000004</c:v>
                </c:pt>
                <c:pt idx="184">
                  <c:v>6.2200956938000003</c:v>
                </c:pt>
                <c:pt idx="185">
                  <c:v>6.1964403427999999</c:v>
                </c:pt>
                <c:pt idx="186">
                  <c:v>6.1881188118999999</c:v>
                </c:pt>
                <c:pt idx="187">
                  <c:v>6.1538461538</c:v>
                </c:pt>
                <c:pt idx="188">
                  <c:v>6.1538461538</c:v>
                </c:pt>
                <c:pt idx="189">
                  <c:v>5.8441558442000003</c:v>
                </c:pt>
                <c:pt idx="190">
                  <c:v>5.3358443189000004</c:v>
                </c:pt>
                <c:pt idx="191">
                  <c:v>5.0632911392000004</c:v>
                </c:pt>
                <c:pt idx="192">
                  <c:v>4.7904191617</c:v>
                </c:pt>
                <c:pt idx="193">
                  <c:v>4.5766590388999999</c:v>
                </c:pt>
                <c:pt idx="194">
                  <c:v>4.5454545455000002</c:v>
                </c:pt>
                <c:pt idx="195">
                  <c:v>4.4502617801</c:v>
                </c:pt>
                <c:pt idx="196">
                  <c:v>4.0114613181000003</c:v>
                </c:pt>
                <c:pt idx="197">
                  <c:v>4</c:v>
                </c:pt>
                <c:pt idx="198">
                  <c:v>3.9682539683</c:v>
                </c:pt>
                <c:pt idx="199">
                  <c:v>3.9513677812000001</c:v>
                </c:pt>
                <c:pt idx="200">
                  <c:v>3.8961038961000001</c:v>
                </c:pt>
                <c:pt idx="201">
                  <c:v>3.8860103627</c:v>
                </c:pt>
                <c:pt idx="202">
                  <c:v>3.7037037037</c:v>
                </c:pt>
                <c:pt idx="203">
                  <c:v>3.4954407294999998</c:v>
                </c:pt>
                <c:pt idx="204">
                  <c:v>3.4246575342000001</c:v>
                </c:pt>
                <c:pt idx="205">
                  <c:v>3.3587786259999999</c:v>
                </c:pt>
                <c:pt idx="206">
                  <c:v>3.2608695652000002</c:v>
                </c:pt>
                <c:pt idx="207">
                  <c:v>3.2345013477000002</c:v>
                </c:pt>
                <c:pt idx="208">
                  <c:v>3.2030749520000001</c:v>
                </c:pt>
                <c:pt idx="209">
                  <c:v>3.1316450802000002</c:v>
                </c:pt>
                <c:pt idx="210">
                  <c:v>3.0973451327000001</c:v>
                </c:pt>
                <c:pt idx="211">
                  <c:v>3.0612244897999998</c:v>
                </c:pt>
                <c:pt idx="212">
                  <c:v>2.7397260274000002</c:v>
                </c:pt>
                <c:pt idx="213">
                  <c:v>2.7058823528999998</c:v>
                </c:pt>
                <c:pt idx="214">
                  <c:v>2.5862068965999998</c:v>
                </c:pt>
                <c:pt idx="215">
                  <c:v>2.5806451613000001</c:v>
                </c:pt>
                <c:pt idx="216">
                  <c:v>2.3076923077</c:v>
                </c:pt>
                <c:pt idx="217">
                  <c:v>2.3041474653999998</c:v>
                </c:pt>
                <c:pt idx="218">
                  <c:v>1.9157088122999999</c:v>
                </c:pt>
                <c:pt idx="219">
                  <c:v>1.8359853121</c:v>
                </c:pt>
                <c:pt idx="220">
                  <c:v>1.7632241814</c:v>
                </c:pt>
                <c:pt idx="221">
                  <c:v>1.6528925619999999</c:v>
                </c:pt>
                <c:pt idx="222">
                  <c:v>1.5706806283000001</c:v>
                </c:pt>
                <c:pt idx="223">
                  <c:v>1.5151515151999999</c:v>
                </c:pt>
                <c:pt idx="224">
                  <c:v>1.4492753623000001</c:v>
                </c:pt>
                <c:pt idx="225">
                  <c:v>1.2158054710999999</c:v>
                </c:pt>
                <c:pt idx="226">
                  <c:v>1.2121212121</c:v>
                </c:pt>
                <c:pt idx="227">
                  <c:v>1.0067114094</c:v>
                </c:pt>
                <c:pt idx="228">
                  <c:v>0.8078231293</c:v>
                </c:pt>
                <c:pt idx="229">
                  <c:v>0.62814070349999995</c:v>
                </c:pt>
                <c:pt idx="230">
                  <c:v>0.57142857140000003</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numCache>
            </c:numRef>
          </c:val>
        </c:ser>
        <c:dLbls>
          <c:showLegendKey val="0"/>
          <c:showVal val="0"/>
          <c:showCatName val="0"/>
          <c:showSerName val="0"/>
          <c:showPercent val="0"/>
          <c:showBubbleSize val="0"/>
        </c:dLbls>
        <c:gapWidth val="219"/>
        <c:overlap val="-27"/>
        <c:axId val="226588616"/>
        <c:axId val="226587048"/>
      </c:barChart>
      <c:catAx>
        <c:axId val="2265886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Transplant Program</a:t>
                </a:r>
              </a:p>
            </c:rich>
          </c:tx>
          <c:layout>
            <c:manualLayout>
              <c:xMode val="edge"/>
              <c:yMode val="edge"/>
              <c:x val="0.43355952930606334"/>
              <c:y val="0.9397314261891760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87048"/>
        <c:crosses val="autoZero"/>
        <c:auto val="1"/>
        <c:lblAlgn val="ctr"/>
        <c:lblOffset val="100"/>
        <c:noMultiLvlLbl val="0"/>
      </c:catAx>
      <c:valAx>
        <c:axId val="226587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 Complete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8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87763039128823E-2"/>
          <c:y val="3.2811334824757642E-2"/>
          <c:w val="0.88386870817059116"/>
          <c:h val="0.84392773051019632"/>
        </c:manualLayout>
      </c:layout>
      <c:barChart>
        <c:barDir val="col"/>
        <c:grouping val="clustered"/>
        <c:varyColors val="0"/>
        <c:ser>
          <c:idx val="0"/>
          <c:order val="0"/>
          <c:spPr>
            <a:solidFill>
              <a:schemeClr val="accent1"/>
            </a:solidFill>
            <a:ln>
              <a:noFill/>
            </a:ln>
            <a:effectLst/>
          </c:spPr>
          <c:invertIfNegative val="0"/>
          <c:val>
            <c:numRef>
              <c:f>Sheet1!$D$2:$D$247</c:f>
              <c:numCache>
                <c:formatCode>General</c:formatCode>
                <c:ptCount val="24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99.876695437999999</c:v>
                </c:pt>
                <c:pt idx="74">
                  <c:v>99.777777778000001</c:v>
                </c:pt>
                <c:pt idx="75">
                  <c:v>99.738562091999995</c:v>
                </c:pt>
                <c:pt idx="76">
                  <c:v>99.72826087</c:v>
                </c:pt>
                <c:pt idx="77">
                  <c:v>99.637681158999996</c:v>
                </c:pt>
                <c:pt idx="78">
                  <c:v>99.610894942000002</c:v>
                </c:pt>
                <c:pt idx="79">
                  <c:v>99.583333332999999</c:v>
                </c:pt>
                <c:pt idx="80">
                  <c:v>99.450549451000001</c:v>
                </c:pt>
                <c:pt idx="81">
                  <c:v>99.346405228999998</c:v>
                </c:pt>
                <c:pt idx="82">
                  <c:v>99.319727890999999</c:v>
                </c:pt>
                <c:pt idx="83">
                  <c:v>99.248120301</c:v>
                </c:pt>
                <c:pt idx="84">
                  <c:v>99.224806201999996</c:v>
                </c:pt>
                <c:pt idx="85">
                  <c:v>99.061913696000005</c:v>
                </c:pt>
                <c:pt idx="86">
                  <c:v>98.984771574000007</c:v>
                </c:pt>
                <c:pt idx="87">
                  <c:v>98.886639676000001</c:v>
                </c:pt>
                <c:pt idx="88">
                  <c:v>98.837209302000005</c:v>
                </c:pt>
                <c:pt idx="89">
                  <c:v>98.795180723000001</c:v>
                </c:pt>
                <c:pt idx="90">
                  <c:v>98.757763975000003</c:v>
                </c:pt>
                <c:pt idx="91">
                  <c:v>98.701298700999999</c:v>
                </c:pt>
                <c:pt idx="92">
                  <c:v>98.550724638000005</c:v>
                </c:pt>
                <c:pt idx="93">
                  <c:v>98.284449363999997</c:v>
                </c:pt>
                <c:pt idx="94">
                  <c:v>98.224852071000001</c:v>
                </c:pt>
                <c:pt idx="95">
                  <c:v>98.113207547000002</c:v>
                </c:pt>
                <c:pt idx="96">
                  <c:v>98.067632849999995</c:v>
                </c:pt>
                <c:pt idx="97">
                  <c:v>97.297297297</c:v>
                </c:pt>
                <c:pt idx="98">
                  <c:v>96.941176471000006</c:v>
                </c:pt>
                <c:pt idx="99">
                  <c:v>96.071428570999998</c:v>
                </c:pt>
                <c:pt idx="100">
                  <c:v>95.912806540000005</c:v>
                </c:pt>
                <c:pt idx="101">
                  <c:v>95.833333332999999</c:v>
                </c:pt>
                <c:pt idx="102">
                  <c:v>95.755968170000003</c:v>
                </c:pt>
                <c:pt idx="103">
                  <c:v>95.283018867999999</c:v>
                </c:pt>
                <c:pt idx="104">
                  <c:v>95.228628231000002</c:v>
                </c:pt>
                <c:pt idx="105">
                  <c:v>94.736842104999994</c:v>
                </c:pt>
                <c:pt idx="106">
                  <c:v>94.285714286000001</c:v>
                </c:pt>
                <c:pt idx="107">
                  <c:v>92.450142450000001</c:v>
                </c:pt>
                <c:pt idx="108">
                  <c:v>92.285714286000001</c:v>
                </c:pt>
                <c:pt idx="109">
                  <c:v>89.743589744000005</c:v>
                </c:pt>
                <c:pt idx="110">
                  <c:v>88.727272726999999</c:v>
                </c:pt>
                <c:pt idx="111">
                  <c:v>87.272727273000001</c:v>
                </c:pt>
                <c:pt idx="112">
                  <c:v>87.005649718000001</c:v>
                </c:pt>
                <c:pt idx="113">
                  <c:v>86.283185841000005</c:v>
                </c:pt>
                <c:pt idx="114">
                  <c:v>83.986928105000004</c:v>
                </c:pt>
                <c:pt idx="115">
                  <c:v>83.802816901</c:v>
                </c:pt>
                <c:pt idx="116">
                  <c:v>82.700421941000002</c:v>
                </c:pt>
                <c:pt idx="117">
                  <c:v>80.408163264999999</c:v>
                </c:pt>
                <c:pt idx="118">
                  <c:v>77.142857143000001</c:v>
                </c:pt>
                <c:pt idx="119">
                  <c:v>76.774969916000003</c:v>
                </c:pt>
                <c:pt idx="120">
                  <c:v>76.548672565999993</c:v>
                </c:pt>
                <c:pt idx="121">
                  <c:v>75.334143377999993</c:v>
                </c:pt>
                <c:pt idx="122">
                  <c:v>75</c:v>
                </c:pt>
                <c:pt idx="123">
                  <c:v>74.668630339000003</c:v>
                </c:pt>
                <c:pt idx="124">
                  <c:v>72.727272726999999</c:v>
                </c:pt>
                <c:pt idx="125">
                  <c:v>69.881889763999993</c:v>
                </c:pt>
                <c:pt idx="126">
                  <c:v>68.095238094999999</c:v>
                </c:pt>
                <c:pt idx="127">
                  <c:v>67.559055118000003</c:v>
                </c:pt>
                <c:pt idx="128">
                  <c:v>66.129032257999995</c:v>
                </c:pt>
                <c:pt idx="129">
                  <c:v>64.583333332999999</c:v>
                </c:pt>
                <c:pt idx="130">
                  <c:v>64.336917563</c:v>
                </c:pt>
                <c:pt idx="131">
                  <c:v>62.910798122000003</c:v>
                </c:pt>
                <c:pt idx="132">
                  <c:v>62.732919254999999</c:v>
                </c:pt>
                <c:pt idx="133">
                  <c:v>62.536873155999999</c:v>
                </c:pt>
                <c:pt idx="134">
                  <c:v>59.420289855</c:v>
                </c:pt>
                <c:pt idx="135">
                  <c:v>58.913043477999999</c:v>
                </c:pt>
                <c:pt idx="136">
                  <c:v>58.888888889</c:v>
                </c:pt>
                <c:pt idx="137">
                  <c:v>58.549222798000002</c:v>
                </c:pt>
                <c:pt idx="138">
                  <c:v>55.295735901</c:v>
                </c:pt>
                <c:pt idx="139">
                  <c:v>53.431372549000002</c:v>
                </c:pt>
                <c:pt idx="140">
                  <c:v>51.086956522000001</c:v>
                </c:pt>
                <c:pt idx="141">
                  <c:v>46.153846154</c:v>
                </c:pt>
                <c:pt idx="142">
                  <c:v>45.150931278000002</c:v>
                </c:pt>
                <c:pt idx="143">
                  <c:v>45.031055901000002</c:v>
                </c:pt>
                <c:pt idx="144">
                  <c:v>41.088674275999999</c:v>
                </c:pt>
                <c:pt idx="145">
                  <c:v>40.461215932999998</c:v>
                </c:pt>
                <c:pt idx="146">
                  <c:v>40</c:v>
                </c:pt>
                <c:pt idx="147">
                  <c:v>39.986376022000002</c:v>
                </c:pt>
                <c:pt idx="148">
                  <c:v>39.644970413999999</c:v>
                </c:pt>
                <c:pt idx="149">
                  <c:v>39.436619718000003</c:v>
                </c:pt>
                <c:pt idx="150">
                  <c:v>35.772357724000003</c:v>
                </c:pt>
                <c:pt idx="151">
                  <c:v>33.204633205</c:v>
                </c:pt>
                <c:pt idx="152">
                  <c:v>32.551319648000003</c:v>
                </c:pt>
                <c:pt idx="153">
                  <c:v>29.221556885999998</c:v>
                </c:pt>
                <c:pt idx="154">
                  <c:v>28.571428570999998</c:v>
                </c:pt>
                <c:pt idx="155">
                  <c:v>27.722772277000001</c:v>
                </c:pt>
                <c:pt idx="156">
                  <c:v>27.380952381</c:v>
                </c:pt>
                <c:pt idx="157">
                  <c:v>27.359307358999999</c:v>
                </c:pt>
                <c:pt idx="158">
                  <c:v>25.514403292000001</c:v>
                </c:pt>
                <c:pt idx="159">
                  <c:v>22.857142856999999</c:v>
                </c:pt>
                <c:pt idx="160">
                  <c:v>22.807017544000001</c:v>
                </c:pt>
                <c:pt idx="161">
                  <c:v>22.619047619</c:v>
                </c:pt>
                <c:pt idx="162">
                  <c:v>22.222222221999999</c:v>
                </c:pt>
                <c:pt idx="163">
                  <c:v>20.344827586000001</c:v>
                </c:pt>
                <c:pt idx="164">
                  <c:v>19.909502262</c:v>
                </c:pt>
                <c:pt idx="165">
                  <c:v>19.719626168000001</c:v>
                </c:pt>
                <c:pt idx="166">
                  <c:v>19.354838709999999</c:v>
                </c:pt>
                <c:pt idx="167">
                  <c:v>18.145161290000001</c:v>
                </c:pt>
                <c:pt idx="168">
                  <c:v>18.081761006000001</c:v>
                </c:pt>
                <c:pt idx="169">
                  <c:v>18.032786885</c:v>
                </c:pt>
                <c:pt idx="170">
                  <c:v>17.189079879000001</c:v>
                </c:pt>
                <c:pt idx="171">
                  <c:v>17.154811715000001</c:v>
                </c:pt>
                <c:pt idx="172">
                  <c:v>17.073170732000001</c:v>
                </c:pt>
                <c:pt idx="173">
                  <c:v>15.662650601999999</c:v>
                </c:pt>
                <c:pt idx="174">
                  <c:v>14.457831325000001</c:v>
                </c:pt>
                <c:pt idx="175">
                  <c:v>14.379084967000001</c:v>
                </c:pt>
                <c:pt idx="176">
                  <c:v>14.310645724</c:v>
                </c:pt>
                <c:pt idx="177">
                  <c:v>13.981042653999999</c:v>
                </c:pt>
                <c:pt idx="178">
                  <c:v>13.452380952</c:v>
                </c:pt>
                <c:pt idx="179">
                  <c:v>12.946979038</c:v>
                </c:pt>
                <c:pt idx="180">
                  <c:v>12.578616351999999</c:v>
                </c:pt>
                <c:pt idx="181">
                  <c:v>12.5</c:v>
                </c:pt>
                <c:pt idx="182">
                  <c:v>12.5</c:v>
                </c:pt>
                <c:pt idx="183">
                  <c:v>11.315789474000001</c:v>
                </c:pt>
                <c:pt idx="184">
                  <c:v>11.09375</c:v>
                </c:pt>
                <c:pt idx="185">
                  <c:v>11.011235955</c:v>
                </c:pt>
                <c:pt idx="186">
                  <c:v>10.416666666999999</c:v>
                </c:pt>
                <c:pt idx="187">
                  <c:v>10.386965376999999</c:v>
                </c:pt>
                <c:pt idx="188">
                  <c:v>9.6045197739999999</c:v>
                </c:pt>
                <c:pt idx="189">
                  <c:v>8.9456869010000002</c:v>
                </c:pt>
                <c:pt idx="190">
                  <c:v>7.6233183857000002</c:v>
                </c:pt>
                <c:pt idx="191">
                  <c:v>7.4766355139999998</c:v>
                </c:pt>
                <c:pt idx="192">
                  <c:v>7.4226804124000001</c:v>
                </c:pt>
                <c:pt idx="193">
                  <c:v>7.2864321607999996</c:v>
                </c:pt>
                <c:pt idx="194">
                  <c:v>7.2784810127000004</c:v>
                </c:pt>
                <c:pt idx="195">
                  <c:v>6.875</c:v>
                </c:pt>
                <c:pt idx="196">
                  <c:v>6.8627450980000004</c:v>
                </c:pt>
                <c:pt idx="197">
                  <c:v>6.6666666667000003</c:v>
                </c:pt>
                <c:pt idx="198">
                  <c:v>6.6666666667000003</c:v>
                </c:pt>
                <c:pt idx="199">
                  <c:v>6.4145847399999996</c:v>
                </c:pt>
                <c:pt idx="200">
                  <c:v>6.25</c:v>
                </c:pt>
                <c:pt idx="201">
                  <c:v>5.9649122807000001</c:v>
                </c:pt>
                <c:pt idx="202">
                  <c:v>5.5427251732</c:v>
                </c:pt>
                <c:pt idx="203">
                  <c:v>5.2877138413999996</c:v>
                </c:pt>
                <c:pt idx="204">
                  <c:v>4.7700170357999996</c:v>
                </c:pt>
                <c:pt idx="205">
                  <c:v>4.5454545455000002</c:v>
                </c:pt>
                <c:pt idx="206">
                  <c:v>4.5092838196000002</c:v>
                </c:pt>
                <c:pt idx="207">
                  <c:v>4.3478260869999996</c:v>
                </c:pt>
                <c:pt idx="208">
                  <c:v>4.1493775933999997</c:v>
                </c:pt>
                <c:pt idx="209">
                  <c:v>3.8251366120000001</c:v>
                </c:pt>
                <c:pt idx="210">
                  <c:v>3.7613488975</c:v>
                </c:pt>
                <c:pt idx="211">
                  <c:v>3.7580739871</c:v>
                </c:pt>
                <c:pt idx="212">
                  <c:v>3.5211267606000001</c:v>
                </c:pt>
                <c:pt idx="213">
                  <c:v>3.3333333333000001</c:v>
                </c:pt>
                <c:pt idx="214">
                  <c:v>3.2258064516</c:v>
                </c:pt>
                <c:pt idx="215">
                  <c:v>3.2258064516</c:v>
                </c:pt>
                <c:pt idx="216">
                  <c:v>2.6455026455000001</c:v>
                </c:pt>
                <c:pt idx="217">
                  <c:v>2.6143790849999999</c:v>
                </c:pt>
                <c:pt idx="218">
                  <c:v>2.3622047244000002</c:v>
                </c:pt>
                <c:pt idx="219">
                  <c:v>2.3529411764999999</c:v>
                </c:pt>
                <c:pt idx="220">
                  <c:v>2.2727272727000001</c:v>
                </c:pt>
                <c:pt idx="221">
                  <c:v>1.6666666667000001</c:v>
                </c:pt>
                <c:pt idx="222">
                  <c:v>1.5625</c:v>
                </c:pt>
                <c:pt idx="223">
                  <c:v>1.5290519878</c:v>
                </c:pt>
                <c:pt idx="224">
                  <c:v>1.3833992095000001</c:v>
                </c:pt>
                <c:pt idx="225">
                  <c:v>1.2992637505</c:v>
                </c:pt>
                <c:pt idx="226">
                  <c:v>1.1583011583</c:v>
                </c:pt>
                <c:pt idx="227">
                  <c:v>0.59171597629999995</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numCache>
            </c:numRef>
          </c:val>
        </c:ser>
        <c:dLbls>
          <c:showLegendKey val="0"/>
          <c:showVal val="0"/>
          <c:showCatName val="0"/>
          <c:showSerName val="0"/>
          <c:showPercent val="0"/>
          <c:showBubbleSize val="0"/>
        </c:dLbls>
        <c:gapWidth val="219"/>
        <c:overlap val="-27"/>
        <c:axId val="279197872"/>
        <c:axId val="279198656"/>
      </c:barChart>
      <c:catAx>
        <c:axId val="27919787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Transplant Program</a:t>
                </a:r>
              </a:p>
            </c:rich>
          </c:tx>
          <c:layout>
            <c:manualLayout>
              <c:xMode val="edge"/>
              <c:yMode val="edge"/>
              <c:x val="0.43355952930606334"/>
              <c:y val="0.9397314261891760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198656"/>
        <c:crosses val="autoZero"/>
        <c:auto val="1"/>
        <c:lblAlgn val="ctr"/>
        <c:lblOffset val="100"/>
        <c:noMultiLvlLbl val="0"/>
      </c:catAx>
      <c:valAx>
        <c:axId val="2791986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Percent Complete</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197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87763039128823E-2"/>
          <c:y val="2.7420952967883327E-2"/>
          <c:w val="0.88386870817059116"/>
          <c:h val="0.84931803080665935"/>
        </c:manualLayout>
      </c:layout>
      <c:barChart>
        <c:barDir val="col"/>
        <c:grouping val="clustered"/>
        <c:varyColors val="0"/>
        <c:ser>
          <c:idx val="0"/>
          <c:order val="0"/>
          <c:spPr>
            <a:solidFill>
              <a:schemeClr val="accent1"/>
            </a:solidFill>
            <a:ln>
              <a:noFill/>
            </a:ln>
            <a:effectLst/>
          </c:spPr>
          <c:invertIfNegative val="0"/>
          <c:val>
            <c:numRef>
              <c:f>Sheet1!$D$2:$D$247</c:f>
              <c:numCache>
                <c:formatCode>General</c:formatCode>
                <c:ptCount val="24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99.874055416000004</c:v>
                </c:pt>
                <c:pt idx="97">
                  <c:v>99.743370401999996</c:v>
                </c:pt>
                <c:pt idx="98">
                  <c:v>99.697580645000002</c:v>
                </c:pt>
                <c:pt idx="99">
                  <c:v>99.629629629999997</c:v>
                </c:pt>
                <c:pt idx="100">
                  <c:v>99.590163934000003</c:v>
                </c:pt>
                <c:pt idx="101">
                  <c:v>99.583333332999999</c:v>
                </c:pt>
                <c:pt idx="102">
                  <c:v>99.559471365999997</c:v>
                </c:pt>
                <c:pt idx="103">
                  <c:v>99.517684887000001</c:v>
                </c:pt>
                <c:pt idx="104">
                  <c:v>99.509803922000003</c:v>
                </c:pt>
                <c:pt idx="105">
                  <c:v>99.5</c:v>
                </c:pt>
                <c:pt idx="106">
                  <c:v>99.427480915999993</c:v>
                </c:pt>
                <c:pt idx="107">
                  <c:v>99.358974359000001</c:v>
                </c:pt>
                <c:pt idx="108">
                  <c:v>99.305555556000002</c:v>
                </c:pt>
                <c:pt idx="109">
                  <c:v>99.268429937999997</c:v>
                </c:pt>
                <c:pt idx="110">
                  <c:v>99.242424241999998</c:v>
                </c:pt>
                <c:pt idx="111">
                  <c:v>99.2</c:v>
                </c:pt>
                <c:pt idx="112">
                  <c:v>99.198396794000004</c:v>
                </c:pt>
                <c:pt idx="113">
                  <c:v>99.171842650000002</c:v>
                </c:pt>
                <c:pt idx="114">
                  <c:v>99.077490775000001</c:v>
                </c:pt>
                <c:pt idx="115">
                  <c:v>98.863636364000001</c:v>
                </c:pt>
                <c:pt idx="116">
                  <c:v>98.684210526000001</c:v>
                </c:pt>
                <c:pt idx="117">
                  <c:v>98.611111111</c:v>
                </c:pt>
                <c:pt idx="118">
                  <c:v>98.540145984999995</c:v>
                </c:pt>
                <c:pt idx="119">
                  <c:v>98.493975903999996</c:v>
                </c:pt>
                <c:pt idx="120">
                  <c:v>98.260869564999993</c:v>
                </c:pt>
                <c:pt idx="121">
                  <c:v>98.072289157</c:v>
                </c:pt>
                <c:pt idx="122">
                  <c:v>97.590361446000003</c:v>
                </c:pt>
                <c:pt idx="123">
                  <c:v>97.115384614999996</c:v>
                </c:pt>
                <c:pt idx="124">
                  <c:v>96.621621622000006</c:v>
                </c:pt>
                <c:pt idx="125">
                  <c:v>96.527777778000001</c:v>
                </c:pt>
                <c:pt idx="126">
                  <c:v>95.821727018999994</c:v>
                </c:pt>
                <c:pt idx="127">
                  <c:v>95.744680850999998</c:v>
                </c:pt>
                <c:pt idx="128">
                  <c:v>95.652173912999999</c:v>
                </c:pt>
                <c:pt idx="129">
                  <c:v>95.652173912999999</c:v>
                </c:pt>
                <c:pt idx="130">
                  <c:v>95.192307692</c:v>
                </c:pt>
                <c:pt idx="131">
                  <c:v>95.176848875000005</c:v>
                </c:pt>
                <c:pt idx="132">
                  <c:v>95.168067226999995</c:v>
                </c:pt>
                <c:pt idx="133">
                  <c:v>94.285714286000001</c:v>
                </c:pt>
                <c:pt idx="134">
                  <c:v>92.992700729999996</c:v>
                </c:pt>
                <c:pt idx="135">
                  <c:v>91.647855530000001</c:v>
                </c:pt>
                <c:pt idx="136">
                  <c:v>91.029900331999997</c:v>
                </c:pt>
                <c:pt idx="137">
                  <c:v>88</c:v>
                </c:pt>
                <c:pt idx="138">
                  <c:v>87.861271676000001</c:v>
                </c:pt>
                <c:pt idx="139">
                  <c:v>87.5</c:v>
                </c:pt>
                <c:pt idx="140">
                  <c:v>86.404293381000002</c:v>
                </c:pt>
                <c:pt idx="141">
                  <c:v>86.163836164000003</c:v>
                </c:pt>
                <c:pt idx="142">
                  <c:v>85.287610619000006</c:v>
                </c:pt>
                <c:pt idx="143">
                  <c:v>84.615384614999996</c:v>
                </c:pt>
                <c:pt idx="144">
                  <c:v>82.446808511</c:v>
                </c:pt>
                <c:pt idx="145">
                  <c:v>81.531531532000002</c:v>
                </c:pt>
                <c:pt idx="146">
                  <c:v>77.252252252000005</c:v>
                </c:pt>
                <c:pt idx="147">
                  <c:v>76.010781671000004</c:v>
                </c:pt>
                <c:pt idx="148">
                  <c:v>74.141414140999998</c:v>
                </c:pt>
                <c:pt idx="149">
                  <c:v>70.090634441000006</c:v>
                </c:pt>
                <c:pt idx="150">
                  <c:v>69.428969359000007</c:v>
                </c:pt>
                <c:pt idx="151">
                  <c:v>67.932489450999995</c:v>
                </c:pt>
                <c:pt idx="152">
                  <c:v>67.052023121000005</c:v>
                </c:pt>
                <c:pt idx="153">
                  <c:v>66.666666667000001</c:v>
                </c:pt>
                <c:pt idx="154">
                  <c:v>66.292134830999998</c:v>
                </c:pt>
                <c:pt idx="155">
                  <c:v>66.113744076000003</c:v>
                </c:pt>
                <c:pt idx="156">
                  <c:v>63.507109004999997</c:v>
                </c:pt>
                <c:pt idx="157">
                  <c:v>62.006578947000001</c:v>
                </c:pt>
                <c:pt idx="158">
                  <c:v>60.893854748999999</c:v>
                </c:pt>
                <c:pt idx="159">
                  <c:v>60.439560440000001</c:v>
                </c:pt>
                <c:pt idx="160">
                  <c:v>60.341151386</c:v>
                </c:pt>
                <c:pt idx="161">
                  <c:v>58.240315166999999</c:v>
                </c:pt>
                <c:pt idx="162">
                  <c:v>57.575757576000001</c:v>
                </c:pt>
                <c:pt idx="163">
                  <c:v>57.543593631999997</c:v>
                </c:pt>
                <c:pt idx="164">
                  <c:v>56.417910448000001</c:v>
                </c:pt>
                <c:pt idx="165">
                  <c:v>55.172413792999997</c:v>
                </c:pt>
                <c:pt idx="166">
                  <c:v>55.137844612000002</c:v>
                </c:pt>
                <c:pt idx="167">
                  <c:v>54.166666667000001</c:v>
                </c:pt>
                <c:pt idx="168">
                  <c:v>53.877551019999999</c:v>
                </c:pt>
                <c:pt idx="169">
                  <c:v>53.612167300000003</c:v>
                </c:pt>
                <c:pt idx="170">
                  <c:v>52.742616034000001</c:v>
                </c:pt>
                <c:pt idx="171">
                  <c:v>51.524879615000003</c:v>
                </c:pt>
                <c:pt idx="172">
                  <c:v>50.735294117999999</c:v>
                </c:pt>
                <c:pt idx="173">
                  <c:v>50.121654501000002</c:v>
                </c:pt>
                <c:pt idx="174">
                  <c:v>50</c:v>
                </c:pt>
                <c:pt idx="175">
                  <c:v>49.217391304000003</c:v>
                </c:pt>
                <c:pt idx="176">
                  <c:v>48.197009674999997</c:v>
                </c:pt>
                <c:pt idx="177">
                  <c:v>46.248085758000002</c:v>
                </c:pt>
                <c:pt idx="178">
                  <c:v>44.470588235000001</c:v>
                </c:pt>
                <c:pt idx="179">
                  <c:v>42.857142856999999</c:v>
                </c:pt>
                <c:pt idx="180">
                  <c:v>42.431395692000002</c:v>
                </c:pt>
                <c:pt idx="181">
                  <c:v>40.629095675000002</c:v>
                </c:pt>
                <c:pt idx="182">
                  <c:v>40</c:v>
                </c:pt>
                <c:pt idx="183">
                  <c:v>36.842105263000001</c:v>
                </c:pt>
                <c:pt idx="184">
                  <c:v>33.576642335999999</c:v>
                </c:pt>
                <c:pt idx="185">
                  <c:v>33.443708608999998</c:v>
                </c:pt>
                <c:pt idx="186">
                  <c:v>33.333333332999999</c:v>
                </c:pt>
                <c:pt idx="187">
                  <c:v>33</c:v>
                </c:pt>
                <c:pt idx="188">
                  <c:v>32.083333332999999</c:v>
                </c:pt>
                <c:pt idx="189">
                  <c:v>29.225352113</c:v>
                </c:pt>
                <c:pt idx="190">
                  <c:v>26.842105263000001</c:v>
                </c:pt>
                <c:pt idx="191">
                  <c:v>22.638146167999999</c:v>
                </c:pt>
                <c:pt idx="192">
                  <c:v>20.554493308000001</c:v>
                </c:pt>
                <c:pt idx="193">
                  <c:v>20.338983051</c:v>
                </c:pt>
                <c:pt idx="194">
                  <c:v>20.183486239</c:v>
                </c:pt>
                <c:pt idx="195">
                  <c:v>19.703389830999999</c:v>
                </c:pt>
                <c:pt idx="196">
                  <c:v>19.572192513000001</c:v>
                </c:pt>
                <c:pt idx="197">
                  <c:v>19.457013575000001</c:v>
                </c:pt>
                <c:pt idx="198">
                  <c:v>18.382352941000001</c:v>
                </c:pt>
                <c:pt idx="199">
                  <c:v>17.148760330999998</c:v>
                </c:pt>
                <c:pt idx="200">
                  <c:v>15.750915751000001</c:v>
                </c:pt>
                <c:pt idx="201">
                  <c:v>15.068493151</c:v>
                </c:pt>
                <c:pt idx="202">
                  <c:v>13.75</c:v>
                </c:pt>
                <c:pt idx="203">
                  <c:v>13.636363636</c:v>
                </c:pt>
                <c:pt idx="204">
                  <c:v>13.333333333000001</c:v>
                </c:pt>
                <c:pt idx="205">
                  <c:v>12.5</c:v>
                </c:pt>
                <c:pt idx="206">
                  <c:v>11.920529801000001</c:v>
                </c:pt>
                <c:pt idx="207">
                  <c:v>11.873350923</c:v>
                </c:pt>
                <c:pt idx="208">
                  <c:v>10</c:v>
                </c:pt>
                <c:pt idx="209">
                  <c:v>9.3851132685999996</c:v>
                </c:pt>
                <c:pt idx="210">
                  <c:v>8.5</c:v>
                </c:pt>
                <c:pt idx="211">
                  <c:v>8.2191780821999991</c:v>
                </c:pt>
                <c:pt idx="212">
                  <c:v>7.7601410934999997</c:v>
                </c:pt>
                <c:pt idx="213">
                  <c:v>7.4759945129999998</c:v>
                </c:pt>
                <c:pt idx="214">
                  <c:v>7.3891625616000001</c:v>
                </c:pt>
                <c:pt idx="215">
                  <c:v>7.3459715640000001</c:v>
                </c:pt>
                <c:pt idx="216">
                  <c:v>6.5420560747999996</c:v>
                </c:pt>
                <c:pt idx="217">
                  <c:v>6.4136125654000002</c:v>
                </c:pt>
                <c:pt idx="218">
                  <c:v>5.5555555555999998</c:v>
                </c:pt>
                <c:pt idx="219">
                  <c:v>4.9315068492999998</c:v>
                </c:pt>
                <c:pt idx="220">
                  <c:v>4.3859649123000004</c:v>
                </c:pt>
                <c:pt idx="221">
                  <c:v>4.2976522084999997</c:v>
                </c:pt>
                <c:pt idx="222">
                  <c:v>4.1343669251000001</c:v>
                </c:pt>
                <c:pt idx="223">
                  <c:v>3.8888888889</c:v>
                </c:pt>
                <c:pt idx="224">
                  <c:v>3.5064935065</c:v>
                </c:pt>
                <c:pt idx="225">
                  <c:v>3.4965034964999999</c:v>
                </c:pt>
                <c:pt idx="226">
                  <c:v>2.9177718832999999</c:v>
                </c:pt>
                <c:pt idx="227">
                  <c:v>2.7692307692</c:v>
                </c:pt>
                <c:pt idx="228">
                  <c:v>2.5</c:v>
                </c:pt>
                <c:pt idx="229">
                  <c:v>1.4492753623000001</c:v>
                </c:pt>
                <c:pt idx="230">
                  <c:v>1.2658227848000001</c:v>
                </c:pt>
                <c:pt idx="231">
                  <c:v>0.90909090910000001</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numCache>
            </c:numRef>
          </c:val>
        </c:ser>
        <c:dLbls>
          <c:showLegendKey val="0"/>
          <c:showVal val="0"/>
          <c:showCatName val="0"/>
          <c:showSerName val="0"/>
          <c:showPercent val="0"/>
          <c:showBubbleSize val="0"/>
        </c:dLbls>
        <c:gapWidth val="219"/>
        <c:overlap val="-27"/>
        <c:axId val="183633960"/>
        <c:axId val="181461784"/>
      </c:barChart>
      <c:catAx>
        <c:axId val="18363396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Transplant Program</a:t>
                </a:r>
              </a:p>
            </c:rich>
          </c:tx>
          <c:layout>
            <c:manualLayout>
              <c:xMode val="edge"/>
              <c:yMode val="edge"/>
              <c:x val="0.43355952930606334"/>
              <c:y val="0.9397314261891760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461784"/>
        <c:crosses val="autoZero"/>
        <c:auto val="1"/>
        <c:lblAlgn val="ctr"/>
        <c:lblOffset val="100"/>
        <c:noMultiLvlLbl val="0"/>
      </c:catAx>
      <c:valAx>
        <c:axId val="1814617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Percent Complete</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33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87763039128823E-2"/>
          <c:y val="3.2811334824757642E-2"/>
          <c:w val="0.88386870817059116"/>
          <c:h val="0.84392773051019632"/>
        </c:manualLayout>
      </c:layout>
      <c:barChart>
        <c:barDir val="col"/>
        <c:grouping val="clustered"/>
        <c:varyColors val="0"/>
        <c:ser>
          <c:idx val="0"/>
          <c:order val="0"/>
          <c:spPr>
            <a:solidFill>
              <a:schemeClr val="accent1"/>
            </a:solidFill>
            <a:ln>
              <a:noFill/>
            </a:ln>
            <a:effectLst/>
          </c:spPr>
          <c:invertIfNegative val="0"/>
          <c:val>
            <c:numRef>
              <c:f>Sheet1!$D$2:$D$247</c:f>
              <c:numCache>
                <c:formatCode>General</c:formatCode>
                <c:ptCount val="24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99.942954933999999</c:v>
                </c:pt>
                <c:pt idx="121">
                  <c:v>99.834437085999994</c:v>
                </c:pt>
                <c:pt idx="122">
                  <c:v>99.832775920000003</c:v>
                </c:pt>
                <c:pt idx="123">
                  <c:v>99.812382739</c:v>
                </c:pt>
                <c:pt idx="124">
                  <c:v>99.796747967000002</c:v>
                </c:pt>
                <c:pt idx="125">
                  <c:v>99.784714746999995</c:v>
                </c:pt>
                <c:pt idx="126">
                  <c:v>99.751861042000002</c:v>
                </c:pt>
                <c:pt idx="127">
                  <c:v>99.694189601999994</c:v>
                </c:pt>
                <c:pt idx="128">
                  <c:v>99.578059072000002</c:v>
                </c:pt>
                <c:pt idx="129">
                  <c:v>99.574468085000007</c:v>
                </c:pt>
                <c:pt idx="130">
                  <c:v>99.572649573000007</c:v>
                </c:pt>
                <c:pt idx="131">
                  <c:v>99.553571429000002</c:v>
                </c:pt>
                <c:pt idx="132">
                  <c:v>99.501246882999993</c:v>
                </c:pt>
                <c:pt idx="133">
                  <c:v>99.484536082000005</c:v>
                </c:pt>
                <c:pt idx="134">
                  <c:v>99.431818182000001</c:v>
                </c:pt>
                <c:pt idx="135">
                  <c:v>99.416342412000006</c:v>
                </c:pt>
                <c:pt idx="136">
                  <c:v>99.342105262999993</c:v>
                </c:pt>
                <c:pt idx="137">
                  <c:v>99.295774648000005</c:v>
                </c:pt>
                <c:pt idx="138">
                  <c:v>99.215686274999996</c:v>
                </c:pt>
                <c:pt idx="139">
                  <c:v>99.180327868999996</c:v>
                </c:pt>
                <c:pt idx="140">
                  <c:v>99.118165785000002</c:v>
                </c:pt>
                <c:pt idx="141">
                  <c:v>99.038461538000007</c:v>
                </c:pt>
                <c:pt idx="142">
                  <c:v>98.850574713</c:v>
                </c:pt>
                <c:pt idx="143">
                  <c:v>98.740554156000002</c:v>
                </c:pt>
                <c:pt idx="144">
                  <c:v>98.709677419000002</c:v>
                </c:pt>
                <c:pt idx="145">
                  <c:v>98.666666667000001</c:v>
                </c:pt>
                <c:pt idx="146">
                  <c:v>98.641304348000006</c:v>
                </c:pt>
                <c:pt idx="147">
                  <c:v>98.604651163</c:v>
                </c:pt>
                <c:pt idx="148">
                  <c:v>98.536585365999997</c:v>
                </c:pt>
                <c:pt idx="149">
                  <c:v>98.242530755999994</c:v>
                </c:pt>
                <c:pt idx="150">
                  <c:v>98.214285713999999</c:v>
                </c:pt>
                <c:pt idx="151">
                  <c:v>98.113207547000002</c:v>
                </c:pt>
                <c:pt idx="152">
                  <c:v>98.029556650000004</c:v>
                </c:pt>
                <c:pt idx="153">
                  <c:v>97.959183672999998</c:v>
                </c:pt>
                <c:pt idx="154">
                  <c:v>97.590361446000003</c:v>
                </c:pt>
                <c:pt idx="155">
                  <c:v>97.568389057999994</c:v>
                </c:pt>
                <c:pt idx="156">
                  <c:v>97.481108312000003</c:v>
                </c:pt>
                <c:pt idx="157">
                  <c:v>96.957284962000003</c:v>
                </c:pt>
                <c:pt idx="158">
                  <c:v>96.570644719000001</c:v>
                </c:pt>
                <c:pt idx="159">
                  <c:v>96.428571429000002</c:v>
                </c:pt>
                <c:pt idx="160">
                  <c:v>95.821727018999994</c:v>
                </c:pt>
                <c:pt idx="161">
                  <c:v>95.169082126000006</c:v>
                </c:pt>
                <c:pt idx="162">
                  <c:v>95.148669796999997</c:v>
                </c:pt>
                <c:pt idx="163">
                  <c:v>93.220338983000005</c:v>
                </c:pt>
                <c:pt idx="164">
                  <c:v>92.994350281999999</c:v>
                </c:pt>
                <c:pt idx="165">
                  <c:v>92.561983471000005</c:v>
                </c:pt>
                <c:pt idx="166">
                  <c:v>92.105263158</c:v>
                </c:pt>
                <c:pt idx="167">
                  <c:v>91.685912239999993</c:v>
                </c:pt>
                <c:pt idx="168">
                  <c:v>88.165680472999995</c:v>
                </c:pt>
                <c:pt idx="169">
                  <c:v>88</c:v>
                </c:pt>
                <c:pt idx="170">
                  <c:v>87.5</c:v>
                </c:pt>
                <c:pt idx="171">
                  <c:v>84.063745019999999</c:v>
                </c:pt>
                <c:pt idx="172">
                  <c:v>83.950617284000003</c:v>
                </c:pt>
                <c:pt idx="173">
                  <c:v>82.062146893000005</c:v>
                </c:pt>
                <c:pt idx="174">
                  <c:v>81.818181817999999</c:v>
                </c:pt>
                <c:pt idx="175">
                  <c:v>80.382562277999995</c:v>
                </c:pt>
                <c:pt idx="176">
                  <c:v>77.862595420000005</c:v>
                </c:pt>
                <c:pt idx="177">
                  <c:v>77.701149424999997</c:v>
                </c:pt>
                <c:pt idx="178">
                  <c:v>76.938775509999999</c:v>
                </c:pt>
                <c:pt idx="179">
                  <c:v>75.390070922000007</c:v>
                </c:pt>
                <c:pt idx="180">
                  <c:v>73.891625615999999</c:v>
                </c:pt>
                <c:pt idx="181">
                  <c:v>72.854914196999999</c:v>
                </c:pt>
                <c:pt idx="182">
                  <c:v>71.962616822000001</c:v>
                </c:pt>
                <c:pt idx="183">
                  <c:v>69.822485207</c:v>
                </c:pt>
                <c:pt idx="184">
                  <c:v>67.553191489</c:v>
                </c:pt>
                <c:pt idx="185">
                  <c:v>67.415730336999999</c:v>
                </c:pt>
                <c:pt idx="186">
                  <c:v>66.666666667000001</c:v>
                </c:pt>
                <c:pt idx="187">
                  <c:v>66.563467492000001</c:v>
                </c:pt>
                <c:pt idx="188">
                  <c:v>63.123644251999998</c:v>
                </c:pt>
                <c:pt idx="189">
                  <c:v>63.114754097999999</c:v>
                </c:pt>
                <c:pt idx="190">
                  <c:v>61.700862325000003</c:v>
                </c:pt>
                <c:pt idx="191">
                  <c:v>60</c:v>
                </c:pt>
                <c:pt idx="192">
                  <c:v>55.235811351000002</c:v>
                </c:pt>
                <c:pt idx="193">
                  <c:v>54.296875</c:v>
                </c:pt>
                <c:pt idx="194">
                  <c:v>54.166666667000001</c:v>
                </c:pt>
                <c:pt idx="195">
                  <c:v>49.325153374000003</c:v>
                </c:pt>
                <c:pt idx="196">
                  <c:v>44.136546185</c:v>
                </c:pt>
                <c:pt idx="197">
                  <c:v>43.47826087</c:v>
                </c:pt>
                <c:pt idx="198">
                  <c:v>43.333333332999999</c:v>
                </c:pt>
                <c:pt idx="199">
                  <c:v>41.196581197</c:v>
                </c:pt>
                <c:pt idx="200">
                  <c:v>39.518900344000002</c:v>
                </c:pt>
                <c:pt idx="201">
                  <c:v>37.678571429000002</c:v>
                </c:pt>
                <c:pt idx="202">
                  <c:v>37.231833909999999</c:v>
                </c:pt>
                <c:pt idx="203">
                  <c:v>35.616438356000003</c:v>
                </c:pt>
                <c:pt idx="204">
                  <c:v>34.782608695999997</c:v>
                </c:pt>
                <c:pt idx="205">
                  <c:v>30.514705882000001</c:v>
                </c:pt>
                <c:pt idx="206">
                  <c:v>27.442273535000002</c:v>
                </c:pt>
                <c:pt idx="207">
                  <c:v>25</c:v>
                </c:pt>
                <c:pt idx="208">
                  <c:v>22.737819026</c:v>
                </c:pt>
                <c:pt idx="209">
                  <c:v>21.532492726000001</c:v>
                </c:pt>
                <c:pt idx="210">
                  <c:v>20.763723150000001</c:v>
                </c:pt>
                <c:pt idx="211">
                  <c:v>20.240700219000001</c:v>
                </c:pt>
                <c:pt idx="212">
                  <c:v>19.798657718000001</c:v>
                </c:pt>
                <c:pt idx="213">
                  <c:v>17.297979798</c:v>
                </c:pt>
                <c:pt idx="214">
                  <c:v>17.277486911</c:v>
                </c:pt>
                <c:pt idx="215">
                  <c:v>16.410256409999999</c:v>
                </c:pt>
                <c:pt idx="216">
                  <c:v>14.285714285999999</c:v>
                </c:pt>
                <c:pt idx="217">
                  <c:v>13.992297818000001</c:v>
                </c:pt>
                <c:pt idx="218">
                  <c:v>12.592592592999999</c:v>
                </c:pt>
                <c:pt idx="219">
                  <c:v>12.383900928999999</c:v>
                </c:pt>
                <c:pt idx="220">
                  <c:v>11.363636364</c:v>
                </c:pt>
                <c:pt idx="221">
                  <c:v>11.051212938000001</c:v>
                </c:pt>
                <c:pt idx="222">
                  <c:v>10.297029703</c:v>
                </c:pt>
                <c:pt idx="223">
                  <c:v>8.5427135677999999</c:v>
                </c:pt>
                <c:pt idx="224">
                  <c:v>8.2191780821999991</c:v>
                </c:pt>
                <c:pt idx="225">
                  <c:v>8.0188679245000003</c:v>
                </c:pt>
                <c:pt idx="226">
                  <c:v>5.5555555555999998</c:v>
                </c:pt>
                <c:pt idx="227">
                  <c:v>5.3333333332999997</c:v>
                </c:pt>
                <c:pt idx="228">
                  <c:v>4.7752808989000002</c:v>
                </c:pt>
                <c:pt idx="229">
                  <c:v>4.6753246752999997</c:v>
                </c:pt>
                <c:pt idx="230">
                  <c:v>3.7433155079999998</c:v>
                </c:pt>
                <c:pt idx="231">
                  <c:v>1.3157894737</c:v>
                </c:pt>
                <c:pt idx="232">
                  <c:v>1.2269938650000001</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numCache>
            </c:numRef>
          </c:val>
        </c:ser>
        <c:dLbls>
          <c:showLegendKey val="0"/>
          <c:showVal val="0"/>
          <c:showCatName val="0"/>
          <c:showSerName val="0"/>
          <c:showPercent val="0"/>
          <c:showBubbleSize val="0"/>
        </c:dLbls>
        <c:gapWidth val="219"/>
        <c:overlap val="-27"/>
        <c:axId val="290407112"/>
        <c:axId val="290406720"/>
      </c:barChart>
      <c:catAx>
        <c:axId val="29040711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Transplant Program</a:t>
                </a:r>
              </a:p>
            </c:rich>
          </c:tx>
          <c:layout>
            <c:manualLayout>
              <c:xMode val="edge"/>
              <c:yMode val="edge"/>
              <c:x val="0.43355952930606334"/>
              <c:y val="0.9397314261891760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406720"/>
        <c:crosses val="autoZero"/>
        <c:auto val="1"/>
        <c:lblAlgn val="ctr"/>
        <c:lblOffset val="100"/>
        <c:noMultiLvlLbl val="0"/>
      </c:catAx>
      <c:valAx>
        <c:axId val="2904067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Percent Complete</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407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2AF1D-55A5-44BD-B1B3-4968B1AE5F0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3170EE3C-BE7E-47B7-9B6E-9202E082BE00}">
      <dgm:prSet phldrT="[Text]"/>
      <dgm:spPr/>
      <dgm:t>
        <a:bodyPr/>
        <a:lstStyle/>
        <a:p>
          <a:r>
            <a:rPr lang="en-US" dirty="0" smtClean="0"/>
            <a:t>December 4, 2014</a:t>
          </a:r>
          <a:endParaRPr lang="en-US" dirty="0"/>
        </a:p>
      </dgm:t>
    </dgm:pt>
    <dgm:pt modelId="{6EE7DBDA-31E0-4047-BA57-80C5588E82A1}" type="parTrans" cxnId="{C3024B28-8027-4CDF-B0BD-CA48486DBBD5}">
      <dgm:prSet/>
      <dgm:spPr/>
      <dgm:t>
        <a:bodyPr/>
        <a:lstStyle/>
        <a:p>
          <a:endParaRPr lang="en-US"/>
        </a:p>
      </dgm:t>
    </dgm:pt>
    <dgm:pt modelId="{AD1A9A36-9A2B-4FAA-A8DC-EFBC56B980E4}" type="sibTrans" cxnId="{C3024B28-8027-4CDF-B0BD-CA48486DBBD5}">
      <dgm:prSet/>
      <dgm:spPr/>
      <dgm:t>
        <a:bodyPr/>
        <a:lstStyle/>
        <a:p>
          <a:endParaRPr lang="en-US"/>
        </a:p>
      </dgm:t>
    </dgm:pt>
    <dgm:pt modelId="{5CB3BF2D-AADE-46F9-AA77-7F625C947142}" type="pres">
      <dgm:prSet presAssocID="{D452AF1D-55A5-44BD-B1B3-4968B1AE5F00}" presName="outerComposite" presStyleCnt="0">
        <dgm:presLayoutVars>
          <dgm:chMax val="5"/>
          <dgm:dir/>
          <dgm:resizeHandles val="exact"/>
        </dgm:presLayoutVars>
      </dgm:prSet>
      <dgm:spPr/>
      <dgm:t>
        <a:bodyPr/>
        <a:lstStyle/>
        <a:p>
          <a:endParaRPr lang="en-US"/>
        </a:p>
      </dgm:t>
    </dgm:pt>
    <dgm:pt modelId="{1BB5D38D-6BE2-495C-990F-2B36EF853431}" type="pres">
      <dgm:prSet presAssocID="{D452AF1D-55A5-44BD-B1B3-4968B1AE5F00}" presName="dummyMaxCanvas" presStyleCnt="0">
        <dgm:presLayoutVars/>
      </dgm:prSet>
      <dgm:spPr/>
      <dgm:t>
        <a:bodyPr/>
        <a:lstStyle/>
        <a:p>
          <a:endParaRPr lang="en-US"/>
        </a:p>
      </dgm:t>
    </dgm:pt>
    <dgm:pt modelId="{DEE5A557-E48B-4F71-AC72-31E7499E2BE1}" type="pres">
      <dgm:prSet presAssocID="{D452AF1D-55A5-44BD-B1B3-4968B1AE5F00}" presName="OneNode_1" presStyleLbl="node1" presStyleIdx="0" presStyleCnt="1">
        <dgm:presLayoutVars>
          <dgm:bulletEnabled val="1"/>
        </dgm:presLayoutVars>
      </dgm:prSet>
      <dgm:spPr/>
      <dgm:t>
        <a:bodyPr/>
        <a:lstStyle/>
        <a:p>
          <a:endParaRPr lang="en-US"/>
        </a:p>
      </dgm:t>
    </dgm:pt>
  </dgm:ptLst>
  <dgm:cxnLst>
    <dgm:cxn modelId="{C3024B28-8027-4CDF-B0BD-CA48486DBBD5}" srcId="{D452AF1D-55A5-44BD-B1B3-4968B1AE5F00}" destId="{3170EE3C-BE7E-47B7-9B6E-9202E082BE00}" srcOrd="0" destOrd="0" parTransId="{6EE7DBDA-31E0-4047-BA57-80C5588E82A1}" sibTransId="{AD1A9A36-9A2B-4FAA-A8DC-EFBC56B980E4}"/>
    <dgm:cxn modelId="{21F43128-67DC-49B3-A93F-9668B71FC373}" type="presOf" srcId="{D452AF1D-55A5-44BD-B1B3-4968B1AE5F00}" destId="{5CB3BF2D-AADE-46F9-AA77-7F625C947142}" srcOrd="0" destOrd="0" presId="urn:microsoft.com/office/officeart/2005/8/layout/vProcess5"/>
    <dgm:cxn modelId="{0EDAC228-DBFD-42BE-A10F-02FC759DE2B4}" type="presOf" srcId="{3170EE3C-BE7E-47B7-9B6E-9202E082BE00}" destId="{DEE5A557-E48B-4F71-AC72-31E7499E2BE1}" srcOrd="0" destOrd="0" presId="urn:microsoft.com/office/officeart/2005/8/layout/vProcess5"/>
    <dgm:cxn modelId="{203C6491-1C70-43F4-AFEA-1E93CB90AC4F}" type="presParOf" srcId="{5CB3BF2D-AADE-46F9-AA77-7F625C947142}" destId="{1BB5D38D-6BE2-495C-990F-2B36EF853431}" srcOrd="0" destOrd="0" presId="urn:microsoft.com/office/officeart/2005/8/layout/vProcess5"/>
    <dgm:cxn modelId="{02576698-0AA0-480A-A83C-5915B5C812C0}" type="presParOf" srcId="{5CB3BF2D-AADE-46F9-AA77-7F625C947142}" destId="{DEE5A557-E48B-4F71-AC72-31E7499E2BE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2C192-DACF-47B0-9E91-A32181C9B6D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5F09D42-86CA-49A2-9D35-6AB24B4DB818}">
      <dgm:prSet phldrT="[Text]" custT="1"/>
      <dgm:spPr/>
      <dgm:t>
        <a:bodyPr/>
        <a:lstStyle/>
        <a:p>
          <a:r>
            <a:rPr lang="en-US" sz="2400" dirty="0" smtClean="0">
              <a:latin typeface="Arial" panose="020B0604020202020204" pitchFamily="34" charset="0"/>
              <a:cs typeface="Arial" panose="020B0604020202020204" pitchFamily="34" charset="0"/>
            </a:rPr>
            <a:t>Resources</a:t>
          </a:r>
          <a:endParaRPr lang="en-US" sz="2400" dirty="0">
            <a:latin typeface="Arial" panose="020B0604020202020204" pitchFamily="34" charset="0"/>
            <a:cs typeface="Arial" panose="020B0604020202020204" pitchFamily="34" charset="0"/>
          </a:endParaRPr>
        </a:p>
      </dgm:t>
    </dgm:pt>
    <dgm:pt modelId="{7DF2F9CF-A391-404C-8369-EE3D9FAD8DD6}" type="parTrans" cxnId="{51092AF8-66D1-40B4-9099-E93528DE65DC}">
      <dgm:prSet/>
      <dgm:spPr/>
      <dgm:t>
        <a:bodyPr/>
        <a:lstStyle/>
        <a:p>
          <a:endParaRPr lang="en-US"/>
        </a:p>
      </dgm:t>
    </dgm:pt>
    <dgm:pt modelId="{61A9254C-8AB4-4A35-B4BD-93E40C8530D3}" type="sibTrans" cxnId="{51092AF8-66D1-40B4-9099-E93528DE65DC}">
      <dgm:prSet/>
      <dgm:spPr/>
      <dgm:t>
        <a:bodyPr/>
        <a:lstStyle/>
        <a:p>
          <a:endParaRPr lang="en-US"/>
        </a:p>
      </dgm:t>
    </dgm:pt>
    <dgm:pt modelId="{54B73EE8-DBF2-4ADA-9472-A931BA997959}">
      <dgm:prSet phldrT="[Text]"/>
      <dgm:spPr/>
      <dgm:t>
        <a:bodyPr/>
        <a:lstStyle/>
        <a:p>
          <a:r>
            <a:rPr lang="en-US" dirty="0" smtClean="0">
              <a:latin typeface="Arial" panose="020B0604020202020204" pitchFamily="34" charset="0"/>
              <a:cs typeface="Arial" panose="020B0604020202020204" pitchFamily="34" charset="0"/>
            </a:rPr>
            <a:t>Physicians guide to KDPI</a:t>
          </a:r>
          <a:endParaRPr lang="en-US" dirty="0">
            <a:latin typeface="Arial" panose="020B0604020202020204" pitchFamily="34" charset="0"/>
            <a:cs typeface="Arial" panose="020B0604020202020204" pitchFamily="34" charset="0"/>
          </a:endParaRPr>
        </a:p>
      </dgm:t>
    </dgm:pt>
    <dgm:pt modelId="{5BF717C7-E090-4438-BB9E-31C52E236DC5}" type="parTrans" cxnId="{A7EADAAB-E164-4723-8259-38D77ED1D2A7}">
      <dgm:prSet/>
      <dgm:spPr/>
      <dgm:t>
        <a:bodyPr/>
        <a:lstStyle/>
        <a:p>
          <a:endParaRPr lang="en-US"/>
        </a:p>
      </dgm:t>
    </dgm:pt>
    <dgm:pt modelId="{1E85EF6E-A149-4D0A-A4C8-BA4DFF7F196E}" type="sibTrans" cxnId="{A7EADAAB-E164-4723-8259-38D77ED1D2A7}">
      <dgm:prSet/>
      <dgm:spPr/>
      <dgm:t>
        <a:bodyPr/>
        <a:lstStyle/>
        <a:p>
          <a:endParaRPr lang="en-US"/>
        </a:p>
      </dgm:t>
    </dgm:pt>
    <dgm:pt modelId="{76A1762D-04FA-4FDB-A1AE-E477AC2E0641}">
      <dgm:prSet phldrT="[Text]"/>
      <dgm:spPr/>
      <dgm:t>
        <a:bodyPr/>
        <a:lstStyle/>
        <a:p>
          <a:r>
            <a:rPr lang="en-US" dirty="0" err="1" smtClean="0">
              <a:latin typeface="Arial" panose="020B0604020202020204" pitchFamily="34" charset="0"/>
              <a:cs typeface="Arial" panose="020B0604020202020204" pitchFamily="34" charset="0"/>
            </a:rPr>
            <a:t>Tx</a:t>
          </a:r>
          <a:r>
            <a:rPr lang="en-US" dirty="0" smtClean="0">
              <a:latin typeface="Arial" panose="020B0604020202020204" pitchFamily="34" charset="0"/>
              <a:cs typeface="Arial" panose="020B0604020202020204" pitchFamily="34" charset="0"/>
            </a:rPr>
            <a:t> program checklist</a:t>
          </a:r>
          <a:endParaRPr lang="en-US" dirty="0">
            <a:latin typeface="Arial" panose="020B0604020202020204" pitchFamily="34" charset="0"/>
            <a:cs typeface="Arial" panose="020B0604020202020204" pitchFamily="34" charset="0"/>
          </a:endParaRPr>
        </a:p>
      </dgm:t>
    </dgm:pt>
    <dgm:pt modelId="{B04C72A7-136D-461A-B3F1-EC53EFDFEB6E}" type="parTrans" cxnId="{EA8F243D-2BC2-4909-9A6B-82E77DAF32B4}">
      <dgm:prSet/>
      <dgm:spPr/>
      <dgm:t>
        <a:bodyPr/>
        <a:lstStyle/>
        <a:p>
          <a:endParaRPr lang="en-US"/>
        </a:p>
      </dgm:t>
    </dgm:pt>
    <dgm:pt modelId="{ED369605-8B26-4165-BCC9-092F8CF1D6C1}" type="sibTrans" cxnId="{EA8F243D-2BC2-4909-9A6B-82E77DAF32B4}">
      <dgm:prSet/>
      <dgm:spPr/>
      <dgm:t>
        <a:bodyPr/>
        <a:lstStyle/>
        <a:p>
          <a:endParaRPr lang="en-US"/>
        </a:p>
      </dgm:t>
    </dgm:pt>
    <dgm:pt modelId="{1C638724-799E-4125-A004-5E9B83EC7DDD}">
      <dgm:prSet phldrT="[Text]" custT="1"/>
      <dgm:spPr/>
      <dgm:t>
        <a:bodyPr/>
        <a:lstStyle/>
        <a:p>
          <a:r>
            <a:rPr lang="en-US" sz="2400" dirty="0" smtClean="0">
              <a:latin typeface="Arial" panose="020B0604020202020204" pitchFamily="34" charset="0"/>
              <a:cs typeface="Arial" panose="020B0604020202020204" pitchFamily="34" charset="0"/>
            </a:rPr>
            <a:t>Events</a:t>
          </a:r>
          <a:endParaRPr lang="en-US" sz="2400" dirty="0">
            <a:latin typeface="Arial" panose="020B0604020202020204" pitchFamily="34" charset="0"/>
            <a:cs typeface="Arial" panose="020B0604020202020204" pitchFamily="34" charset="0"/>
          </a:endParaRPr>
        </a:p>
      </dgm:t>
    </dgm:pt>
    <dgm:pt modelId="{12CEBE19-5A49-4EDB-A7C4-917947BDA8CC}" type="parTrans" cxnId="{988B5C50-18B3-401E-8B0B-E5D998283EEC}">
      <dgm:prSet/>
      <dgm:spPr/>
      <dgm:t>
        <a:bodyPr/>
        <a:lstStyle/>
        <a:p>
          <a:endParaRPr lang="en-US"/>
        </a:p>
      </dgm:t>
    </dgm:pt>
    <dgm:pt modelId="{AB3BAFFC-95CE-4B13-8DEB-60E3AD75846A}" type="sibTrans" cxnId="{988B5C50-18B3-401E-8B0B-E5D998283EEC}">
      <dgm:prSet/>
      <dgm:spPr/>
      <dgm:t>
        <a:bodyPr/>
        <a:lstStyle/>
        <a:p>
          <a:endParaRPr lang="en-US"/>
        </a:p>
      </dgm:t>
    </dgm:pt>
    <dgm:pt modelId="{43CC579E-8D03-4170-B58E-F7ED46977F0D}">
      <dgm:prSet phldrT="[Text]"/>
      <dgm:spPr/>
      <dgm:t>
        <a:bodyPr/>
        <a:lstStyle/>
        <a:p>
          <a:r>
            <a:rPr lang="en-US" dirty="0" smtClean="0">
              <a:latin typeface="Arial" panose="020B0604020202020204" pitchFamily="34" charset="0"/>
              <a:cs typeface="Arial" panose="020B0604020202020204" pitchFamily="34" charset="0"/>
            </a:rPr>
            <a:t>2 virtual town halls with Q and A session</a:t>
          </a:r>
          <a:endParaRPr lang="en-US" dirty="0">
            <a:latin typeface="Arial" panose="020B0604020202020204" pitchFamily="34" charset="0"/>
            <a:cs typeface="Arial" panose="020B0604020202020204" pitchFamily="34" charset="0"/>
          </a:endParaRPr>
        </a:p>
      </dgm:t>
    </dgm:pt>
    <dgm:pt modelId="{72C6395E-0357-43C9-8F52-A11416EECC05}" type="parTrans" cxnId="{22B1C99C-46B2-4347-A297-B2832C04412D}">
      <dgm:prSet/>
      <dgm:spPr/>
      <dgm:t>
        <a:bodyPr/>
        <a:lstStyle/>
        <a:p>
          <a:endParaRPr lang="en-US"/>
        </a:p>
      </dgm:t>
    </dgm:pt>
    <dgm:pt modelId="{2754BB98-1DF3-42B7-B31F-7CD56C76C80E}" type="sibTrans" cxnId="{22B1C99C-46B2-4347-A297-B2832C04412D}">
      <dgm:prSet/>
      <dgm:spPr/>
      <dgm:t>
        <a:bodyPr/>
        <a:lstStyle/>
        <a:p>
          <a:endParaRPr lang="en-US"/>
        </a:p>
      </dgm:t>
    </dgm:pt>
    <dgm:pt modelId="{0202C77D-6E9D-4947-8522-78B02CDC5245}">
      <dgm:prSet phldrT="[Text]"/>
      <dgm:spPr/>
      <dgm:t>
        <a:bodyPr/>
        <a:lstStyle/>
        <a:p>
          <a:r>
            <a:rPr lang="en-US" dirty="0" smtClean="0">
              <a:latin typeface="Arial" panose="020B0604020202020204" pitchFamily="34" charset="0"/>
              <a:cs typeface="Arial" panose="020B0604020202020204" pitchFamily="34" charset="0"/>
            </a:rPr>
            <a:t>Presentations at regional meetings, WTC, NATCO, TMF, ASHI, and various other society/local transplant meetings</a:t>
          </a:r>
          <a:endParaRPr lang="en-US" dirty="0">
            <a:latin typeface="Arial" panose="020B0604020202020204" pitchFamily="34" charset="0"/>
            <a:cs typeface="Arial" panose="020B0604020202020204" pitchFamily="34" charset="0"/>
          </a:endParaRPr>
        </a:p>
      </dgm:t>
    </dgm:pt>
    <dgm:pt modelId="{1EE309ED-FD45-4426-A77A-08BDC21E6F3D}" type="parTrans" cxnId="{D930493B-871C-4F2C-979D-4DBE87A73408}">
      <dgm:prSet/>
      <dgm:spPr/>
      <dgm:t>
        <a:bodyPr/>
        <a:lstStyle/>
        <a:p>
          <a:endParaRPr lang="en-US"/>
        </a:p>
      </dgm:t>
    </dgm:pt>
    <dgm:pt modelId="{368B3645-3621-4C63-B0C8-7EA88D89FF20}" type="sibTrans" cxnId="{D930493B-871C-4F2C-979D-4DBE87A73408}">
      <dgm:prSet/>
      <dgm:spPr/>
      <dgm:t>
        <a:bodyPr/>
        <a:lstStyle/>
        <a:p>
          <a:endParaRPr lang="en-US"/>
        </a:p>
      </dgm:t>
    </dgm:pt>
    <dgm:pt modelId="{CADC29CE-B74E-49FF-B333-7E8566A26083}">
      <dgm:prSet phldrT="[Text]" custT="1"/>
      <dgm:spPr/>
      <dgm:t>
        <a:bodyPr/>
        <a:lstStyle/>
        <a:p>
          <a:r>
            <a:rPr lang="en-US" sz="2400" dirty="0" smtClean="0">
              <a:latin typeface="Arial" panose="020B0604020202020204" pitchFamily="34" charset="0"/>
              <a:cs typeface="Arial" panose="020B0604020202020204" pitchFamily="34" charset="0"/>
            </a:rPr>
            <a:t>IT Programming</a:t>
          </a:r>
          <a:endParaRPr lang="en-US" sz="2400" dirty="0">
            <a:latin typeface="Arial" panose="020B0604020202020204" pitchFamily="34" charset="0"/>
            <a:cs typeface="Arial" panose="020B0604020202020204" pitchFamily="34" charset="0"/>
          </a:endParaRPr>
        </a:p>
      </dgm:t>
    </dgm:pt>
    <dgm:pt modelId="{911663C9-15AF-4074-A7A4-C64C043F3620}" type="parTrans" cxnId="{D1E48EC4-C83C-4A9E-9F2E-7736058421F5}">
      <dgm:prSet/>
      <dgm:spPr/>
      <dgm:t>
        <a:bodyPr/>
        <a:lstStyle/>
        <a:p>
          <a:endParaRPr lang="en-US"/>
        </a:p>
      </dgm:t>
    </dgm:pt>
    <dgm:pt modelId="{32BB338F-468E-4F54-A63F-B7DEC342D53E}" type="sibTrans" cxnId="{D1E48EC4-C83C-4A9E-9F2E-7736058421F5}">
      <dgm:prSet/>
      <dgm:spPr/>
      <dgm:t>
        <a:bodyPr/>
        <a:lstStyle/>
        <a:p>
          <a:endParaRPr lang="en-US"/>
        </a:p>
      </dgm:t>
    </dgm:pt>
    <dgm:pt modelId="{B4CD2A1A-FBF0-4B65-AD29-8D265A7CA558}">
      <dgm:prSet phldrT="[Text]"/>
      <dgm:spPr/>
      <dgm:t>
        <a:bodyPr/>
        <a:lstStyle/>
        <a:p>
          <a:r>
            <a:rPr lang="en-US" dirty="0" smtClean="0">
              <a:latin typeface="Arial" panose="020B0604020202020204" pitchFamily="34" charset="0"/>
              <a:cs typeface="Arial" panose="020B0604020202020204" pitchFamily="34" charset="0"/>
            </a:rPr>
            <a:t>Released data fields for updates 6 months + in advance of implementation</a:t>
          </a:r>
          <a:endParaRPr lang="en-US" dirty="0">
            <a:latin typeface="Arial" panose="020B0604020202020204" pitchFamily="34" charset="0"/>
            <a:cs typeface="Arial" panose="020B0604020202020204" pitchFamily="34" charset="0"/>
          </a:endParaRPr>
        </a:p>
      </dgm:t>
    </dgm:pt>
    <dgm:pt modelId="{6CE86569-F141-49F1-80F3-AB5A6101CB39}" type="parTrans" cxnId="{BD33C9CE-39C9-4A9D-A481-57A72F32A1C0}">
      <dgm:prSet/>
      <dgm:spPr/>
      <dgm:t>
        <a:bodyPr/>
        <a:lstStyle/>
        <a:p>
          <a:endParaRPr lang="en-US"/>
        </a:p>
      </dgm:t>
    </dgm:pt>
    <dgm:pt modelId="{0FEE25F5-E9EB-497A-832B-D289011B6C00}" type="sibTrans" cxnId="{BD33C9CE-39C9-4A9D-A481-57A72F32A1C0}">
      <dgm:prSet/>
      <dgm:spPr/>
      <dgm:t>
        <a:bodyPr/>
        <a:lstStyle/>
        <a:p>
          <a:endParaRPr lang="en-US"/>
        </a:p>
      </dgm:t>
    </dgm:pt>
    <dgm:pt modelId="{948BAD99-48B8-475A-A5AD-4868CB256045}">
      <dgm:prSet phldrT="[Text]"/>
      <dgm:spPr/>
      <dgm:t>
        <a:bodyPr/>
        <a:lstStyle/>
        <a:p>
          <a:r>
            <a:rPr lang="en-US" dirty="0" smtClean="0">
              <a:latin typeface="Arial" panose="020B0604020202020204" pitchFamily="34" charset="0"/>
              <a:cs typeface="Arial" panose="020B0604020202020204" pitchFamily="34" charset="0"/>
            </a:rPr>
            <a:t>Provided programs with references to help with data accuracy and reports to flag missing data</a:t>
          </a:r>
          <a:endParaRPr lang="en-US" dirty="0">
            <a:latin typeface="Arial" panose="020B0604020202020204" pitchFamily="34" charset="0"/>
            <a:cs typeface="Arial" panose="020B0604020202020204" pitchFamily="34" charset="0"/>
          </a:endParaRPr>
        </a:p>
      </dgm:t>
    </dgm:pt>
    <dgm:pt modelId="{19699387-A6E9-42BC-90F7-D75730EA64D3}" type="parTrans" cxnId="{729617C8-0274-495A-96A4-5BB1CE4DCB46}">
      <dgm:prSet/>
      <dgm:spPr/>
      <dgm:t>
        <a:bodyPr/>
        <a:lstStyle/>
        <a:p>
          <a:endParaRPr lang="en-US"/>
        </a:p>
      </dgm:t>
    </dgm:pt>
    <dgm:pt modelId="{62C76549-8AED-4EAE-9A2B-E57C5C6B1BEF}" type="sibTrans" cxnId="{729617C8-0274-495A-96A4-5BB1CE4DCB46}">
      <dgm:prSet/>
      <dgm:spPr/>
      <dgm:t>
        <a:bodyPr/>
        <a:lstStyle/>
        <a:p>
          <a:endParaRPr lang="en-US"/>
        </a:p>
      </dgm:t>
    </dgm:pt>
    <dgm:pt modelId="{5BA9A081-A288-4B41-9B12-3692F7812690}">
      <dgm:prSet phldrT="[Text]"/>
      <dgm:spPr/>
      <dgm:t>
        <a:bodyPr/>
        <a:lstStyle/>
        <a:p>
          <a:r>
            <a:rPr lang="en-US" dirty="0" smtClean="0">
              <a:latin typeface="Arial" panose="020B0604020202020204" pitchFamily="34" charset="0"/>
              <a:cs typeface="Arial" panose="020B0604020202020204" pitchFamily="34" charset="0"/>
            </a:rPr>
            <a:t>FAQs</a:t>
          </a:r>
          <a:endParaRPr lang="en-US" dirty="0">
            <a:latin typeface="Arial" panose="020B0604020202020204" pitchFamily="34" charset="0"/>
            <a:cs typeface="Arial" panose="020B0604020202020204" pitchFamily="34" charset="0"/>
          </a:endParaRPr>
        </a:p>
      </dgm:t>
    </dgm:pt>
    <dgm:pt modelId="{35462E36-6E98-4468-A3B2-DB81A72793BB}" type="parTrans" cxnId="{5A2723FB-1AC4-4E8F-BE5A-AA8155E98F82}">
      <dgm:prSet/>
      <dgm:spPr/>
      <dgm:t>
        <a:bodyPr/>
        <a:lstStyle/>
        <a:p>
          <a:endParaRPr lang="en-US"/>
        </a:p>
      </dgm:t>
    </dgm:pt>
    <dgm:pt modelId="{35EFC0EF-897B-4D2F-9E83-F6486434B857}" type="sibTrans" cxnId="{5A2723FB-1AC4-4E8F-BE5A-AA8155E98F82}">
      <dgm:prSet/>
      <dgm:spPr/>
      <dgm:t>
        <a:bodyPr/>
        <a:lstStyle/>
        <a:p>
          <a:endParaRPr lang="en-US"/>
        </a:p>
      </dgm:t>
    </dgm:pt>
    <dgm:pt modelId="{F80BF97A-1314-4CF5-9102-A2637D838260}">
      <dgm:prSet phldrT="[Text]"/>
      <dgm:spPr/>
      <dgm:t>
        <a:bodyPr/>
        <a:lstStyle/>
        <a:p>
          <a:r>
            <a:rPr lang="en-US" dirty="0" smtClean="0">
              <a:latin typeface="Arial" panose="020B0604020202020204" pitchFamily="34" charset="0"/>
              <a:cs typeface="Arial" panose="020B0604020202020204" pitchFamily="34" charset="0"/>
            </a:rPr>
            <a:t>Patient e-learning module and brochure</a:t>
          </a:r>
          <a:endParaRPr lang="en-US" dirty="0">
            <a:latin typeface="Arial" panose="020B0604020202020204" pitchFamily="34" charset="0"/>
            <a:cs typeface="Arial" panose="020B0604020202020204" pitchFamily="34" charset="0"/>
          </a:endParaRPr>
        </a:p>
      </dgm:t>
    </dgm:pt>
    <dgm:pt modelId="{4CC3A782-F732-4EAF-BF35-8B7327087DC0}" type="parTrans" cxnId="{B2C39195-6180-4677-B07A-A244AD851EC3}">
      <dgm:prSet/>
      <dgm:spPr/>
      <dgm:t>
        <a:bodyPr/>
        <a:lstStyle/>
        <a:p>
          <a:endParaRPr lang="en-US"/>
        </a:p>
      </dgm:t>
    </dgm:pt>
    <dgm:pt modelId="{188F62DD-2740-415B-8CAF-37AD8F8D3DB4}" type="sibTrans" cxnId="{B2C39195-6180-4677-B07A-A244AD851EC3}">
      <dgm:prSet/>
      <dgm:spPr/>
      <dgm:t>
        <a:bodyPr/>
        <a:lstStyle/>
        <a:p>
          <a:endParaRPr lang="en-US"/>
        </a:p>
      </dgm:t>
    </dgm:pt>
    <dgm:pt modelId="{F80DB84D-76E2-492B-AF60-82D1E675AFA3}">
      <dgm:prSet phldrT="[Text]"/>
      <dgm:spPr/>
      <dgm:t>
        <a:bodyPr/>
        <a:lstStyle/>
        <a:p>
          <a:r>
            <a:rPr lang="en-US" dirty="0" smtClean="0">
              <a:latin typeface="Arial" panose="020B0604020202020204" pitchFamily="34" charset="0"/>
              <a:cs typeface="Arial" panose="020B0604020202020204" pitchFamily="34" charset="0"/>
            </a:rPr>
            <a:t>Draft </a:t>
          </a:r>
          <a:r>
            <a:rPr lang="en-US" dirty="0" err="1" smtClean="0">
              <a:latin typeface="Arial" panose="020B0604020202020204" pitchFamily="34" charset="0"/>
              <a:cs typeface="Arial" panose="020B0604020202020204" pitchFamily="34" charset="0"/>
            </a:rPr>
            <a:t>eval</a:t>
          </a:r>
          <a:r>
            <a:rPr lang="en-US" dirty="0" smtClean="0">
              <a:latin typeface="Arial" panose="020B0604020202020204" pitchFamily="34" charset="0"/>
              <a:cs typeface="Arial" panose="020B0604020202020204" pitchFamily="34" charset="0"/>
            </a:rPr>
            <a:t> plan</a:t>
          </a:r>
          <a:endParaRPr lang="en-US" dirty="0">
            <a:latin typeface="Arial" panose="020B0604020202020204" pitchFamily="34" charset="0"/>
            <a:cs typeface="Arial" panose="020B0604020202020204" pitchFamily="34" charset="0"/>
          </a:endParaRPr>
        </a:p>
      </dgm:t>
    </dgm:pt>
    <dgm:pt modelId="{7DBC4F83-7763-47C0-AF39-925FF4DA6AFB}" type="parTrans" cxnId="{CDA1B900-27BC-41DB-B33F-8BA5189F8800}">
      <dgm:prSet/>
      <dgm:spPr/>
      <dgm:t>
        <a:bodyPr/>
        <a:lstStyle/>
        <a:p>
          <a:endParaRPr lang="en-US"/>
        </a:p>
      </dgm:t>
    </dgm:pt>
    <dgm:pt modelId="{62BA07D6-29C1-4EA9-B7FB-907BBEE4AEC3}" type="sibTrans" cxnId="{CDA1B900-27BC-41DB-B33F-8BA5189F8800}">
      <dgm:prSet/>
      <dgm:spPr/>
      <dgm:t>
        <a:bodyPr/>
        <a:lstStyle/>
        <a:p>
          <a:endParaRPr lang="en-US"/>
        </a:p>
      </dgm:t>
    </dgm:pt>
    <dgm:pt modelId="{1531C543-6CED-44FA-B768-C885D763F344}">
      <dgm:prSet phldrT="[Text]"/>
      <dgm:spPr/>
      <dgm:t>
        <a:bodyPr/>
        <a:lstStyle/>
        <a:p>
          <a:r>
            <a:rPr lang="en-US" dirty="0" smtClean="0">
              <a:latin typeface="Arial" panose="020B0604020202020204" pitchFamily="34" charset="0"/>
              <a:cs typeface="Arial" panose="020B0604020202020204" pitchFamily="34" charset="0"/>
            </a:rPr>
            <a:t>New policy language</a:t>
          </a:r>
          <a:endParaRPr lang="en-US" dirty="0">
            <a:latin typeface="Arial" panose="020B0604020202020204" pitchFamily="34" charset="0"/>
            <a:cs typeface="Arial" panose="020B0604020202020204" pitchFamily="34" charset="0"/>
          </a:endParaRPr>
        </a:p>
      </dgm:t>
    </dgm:pt>
    <dgm:pt modelId="{3A802F1F-7E84-4046-ABAB-26E818C546C0}" type="parTrans" cxnId="{F5AA32C4-FFCD-4B28-B0EA-2DAF262B8E01}">
      <dgm:prSet/>
      <dgm:spPr/>
      <dgm:t>
        <a:bodyPr/>
        <a:lstStyle/>
        <a:p>
          <a:endParaRPr lang="en-US"/>
        </a:p>
      </dgm:t>
    </dgm:pt>
    <dgm:pt modelId="{5C917E16-8197-4A7E-B18B-2FF3CDF7D8D6}" type="sibTrans" cxnId="{F5AA32C4-FFCD-4B28-B0EA-2DAF262B8E01}">
      <dgm:prSet/>
      <dgm:spPr/>
      <dgm:t>
        <a:bodyPr/>
        <a:lstStyle/>
        <a:p>
          <a:endParaRPr lang="en-US"/>
        </a:p>
      </dgm:t>
    </dgm:pt>
    <dgm:pt modelId="{BF0CB820-9F39-453E-AF78-D4C8F5189C6C}">
      <dgm:prSet phldrT="[Text]"/>
      <dgm:spPr/>
      <dgm:t>
        <a:bodyPr/>
        <a:lstStyle/>
        <a:p>
          <a:endParaRPr lang="en-US" dirty="0">
            <a:latin typeface="Arial" panose="020B0604020202020204" pitchFamily="34" charset="0"/>
            <a:cs typeface="Arial" panose="020B0604020202020204" pitchFamily="34" charset="0"/>
          </a:endParaRPr>
        </a:p>
      </dgm:t>
    </dgm:pt>
    <dgm:pt modelId="{624B3515-2CF7-418F-A50E-E8AC173BFD04}" type="parTrans" cxnId="{13EC0389-7AA8-4B48-97F6-BC3D58C83F7F}">
      <dgm:prSet/>
      <dgm:spPr/>
      <dgm:t>
        <a:bodyPr/>
        <a:lstStyle/>
        <a:p>
          <a:endParaRPr lang="en-US"/>
        </a:p>
      </dgm:t>
    </dgm:pt>
    <dgm:pt modelId="{DACE2C94-088E-4BD5-99DA-185981510266}" type="sibTrans" cxnId="{13EC0389-7AA8-4B48-97F6-BC3D58C83F7F}">
      <dgm:prSet/>
      <dgm:spPr/>
      <dgm:t>
        <a:bodyPr/>
        <a:lstStyle/>
        <a:p>
          <a:endParaRPr lang="en-US"/>
        </a:p>
      </dgm:t>
    </dgm:pt>
    <dgm:pt modelId="{353D72BC-110F-44F1-96A8-AAF1BFA02FA9}">
      <dgm:prSet phldrT="[Text]"/>
      <dgm:spPr/>
      <dgm:t>
        <a:bodyPr/>
        <a:lstStyle/>
        <a:p>
          <a:r>
            <a:rPr lang="en-US" dirty="0" smtClean="0">
              <a:latin typeface="Arial" panose="020B0604020202020204" pitchFamily="34" charset="0"/>
              <a:cs typeface="Arial" panose="020B0604020202020204" pitchFamily="34" charset="0"/>
            </a:rPr>
            <a:t>Points report shows candidate order on Dec. 4</a:t>
          </a:r>
          <a:endParaRPr lang="en-US" dirty="0">
            <a:latin typeface="Arial" panose="020B0604020202020204" pitchFamily="34" charset="0"/>
            <a:cs typeface="Arial" panose="020B0604020202020204" pitchFamily="34" charset="0"/>
          </a:endParaRPr>
        </a:p>
      </dgm:t>
    </dgm:pt>
    <dgm:pt modelId="{CCC8BA75-5FA3-44BF-9607-C32A7C9A370E}" type="parTrans" cxnId="{FBC2F680-7717-463C-A682-793FBA73A4FD}">
      <dgm:prSet/>
      <dgm:spPr/>
      <dgm:t>
        <a:bodyPr/>
        <a:lstStyle/>
        <a:p>
          <a:endParaRPr lang="en-US"/>
        </a:p>
      </dgm:t>
    </dgm:pt>
    <dgm:pt modelId="{1C6234AB-35B3-40C4-B211-574A74B84022}" type="sibTrans" cxnId="{FBC2F680-7717-463C-A682-793FBA73A4FD}">
      <dgm:prSet/>
      <dgm:spPr/>
      <dgm:t>
        <a:bodyPr/>
        <a:lstStyle/>
        <a:p>
          <a:endParaRPr lang="en-US"/>
        </a:p>
      </dgm:t>
    </dgm:pt>
    <dgm:pt modelId="{BD559552-FE4E-4BCD-8477-3040ABA8B124}">
      <dgm:prSet phldrT="[Text]"/>
      <dgm:spPr/>
      <dgm:t>
        <a:bodyPr/>
        <a:lstStyle/>
        <a:p>
          <a:r>
            <a:rPr lang="en-US" dirty="0" smtClean="0">
              <a:latin typeface="Arial" panose="020B0604020202020204" pitchFamily="34" charset="0"/>
              <a:cs typeface="Arial" panose="020B0604020202020204" pitchFamily="34" charset="0"/>
            </a:rPr>
            <a:t>2 recorded system trainings for </a:t>
          </a:r>
          <a:r>
            <a:rPr lang="en-US" dirty="0" err="1" smtClean="0">
              <a:latin typeface="Arial" panose="020B0604020202020204" pitchFamily="34" charset="0"/>
              <a:cs typeface="Arial" panose="020B0604020202020204" pitchFamily="34" charset="0"/>
            </a:rPr>
            <a:t>tx</a:t>
          </a:r>
          <a:r>
            <a:rPr lang="en-US" dirty="0" smtClean="0">
              <a:latin typeface="Arial" panose="020B0604020202020204" pitchFamily="34" charset="0"/>
              <a:cs typeface="Arial" panose="020B0604020202020204" pitchFamily="34" charset="0"/>
            </a:rPr>
            <a:t> programs/labs</a:t>
          </a:r>
          <a:endParaRPr lang="en-US" dirty="0">
            <a:latin typeface="Arial" panose="020B0604020202020204" pitchFamily="34" charset="0"/>
            <a:cs typeface="Arial" panose="020B0604020202020204" pitchFamily="34" charset="0"/>
          </a:endParaRPr>
        </a:p>
      </dgm:t>
    </dgm:pt>
    <dgm:pt modelId="{287FDC38-77C9-409C-84C9-78317EB07424}" type="parTrans" cxnId="{DBF3E3EF-F307-4C1B-8CA9-C833E0D60ABB}">
      <dgm:prSet/>
      <dgm:spPr/>
      <dgm:t>
        <a:bodyPr/>
        <a:lstStyle/>
        <a:p>
          <a:endParaRPr lang="en-US"/>
        </a:p>
      </dgm:t>
    </dgm:pt>
    <dgm:pt modelId="{F0C4B932-0731-492F-8203-9BC341A04F14}" type="sibTrans" cxnId="{DBF3E3EF-F307-4C1B-8CA9-C833E0D60ABB}">
      <dgm:prSet/>
      <dgm:spPr/>
      <dgm:t>
        <a:bodyPr/>
        <a:lstStyle/>
        <a:p>
          <a:endParaRPr lang="en-US"/>
        </a:p>
      </dgm:t>
    </dgm:pt>
    <dgm:pt modelId="{6D94862D-3541-4F0E-9316-8EB8D09A2327}">
      <dgm:prSet phldrT="[Text]"/>
      <dgm:spPr/>
      <dgm:t>
        <a:bodyPr/>
        <a:lstStyle/>
        <a:p>
          <a:r>
            <a:rPr lang="en-US" dirty="0" smtClean="0">
              <a:latin typeface="Arial" panose="020B0604020202020204" pitchFamily="34" charset="0"/>
              <a:cs typeface="Arial" panose="020B0604020202020204" pitchFamily="34" charset="0"/>
            </a:rPr>
            <a:t>1 recorded system training for OPOs/labs</a:t>
          </a:r>
          <a:endParaRPr lang="en-US" dirty="0">
            <a:latin typeface="Arial" panose="020B0604020202020204" pitchFamily="34" charset="0"/>
            <a:cs typeface="Arial" panose="020B0604020202020204" pitchFamily="34" charset="0"/>
          </a:endParaRPr>
        </a:p>
      </dgm:t>
    </dgm:pt>
    <dgm:pt modelId="{CF8843AE-C004-41F2-8E9F-A24719248F71}" type="parTrans" cxnId="{2E659938-AFD0-445D-84C8-9C2AFE0A81D4}">
      <dgm:prSet/>
      <dgm:spPr/>
      <dgm:t>
        <a:bodyPr/>
        <a:lstStyle/>
        <a:p>
          <a:endParaRPr lang="en-US"/>
        </a:p>
      </dgm:t>
    </dgm:pt>
    <dgm:pt modelId="{5268D6B5-0451-4935-91A4-2E8B3FEC5ECA}" type="sibTrans" cxnId="{2E659938-AFD0-445D-84C8-9C2AFE0A81D4}">
      <dgm:prSet/>
      <dgm:spPr/>
      <dgm:t>
        <a:bodyPr/>
        <a:lstStyle/>
        <a:p>
          <a:endParaRPr lang="en-US"/>
        </a:p>
      </dgm:t>
    </dgm:pt>
    <dgm:pt modelId="{7F3557E4-6217-4AB7-8C47-FE3AB6BD06E1}">
      <dgm:prSet phldrT="[Text]"/>
      <dgm:spPr/>
      <dgm:t>
        <a:bodyPr/>
        <a:lstStyle/>
        <a:p>
          <a:r>
            <a:rPr lang="en-US" dirty="0" smtClean="0">
              <a:latin typeface="Arial" panose="020B0604020202020204" pitchFamily="34" charset="0"/>
              <a:cs typeface="Arial" panose="020B0604020202020204" pitchFamily="34" charset="0"/>
            </a:rPr>
            <a:t>2 system notices </a:t>
          </a:r>
          <a:endParaRPr lang="en-US" dirty="0">
            <a:latin typeface="Arial" panose="020B0604020202020204" pitchFamily="34" charset="0"/>
            <a:cs typeface="Arial" panose="020B0604020202020204" pitchFamily="34" charset="0"/>
          </a:endParaRPr>
        </a:p>
      </dgm:t>
    </dgm:pt>
    <dgm:pt modelId="{8D804B53-5590-46C4-9D26-5AF2A6A40CA8}" type="parTrans" cxnId="{55890BA5-2115-4EFC-B2A5-5BCEFDA3152A}">
      <dgm:prSet/>
      <dgm:spPr/>
      <dgm:t>
        <a:bodyPr/>
        <a:lstStyle/>
        <a:p>
          <a:endParaRPr lang="en-US"/>
        </a:p>
      </dgm:t>
    </dgm:pt>
    <dgm:pt modelId="{9C943D9A-11BD-49FD-93FA-8AE4AEB545CE}" type="sibTrans" cxnId="{55890BA5-2115-4EFC-B2A5-5BCEFDA3152A}">
      <dgm:prSet/>
      <dgm:spPr/>
      <dgm:t>
        <a:bodyPr/>
        <a:lstStyle/>
        <a:p>
          <a:endParaRPr lang="en-US"/>
        </a:p>
      </dgm:t>
    </dgm:pt>
    <dgm:pt modelId="{14915824-3F5C-474A-B1D7-F44161705D7E}">
      <dgm:prSet phldrT="[Text]"/>
      <dgm:spPr/>
      <dgm:t>
        <a:bodyPr/>
        <a:lstStyle/>
        <a:p>
          <a:r>
            <a:rPr lang="en-US" dirty="0" smtClean="0">
              <a:latin typeface="Arial" panose="020B0604020202020204" pitchFamily="34" charset="0"/>
              <a:cs typeface="Arial" panose="020B0604020202020204" pitchFamily="34" charset="0"/>
            </a:rPr>
            <a:t>Outreach to individual programs</a:t>
          </a:r>
          <a:endParaRPr lang="en-US" dirty="0">
            <a:latin typeface="Arial" panose="020B0604020202020204" pitchFamily="34" charset="0"/>
            <a:cs typeface="Arial" panose="020B0604020202020204" pitchFamily="34" charset="0"/>
          </a:endParaRPr>
        </a:p>
      </dgm:t>
    </dgm:pt>
    <dgm:pt modelId="{76621AF0-9FB8-435C-A4F8-A36B5591E831}" type="parTrans" cxnId="{B1E23853-3256-4904-8F8D-B186DC8841A3}">
      <dgm:prSet/>
      <dgm:spPr/>
      <dgm:t>
        <a:bodyPr/>
        <a:lstStyle/>
        <a:p>
          <a:endParaRPr lang="en-US"/>
        </a:p>
      </dgm:t>
    </dgm:pt>
    <dgm:pt modelId="{4BA8E4EE-B95C-4D77-ADC6-15D8B2CE6702}" type="sibTrans" cxnId="{B1E23853-3256-4904-8F8D-B186DC8841A3}">
      <dgm:prSet/>
      <dgm:spPr/>
      <dgm:t>
        <a:bodyPr/>
        <a:lstStyle/>
        <a:p>
          <a:endParaRPr lang="en-US"/>
        </a:p>
      </dgm:t>
    </dgm:pt>
    <dgm:pt modelId="{6004CCB8-4A54-4EBA-94CC-8F387DA1743B}">
      <dgm:prSet phldrT="[Text]"/>
      <dgm:spPr/>
      <dgm:t>
        <a:bodyPr/>
        <a:lstStyle/>
        <a:p>
          <a:r>
            <a:rPr lang="en-US" dirty="0" smtClean="0">
              <a:latin typeface="Arial" panose="020B0604020202020204" pitchFamily="34" charset="0"/>
              <a:cs typeface="Arial" panose="020B0604020202020204" pitchFamily="34" charset="0"/>
            </a:rPr>
            <a:t>2 webinars </a:t>
          </a:r>
          <a:endParaRPr lang="en-US" dirty="0">
            <a:latin typeface="Arial" panose="020B0604020202020204" pitchFamily="34" charset="0"/>
            <a:cs typeface="Arial" panose="020B0604020202020204" pitchFamily="34" charset="0"/>
          </a:endParaRPr>
        </a:p>
      </dgm:t>
    </dgm:pt>
    <dgm:pt modelId="{2EAEC82F-602A-4CD7-9CC2-B53283649B34}" type="parTrans" cxnId="{716BBDBD-DA53-4940-B945-1EE2E5666935}">
      <dgm:prSet/>
      <dgm:spPr/>
    </dgm:pt>
    <dgm:pt modelId="{BB9DDBBC-601F-42C7-9EC6-711A00109BFB}" type="sibTrans" cxnId="{716BBDBD-DA53-4940-B945-1EE2E5666935}">
      <dgm:prSet/>
      <dgm:spPr/>
    </dgm:pt>
    <dgm:pt modelId="{486B82C8-E9E3-407A-A182-1A7019AFC652}" type="pres">
      <dgm:prSet presAssocID="{C632C192-DACF-47B0-9E91-A32181C9B6DF}" presName="Name0" presStyleCnt="0">
        <dgm:presLayoutVars>
          <dgm:dir/>
          <dgm:animLvl val="lvl"/>
          <dgm:resizeHandles val="exact"/>
        </dgm:presLayoutVars>
      </dgm:prSet>
      <dgm:spPr/>
      <dgm:t>
        <a:bodyPr/>
        <a:lstStyle/>
        <a:p>
          <a:endParaRPr lang="en-US"/>
        </a:p>
      </dgm:t>
    </dgm:pt>
    <dgm:pt modelId="{D46715FF-54EA-4576-ABEC-4EAD30FCF523}" type="pres">
      <dgm:prSet presAssocID="{85F09D42-86CA-49A2-9D35-6AB24B4DB818}" presName="composite" presStyleCnt="0"/>
      <dgm:spPr/>
    </dgm:pt>
    <dgm:pt modelId="{47C1CDB5-4BF3-4200-9D85-BF6C4B03D10C}" type="pres">
      <dgm:prSet presAssocID="{85F09D42-86CA-49A2-9D35-6AB24B4DB818}" presName="parTx" presStyleLbl="alignNode1" presStyleIdx="0" presStyleCnt="3">
        <dgm:presLayoutVars>
          <dgm:chMax val="0"/>
          <dgm:chPref val="0"/>
          <dgm:bulletEnabled val="1"/>
        </dgm:presLayoutVars>
      </dgm:prSet>
      <dgm:spPr/>
      <dgm:t>
        <a:bodyPr/>
        <a:lstStyle/>
        <a:p>
          <a:endParaRPr lang="en-US"/>
        </a:p>
      </dgm:t>
    </dgm:pt>
    <dgm:pt modelId="{A81AB721-052C-4097-8709-2D4F9DC1EDCF}" type="pres">
      <dgm:prSet presAssocID="{85F09D42-86CA-49A2-9D35-6AB24B4DB818}" presName="desTx" presStyleLbl="alignAccFollowNode1" presStyleIdx="0" presStyleCnt="3">
        <dgm:presLayoutVars>
          <dgm:bulletEnabled val="1"/>
        </dgm:presLayoutVars>
      </dgm:prSet>
      <dgm:spPr/>
      <dgm:t>
        <a:bodyPr/>
        <a:lstStyle/>
        <a:p>
          <a:endParaRPr lang="en-US"/>
        </a:p>
      </dgm:t>
    </dgm:pt>
    <dgm:pt modelId="{198AD0FB-D448-4F04-96D6-60CDAE4CDF36}" type="pres">
      <dgm:prSet presAssocID="{61A9254C-8AB4-4A35-B4BD-93E40C8530D3}" presName="space" presStyleCnt="0"/>
      <dgm:spPr/>
    </dgm:pt>
    <dgm:pt modelId="{0A072486-C005-4AE1-8497-B10340B55526}" type="pres">
      <dgm:prSet presAssocID="{1C638724-799E-4125-A004-5E9B83EC7DDD}" presName="composite" presStyleCnt="0"/>
      <dgm:spPr/>
    </dgm:pt>
    <dgm:pt modelId="{1A9B7BEB-CD0E-41E3-B2D6-536D997E0838}" type="pres">
      <dgm:prSet presAssocID="{1C638724-799E-4125-A004-5E9B83EC7DDD}" presName="parTx" presStyleLbl="alignNode1" presStyleIdx="1" presStyleCnt="3">
        <dgm:presLayoutVars>
          <dgm:chMax val="0"/>
          <dgm:chPref val="0"/>
          <dgm:bulletEnabled val="1"/>
        </dgm:presLayoutVars>
      </dgm:prSet>
      <dgm:spPr/>
      <dgm:t>
        <a:bodyPr/>
        <a:lstStyle/>
        <a:p>
          <a:endParaRPr lang="en-US"/>
        </a:p>
      </dgm:t>
    </dgm:pt>
    <dgm:pt modelId="{AE5315E4-D080-4239-AB53-72EB980EF377}" type="pres">
      <dgm:prSet presAssocID="{1C638724-799E-4125-A004-5E9B83EC7DDD}" presName="desTx" presStyleLbl="alignAccFollowNode1" presStyleIdx="1" presStyleCnt="3">
        <dgm:presLayoutVars>
          <dgm:bulletEnabled val="1"/>
        </dgm:presLayoutVars>
      </dgm:prSet>
      <dgm:spPr/>
      <dgm:t>
        <a:bodyPr/>
        <a:lstStyle/>
        <a:p>
          <a:endParaRPr lang="en-US"/>
        </a:p>
      </dgm:t>
    </dgm:pt>
    <dgm:pt modelId="{7B6F5D4F-48AB-4963-A47D-00D8EDD60762}" type="pres">
      <dgm:prSet presAssocID="{AB3BAFFC-95CE-4B13-8DEB-60E3AD75846A}" presName="space" presStyleCnt="0"/>
      <dgm:spPr/>
    </dgm:pt>
    <dgm:pt modelId="{CAF03CAE-2C77-4BD2-9A69-FC68D5ECF264}" type="pres">
      <dgm:prSet presAssocID="{CADC29CE-B74E-49FF-B333-7E8566A26083}" presName="composite" presStyleCnt="0"/>
      <dgm:spPr/>
    </dgm:pt>
    <dgm:pt modelId="{C1CC2A6B-EA68-4A2E-9106-70A5D129F45D}" type="pres">
      <dgm:prSet presAssocID="{CADC29CE-B74E-49FF-B333-7E8566A26083}" presName="parTx" presStyleLbl="alignNode1" presStyleIdx="2" presStyleCnt="3">
        <dgm:presLayoutVars>
          <dgm:chMax val="0"/>
          <dgm:chPref val="0"/>
          <dgm:bulletEnabled val="1"/>
        </dgm:presLayoutVars>
      </dgm:prSet>
      <dgm:spPr/>
      <dgm:t>
        <a:bodyPr/>
        <a:lstStyle/>
        <a:p>
          <a:endParaRPr lang="en-US"/>
        </a:p>
      </dgm:t>
    </dgm:pt>
    <dgm:pt modelId="{D2669073-6F31-4339-9A49-E9B983116E59}" type="pres">
      <dgm:prSet presAssocID="{CADC29CE-B74E-49FF-B333-7E8566A26083}" presName="desTx" presStyleLbl="alignAccFollowNode1" presStyleIdx="2" presStyleCnt="3">
        <dgm:presLayoutVars>
          <dgm:bulletEnabled val="1"/>
        </dgm:presLayoutVars>
      </dgm:prSet>
      <dgm:spPr/>
      <dgm:t>
        <a:bodyPr/>
        <a:lstStyle/>
        <a:p>
          <a:endParaRPr lang="en-US"/>
        </a:p>
      </dgm:t>
    </dgm:pt>
  </dgm:ptLst>
  <dgm:cxnLst>
    <dgm:cxn modelId="{53EDBA26-919C-4EDD-A43D-34AB8FBA8E9D}" type="presOf" srcId="{54B73EE8-DBF2-4ADA-9472-A931BA997959}" destId="{A81AB721-052C-4097-8709-2D4F9DC1EDCF}" srcOrd="0" destOrd="0" presId="urn:microsoft.com/office/officeart/2005/8/layout/hList1"/>
    <dgm:cxn modelId="{25076BBF-16BD-45AA-9DDD-3FE6A8CB45C0}" type="presOf" srcId="{1531C543-6CED-44FA-B768-C885D763F344}" destId="{A81AB721-052C-4097-8709-2D4F9DC1EDCF}" srcOrd="0" destOrd="5" presId="urn:microsoft.com/office/officeart/2005/8/layout/hList1"/>
    <dgm:cxn modelId="{DBF3E3EF-F307-4C1B-8CA9-C833E0D60ABB}" srcId="{85F09D42-86CA-49A2-9D35-6AB24B4DB818}" destId="{BD559552-FE4E-4BCD-8477-3040ABA8B124}" srcOrd="6" destOrd="0" parTransId="{287FDC38-77C9-409C-84C9-78317EB07424}" sibTransId="{F0C4B932-0731-492F-8203-9BC341A04F14}"/>
    <dgm:cxn modelId="{FBC2F680-7717-463C-A682-793FBA73A4FD}" srcId="{CADC29CE-B74E-49FF-B333-7E8566A26083}" destId="{353D72BC-110F-44F1-96A8-AAF1BFA02FA9}" srcOrd="2" destOrd="0" parTransId="{CCC8BA75-5FA3-44BF-9607-C32A7C9A370E}" sibTransId="{1C6234AB-35B3-40C4-B211-574A74B84022}"/>
    <dgm:cxn modelId="{D1E48EC4-C83C-4A9E-9F2E-7736058421F5}" srcId="{C632C192-DACF-47B0-9E91-A32181C9B6DF}" destId="{CADC29CE-B74E-49FF-B333-7E8566A26083}" srcOrd="2" destOrd="0" parTransId="{911663C9-15AF-4074-A7A4-C64C043F3620}" sibTransId="{32BB338F-468E-4F54-A63F-B7DEC342D53E}"/>
    <dgm:cxn modelId="{6404AF5B-AA14-4BA2-A278-1F605DA0546B}" type="presOf" srcId="{F80DB84D-76E2-492B-AF60-82D1E675AFA3}" destId="{A81AB721-052C-4097-8709-2D4F9DC1EDCF}" srcOrd="0" destOrd="4" presId="urn:microsoft.com/office/officeart/2005/8/layout/hList1"/>
    <dgm:cxn modelId="{BD33C9CE-39C9-4A9D-A481-57A72F32A1C0}" srcId="{CADC29CE-B74E-49FF-B333-7E8566A26083}" destId="{B4CD2A1A-FBF0-4B65-AD29-8D265A7CA558}" srcOrd="0" destOrd="0" parTransId="{6CE86569-F141-49F1-80F3-AB5A6101CB39}" sibTransId="{0FEE25F5-E9EB-497A-832B-D289011B6C00}"/>
    <dgm:cxn modelId="{22B1C99C-46B2-4347-A297-B2832C04412D}" srcId="{1C638724-799E-4125-A004-5E9B83EC7DDD}" destId="{43CC579E-8D03-4170-B58E-F7ED46977F0D}" srcOrd="1" destOrd="0" parTransId="{72C6395E-0357-43C9-8F52-A11416EECC05}" sibTransId="{2754BB98-1DF3-42B7-B31F-7CD56C76C80E}"/>
    <dgm:cxn modelId="{89D6B102-1819-4A0F-9ACC-B1AAA0F198B4}" type="presOf" srcId="{43CC579E-8D03-4170-B58E-F7ED46977F0D}" destId="{AE5315E4-D080-4239-AB53-72EB980EF377}" srcOrd="0" destOrd="1" presId="urn:microsoft.com/office/officeart/2005/8/layout/hList1"/>
    <dgm:cxn modelId="{55890BA5-2115-4EFC-B2A5-5BCEFDA3152A}" srcId="{85F09D42-86CA-49A2-9D35-6AB24B4DB818}" destId="{7F3557E4-6217-4AB7-8C47-FE3AB6BD06E1}" srcOrd="8" destOrd="0" parTransId="{8D804B53-5590-46C4-9D26-5AF2A6A40CA8}" sibTransId="{9C943D9A-11BD-49FD-93FA-8AE4AEB545CE}"/>
    <dgm:cxn modelId="{729617C8-0274-495A-96A4-5BB1CE4DCB46}" srcId="{CADC29CE-B74E-49FF-B333-7E8566A26083}" destId="{948BAD99-48B8-475A-A5AD-4868CB256045}" srcOrd="1" destOrd="0" parTransId="{19699387-A6E9-42BC-90F7-D75730EA64D3}" sibTransId="{62C76549-8AED-4EAE-9A2B-E57C5C6B1BEF}"/>
    <dgm:cxn modelId="{94B0C3C6-FA81-48FA-AF2A-9EC83869C146}" type="presOf" srcId="{85F09D42-86CA-49A2-9D35-6AB24B4DB818}" destId="{47C1CDB5-4BF3-4200-9D85-BF6C4B03D10C}" srcOrd="0" destOrd="0" presId="urn:microsoft.com/office/officeart/2005/8/layout/hList1"/>
    <dgm:cxn modelId="{12DF361C-0DB2-47DD-A077-ED0DC1520325}" type="presOf" srcId="{CADC29CE-B74E-49FF-B333-7E8566A26083}" destId="{C1CC2A6B-EA68-4A2E-9106-70A5D129F45D}" srcOrd="0" destOrd="0" presId="urn:microsoft.com/office/officeart/2005/8/layout/hList1"/>
    <dgm:cxn modelId="{B1E23853-3256-4904-8F8D-B186DC8841A3}" srcId="{1C638724-799E-4125-A004-5E9B83EC7DDD}" destId="{14915824-3F5C-474A-B1D7-F44161705D7E}" srcOrd="3" destOrd="0" parTransId="{76621AF0-9FB8-435C-A4F8-A36B5591E831}" sibTransId="{4BA8E4EE-B95C-4D77-ADC6-15D8B2CE6702}"/>
    <dgm:cxn modelId="{13EC0389-7AA8-4B48-97F6-BC3D58C83F7F}" srcId="{CADC29CE-B74E-49FF-B333-7E8566A26083}" destId="{BF0CB820-9F39-453E-AF78-D4C8F5189C6C}" srcOrd="3" destOrd="0" parTransId="{624B3515-2CF7-418F-A50E-E8AC173BFD04}" sibTransId="{DACE2C94-088E-4BD5-99DA-185981510266}"/>
    <dgm:cxn modelId="{2E659938-AFD0-445D-84C8-9C2AFE0A81D4}" srcId="{85F09D42-86CA-49A2-9D35-6AB24B4DB818}" destId="{6D94862D-3541-4F0E-9316-8EB8D09A2327}" srcOrd="7" destOrd="0" parTransId="{CF8843AE-C004-41F2-8E9F-A24719248F71}" sibTransId="{5268D6B5-0451-4935-91A4-2E8B3FEC5ECA}"/>
    <dgm:cxn modelId="{CDA1B900-27BC-41DB-B33F-8BA5189F8800}" srcId="{85F09D42-86CA-49A2-9D35-6AB24B4DB818}" destId="{F80DB84D-76E2-492B-AF60-82D1E675AFA3}" srcOrd="4" destOrd="0" parTransId="{7DBC4F83-7763-47C0-AF39-925FF4DA6AFB}" sibTransId="{62BA07D6-29C1-4EA9-B7FB-907BBEE4AEC3}"/>
    <dgm:cxn modelId="{D930493B-871C-4F2C-979D-4DBE87A73408}" srcId="{1C638724-799E-4125-A004-5E9B83EC7DDD}" destId="{0202C77D-6E9D-4947-8522-78B02CDC5245}" srcOrd="2" destOrd="0" parTransId="{1EE309ED-FD45-4426-A77A-08BDC21E6F3D}" sibTransId="{368B3645-3621-4C63-B0C8-7EA88D89FF20}"/>
    <dgm:cxn modelId="{F5AA32C4-FFCD-4B28-B0EA-2DAF262B8E01}" srcId="{85F09D42-86CA-49A2-9D35-6AB24B4DB818}" destId="{1531C543-6CED-44FA-B768-C885D763F344}" srcOrd="5" destOrd="0" parTransId="{3A802F1F-7E84-4046-ABAB-26E818C546C0}" sibTransId="{5C917E16-8197-4A7E-B18B-2FF3CDF7D8D6}"/>
    <dgm:cxn modelId="{24FB75B3-8A26-49F5-882C-7054FEAFABFA}" type="presOf" srcId="{C632C192-DACF-47B0-9E91-A32181C9B6DF}" destId="{486B82C8-E9E3-407A-A182-1A7019AFC652}" srcOrd="0" destOrd="0" presId="urn:microsoft.com/office/officeart/2005/8/layout/hList1"/>
    <dgm:cxn modelId="{41A352C5-739D-4F42-B47C-BF62E2328266}" type="presOf" srcId="{0202C77D-6E9D-4947-8522-78B02CDC5245}" destId="{AE5315E4-D080-4239-AB53-72EB980EF377}" srcOrd="0" destOrd="2" presId="urn:microsoft.com/office/officeart/2005/8/layout/hList1"/>
    <dgm:cxn modelId="{3D92EDCF-252E-43AC-A06F-E7219990EBB0}" type="presOf" srcId="{6004CCB8-4A54-4EBA-94CC-8F387DA1743B}" destId="{AE5315E4-D080-4239-AB53-72EB980EF377}" srcOrd="0" destOrd="0" presId="urn:microsoft.com/office/officeart/2005/8/layout/hList1"/>
    <dgm:cxn modelId="{EC42BCD6-9D28-4E31-9178-CFDA63BCDDE5}" type="presOf" srcId="{5BA9A081-A288-4B41-9B12-3692F7812690}" destId="{A81AB721-052C-4097-8709-2D4F9DC1EDCF}" srcOrd="0" destOrd="2" presId="urn:microsoft.com/office/officeart/2005/8/layout/hList1"/>
    <dgm:cxn modelId="{A7A4339E-C5C3-4C31-8F9D-E28A422C7A4B}" type="presOf" srcId="{76A1762D-04FA-4FDB-A1AE-E477AC2E0641}" destId="{A81AB721-052C-4097-8709-2D4F9DC1EDCF}" srcOrd="0" destOrd="1" presId="urn:microsoft.com/office/officeart/2005/8/layout/hList1"/>
    <dgm:cxn modelId="{51092AF8-66D1-40B4-9099-E93528DE65DC}" srcId="{C632C192-DACF-47B0-9E91-A32181C9B6DF}" destId="{85F09D42-86CA-49A2-9D35-6AB24B4DB818}" srcOrd="0" destOrd="0" parTransId="{7DF2F9CF-A391-404C-8369-EE3D9FAD8DD6}" sibTransId="{61A9254C-8AB4-4A35-B4BD-93E40C8530D3}"/>
    <dgm:cxn modelId="{F6958EE8-067F-4774-AB42-839FA277F9BD}" type="presOf" srcId="{948BAD99-48B8-475A-A5AD-4868CB256045}" destId="{D2669073-6F31-4339-9A49-E9B983116E59}" srcOrd="0" destOrd="1" presId="urn:microsoft.com/office/officeart/2005/8/layout/hList1"/>
    <dgm:cxn modelId="{83485665-CA40-49E2-836F-6B97BB92AED8}" type="presOf" srcId="{F80BF97A-1314-4CF5-9102-A2637D838260}" destId="{A81AB721-052C-4097-8709-2D4F9DC1EDCF}" srcOrd="0" destOrd="3" presId="urn:microsoft.com/office/officeart/2005/8/layout/hList1"/>
    <dgm:cxn modelId="{B2C39195-6180-4677-B07A-A244AD851EC3}" srcId="{85F09D42-86CA-49A2-9D35-6AB24B4DB818}" destId="{F80BF97A-1314-4CF5-9102-A2637D838260}" srcOrd="3" destOrd="0" parTransId="{4CC3A782-F732-4EAF-BF35-8B7327087DC0}" sibTransId="{188F62DD-2740-415B-8CAF-37AD8F8D3DB4}"/>
    <dgm:cxn modelId="{3268D2E1-7740-42E5-9C64-CA7529604053}" type="presOf" srcId="{B4CD2A1A-FBF0-4B65-AD29-8D265A7CA558}" destId="{D2669073-6F31-4339-9A49-E9B983116E59}" srcOrd="0" destOrd="0" presId="urn:microsoft.com/office/officeart/2005/8/layout/hList1"/>
    <dgm:cxn modelId="{8E029F10-4D7B-4A45-B848-3F4D5653E3E0}" type="presOf" srcId="{7F3557E4-6217-4AB7-8C47-FE3AB6BD06E1}" destId="{A81AB721-052C-4097-8709-2D4F9DC1EDCF}" srcOrd="0" destOrd="8" presId="urn:microsoft.com/office/officeart/2005/8/layout/hList1"/>
    <dgm:cxn modelId="{BE7E6ACD-6064-44DE-88F5-3D7ABB62957B}" type="presOf" srcId="{1C638724-799E-4125-A004-5E9B83EC7DDD}" destId="{1A9B7BEB-CD0E-41E3-B2D6-536D997E0838}" srcOrd="0" destOrd="0" presId="urn:microsoft.com/office/officeart/2005/8/layout/hList1"/>
    <dgm:cxn modelId="{A7EADAAB-E164-4723-8259-38D77ED1D2A7}" srcId="{85F09D42-86CA-49A2-9D35-6AB24B4DB818}" destId="{54B73EE8-DBF2-4ADA-9472-A931BA997959}" srcOrd="0" destOrd="0" parTransId="{5BF717C7-E090-4438-BB9E-31C52E236DC5}" sibTransId="{1E85EF6E-A149-4D0A-A4C8-BA4DFF7F196E}"/>
    <dgm:cxn modelId="{3BC97DF4-F0EE-41CF-8E06-FF8BF0C3D114}" type="presOf" srcId="{353D72BC-110F-44F1-96A8-AAF1BFA02FA9}" destId="{D2669073-6F31-4339-9A49-E9B983116E59}" srcOrd="0" destOrd="2" presId="urn:microsoft.com/office/officeart/2005/8/layout/hList1"/>
    <dgm:cxn modelId="{2617AE1F-7884-478D-891A-25BEE13B83F0}" type="presOf" srcId="{6D94862D-3541-4F0E-9316-8EB8D09A2327}" destId="{A81AB721-052C-4097-8709-2D4F9DC1EDCF}" srcOrd="0" destOrd="7" presId="urn:microsoft.com/office/officeart/2005/8/layout/hList1"/>
    <dgm:cxn modelId="{EA8F243D-2BC2-4909-9A6B-82E77DAF32B4}" srcId="{85F09D42-86CA-49A2-9D35-6AB24B4DB818}" destId="{76A1762D-04FA-4FDB-A1AE-E477AC2E0641}" srcOrd="1" destOrd="0" parTransId="{B04C72A7-136D-461A-B3F1-EC53EFDFEB6E}" sibTransId="{ED369605-8B26-4165-BCC9-092F8CF1D6C1}"/>
    <dgm:cxn modelId="{88451ADD-3FFE-446F-9EC3-A881EE1165DA}" type="presOf" srcId="{BD559552-FE4E-4BCD-8477-3040ABA8B124}" destId="{A81AB721-052C-4097-8709-2D4F9DC1EDCF}" srcOrd="0" destOrd="6" presId="urn:microsoft.com/office/officeart/2005/8/layout/hList1"/>
    <dgm:cxn modelId="{988B5C50-18B3-401E-8B0B-E5D998283EEC}" srcId="{C632C192-DACF-47B0-9E91-A32181C9B6DF}" destId="{1C638724-799E-4125-A004-5E9B83EC7DDD}" srcOrd="1" destOrd="0" parTransId="{12CEBE19-5A49-4EDB-A7C4-917947BDA8CC}" sibTransId="{AB3BAFFC-95CE-4B13-8DEB-60E3AD75846A}"/>
    <dgm:cxn modelId="{3380CF20-A35B-4D9B-88BC-F3A6B9C37ECD}" type="presOf" srcId="{14915824-3F5C-474A-B1D7-F44161705D7E}" destId="{AE5315E4-D080-4239-AB53-72EB980EF377}" srcOrd="0" destOrd="3" presId="urn:microsoft.com/office/officeart/2005/8/layout/hList1"/>
    <dgm:cxn modelId="{5A2723FB-1AC4-4E8F-BE5A-AA8155E98F82}" srcId="{85F09D42-86CA-49A2-9D35-6AB24B4DB818}" destId="{5BA9A081-A288-4B41-9B12-3692F7812690}" srcOrd="2" destOrd="0" parTransId="{35462E36-6E98-4468-A3B2-DB81A72793BB}" sibTransId="{35EFC0EF-897B-4D2F-9E83-F6486434B857}"/>
    <dgm:cxn modelId="{1BD97C72-C199-4E15-A524-E393AD02B5CB}" type="presOf" srcId="{BF0CB820-9F39-453E-AF78-D4C8F5189C6C}" destId="{D2669073-6F31-4339-9A49-E9B983116E59}" srcOrd="0" destOrd="3" presId="urn:microsoft.com/office/officeart/2005/8/layout/hList1"/>
    <dgm:cxn modelId="{716BBDBD-DA53-4940-B945-1EE2E5666935}" srcId="{1C638724-799E-4125-A004-5E9B83EC7DDD}" destId="{6004CCB8-4A54-4EBA-94CC-8F387DA1743B}" srcOrd="0" destOrd="0" parTransId="{2EAEC82F-602A-4CD7-9CC2-B53283649B34}" sibTransId="{BB9DDBBC-601F-42C7-9EC6-711A00109BFB}"/>
    <dgm:cxn modelId="{40549DBC-42C6-4202-B6CA-F755A46ECC57}" type="presParOf" srcId="{486B82C8-E9E3-407A-A182-1A7019AFC652}" destId="{D46715FF-54EA-4576-ABEC-4EAD30FCF523}" srcOrd="0" destOrd="0" presId="urn:microsoft.com/office/officeart/2005/8/layout/hList1"/>
    <dgm:cxn modelId="{2388F8A9-9CF7-4EE1-BBA6-AE8F8FB7FD36}" type="presParOf" srcId="{D46715FF-54EA-4576-ABEC-4EAD30FCF523}" destId="{47C1CDB5-4BF3-4200-9D85-BF6C4B03D10C}" srcOrd="0" destOrd="0" presId="urn:microsoft.com/office/officeart/2005/8/layout/hList1"/>
    <dgm:cxn modelId="{77F96CFC-CBF0-42AD-A645-CCA4D4767A67}" type="presParOf" srcId="{D46715FF-54EA-4576-ABEC-4EAD30FCF523}" destId="{A81AB721-052C-4097-8709-2D4F9DC1EDCF}" srcOrd="1" destOrd="0" presId="urn:microsoft.com/office/officeart/2005/8/layout/hList1"/>
    <dgm:cxn modelId="{C3A71917-62D6-4CCF-9FE0-D0CBFE6DA770}" type="presParOf" srcId="{486B82C8-E9E3-407A-A182-1A7019AFC652}" destId="{198AD0FB-D448-4F04-96D6-60CDAE4CDF36}" srcOrd="1" destOrd="0" presId="urn:microsoft.com/office/officeart/2005/8/layout/hList1"/>
    <dgm:cxn modelId="{B4818281-6894-49D9-9AC8-4E75B28EB559}" type="presParOf" srcId="{486B82C8-E9E3-407A-A182-1A7019AFC652}" destId="{0A072486-C005-4AE1-8497-B10340B55526}" srcOrd="2" destOrd="0" presId="urn:microsoft.com/office/officeart/2005/8/layout/hList1"/>
    <dgm:cxn modelId="{1C062024-09B4-4314-ABE5-D639CD3CE024}" type="presParOf" srcId="{0A072486-C005-4AE1-8497-B10340B55526}" destId="{1A9B7BEB-CD0E-41E3-B2D6-536D997E0838}" srcOrd="0" destOrd="0" presId="urn:microsoft.com/office/officeart/2005/8/layout/hList1"/>
    <dgm:cxn modelId="{F41D47C1-1416-49E9-BA11-E15DBCD2BCC5}" type="presParOf" srcId="{0A072486-C005-4AE1-8497-B10340B55526}" destId="{AE5315E4-D080-4239-AB53-72EB980EF377}" srcOrd="1" destOrd="0" presId="urn:microsoft.com/office/officeart/2005/8/layout/hList1"/>
    <dgm:cxn modelId="{E8E23FA2-49BD-412E-827A-810236AD1264}" type="presParOf" srcId="{486B82C8-E9E3-407A-A182-1A7019AFC652}" destId="{7B6F5D4F-48AB-4963-A47D-00D8EDD60762}" srcOrd="3" destOrd="0" presId="urn:microsoft.com/office/officeart/2005/8/layout/hList1"/>
    <dgm:cxn modelId="{C4F22F97-48BE-4F09-B775-2D31ED7A05DE}" type="presParOf" srcId="{486B82C8-E9E3-407A-A182-1A7019AFC652}" destId="{CAF03CAE-2C77-4BD2-9A69-FC68D5ECF264}" srcOrd="4" destOrd="0" presId="urn:microsoft.com/office/officeart/2005/8/layout/hList1"/>
    <dgm:cxn modelId="{02ECAAFA-7FDA-471D-B3E1-0EF50EA37A9A}" type="presParOf" srcId="{CAF03CAE-2C77-4BD2-9A69-FC68D5ECF264}" destId="{C1CC2A6B-EA68-4A2E-9106-70A5D129F45D}" srcOrd="0" destOrd="0" presId="urn:microsoft.com/office/officeart/2005/8/layout/hList1"/>
    <dgm:cxn modelId="{34686D6E-83C4-4BEF-A48B-B4FC3AC14702}" type="presParOf" srcId="{CAF03CAE-2C77-4BD2-9A69-FC68D5ECF264}" destId="{D2669073-6F31-4339-9A49-E9B983116E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D45B4-C651-4D2A-8BD9-8DB0F9226146}"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0CC27728-E564-4241-A55B-5807AD0DF658}" type="pres">
      <dgm:prSet presAssocID="{356D45B4-C651-4D2A-8BD9-8DB0F9226146}" presName="vert0" presStyleCnt="0">
        <dgm:presLayoutVars>
          <dgm:dir/>
          <dgm:animOne val="branch"/>
          <dgm:animLvl val="lvl"/>
        </dgm:presLayoutVars>
      </dgm:prSet>
      <dgm:spPr/>
      <dgm:t>
        <a:bodyPr/>
        <a:lstStyle/>
        <a:p>
          <a:endParaRPr lang="en-US"/>
        </a:p>
      </dgm:t>
    </dgm:pt>
  </dgm:ptLst>
  <dgm:cxnLst>
    <dgm:cxn modelId="{4F5AA3D7-FD2A-4131-B144-478E8FABBE1D}" type="presOf" srcId="{356D45B4-C651-4D2A-8BD9-8DB0F9226146}" destId="{0CC27728-E564-4241-A55B-5807AD0DF658}"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9"/>
          </a:xfrm>
          <a:prstGeom prst="rect">
            <a:avLst/>
          </a:prstGeom>
        </p:spPr>
        <p:txBody>
          <a:bodyPr vert="horz" lIns="91423" tIns="45711" rIns="91423" bIns="45711" rtlCol="0"/>
          <a:lstStyle>
            <a:lvl1pPr algn="l">
              <a:defRPr sz="1200"/>
            </a:lvl1pPr>
          </a:lstStyle>
          <a:p>
            <a:endParaRPr lang="en-US"/>
          </a:p>
        </p:txBody>
      </p:sp>
      <p:sp>
        <p:nvSpPr>
          <p:cNvPr id="3" name="Date Placeholder 2"/>
          <p:cNvSpPr>
            <a:spLocks noGrp="1"/>
          </p:cNvSpPr>
          <p:nvPr>
            <p:ph type="dt" sz="quarter" idx="1"/>
          </p:nvPr>
        </p:nvSpPr>
        <p:spPr>
          <a:xfrm>
            <a:off x="3978276" y="0"/>
            <a:ext cx="3043238" cy="465139"/>
          </a:xfrm>
          <a:prstGeom prst="rect">
            <a:avLst/>
          </a:prstGeom>
        </p:spPr>
        <p:txBody>
          <a:bodyPr vert="horz" lIns="91423" tIns="45711" rIns="91423" bIns="45711" rtlCol="0"/>
          <a:lstStyle>
            <a:lvl1pPr algn="r">
              <a:defRPr sz="1200"/>
            </a:lvl1pPr>
          </a:lstStyle>
          <a:p>
            <a:fld id="{B8474919-B80D-4521-9E4D-8B9C0766EF64}" type="datetimeFigureOut">
              <a:rPr lang="en-US" smtClean="0"/>
              <a:pPr/>
              <a:t>11/10/2014</a:t>
            </a:fld>
            <a:endParaRPr lang="en-US"/>
          </a:p>
        </p:txBody>
      </p:sp>
      <p:sp>
        <p:nvSpPr>
          <p:cNvPr id="4" name="Footer Placeholder 3"/>
          <p:cNvSpPr>
            <a:spLocks noGrp="1"/>
          </p:cNvSpPr>
          <p:nvPr>
            <p:ph type="ftr" sz="quarter" idx="2"/>
          </p:nvPr>
        </p:nvSpPr>
        <p:spPr>
          <a:xfrm>
            <a:off x="1" y="8842375"/>
            <a:ext cx="3043238" cy="465139"/>
          </a:xfrm>
          <a:prstGeom prst="rect">
            <a:avLst/>
          </a:prstGeom>
        </p:spPr>
        <p:txBody>
          <a:bodyPr vert="horz" lIns="91423" tIns="45711" rIns="91423"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5139"/>
          </a:xfrm>
          <a:prstGeom prst="rect">
            <a:avLst/>
          </a:prstGeom>
        </p:spPr>
        <p:txBody>
          <a:bodyPr vert="horz" lIns="91423" tIns="45711" rIns="91423" bIns="45711" rtlCol="0" anchor="b"/>
          <a:lstStyle>
            <a:lvl1pPr algn="r">
              <a:defRPr sz="1200"/>
            </a:lvl1pPr>
          </a:lstStyle>
          <a:p>
            <a:fld id="{6C321FEE-49C6-45FC-A051-3A1A1E8B110F}" type="slidenum">
              <a:rPr lang="en-US" smtClean="0"/>
              <a:pPr/>
              <a:t>‹#›</a:t>
            </a:fld>
            <a:endParaRPr lang="en-US"/>
          </a:p>
        </p:txBody>
      </p:sp>
    </p:spTree>
    <p:extLst>
      <p:ext uri="{BB962C8B-B14F-4D97-AF65-F5344CB8AC3E}">
        <p14:creationId xmlns:p14="http://schemas.microsoft.com/office/powerpoint/2010/main" val="403148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8" tIns="46648" rIns="93298" bIns="46648" rtlCol="0"/>
          <a:lstStyle>
            <a:lvl1pPr algn="l">
              <a:defRPr sz="1200"/>
            </a:lvl1pPr>
          </a:lstStyle>
          <a:p>
            <a:endParaRPr lang="en-US"/>
          </a:p>
        </p:txBody>
      </p:sp>
      <p:sp>
        <p:nvSpPr>
          <p:cNvPr id="3" name="Date Placeholder 2"/>
          <p:cNvSpPr>
            <a:spLocks noGrp="1"/>
          </p:cNvSpPr>
          <p:nvPr>
            <p:ph type="dt" idx="1"/>
          </p:nvPr>
        </p:nvSpPr>
        <p:spPr>
          <a:xfrm>
            <a:off x="3978134" y="0"/>
            <a:ext cx="3043343" cy="465455"/>
          </a:xfrm>
          <a:prstGeom prst="rect">
            <a:avLst/>
          </a:prstGeom>
        </p:spPr>
        <p:txBody>
          <a:bodyPr vert="horz" lIns="93298" tIns="46648" rIns="93298" bIns="46648" rtlCol="0"/>
          <a:lstStyle>
            <a:lvl1pPr algn="r">
              <a:defRPr sz="1200"/>
            </a:lvl1pPr>
          </a:lstStyle>
          <a:p>
            <a:fld id="{65EF99D5-08A5-48F6-A794-4AFE4A9CAB26}" type="datetimeFigureOut">
              <a:rPr lang="en-US" smtClean="0"/>
              <a:pPr/>
              <a:t>11/10/2014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8" tIns="46648" rIns="93298" bIns="46648"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98" tIns="46648" rIns="93298" bIns="466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298" tIns="46648" rIns="93298"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98" tIns="46648" rIns="93298" bIns="46648" rtlCol="0" anchor="b"/>
          <a:lstStyle>
            <a:lvl1pPr algn="r">
              <a:defRPr sz="1200"/>
            </a:lvl1pPr>
          </a:lstStyle>
          <a:p>
            <a:fld id="{5A46997B-6096-4D90-B90A-13E001EDE8EA}" type="slidenum">
              <a:rPr lang="en-US" smtClean="0"/>
              <a:pPr/>
              <a:t>‹#›</a:t>
            </a:fld>
            <a:endParaRPr lang="en-US"/>
          </a:p>
        </p:txBody>
      </p:sp>
    </p:spTree>
    <p:extLst>
      <p:ext uri="{BB962C8B-B14F-4D97-AF65-F5344CB8AC3E}">
        <p14:creationId xmlns:p14="http://schemas.microsoft.com/office/powerpoint/2010/main" val="245125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65D96-F0D9-4126-A606-F2723E7C333A}" type="slidenum">
              <a:rPr lang="en-US" smtClean="0"/>
              <a:t>1</a:t>
            </a:fld>
            <a:endParaRPr lang="en-US"/>
          </a:p>
        </p:txBody>
      </p:sp>
    </p:spTree>
    <p:extLst>
      <p:ext uri="{BB962C8B-B14F-4D97-AF65-F5344CB8AC3E}">
        <p14:creationId xmlns:p14="http://schemas.microsoft.com/office/powerpoint/2010/main" val="408561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latin typeface="Arial" charset="0"/>
                <a:cs typeface="Arial" charset="0"/>
              </a:rPr>
              <a:t>We’ve also programmed a number of automatic updates and features to help ease</a:t>
            </a:r>
            <a:r>
              <a:rPr lang="en-US" sz="1100" baseline="0" dirty="0" smtClean="0">
                <a:latin typeface="Arial" charset="0"/>
                <a:cs typeface="Arial" charset="0"/>
              </a:rPr>
              <a:t> the data and compliance burden on programs.  </a:t>
            </a:r>
          </a:p>
          <a:p>
            <a:pPr>
              <a:spcBef>
                <a:spcPct val="0"/>
              </a:spcBef>
            </a:pPr>
            <a:endParaRPr lang="en-US" sz="1100" baseline="0" dirty="0" smtClean="0">
              <a:latin typeface="Arial" charset="0"/>
              <a:cs typeface="Arial" charset="0"/>
            </a:endParaRPr>
          </a:p>
          <a:p>
            <a:pPr>
              <a:spcBef>
                <a:spcPct val="0"/>
              </a:spcBef>
            </a:pPr>
            <a:r>
              <a:rPr lang="en-US" sz="1100" baseline="0" dirty="0" smtClean="0">
                <a:latin typeface="Arial" charset="0"/>
                <a:cs typeface="Arial" charset="0"/>
              </a:rPr>
              <a:t>The system is programmed to default to </a:t>
            </a:r>
            <a:r>
              <a:rPr lang="en-US" sz="1100" dirty="0" smtClean="0">
                <a:latin typeface="Arial" charset="0"/>
                <a:cs typeface="Arial" charset="0"/>
              </a:rPr>
              <a:t>certain maximum KDPI scores on December 4 for candidates with </a:t>
            </a:r>
            <a:r>
              <a:rPr lang="en-US" sz="1100" b="1" u="sng" dirty="0" smtClean="0">
                <a:latin typeface="Arial" charset="0"/>
                <a:cs typeface="Arial" charset="0"/>
              </a:rPr>
              <a:t>missing</a:t>
            </a:r>
            <a:r>
              <a:rPr lang="en-US" sz="1100" dirty="0" smtClean="0">
                <a:latin typeface="Arial" charset="0"/>
                <a:cs typeface="Arial" charset="0"/>
              </a:rPr>
              <a:t> KDPI maximum values.  The default is based on the prior SCD/ECD criteria that the candidate was willing to accept.  </a:t>
            </a:r>
          </a:p>
          <a:p>
            <a:pPr>
              <a:spcBef>
                <a:spcPct val="0"/>
              </a:spcBef>
            </a:pPr>
            <a:endParaRPr lang="en-US" sz="1100" dirty="0" smtClean="0">
              <a:latin typeface="Arial" charset="0"/>
              <a:cs typeface="Arial" charset="0"/>
            </a:endParaRPr>
          </a:p>
          <a:p>
            <a:pPr>
              <a:spcBef>
                <a:spcPct val="0"/>
              </a:spcBef>
            </a:pPr>
            <a:r>
              <a:rPr lang="en-US" sz="1100" dirty="0" smtClean="0">
                <a:latin typeface="Arial" charset="0"/>
                <a:cs typeface="Arial" charset="0"/>
              </a:rPr>
              <a:t>For candidates who are currently listed and previously agreed to receive ECD kidney offers, </a:t>
            </a:r>
            <a:r>
              <a:rPr lang="en-US" sz="1100" dirty="0" err="1" smtClean="0">
                <a:latin typeface="Arial" charset="0"/>
                <a:cs typeface="Arial" charset="0"/>
              </a:rPr>
              <a:t>UNet</a:t>
            </a:r>
            <a:r>
              <a:rPr lang="en-US" sz="1100" dirty="0" smtClean="0">
                <a:latin typeface="Arial" charset="0"/>
                <a:cs typeface="Arial" charset="0"/>
              </a:rPr>
              <a:t>℠ will have a default maximum KDPI of 100%. </a:t>
            </a:r>
          </a:p>
          <a:p>
            <a:pPr>
              <a:spcBef>
                <a:spcPct val="0"/>
              </a:spcBef>
            </a:pPr>
            <a:r>
              <a:rPr lang="en-US" sz="1100" dirty="0" smtClean="0">
                <a:latin typeface="Arial" charset="0"/>
                <a:cs typeface="Arial" charset="0"/>
              </a:rPr>
              <a:t>For candidates already listed who are only willing to consider SCD offers, the system will default the maximum KDPI to 85%. </a:t>
            </a:r>
          </a:p>
          <a:p>
            <a:pPr>
              <a:spcBef>
                <a:spcPct val="0"/>
              </a:spcBef>
            </a:pPr>
            <a:endParaRPr lang="en-US" sz="1100" dirty="0" smtClean="0">
              <a:latin typeface="Arial" charset="0"/>
              <a:cs typeface="Arial" charset="0"/>
            </a:endParaRPr>
          </a:p>
          <a:p>
            <a:pPr>
              <a:spcBef>
                <a:spcPct val="0"/>
              </a:spcBef>
            </a:pPr>
            <a:r>
              <a:rPr lang="en-US" sz="1100" dirty="0" smtClean="0">
                <a:latin typeface="Arial" charset="0"/>
                <a:cs typeface="Arial" charset="0"/>
              </a:rPr>
              <a:t>For any candidates listed prior to May 1, 2014,</a:t>
            </a:r>
            <a:r>
              <a:rPr lang="en-US" sz="1100" baseline="0" dirty="0" smtClean="0">
                <a:latin typeface="Arial" charset="0"/>
                <a:cs typeface="Arial" charset="0"/>
              </a:rPr>
              <a:t> </a:t>
            </a:r>
            <a:r>
              <a:rPr lang="en-US" sz="1100" baseline="0" dirty="0" err="1" smtClean="0">
                <a:latin typeface="Arial" charset="0"/>
                <a:cs typeface="Arial" charset="0"/>
              </a:rPr>
              <a:t>UNet</a:t>
            </a:r>
            <a:r>
              <a:rPr lang="en-US" sz="1100" baseline="0" dirty="0" smtClean="0">
                <a:latin typeface="Calibri" panose="020F0502020204030204" pitchFamily="34" charset="0"/>
                <a:cs typeface="Arial" charset="0"/>
              </a:rPr>
              <a:t>℠</a:t>
            </a:r>
            <a:r>
              <a:rPr lang="en-US" sz="1100" baseline="0" dirty="0" smtClean="0">
                <a:latin typeface="Arial" charset="0"/>
                <a:cs typeface="Arial" charset="0"/>
              </a:rPr>
              <a:t> now displays a reference to the CMS Crown web database dialysis start date, if a reliable match can be found based on SSN.  If a kidney program confirms a dialysis start date in our system that matches the date we reference for them, they will not be required to provide any additional documentation for the purposes of a UNOS site visit.  </a:t>
            </a:r>
            <a:endParaRPr lang="en-US" sz="1100" dirty="0" smtClean="0">
              <a:latin typeface="Arial" charset="0"/>
              <a:cs typeface="Arial" charset="0"/>
            </a:endParaRPr>
          </a:p>
          <a:p>
            <a:pPr>
              <a:spcBef>
                <a:spcPct val="0"/>
              </a:spcBef>
            </a:pPr>
            <a:endParaRPr lang="en-US" sz="1100" dirty="0" smtClean="0">
              <a:latin typeface="Arial" charset="0"/>
              <a:cs typeface="Arial" charset="0"/>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C858F282-EAAC-47E6-A28E-926F9D3FA492}" type="slidenum">
              <a:rPr lang="en-US" smtClean="0">
                <a:cs typeface="Arial" charset="0"/>
              </a:rPr>
              <a:pPr/>
              <a:t>10</a:t>
            </a:fld>
            <a:endParaRPr lang="en-US" smtClean="0">
              <a:cs typeface="Arial" charset="0"/>
            </a:endParaRPr>
          </a:p>
        </p:txBody>
      </p:sp>
    </p:spTree>
    <p:extLst>
      <p:ext uri="{BB962C8B-B14F-4D97-AF65-F5344CB8AC3E}">
        <p14:creationId xmlns:p14="http://schemas.microsoft.com/office/powerpoint/2010/main" val="403067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latin typeface="Arial" charset="0"/>
                <a:cs typeface="Arial" charset="0"/>
              </a:rPr>
              <a:t>We’ve programmed references to help</a:t>
            </a:r>
            <a:r>
              <a:rPr lang="en-US" sz="1100" baseline="0" dirty="0" smtClean="0">
                <a:latin typeface="Arial" charset="0"/>
                <a:cs typeface="Arial" charset="0"/>
              </a:rPr>
              <a:t> with other data updates as well.  The current diabetes status references data previously entered on the TCR form.  Previous solid organ transplants references any prior transplants recorded in the UNOS database.</a:t>
            </a:r>
          </a:p>
          <a:p>
            <a:pPr>
              <a:spcBef>
                <a:spcPct val="0"/>
              </a:spcBef>
            </a:pPr>
            <a:endParaRPr lang="en-US" sz="1100" baseline="0" dirty="0" smtClean="0">
              <a:latin typeface="Arial" charset="0"/>
              <a:cs typeface="Arial" charset="0"/>
            </a:endParaRPr>
          </a:p>
          <a:p>
            <a:pPr>
              <a:spcBef>
                <a:spcPct val="0"/>
              </a:spcBef>
            </a:pPr>
            <a:r>
              <a:rPr lang="en-US" sz="1100" baseline="0" dirty="0" smtClean="0">
                <a:latin typeface="Arial" charset="0"/>
                <a:cs typeface="Arial" charset="0"/>
              </a:rPr>
              <a:t>In order to help with approvals for candidates with CPRA greater than 98%, we’ve programmed a printable CPRA approval form in </a:t>
            </a:r>
            <a:r>
              <a:rPr lang="en-US" sz="1100" baseline="0" dirty="0" err="1" smtClean="0">
                <a:latin typeface="Arial" charset="0"/>
                <a:cs typeface="Arial" charset="0"/>
              </a:rPr>
              <a:t>UNet</a:t>
            </a:r>
            <a:r>
              <a:rPr lang="en-US" sz="1100" baseline="0" dirty="0" smtClean="0">
                <a:latin typeface="Arial" charset="0"/>
                <a:cs typeface="Arial" charset="0"/>
              </a:rPr>
              <a:t> that populates the unacceptable antigens listed for the candidate and contains signature lines for the HLA laboratory director and physician/surgeon.  This allows programs to print the form and maintain it in the patient’s medical record </a:t>
            </a:r>
            <a:r>
              <a:rPr lang="en-US" sz="1100" baseline="0" smtClean="0">
                <a:latin typeface="Arial" charset="0"/>
                <a:cs typeface="Arial" charset="0"/>
              </a:rPr>
              <a:t>for compliance.  </a:t>
            </a:r>
            <a:endParaRPr lang="en-US" sz="1100" dirty="0" smtClean="0">
              <a:latin typeface="Arial" charset="0"/>
              <a:cs typeface="Arial" charset="0"/>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C858F282-EAAC-47E6-A28E-926F9D3FA492}" type="slidenum">
              <a:rPr lang="en-US" smtClean="0">
                <a:cs typeface="Arial" charset="0"/>
              </a:rPr>
              <a:pPr/>
              <a:t>11</a:t>
            </a:fld>
            <a:endParaRPr lang="en-US" smtClean="0">
              <a:cs typeface="Arial" charset="0"/>
            </a:endParaRPr>
          </a:p>
        </p:txBody>
      </p:sp>
    </p:spTree>
    <p:extLst>
      <p:ext uri="{BB962C8B-B14F-4D97-AF65-F5344CB8AC3E}">
        <p14:creationId xmlns:p14="http://schemas.microsoft.com/office/powerpoint/2010/main" val="73650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BA16A-A13B-4807-BA86-EC6B1E3DC565}" type="slidenum">
              <a:rPr lang="en-US" altLang="en-US" smtClean="0">
                <a:solidFill>
                  <a:srgbClr val="000000"/>
                </a:solidFill>
              </a:rPr>
              <a:pPr>
                <a:spcBef>
                  <a:spcPct val="0"/>
                </a:spcBef>
              </a:pPr>
              <a:t>12</a:t>
            </a:fld>
            <a:endParaRPr lang="en-US" altLang="en-US" smtClean="0">
              <a:solidFill>
                <a:srgbClr val="000000"/>
              </a:solidFill>
            </a:endParaRPr>
          </a:p>
        </p:txBody>
      </p:sp>
    </p:spTree>
    <p:extLst>
      <p:ext uri="{BB962C8B-B14F-4D97-AF65-F5344CB8AC3E}">
        <p14:creationId xmlns:p14="http://schemas.microsoft.com/office/powerpoint/2010/main" val="77408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November, I explained that we had developed a communications and education plan that included targeted contacts from many different groups.  This is a list of those organizations we’ve reached out to.  Our contacts at these organizations have been sharing the information we feed them on their respective websites and </a:t>
            </a:r>
            <a:r>
              <a:rPr lang="en-US" baseline="0" dirty="0" err="1" smtClean="0"/>
              <a:t>listserves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6003DFE-20AC-4264-AD43-696427471772}" type="slidenum">
              <a:rPr lang="en-US" smtClean="0"/>
              <a:t>15</a:t>
            </a:fld>
            <a:endParaRPr lang="en-US" dirty="0"/>
          </a:p>
        </p:txBody>
      </p:sp>
    </p:spTree>
    <p:extLst>
      <p:ext uri="{BB962C8B-B14F-4D97-AF65-F5344CB8AC3E}">
        <p14:creationId xmlns:p14="http://schemas.microsoft.com/office/powerpoint/2010/main" val="69965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kidney allocation system will take effect on December 4, 2014.  Since</a:t>
            </a:r>
            <a:r>
              <a:rPr lang="en-US" baseline="0" dirty="0" smtClean="0"/>
              <a:t> the time the Board approved the new policy in June 2013, we’ve been working hard to prepare members for its implementation.</a:t>
            </a:r>
            <a:endParaRPr lang="en-US" dirty="0"/>
          </a:p>
        </p:txBody>
      </p:sp>
      <p:sp>
        <p:nvSpPr>
          <p:cNvPr id="4" name="Slide Number Placeholder 3"/>
          <p:cNvSpPr>
            <a:spLocks noGrp="1"/>
          </p:cNvSpPr>
          <p:nvPr>
            <p:ph type="sldNum" sz="quarter" idx="10"/>
          </p:nvPr>
        </p:nvSpPr>
        <p:spPr/>
        <p:txBody>
          <a:bodyPr/>
          <a:lstStyle/>
          <a:p>
            <a:fld id="{E6765D96-F0D9-4126-A606-F2723E7C333A}" type="slidenum">
              <a:rPr lang="en-US" smtClean="0"/>
              <a:t>2</a:t>
            </a:fld>
            <a:endParaRPr lang="en-US"/>
          </a:p>
        </p:txBody>
      </p:sp>
    </p:spTree>
    <p:extLst>
      <p:ext uri="{BB962C8B-B14F-4D97-AF65-F5344CB8AC3E}">
        <p14:creationId xmlns:p14="http://schemas.microsoft.com/office/powerpoint/2010/main" val="113328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spent a</a:t>
            </a:r>
            <a:r>
              <a:rPr lang="en-US" baseline="0" dirty="0" smtClean="0"/>
              <a:t> lot of effort creating resources, presenting the changes and answering questions at society meetings and through webinars, and the UNOS IT staff has programmed a number of resources to help with the preparation.  </a:t>
            </a:r>
            <a:endParaRPr lang="en-US" dirty="0"/>
          </a:p>
        </p:txBody>
      </p:sp>
      <p:sp>
        <p:nvSpPr>
          <p:cNvPr id="4" name="Slide Number Placeholder 3"/>
          <p:cNvSpPr>
            <a:spLocks noGrp="1"/>
          </p:cNvSpPr>
          <p:nvPr>
            <p:ph type="sldNum" sz="quarter" idx="10"/>
          </p:nvPr>
        </p:nvSpPr>
        <p:spPr/>
        <p:txBody>
          <a:bodyPr/>
          <a:lstStyle/>
          <a:p>
            <a:fld id="{5A46997B-6096-4D90-B90A-13E001EDE8EA}" type="slidenum">
              <a:rPr lang="en-US" smtClean="0"/>
              <a:pPr/>
              <a:t>3</a:t>
            </a:fld>
            <a:endParaRPr lang="en-US"/>
          </a:p>
        </p:txBody>
      </p:sp>
    </p:spTree>
    <p:extLst>
      <p:ext uri="{BB962C8B-B14F-4D97-AF65-F5344CB8AC3E}">
        <p14:creationId xmlns:p14="http://schemas.microsoft.com/office/powerpoint/2010/main" val="396138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How do we know our</a:t>
            </a:r>
            <a:r>
              <a:rPr lang="en-US" baseline="0" dirty="0" smtClean="0"/>
              <a:t> efforts are having their intended effect?</a:t>
            </a:r>
          </a:p>
          <a:p>
            <a:pPr>
              <a:defRPr/>
            </a:pPr>
            <a:endParaRPr lang="en-US" dirty="0" smtClean="0"/>
          </a:p>
          <a:p>
            <a:pPr>
              <a:defRPr/>
            </a:pPr>
            <a:r>
              <a:rPr lang="en-US" dirty="0" smtClean="0"/>
              <a:t>The next few slides give you a sense of the progress that has taken place by program.</a:t>
            </a:r>
          </a:p>
          <a:p>
            <a:pPr>
              <a:defRPr/>
            </a:pPr>
            <a:endParaRPr lang="en-US" dirty="0" smtClean="0"/>
          </a:p>
          <a:p>
            <a:pPr>
              <a:defRPr/>
            </a:pPr>
            <a:r>
              <a:rPr lang="en-US" dirty="0" smtClean="0"/>
              <a:t>At</a:t>
            </a:r>
            <a:r>
              <a:rPr lang="en-US" baseline="0" dirty="0" smtClean="0"/>
              <a:t> the end of July, t</a:t>
            </a:r>
            <a:r>
              <a:rPr lang="en-US" dirty="0" smtClean="0"/>
              <a:t>here were about 38 programs that completed 100 percent of their data updates or were almost there.  </a:t>
            </a: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BA62E616-87E7-4CEE-990D-607D1E39A478}" type="slidenum">
              <a:rPr lang="en-US" smtClean="0">
                <a:cs typeface="Arial" charset="0"/>
              </a:rPr>
              <a:pPr/>
              <a:t>4</a:t>
            </a:fld>
            <a:endParaRPr lang="en-US" dirty="0" smtClean="0">
              <a:cs typeface="Arial" charset="0"/>
            </a:endParaRPr>
          </a:p>
        </p:txBody>
      </p:sp>
    </p:spTree>
    <p:extLst>
      <p:ext uri="{BB962C8B-B14F-4D97-AF65-F5344CB8AC3E}">
        <p14:creationId xmlns:p14="http://schemas.microsoft.com/office/powerpoint/2010/main" val="337290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As we moved into August, the</a:t>
            </a:r>
            <a:r>
              <a:rPr lang="en-US" baseline="0" dirty="0" smtClean="0"/>
              <a:t> number began to climb.</a:t>
            </a: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BA62E616-87E7-4CEE-990D-607D1E39A478}" type="slidenum">
              <a:rPr lang="en-US" smtClean="0">
                <a:cs typeface="Arial" charset="0"/>
              </a:rPr>
              <a:pPr/>
              <a:t>5</a:t>
            </a:fld>
            <a:endParaRPr lang="en-US" dirty="0" smtClean="0">
              <a:cs typeface="Arial" charset="0"/>
            </a:endParaRPr>
          </a:p>
        </p:txBody>
      </p:sp>
    </p:spTree>
    <p:extLst>
      <p:ext uri="{BB962C8B-B14F-4D97-AF65-F5344CB8AC3E}">
        <p14:creationId xmlns:p14="http://schemas.microsoft.com/office/powerpoint/2010/main" val="386919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Here’s September.</a:t>
            </a: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BA62E616-87E7-4CEE-990D-607D1E39A478}" type="slidenum">
              <a:rPr lang="en-US" smtClean="0">
                <a:cs typeface="Arial" charset="0"/>
              </a:rPr>
              <a:pPr/>
              <a:t>6</a:t>
            </a:fld>
            <a:endParaRPr lang="en-US" dirty="0" smtClean="0">
              <a:cs typeface="Arial" charset="0"/>
            </a:endParaRPr>
          </a:p>
        </p:txBody>
      </p:sp>
    </p:spTree>
    <p:extLst>
      <p:ext uri="{BB962C8B-B14F-4D97-AF65-F5344CB8AC3E}">
        <p14:creationId xmlns:p14="http://schemas.microsoft.com/office/powerpoint/2010/main" val="159423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And October.  </a:t>
            </a: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BA62E616-87E7-4CEE-990D-607D1E39A478}" type="slidenum">
              <a:rPr lang="en-US" smtClean="0">
                <a:cs typeface="Arial" charset="0"/>
              </a:rPr>
              <a:pPr/>
              <a:t>7</a:t>
            </a:fld>
            <a:endParaRPr lang="en-US" dirty="0" smtClean="0">
              <a:cs typeface="Arial" charset="0"/>
            </a:endParaRPr>
          </a:p>
        </p:txBody>
      </p:sp>
    </p:spTree>
    <p:extLst>
      <p:ext uri="{BB962C8B-B14F-4D97-AF65-F5344CB8AC3E}">
        <p14:creationId xmlns:p14="http://schemas.microsoft.com/office/powerpoint/2010/main" val="406661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BA62E616-87E7-4CEE-990D-607D1E39A478}" type="slidenum">
              <a:rPr lang="en-US" smtClean="0">
                <a:cs typeface="Arial" charset="0"/>
              </a:rPr>
              <a:pPr/>
              <a:t>8</a:t>
            </a:fld>
            <a:endParaRPr lang="en-US" dirty="0" smtClean="0">
              <a:cs typeface="Arial" charset="0"/>
            </a:endParaRPr>
          </a:p>
        </p:txBody>
      </p:sp>
    </p:spTree>
    <p:extLst>
      <p:ext uri="{BB962C8B-B14F-4D97-AF65-F5344CB8AC3E}">
        <p14:creationId xmlns:p14="http://schemas.microsoft.com/office/powerpoint/2010/main" val="264588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latin typeface="Arial" charset="0"/>
                <a:cs typeface="Arial" charset="0"/>
              </a:rPr>
              <a:t>When</a:t>
            </a:r>
            <a:r>
              <a:rPr lang="en-US" sz="1100" baseline="0" dirty="0" smtClean="0">
                <a:latin typeface="Arial" charset="0"/>
                <a:cs typeface="Arial" charset="0"/>
              </a:rPr>
              <a:t> the system goes live on December 4, those candidates with a missing EPTS score will still receive offers and any prioritization points related to waiting time, CPRA, etc.  </a:t>
            </a:r>
          </a:p>
          <a:p>
            <a:pPr>
              <a:spcBef>
                <a:spcPct val="0"/>
              </a:spcBef>
            </a:pPr>
            <a:r>
              <a:rPr lang="en-US" sz="1100" baseline="0" dirty="0" smtClean="0">
                <a:latin typeface="Arial" charset="0"/>
                <a:cs typeface="Arial" charset="0"/>
              </a:rPr>
              <a:t>But they will be assumed to be in the category of EPTS 21-100%.  They can still get offers for kidneys with KDPI less than 20% but will only be offered these after the local top 20% EPTS candidates.</a:t>
            </a:r>
          </a:p>
          <a:p>
            <a:pPr>
              <a:spcBef>
                <a:spcPct val="0"/>
              </a:spcBef>
            </a:pPr>
            <a:endParaRPr lang="en-US" sz="1100" baseline="0" dirty="0" smtClean="0">
              <a:latin typeface="Arial" charset="0"/>
              <a:cs typeface="Arial" charset="0"/>
            </a:endParaRPr>
          </a:p>
          <a:p>
            <a:pPr>
              <a:spcBef>
                <a:spcPct val="0"/>
              </a:spcBef>
            </a:pPr>
            <a:r>
              <a:rPr lang="en-US" sz="1100" baseline="0" dirty="0" smtClean="0">
                <a:latin typeface="Arial" charset="0"/>
                <a:cs typeface="Arial" charset="0"/>
              </a:rPr>
              <a:t>A reminder that the EPTS score is only used here in the first of four KAS sequences.  Each sequence is based on donor KDPI.</a:t>
            </a:r>
          </a:p>
          <a:p>
            <a:pPr>
              <a:spcBef>
                <a:spcPct val="0"/>
              </a:spcBef>
            </a:pPr>
            <a:endParaRPr lang="en-US" sz="1100" baseline="0" dirty="0" smtClean="0">
              <a:latin typeface="Arial" charset="0"/>
              <a:cs typeface="Arial" charset="0"/>
            </a:endParaRPr>
          </a:p>
          <a:p>
            <a:pPr>
              <a:spcBef>
                <a:spcPct val="0"/>
              </a:spcBef>
            </a:pPr>
            <a:endParaRPr lang="en-US" sz="1100" dirty="0" smtClean="0">
              <a:latin typeface="Arial" charset="0"/>
              <a:cs typeface="Arial" charset="0"/>
            </a:endParaRPr>
          </a:p>
          <a:p>
            <a:pPr>
              <a:spcBef>
                <a:spcPct val="0"/>
              </a:spcBef>
            </a:pPr>
            <a:endParaRPr lang="en-US" sz="1100" dirty="0" smtClean="0">
              <a:latin typeface="Arial" charset="0"/>
              <a:cs typeface="Arial" charset="0"/>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ED25579E-918E-4F59-9993-06E901053DE9}" type="slidenum">
              <a:rPr lang="en-US" smtClean="0">
                <a:latin typeface="Arial" charset="0"/>
                <a:cs typeface="Arial" charset="0"/>
              </a:rPr>
              <a:pPr/>
              <a:t>9</a:t>
            </a:fld>
            <a:endParaRPr lang="en-US" smtClean="0">
              <a:latin typeface="Arial" charset="0"/>
              <a:cs typeface="Arial" charset="0"/>
            </a:endParaRPr>
          </a:p>
        </p:txBody>
      </p:sp>
    </p:spTree>
    <p:extLst>
      <p:ext uri="{BB962C8B-B14F-4D97-AF65-F5344CB8AC3E}">
        <p14:creationId xmlns:p14="http://schemas.microsoft.com/office/powerpoint/2010/main" val="13032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513" y="1721629"/>
            <a:ext cx="8307387"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20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305049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F9942915-7282-45C4-9CDB-F651487F9E8F}" type="datetimeFigureOut">
              <a:rPr lang="en-US"/>
              <a:pPr>
                <a:defRPr/>
              </a:pPr>
              <a:t>11/10/2014</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a:solidFill>
                  <a:prstClr val="black"/>
                </a:solidFill>
                <a:latin typeface="Arial" charset="0"/>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cs typeface="+mn-cs"/>
              </a:defRPr>
            </a:lvl1pPr>
          </a:lstStyle>
          <a:p>
            <a:pPr>
              <a:defRPr/>
            </a:pPr>
            <a:fld id="{3206E20A-A171-4AFE-8602-F02914F6D49C}" type="slidenum">
              <a:rPr lang="en-US"/>
              <a:pPr>
                <a:defRPr/>
              </a:pPr>
              <a:t>‹#›</a:t>
            </a:fld>
            <a:endParaRPr lang="en-US" dirty="0"/>
          </a:p>
        </p:txBody>
      </p:sp>
    </p:spTree>
    <p:extLst>
      <p:ext uri="{BB962C8B-B14F-4D97-AF65-F5344CB8AC3E}">
        <p14:creationId xmlns:p14="http://schemas.microsoft.com/office/powerpoint/2010/main" val="31521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335008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defTabSz="914400"/>
            <a:fld id="{F4DD2C5A-2696-43EF-BB7B-CD5A8476C4C7}" type="datetimeFigureOut">
              <a:rPr lang="en-US">
                <a:solidFill>
                  <a:srgbClr val="333366"/>
                </a:solidFill>
              </a:rPr>
              <a:pPr defTabSz="914400"/>
              <a:t>11/10/2014</a:t>
            </a:fld>
            <a:endParaRPr lang="en-US">
              <a:solidFill>
                <a:srgbClr val="333366"/>
              </a:solidFill>
            </a:endParaRPr>
          </a:p>
        </p:txBody>
      </p:sp>
    </p:spTree>
    <p:extLst>
      <p:ext uri="{BB962C8B-B14F-4D97-AF65-F5344CB8AC3E}">
        <p14:creationId xmlns:p14="http://schemas.microsoft.com/office/powerpoint/2010/main" val="249371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defTabSz="914400"/>
            <a:fld id="{F4DD2C5A-2696-43EF-BB7B-CD5A8476C4C7}" type="datetimeFigureOut">
              <a:rPr lang="en-US">
                <a:solidFill>
                  <a:srgbClr val="333366"/>
                </a:solidFill>
              </a:rPr>
              <a:pPr defTabSz="914400"/>
              <a:t>11/10/2014</a:t>
            </a:fld>
            <a:endParaRPr lang="en-US">
              <a:solidFill>
                <a:srgbClr val="333366"/>
              </a:solidFill>
            </a:endParaRPr>
          </a:p>
        </p:txBody>
      </p:sp>
    </p:spTree>
    <p:extLst>
      <p:ext uri="{BB962C8B-B14F-4D97-AF65-F5344CB8AC3E}">
        <p14:creationId xmlns:p14="http://schemas.microsoft.com/office/powerpoint/2010/main" val="202167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itle 1"/>
          <p:cNvSpPr txBox="1">
            <a:spLocks/>
          </p:cNvSpPr>
          <p:nvPr/>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defTabSz="914400">
              <a:spcBef>
                <a:spcPct val="0"/>
              </a:spcBef>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defTabSz="914400"/>
            <a:fld id="{F4DD2C5A-2696-43EF-BB7B-CD5A8476C4C7}" type="datetimeFigureOut">
              <a:rPr lang="en-US">
                <a:solidFill>
                  <a:srgbClr val="333366"/>
                </a:solidFill>
              </a:rPr>
              <a:pPr defTabSz="914400"/>
              <a:t>11/10/2014</a:t>
            </a:fld>
            <a:endParaRPr lang="en-US">
              <a:solidFill>
                <a:srgbClr val="333366"/>
              </a:solidFill>
            </a:endParaRPr>
          </a:p>
        </p:txBody>
      </p:sp>
    </p:spTree>
    <p:extLst>
      <p:ext uri="{BB962C8B-B14F-4D97-AF65-F5344CB8AC3E}">
        <p14:creationId xmlns:p14="http://schemas.microsoft.com/office/powerpoint/2010/main" val="133683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defTabSz="914400"/>
            <a:fld id="{F4DD2C5A-2696-43EF-BB7B-CD5A8476C4C7}" type="datetimeFigureOut">
              <a:rPr lang="en-US">
                <a:solidFill>
                  <a:srgbClr val="333366"/>
                </a:solidFill>
              </a:rPr>
              <a:pPr defTabSz="914400"/>
              <a:t>11/10/2014</a:t>
            </a:fld>
            <a:endParaRPr lang="en-US">
              <a:solidFill>
                <a:srgbClr val="333366"/>
              </a:solidFill>
            </a:endParaRPr>
          </a:p>
        </p:txBody>
      </p:sp>
      <p:sp>
        <p:nvSpPr>
          <p:cNvPr id="5" name="Title 4"/>
          <p:cNvSpPr>
            <a:spLocks noGrp="1"/>
          </p:cNvSpPr>
          <p:nvPr>
            <p:ph type="title"/>
          </p:nvPr>
        </p:nvSpPr>
        <p:spPr>
          <a:xfrm>
            <a:off x="454025" y="476250"/>
            <a:ext cx="8229600" cy="1143000"/>
          </a:xfrm>
          <a:prstGeom prst="rect">
            <a:avLst/>
          </a:prstGeom>
        </p:spPr>
        <p:txBody>
          <a:bodyPr anchor="b">
            <a:normAutofit/>
          </a:bodyPr>
          <a:lstStyle>
            <a:lvl1pPr algn="l" rtl="0" fontAlgn="auto">
              <a:spcBef>
                <a:spcPct val="0"/>
              </a:spcBef>
              <a:spcAft>
                <a:spcPts val="0"/>
              </a:spcAft>
              <a:defRPr lang="en-US" sz="3200" kern="1200" dirty="0" smtClean="0">
                <a:solidFill>
                  <a:schemeClr val="tx1"/>
                </a:solidFill>
                <a:latin typeface="Impact"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75886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513" y="1721629"/>
            <a:ext cx="8307387" cy="1619250"/>
          </a:xfrm>
        </p:spPr>
        <p:txBody>
          <a:bodyPr/>
          <a:lstStyle>
            <a:lvl1pPr algn="ctr">
              <a:defRPr sz="4400">
                <a:latin typeface="Arial" pitchFamily="34" charset="0"/>
                <a:cs typeface="Arial" pitchFamily="34"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20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626010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4" name="Picture 3" descr="OPTN_trans.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9034" y="6274514"/>
            <a:ext cx="1425901" cy="415532"/>
          </a:xfrm>
          <a:prstGeom prst="rect">
            <a:avLst/>
          </a:prstGeom>
        </p:spPr>
      </p:pic>
      <p:pic>
        <p:nvPicPr>
          <p:cNvPr id="5" name="Picture 4" descr="UNOS_logo_larg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20785" y="6198525"/>
            <a:ext cx="1496118" cy="583486"/>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11" r:id="rId3"/>
  </p:sldLayoutIdLst>
  <p:timing>
    <p:tnLst>
      <p:par>
        <p:cTn id="1" dur="indefinite" restart="never" nodeType="tmRoot"/>
      </p:par>
    </p:tnLst>
  </p:timing>
  <p:txStyles>
    <p:titleStyle>
      <a:lvl1pPr algn="l" defTabSz="914400" rtl="0" eaLnBrk="1" latinLnBrk="0" hangingPunct="1">
        <a:spcBef>
          <a:spcPct val="0"/>
        </a:spcBef>
        <a:buNone/>
        <a:defRPr sz="3600" b="1" i="0" kern="1200">
          <a:solidFill>
            <a:srgbClr val="001B37"/>
          </a:solidFill>
          <a:latin typeface="+mj-lt"/>
          <a:ea typeface="+mj-ea"/>
          <a:cs typeface="Ariel"/>
        </a:defRPr>
      </a:lvl1pPr>
    </p:titleStyle>
    <p:bodyStyle>
      <a:lvl1pPr marL="228600" indent="-228600" algn="l" defTabSz="914400" rtl="0" eaLnBrk="1" latinLnBrk="0" hangingPunct="1">
        <a:spcBef>
          <a:spcPts val="2000"/>
        </a:spcBef>
        <a:buClr>
          <a:srgbClr val="002045"/>
        </a:buClr>
        <a:buSzPct val="70000"/>
        <a:buFont typeface="Wingdings" charset="2"/>
        <a:buChar char="§"/>
        <a:defRPr sz="2800" b="0" i="0" kern="1200">
          <a:solidFill>
            <a:srgbClr val="002045"/>
          </a:solidFill>
          <a:latin typeface="+mj-lt"/>
          <a:ea typeface="+mn-ea"/>
          <a:cs typeface="Myriad Pro"/>
        </a:defRPr>
      </a:lvl1pPr>
      <a:lvl2pPr marL="4572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mj-lt"/>
          <a:ea typeface="+mn-ea"/>
          <a:cs typeface="Myriad Pro"/>
        </a:defRPr>
      </a:lvl2pPr>
      <a:lvl3pPr marL="6858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mj-lt"/>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mj-lt"/>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mj-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rtr main slide bg.jpg"/>
          <p:cNvPicPr>
            <a:picLocks noChangeAspect="1"/>
          </p:cNvPicPr>
          <p:nvPr/>
        </p:nvPicPr>
        <p:blipFill>
          <a:blip r:embed="rId7" cstate="print"/>
          <a:stretch>
            <a:fillRect/>
          </a:stretch>
        </p:blipFill>
        <p:spPr>
          <a:xfrm>
            <a:off x="0" y="0"/>
            <a:ext cx="9144000" cy="6858000"/>
          </a:xfrm>
          <a:prstGeom prst="rect">
            <a:avLst/>
          </a:prstGeom>
        </p:spPr>
      </p:pic>
      <p:sp>
        <p:nvSpPr>
          <p:cNvPr id="3" name="TextBox 2"/>
          <p:cNvSpPr txBox="1"/>
          <p:nvPr/>
        </p:nvSpPr>
        <p:spPr>
          <a:xfrm>
            <a:off x="7483422" y="6233381"/>
            <a:ext cx="425116" cy="338554"/>
          </a:xfrm>
          <a:prstGeom prst="rect">
            <a:avLst/>
          </a:prstGeom>
          <a:noFill/>
        </p:spPr>
        <p:txBody>
          <a:bodyPr wrap="none" rtlCol="0">
            <a:spAutoFit/>
          </a:bodyPr>
          <a:lstStyle/>
          <a:p>
            <a:pPr algn="r" defTabSz="914400" fontAlgn="base">
              <a:spcBef>
                <a:spcPct val="0"/>
              </a:spcBef>
              <a:spcAft>
                <a:spcPct val="0"/>
              </a:spcAft>
            </a:pPr>
            <a:fld id="{B409587D-0AA8-486A-9200-71E6B06EB829}" type="slidenum">
              <a:rPr lang="en-US" sz="1600">
                <a:solidFill>
                  <a:srgbClr val="333366"/>
                </a:solidFill>
              </a:rPr>
              <a:pPr algn="r" defTabSz="914400" fontAlgn="base">
                <a:spcBef>
                  <a:spcPct val="0"/>
                </a:spcBef>
                <a:spcAft>
                  <a:spcPct val="0"/>
                </a:spcAft>
              </a:pPr>
              <a:t>‹#›</a:t>
            </a:fld>
            <a:endParaRPr lang="en-US" sz="1600" dirty="0">
              <a:solidFill>
                <a:srgbClr val="333366"/>
              </a:solidFill>
            </a:endParaRPr>
          </a:p>
        </p:txBody>
      </p:sp>
    </p:spTree>
    <p:extLst>
      <p:ext uri="{BB962C8B-B14F-4D97-AF65-F5344CB8AC3E}">
        <p14:creationId xmlns:p14="http://schemas.microsoft.com/office/powerpoint/2010/main" val="2497433568"/>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4" name="Picture 3" descr="OPTN_tran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034" y="6274514"/>
            <a:ext cx="1425901" cy="415532"/>
          </a:xfrm>
          <a:prstGeom prst="rect">
            <a:avLst/>
          </a:prstGeom>
        </p:spPr>
      </p:pic>
      <p:pic>
        <p:nvPicPr>
          <p:cNvPr id="5" name="Picture 4" descr="UNOS_logo_larg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0785" y="6198525"/>
            <a:ext cx="1496118" cy="583486"/>
          </a:xfrm>
          <a:prstGeom prst="rect">
            <a:avLst/>
          </a:prstGeom>
        </p:spPr>
      </p:pic>
    </p:spTree>
    <p:extLst>
      <p:ext uri="{BB962C8B-B14F-4D97-AF65-F5344CB8AC3E}">
        <p14:creationId xmlns:p14="http://schemas.microsoft.com/office/powerpoint/2010/main" val="3537522336"/>
      </p:ext>
    </p:extLst>
  </p:cSld>
  <p:clrMap bg1="lt1" tx1="dk1" bg2="lt2" tx2="dk2" accent1="accent1" accent2="accent2" accent3="accent3" accent4="accent4" accent5="accent5" accent6="accent6" hlink="hlink" folHlink="folHlink"/>
  <p:sldLayoutIdLst>
    <p:sldLayoutId id="2147484113" r:id="rId1"/>
    <p:sldLayoutId id="2147484114" r:id="rId2"/>
  </p:sldLayoutIdLst>
  <p:timing>
    <p:tnLst>
      <p:par>
        <p:cTn id="1" dur="indefinite" restart="never" nodeType="tmRoot"/>
      </p:par>
    </p:tnLst>
  </p:timing>
  <p:txStyles>
    <p:titleStyle>
      <a:lvl1pPr algn="l" defTabSz="914400" rtl="0" eaLnBrk="1" latinLnBrk="0" hangingPunct="1">
        <a:spcBef>
          <a:spcPct val="0"/>
        </a:spcBef>
        <a:buNone/>
        <a:defRPr sz="4000" b="1" i="0" kern="1200">
          <a:solidFill>
            <a:srgbClr val="001B37"/>
          </a:solidFill>
          <a:latin typeface="Arial" pitchFamily="34" charset="0"/>
          <a:ea typeface="+mj-ea"/>
          <a:cs typeface="Arial" pitchFamily="34" charset="0"/>
        </a:defRPr>
      </a:lvl1pPr>
    </p:titleStyle>
    <p:bodyStyle>
      <a:lvl1pPr marL="228600" indent="-228600" algn="l" defTabSz="914400" rtl="0" eaLnBrk="1" latinLnBrk="0" hangingPunct="1">
        <a:spcBef>
          <a:spcPts val="2000"/>
        </a:spcBef>
        <a:buClr>
          <a:srgbClr val="002045"/>
        </a:buClr>
        <a:buSzPct val="70000"/>
        <a:buFont typeface="Wingdings" charset="2"/>
        <a:buChar char="§"/>
        <a:defRPr sz="2800" b="0" i="0" kern="1200">
          <a:solidFill>
            <a:srgbClr val="002045"/>
          </a:solidFill>
          <a:latin typeface="Arial" pitchFamily="34" charset="0"/>
          <a:ea typeface="+mn-ea"/>
          <a:cs typeface="Arial" pitchFamily="34" charset="0"/>
        </a:defRPr>
      </a:lvl1pPr>
      <a:lvl2pPr marL="4572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panose="020B0604020202020204" pitchFamily="34" charset="0"/>
                <a:cs typeface="Arial" panose="020B0604020202020204" pitchFamily="34" charset="0"/>
              </a:rPr>
              <a:t>Update on the Revised Kidney Allocation System (KAS)</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7513" y="3414889"/>
            <a:ext cx="8307387" cy="1757612"/>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OPTN/UNOS Board of Directors Meeting</a:t>
            </a:r>
          </a:p>
          <a:p>
            <a:r>
              <a:rPr lang="en-US" sz="2800" dirty="0" smtClean="0">
                <a:solidFill>
                  <a:schemeClr val="tx1"/>
                </a:solidFill>
                <a:latin typeface="Arial" panose="020B0604020202020204" pitchFamily="34" charset="0"/>
                <a:cs typeface="Arial" panose="020B0604020202020204" pitchFamily="34" charset="0"/>
              </a:rPr>
              <a:t>November 12-13, 2014</a:t>
            </a:r>
          </a:p>
          <a:p>
            <a:r>
              <a:rPr lang="en-US" sz="2800" dirty="0" smtClean="0">
                <a:solidFill>
                  <a:schemeClr val="tx1"/>
                </a:solidFill>
                <a:latin typeface="Arial" panose="020B0604020202020204" pitchFamily="34" charset="0"/>
                <a:cs typeface="Arial" panose="020B0604020202020204" pitchFamily="34" charset="0"/>
              </a:rPr>
              <a:t>Richard Formica, MD (Chair)</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132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a:xfrm>
            <a:off x="288925" y="155575"/>
            <a:ext cx="8740775" cy="850900"/>
          </a:xfrm>
        </p:spPr>
        <p:txBody>
          <a:bodyPr/>
          <a:lstStyle/>
          <a:p>
            <a:r>
              <a:rPr lang="en-US" dirty="0" smtClean="0">
                <a:solidFill>
                  <a:schemeClr val="tx1"/>
                </a:solidFill>
                <a:latin typeface="Arial" charset="0"/>
                <a:cs typeface="Arial" charset="0"/>
              </a:rPr>
              <a:t>Measures to Help with Data Updates</a:t>
            </a:r>
          </a:p>
        </p:txBody>
      </p:sp>
      <p:graphicFrame>
        <p:nvGraphicFramePr>
          <p:cNvPr id="4" name="Table 3"/>
          <p:cNvGraphicFramePr>
            <a:graphicFrameLocks noGrp="1"/>
          </p:cNvGraphicFramePr>
          <p:nvPr>
            <p:extLst>
              <p:ext uri="{D42A27DB-BD31-4B8C-83A1-F6EECF244321}">
                <p14:modId xmlns:p14="http://schemas.microsoft.com/office/powerpoint/2010/main" val="2948081445"/>
              </p:ext>
            </p:extLst>
          </p:nvPr>
        </p:nvGraphicFramePr>
        <p:xfrm>
          <a:off x="840000" y="2239963"/>
          <a:ext cx="7689272" cy="914400"/>
        </p:xfrm>
        <a:graphic>
          <a:graphicData uri="http://schemas.openxmlformats.org/drawingml/2006/table">
            <a:tbl>
              <a:tblPr firstRow="1" bandRow="1">
                <a:tableStyleId>{21E4AEA4-8DFA-4A89-87EB-49C32662AFE0}</a:tableStyleId>
              </a:tblPr>
              <a:tblGrid>
                <a:gridCol w="3844636"/>
                <a:gridCol w="3844636"/>
              </a:tblGrid>
              <a:tr h="370840">
                <a:tc>
                  <a:txBody>
                    <a:bodyPr/>
                    <a:lstStyle/>
                    <a:p>
                      <a:r>
                        <a:rPr lang="en-US" sz="2400" dirty="0" smtClean="0">
                          <a:solidFill>
                            <a:schemeClr val="tx1"/>
                          </a:solidFill>
                          <a:latin typeface="Arial" panose="020B0604020202020204" pitchFamily="34" charset="0"/>
                          <a:cs typeface="Arial" panose="020B0604020202020204" pitchFamily="34" charset="0"/>
                        </a:rPr>
                        <a:t>Listed</a:t>
                      </a:r>
                      <a:r>
                        <a:rPr lang="en-US" sz="2400" baseline="0" dirty="0" smtClean="0">
                          <a:solidFill>
                            <a:schemeClr val="tx1"/>
                          </a:solidFill>
                          <a:latin typeface="Arial" panose="020B0604020202020204" pitchFamily="34" charset="0"/>
                          <a:cs typeface="Arial" panose="020B0604020202020204" pitchFamily="34" charset="0"/>
                        </a:rPr>
                        <a:t> to accept ECD</a:t>
                      </a:r>
                      <a:endParaRPr lang="en-US" sz="2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Arial" panose="020B0604020202020204" pitchFamily="34" charset="0"/>
                          <a:cs typeface="Arial" panose="020B0604020202020204" pitchFamily="34" charset="0"/>
                        </a:rPr>
                        <a:t>Not on ECD list</a:t>
                      </a:r>
                      <a:endParaRPr lang="en-US" sz="2400" b="1" dirty="0" smtClean="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Max KDPI of 100%</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Max KDPI of 85%</a:t>
                      </a:r>
                      <a:endParaRPr lang="en-US" sz="2400" b="0" dirty="0" smtClean="0">
                        <a:solidFill>
                          <a:srgbClr val="001B37"/>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6573" name="Content Placeholder 4"/>
          <p:cNvSpPr>
            <a:spLocks noGrp="1"/>
          </p:cNvSpPr>
          <p:nvPr>
            <p:ph idx="1"/>
          </p:nvPr>
        </p:nvSpPr>
        <p:spPr>
          <a:xfrm>
            <a:off x="481013" y="1447800"/>
            <a:ext cx="8548687" cy="792163"/>
          </a:xfrm>
        </p:spPr>
        <p:txBody>
          <a:bodyPr>
            <a:normAutofit lnSpcReduction="10000"/>
          </a:bodyPr>
          <a:lstStyle/>
          <a:p>
            <a:r>
              <a:rPr lang="en-US" sz="2400" u="sng" dirty="0" smtClean="0">
                <a:latin typeface="Arial" charset="0"/>
                <a:cs typeface="Arial" charset="0"/>
              </a:rPr>
              <a:t>Maximum KDPI values</a:t>
            </a:r>
            <a:r>
              <a:rPr lang="en-US" sz="2400" dirty="0" smtClean="0">
                <a:latin typeface="Arial" charset="0"/>
                <a:cs typeface="Arial" charset="0"/>
              </a:rPr>
              <a:t>: automatic updates for candidates listed prior to implementation with missing values</a:t>
            </a:r>
          </a:p>
        </p:txBody>
      </p:sp>
      <p:sp>
        <p:nvSpPr>
          <p:cNvPr id="2" name="Rectangle 1"/>
          <p:cNvSpPr/>
          <p:nvPr/>
        </p:nvSpPr>
        <p:spPr>
          <a:xfrm>
            <a:off x="488500" y="3398293"/>
            <a:ext cx="8191476" cy="1569660"/>
          </a:xfrm>
          <a:prstGeom prst="rect">
            <a:avLst/>
          </a:prstGeom>
        </p:spPr>
        <p:txBody>
          <a:bodyPr wrap="square">
            <a:spAutoFit/>
          </a:bodyPr>
          <a:lstStyle/>
          <a:p>
            <a:pPr marL="228600" indent="-228600" defTabSz="914400">
              <a:spcBef>
                <a:spcPts val="2000"/>
              </a:spcBef>
              <a:buClr>
                <a:srgbClr val="002045"/>
              </a:buClr>
              <a:buSzPct val="70000"/>
              <a:buFont typeface="Wingdings" charset="2"/>
              <a:buChar char="§"/>
            </a:pPr>
            <a:r>
              <a:rPr lang="en-US" sz="2400" u="sng" dirty="0" smtClean="0">
                <a:solidFill>
                  <a:srgbClr val="002045"/>
                </a:solidFill>
                <a:latin typeface="Arial" panose="020B0604020202020204" pitchFamily="34" charset="0"/>
                <a:cs typeface="Arial" panose="020B0604020202020204" pitchFamily="34" charset="0"/>
              </a:rPr>
              <a:t>Dialysis start dates</a:t>
            </a:r>
            <a:r>
              <a:rPr lang="en-US" sz="2400" dirty="0" smtClean="0">
                <a:solidFill>
                  <a:srgbClr val="002045"/>
                </a:solidFill>
                <a:latin typeface="Arial" panose="020B0604020202020204" pitchFamily="34" charset="0"/>
                <a:cs typeface="Arial" panose="020B0604020202020204" pitchFamily="34" charset="0"/>
              </a:rPr>
              <a:t>: if program selects/confirms a dialysis start date that matches the CMS Crown Web data referenced in </a:t>
            </a:r>
            <a:r>
              <a:rPr lang="en-US" sz="2400" dirty="0" err="1" smtClean="0">
                <a:solidFill>
                  <a:srgbClr val="002045"/>
                </a:solidFill>
                <a:latin typeface="Arial" panose="020B0604020202020204" pitchFamily="34" charset="0"/>
                <a:cs typeface="Arial" panose="020B0604020202020204" pitchFamily="34" charset="0"/>
              </a:rPr>
              <a:t>UNet</a:t>
            </a:r>
            <a:r>
              <a:rPr lang="en-US" sz="2400" dirty="0" smtClean="0">
                <a:solidFill>
                  <a:srgbClr val="002045"/>
                </a:solidFill>
                <a:latin typeface="Arial" panose="020B0604020202020204" pitchFamily="34" charset="0"/>
                <a:cs typeface="Arial" panose="020B0604020202020204" pitchFamily="34" charset="0"/>
              </a:rPr>
              <a:t>℠, no documentation is needed for the date for UNOS site visit </a:t>
            </a:r>
            <a:endParaRPr lang="en-US" sz="2400" dirty="0">
              <a:solidFill>
                <a:srgbClr val="0020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26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a:xfrm>
            <a:off x="288925" y="155575"/>
            <a:ext cx="8740775" cy="850900"/>
          </a:xfrm>
        </p:spPr>
        <p:txBody>
          <a:bodyPr/>
          <a:lstStyle/>
          <a:p>
            <a:r>
              <a:rPr lang="en-US" dirty="0" smtClean="0">
                <a:solidFill>
                  <a:schemeClr val="tx1"/>
                </a:solidFill>
                <a:latin typeface="Arial" charset="0"/>
                <a:cs typeface="Arial" charset="0"/>
              </a:rPr>
              <a:t>Measures to Help with Data Updates</a:t>
            </a:r>
          </a:p>
        </p:txBody>
      </p:sp>
      <p:sp>
        <p:nvSpPr>
          <p:cNvPr id="66573" name="Content Placeholder 4"/>
          <p:cNvSpPr>
            <a:spLocks noGrp="1"/>
          </p:cNvSpPr>
          <p:nvPr>
            <p:ph idx="1"/>
          </p:nvPr>
        </p:nvSpPr>
        <p:spPr>
          <a:xfrm>
            <a:off x="481013" y="1447800"/>
            <a:ext cx="8548687" cy="792163"/>
          </a:xfrm>
        </p:spPr>
        <p:txBody>
          <a:bodyPr>
            <a:normAutofit lnSpcReduction="10000"/>
          </a:bodyPr>
          <a:lstStyle/>
          <a:p>
            <a:pPr lvl="0"/>
            <a:r>
              <a:rPr lang="en-US" sz="2400" dirty="0">
                <a:solidFill>
                  <a:schemeClr val="tx1"/>
                </a:solidFill>
                <a:latin typeface="Arial" panose="020B0604020202020204" pitchFamily="34" charset="0"/>
                <a:cs typeface="Arial" panose="020B0604020202020204" pitchFamily="34" charset="0"/>
              </a:rPr>
              <a:t>Provided programs with references to help with data accuracy </a:t>
            </a:r>
            <a:r>
              <a:rPr lang="en-US" sz="2400" dirty="0" smtClean="0">
                <a:solidFill>
                  <a:schemeClr val="tx1"/>
                </a:solidFill>
                <a:latin typeface="Arial" panose="020B0604020202020204" pitchFamily="34" charset="0"/>
                <a:cs typeface="Arial" panose="020B0604020202020204" pitchFamily="34" charset="0"/>
              </a:rPr>
              <a:t>and reports </a:t>
            </a:r>
            <a:r>
              <a:rPr lang="en-US" sz="2400" dirty="0">
                <a:solidFill>
                  <a:schemeClr val="tx1"/>
                </a:solidFill>
                <a:latin typeface="Arial" panose="020B0604020202020204" pitchFamily="34" charset="0"/>
                <a:cs typeface="Arial" panose="020B0604020202020204" pitchFamily="34" charset="0"/>
              </a:rPr>
              <a:t>to flag missing data</a:t>
            </a:r>
          </a:p>
        </p:txBody>
      </p:sp>
      <p:sp>
        <p:nvSpPr>
          <p:cNvPr id="2" name="Rectangle 1"/>
          <p:cNvSpPr/>
          <p:nvPr/>
        </p:nvSpPr>
        <p:spPr>
          <a:xfrm>
            <a:off x="415891" y="2239963"/>
            <a:ext cx="8191476" cy="461665"/>
          </a:xfrm>
          <a:prstGeom prst="rect">
            <a:avLst/>
          </a:prstGeom>
        </p:spPr>
        <p:txBody>
          <a:bodyPr wrap="square">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CPRA approver </a:t>
            </a:r>
            <a:r>
              <a:rPr lang="en-US" sz="2400" dirty="0" smtClean="0">
                <a:latin typeface="Arial" panose="020B0604020202020204" pitchFamily="34" charset="0"/>
                <a:cs typeface="Arial" panose="020B0604020202020204" pitchFamily="34" charset="0"/>
              </a:rPr>
              <a:t>form in </a:t>
            </a:r>
            <a:r>
              <a:rPr lang="en-US" sz="2400" dirty="0" err="1" smtClean="0">
                <a:latin typeface="Arial" panose="020B0604020202020204" pitchFamily="34" charset="0"/>
                <a:cs typeface="Arial" panose="020B0604020202020204" pitchFamily="34" charset="0"/>
              </a:rPr>
              <a:t>UNet</a:t>
            </a:r>
            <a:r>
              <a:rPr lang="en-US" sz="2400" dirty="0" smtClean="0">
                <a:latin typeface="Calibri" panose="020F050202020403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assists with compliance</a:t>
            </a:r>
          </a:p>
        </p:txBody>
      </p:sp>
    </p:spTree>
    <p:extLst>
      <p:ext uri="{BB962C8B-B14F-4D97-AF65-F5344CB8AC3E}">
        <p14:creationId xmlns:p14="http://schemas.microsoft.com/office/powerpoint/2010/main" val="2150405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288925" y="155575"/>
            <a:ext cx="8740775" cy="850900"/>
          </a:xfrm>
        </p:spPr>
        <p:txBody>
          <a:bodyPr/>
          <a:lstStyle/>
          <a:p>
            <a:r>
              <a:rPr lang="en-US" altLang="en-US" dirty="0" smtClean="0">
                <a:latin typeface="Arial" panose="020B0604020202020204" pitchFamily="34" charset="0"/>
                <a:cs typeface="Arial" panose="020B0604020202020204" pitchFamily="34" charset="0"/>
              </a:rPr>
              <a:t>A Special Thank You to Team KAS</a:t>
            </a:r>
          </a:p>
        </p:txBody>
      </p:sp>
      <p:graphicFrame>
        <p:nvGraphicFramePr>
          <p:cNvPr id="4" name="Diagram 3"/>
          <p:cNvGraphicFramePr/>
          <p:nvPr>
            <p:extLst/>
          </p:nvPr>
        </p:nvGraphicFramePr>
        <p:xfrm>
          <a:off x="4325938" y="1373126"/>
          <a:ext cx="4462462" cy="512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47333298"/>
              </p:ext>
            </p:extLst>
          </p:nvPr>
        </p:nvGraphicFramePr>
        <p:xfrm>
          <a:off x="288923" y="1211194"/>
          <a:ext cx="8499476" cy="4957594"/>
        </p:xfrm>
        <a:graphic>
          <a:graphicData uri="http://schemas.openxmlformats.org/drawingml/2006/table">
            <a:tbl>
              <a:tblPr bandRow="1">
                <a:tableStyleId>{3B4B98B0-60AC-42C2-AFA5-B58CD77FA1E5}</a:tableStyleId>
              </a:tblPr>
              <a:tblGrid>
                <a:gridCol w="4249738"/>
                <a:gridCol w="4249738"/>
              </a:tblGrid>
              <a:tr h="362749">
                <a:tc>
                  <a:txBody>
                    <a:bodyPr/>
                    <a:lstStyle/>
                    <a:p>
                      <a:pPr lvl="0" rtl="0"/>
                      <a:r>
                        <a:rPr lang="en-US" sz="2400" dirty="0" smtClean="0"/>
                        <a:t>Kimberly Taylor, II	</a:t>
                      </a:r>
                    </a:p>
                  </a:txBody>
                  <a:tcPr/>
                </a:tc>
                <a:tc>
                  <a:txBody>
                    <a:bodyPr/>
                    <a:lstStyle/>
                    <a:p>
                      <a:pPr lvl="0" rtl="0"/>
                      <a:r>
                        <a:rPr lang="en-US" sz="2400" dirty="0" smtClean="0"/>
                        <a:t>Terri Bessom, Project Manager</a:t>
                      </a:r>
                    </a:p>
                  </a:txBody>
                  <a:tcPr/>
                </a:tc>
              </a:tr>
              <a:tr h="349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Angela Allen,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Kerrie Cobb, IT</a:t>
                      </a:r>
                    </a:p>
                  </a:txBody>
                  <a:tcPr/>
                </a:tc>
              </a:tr>
              <a:tr h="349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Joel Newman, Communications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Teams </a:t>
                      </a:r>
                      <a:r>
                        <a:rPr lang="en-US" sz="2400" dirty="0" err="1" smtClean="0"/>
                        <a:t>Ironfish</a:t>
                      </a:r>
                      <a:r>
                        <a:rPr lang="en-US" sz="2400" dirty="0" smtClean="0"/>
                        <a:t> and </a:t>
                      </a:r>
                      <a:r>
                        <a:rPr lang="en-US" sz="2400" dirty="0" err="1" smtClean="0"/>
                        <a:t>Irondragon</a:t>
                      </a:r>
                      <a:r>
                        <a:rPr lang="en-US" sz="2400" dirty="0" smtClean="0"/>
                        <a:t>, IT</a:t>
                      </a:r>
                    </a:p>
                  </a:txBody>
                  <a:tcPr/>
                </a:tc>
              </a:tr>
              <a:tr h="349677">
                <a:tc>
                  <a:txBody>
                    <a:bodyPr/>
                    <a:lstStyle/>
                    <a:p>
                      <a:r>
                        <a:rPr lang="en-US" sz="2400" dirty="0" smtClean="0"/>
                        <a:t>Anne </a:t>
                      </a:r>
                      <a:r>
                        <a:rPr lang="en-US" sz="2400" dirty="0" err="1" smtClean="0"/>
                        <a:t>Paschke</a:t>
                      </a:r>
                      <a:r>
                        <a:rPr lang="en-US" sz="2400" dirty="0" smtClean="0"/>
                        <a:t>, Communications</a:t>
                      </a:r>
                      <a:endParaRPr lang="en-US" sz="2400" dirty="0"/>
                    </a:p>
                  </a:txBody>
                  <a:tcPr/>
                </a:tc>
                <a:tc>
                  <a:txBody>
                    <a:bodyPr/>
                    <a:lstStyle/>
                    <a:p>
                      <a:r>
                        <a:rPr lang="en-US" sz="2400" dirty="0" smtClean="0"/>
                        <a:t>Darren Stewart, Research</a:t>
                      </a:r>
                      <a:endParaRPr lang="en-US" sz="2400" dirty="0"/>
                    </a:p>
                  </a:txBody>
                  <a:tcPr/>
                </a:tc>
              </a:tr>
              <a:tr h="374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Karen Sokohl, Communications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Anna Kucheryavaya, Research</a:t>
                      </a:r>
                    </a:p>
                  </a:txBody>
                  <a:tcPr/>
                </a:tc>
              </a:tr>
              <a:tr h="359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Roger Brown, Organ Center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Wida Cherikh, Research</a:t>
                      </a:r>
                    </a:p>
                  </a:txBody>
                  <a:tcPr/>
                </a:tc>
              </a:tr>
              <a:tr h="372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Chrystal </a:t>
                      </a:r>
                      <a:r>
                        <a:rPr lang="en-US" sz="2400" dirty="0" err="1" smtClean="0"/>
                        <a:t>Graybill</a:t>
                      </a:r>
                      <a:r>
                        <a:rPr lang="en-US" sz="2400" dirty="0" smtClean="0"/>
                        <a:t>, 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Gena Boyle, Policy</a:t>
                      </a:r>
                    </a:p>
                  </a:txBody>
                  <a:tcPr/>
                </a:tc>
              </a:tr>
              <a:tr h="359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Shannon Edwards, 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Kristina Tyler, Policy</a:t>
                      </a:r>
                    </a:p>
                  </a:txBody>
                  <a:tcPr/>
                </a:tc>
              </a:tr>
              <a:tr h="371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Betsy Gans, 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Elizabeth Miller, DEQ</a:t>
                      </a:r>
                    </a:p>
                  </a:txBody>
                  <a:tcPr/>
                </a:tc>
              </a:tr>
              <a:tr h="477034">
                <a:tc>
                  <a:txBody>
                    <a:bodyPr/>
                    <a:lstStyle/>
                    <a:p>
                      <a:r>
                        <a:rPr lang="en-US" sz="2400" dirty="0" smtClean="0"/>
                        <a:t>Cliff McClenney,</a:t>
                      </a:r>
                      <a:r>
                        <a:rPr lang="en-US" sz="2400" baseline="0" dirty="0" smtClean="0"/>
                        <a:t> RA</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smtClean="0"/>
                        <a:t>Leslee</a:t>
                      </a:r>
                      <a:r>
                        <a:rPr lang="en-US" sz="2400" dirty="0" smtClean="0"/>
                        <a:t> Garland, DEQ</a:t>
                      </a:r>
                    </a:p>
                  </a:txBody>
                  <a:tcPr/>
                </a:tc>
              </a:tr>
            </a:tbl>
          </a:graphicData>
        </a:graphic>
      </p:graphicFrame>
    </p:spTree>
    <p:extLst>
      <p:ext uri="{BB962C8B-B14F-4D97-AF65-F5344CB8AC3E}">
        <p14:creationId xmlns:p14="http://schemas.microsoft.com/office/powerpoint/2010/main" val="2149438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697" y="1723460"/>
            <a:ext cx="3657143" cy="3657143"/>
          </a:xfrm>
        </p:spPr>
      </p:pic>
    </p:spTree>
    <p:extLst>
      <p:ext uri="{BB962C8B-B14F-4D97-AF65-F5344CB8AC3E}">
        <p14:creationId xmlns:p14="http://schemas.microsoft.com/office/powerpoint/2010/main" val="11848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4000" dirty="0" smtClean="0"/>
              <a:t>Extras</a:t>
            </a:r>
            <a:endParaRPr lang="en-US" sz="4000" dirty="0"/>
          </a:p>
        </p:txBody>
      </p:sp>
    </p:spTree>
    <p:extLst>
      <p:ext uri="{BB962C8B-B14F-4D97-AF65-F5344CB8AC3E}">
        <p14:creationId xmlns:p14="http://schemas.microsoft.com/office/powerpoint/2010/main" val="1824090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8797" y="1007242"/>
          <a:ext cx="8066406" cy="5130005"/>
        </p:xfrm>
        <a:graphic>
          <a:graphicData uri="http://schemas.openxmlformats.org/drawingml/2006/table">
            <a:tbl>
              <a:tblPr firstRow="1" bandRow="1">
                <a:tableStyleId>{5C22544A-7EE6-4342-B048-85BDC9FD1C3A}</a:tableStyleId>
              </a:tblPr>
              <a:tblGrid>
                <a:gridCol w="3517267"/>
                <a:gridCol w="1860337"/>
                <a:gridCol w="2688802"/>
              </a:tblGrid>
              <a:tr h="370840">
                <a:tc>
                  <a:txBody>
                    <a:bodyPr/>
                    <a:lstStyle/>
                    <a:p>
                      <a:pPr algn="ctr"/>
                      <a:r>
                        <a:rPr lang="en-US" sz="2000" dirty="0" smtClean="0">
                          <a:latin typeface="Arial" panose="020B0604020202020204" pitchFamily="34" charset="0"/>
                          <a:cs typeface="Arial" panose="020B0604020202020204" pitchFamily="34" charset="0"/>
                        </a:rPr>
                        <a:t>Lab,</a:t>
                      </a:r>
                      <a:r>
                        <a:rPr lang="en-US" sz="2000" baseline="0" dirty="0" smtClean="0">
                          <a:latin typeface="Arial" panose="020B0604020202020204" pitchFamily="34" charset="0"/>
                          <a:cs typeface="Arial" panose="020B0604020202020204" pitchFamily="34" charset="0"/>
                        </a:rPr>
                        <a:t> OPO, and </a:t>
                      </a:r>
                      <a:r>
                        <a:rPr lang="en-US" sz="2000" dirty="0" smtClean="0">
                          <a:latin typeface="Arial" panose="020B0604020202020204" pitchFamily="34" charset="0"/>
                          <a:cs typeface="Arial" panose="020B0604020202020204" pitchFamily="34" charset="0"/>
                        </a:rPr>
                        <a:t>TXC</a:t>
                      </a:r>
                      <a:r>
                        <a:rPr lang="en-US" sz="2000" baseline="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Members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Societies</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Other Organizations</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sz="2000" dirty="0" smtClean="0">
                          <a:latin typeface="Arial" panose="020B0604020202020204" pitchFamily="34" charset="0"/>
                          <a:cs typeface="Arial" panose="020B0604020202020204" pitchFamily="34" charset="0"/>
                        </a:rPr>
                        <a:t>Administrators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AST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NKF</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466565">
                <a:tc>
                  <a:txBody>
                    <a:bodyPr/>
                    <a:lstStyle/>
                    <a:p>
                      <a:pPr algn="ctr"/>
                      <a:r>
                        <a:rPr lang="en-US" sz="2000" dirty="0" smtClean="0">
                          <a:latin typeface="Arial" panose="020B0604020202020204" pitchFamily="34" charset="0"/>
                          <a:cs typeface="Arial" panose="020B0604020202020204" pitchFamily="34" charset="0"/>
                        </a:rPr>
                        <a:t>Coordinators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ASTS</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TRIO</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Physicians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NATCO</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ARA</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Surgeons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AOPO</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ESRD Networks</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Compliance staff</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STSW</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AKF</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Data Coordinators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AMAT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ADA</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Social Workers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DTCP</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NRAA</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Program Directors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ASHI</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AAKP</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Medical</a:t>
                      </a:r>
                      <a:r>
                        <a:rPr lang="en-US" sz="2000" baseline="0" dirty="0" smtClean="0">
                          <a:latin typeface="Arial" panose="020B0604020202020204" pitchFamily="34" charset="0"/>
                          <a:cs typeface="Arial" panose="020B0604020202020204" pitchFamily="34" charset="0"/>
                        </a:rPr>
                        <a:t> Directors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ITNS</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ANNA</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Referring Physicians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anose="020B0604020202020204" pitchFamily="34" charset="0"/>
                          <a:cs typeface="Arial" panose="020B0604020202020204" pitchFamily="34" charset="0"/>
                        </a:rPr>
                        <a:t>ASN</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PKD Foundation</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2000" dirty="0" smtClean="0">
                          <a:latin typeface="Arial" panose="020B0604020202020204" pitchFamily="34" charset="0"/>
                          <a:cs typeface="Arial" panose="020B0604020202020204" pitchFamily="34" charset="0"/>
                        </a:rPr>
                        <a:t>Laboratory staff</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Targeted Contacts</a:t>
            </a:r>
            <a:endParaRPr lang="en-US" dirty="0"/>
          </a:p>
        </p:txBody>
      </p:sp>
    </p:spTree>
    <p:extLst>
      <p:ext uri="{BB962C8B-B14F-4D97-AF65-F5344CB8AC3E}">
        <p14:creationId xmlns:p14="http://schemas.microsoft.com/office/powerpoint/2010/main" val="424030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2131061"/>
              </p:ext>
            </p:extLst>
          </p:nvPr>
        </p:nvGraphicFramePr>
        <p:xfrm>
          <a:off x="288925" y="1349375"/>
          <a:ext cx="8548688"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KAS Implementation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56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How We’ve Prepared Members</a:t>
            </a:r>
            <a:endParaRPr lang="en-US" dirty="0">
              <a:latin typeface="Arial" panose="020B0604020202020204" pitchFamily="34" charset="0"/>
              <a:cs typeface="Arial" panose="020B0604020202020204" pitchFamily="34"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444271122"/>
              </p:ext>
            </p:extLst>
          </p:nvPr>
        </p:nvGraphicFramePr>
        <p:xfrm>
          <a:off x="288925" y="1349375"/>
          <a:ext cx="8548688"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8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522513" y="904424"/>
          <a:ext cx="8249650" cy="4927844"/>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Arrow 3"/>
          <p:cNvSpPr/>
          <p:nvPr/>
        </p:nvSpPr>
        <p:spPr>
          <a:xfrm rot="340245">
            <a:off x="2998106" y="1077505"/>
            <a:ext cx="978408" cy="193432"/>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83678" y="1050448"/>
            <a:ext cx="3806256" cy="646331"/>
          </a:xfrm>
          <a:prstGeom prst="rect">
            <a:avLst/>
          </a:prstGeom>
          <a:noFill/>
        </p:spPr>
        <p:txBody>
          <a:bodyPr wrap="square" rtlCol="0">
            <a:spAutoFit/>
          </a:bodyPr>
          <a:lstStyle/>
          <a:p>
            <a:r>
              <a:rPr lang="en-US" dirty="0" smtClean="0"/>
              <a:t>38 programs have verified EPTS data for 100% of their candidates</a:t>
            </a:r>
            <a:endParaRPr lang="en-US" dirty="0"/>
          </a:p>
        </p:txBody>
      </p:sp>
      <p:sp>
        <p:nvSpPr>
          <p:cNvPr id="16" name="Title 2"/>
          <p:cNvSpPr txBox="1">
            <a:spLocks/>
          </p:cNvSpPr>
          <p:nvPr/>
        </p:nvSpPr>
        <p:spPr bwMode="auto">
          <a:xfrm>
            <a:off x="3208421" y="5988827"/>
            <a:ext cx="4122821" cy="5971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b="1" kern="1200">
                <a:solidFill>
                  <a:srgbClr val="001B37"/>
                </a:solidFill>
                <a:latin typeface="Arial" pitchFamily="34" charset="0"/>
                <a:ea typeface="+mj-ea"/>
                <a:cs typeface="Arial" pitchFamily="34" charset="0"/>
              </a:defRPr>
            </a:lvl1pPr>
            <a:lvl2pPr algn="l" rtl="0" eaLnBrk="0" fontAlgn="base" hangingPunct="0">
              <a:spcBef>
                <a:spcPct val="0"/>
              </a:spcBef>
              <a:spcAft>
                <a:spcPct val="0"/>
              </a:spcAft>
              <a:defRPr sz="4000" b="1">
                <a:solidFill>
                  <a:srgbClr val="001B37"/>
                </a:solidFill>
                <a:latin typeface="Arial" charset="0"/>
                <a:cs typeface="Arial" charset="0"/>
              </a:defRPr>
            </a:lvl2pPr>
            <a:lvl3pPr algn="l" rtl="0" eaLnBrk="0" fontAlgn="base" hangingPunct="0">
              <a:spcBef>
                <a:spcPct val="0"/>
              </a:spcBef>
              <a:spcAft>
                <a:spcPct val="0"/>
              </a:spcAft>
              <a:defRPr sz="4000" b="1">
                <a:solidFill>
                  <a:srgbClr val="001B37"/>
                </a:solidFill>
                <a:latin typeface="Arial" charset="0"/>
                <a:cs typeface="Arial" charset="0"/>
              </a:defRPr>
            </a:lvl3pPr>
            <a:lvl4pPr algn="l" rtl="0" eaLnBrk="0" fontAlgn="base" hangingPunct="0">
              <a:spcBef>
                <a:spcPct val="0"/>
              </a:spcBef>
              <a:spcAft>
                <a:spcPct val="0"/>
              </a:spcAft>
              <a:defRPr sz="4000" b="1">
                <a:solidFill>
                  <a:srgbClr val="001B37"/>
                </a:solidFill>
                <a:latin typeface="Arial" charset="0"/>
                <a:cs typeface="Arial" charset="0"/>
              </a:defRPr>
            </a:lvl4pPr>
            <a:lvl5pPr algn="l" rtl="0" eaLnBrk="0" fontAlgn="base" hangingPunct="0">
              <a:spcBef>
                <a:spcPct val="0"/>
              </a:spcBef>
              <a:spcAft>
                <a:spcPct val="0"/>
              </a:spcAft>
              <a:defRPr sz="4000" b="1">
                <a:solidFill>
                  <a:srgbClr val="001B37"/>
                </a:solidFill>
                <a:latin typeface="Arial" charset="0"/>
                <a:cs typeface="Arial" charset="0"/>
              </a:defRPr>
            </a:lvl5pPr>
            <a:lvl6pPr marL="457200" algn="l" rtl="0" fontAlgn="base">
              <a:spcBef>
                <a:spcPct val="0"/>
              </a:spcBef>
              <a:spcAft>
                <a:spcPct val="0"/>
              </a:spcAft>
              <a:defRPr sz="4000" b="1">
                <a:solidFill>
                  <a:srgbClr val="001B37"/>
                </a:solidFill>
                <a:latin typeface="Arial" charset="0"/>
                <a:cs typeface="Arial" charset="0"/>
              </a:defRPr>
            </a:lvl6pPr>
            <a:lvl7pPr marL="914400" algn="l" rtl="0" fontAlgn="base">
              <a:spcBef>
                <a:spcPct val="0"/>
              </a:spcBef>
              <a:spcAft>
                <a:spcPct val="0"/>
              </a:spcAft>
              <a:defRPr sz="4000" b="1">
                <a:solidFill>
                  <a:srgbClr val="001B37"/>
                </a:solidFill>
                <a:latin typeface="Arial" charset="0"/>
                <a:cs typeface="Arial" charset="0"/>
              </a:defRPr>
            </a:lvl7pPr>
            <a:lvl8pPr marL="1371600" algn="l" rtl="0" fontAlgn="base">
              <a:spcBef>
                <a:spcPct val="0"/>
              </a:spcBef>
              <a:spcAft>
                <a:spcPct val="0"/>
              </a:spcAft>
              <a:defRPr sz="4000" b="1">
                <a:solidFill>
                  <a:srgbClr val="001B37"/>
                </a:solidFill>
                <a:latin typeface="Arial" charset="0"/>
                <a:cs typeface="Arial" charset="0"/>
              </a:defRPr>
            </a:lvl8pPr>
            <a:lvl9pPr marL="1828800" algn="l" rtl="0" fontAlgn="base">
              <a:spcBef>
                <a:spcPct val="0"/>
              </a:spcBef>
              <a:spcAft>
                <a:spcPct val="0"/>
              </a:spcAft>
              <a:defRPr sz="4000" b="1">
                <a:solidFill>
                  <a:srgbClr val="001B37"/>
                </a:solidFill>
                <a:latin typeface="Arial" charset="0"/>
                <a:cs typeface="Arial" charset="0"/>
              </a:defRPr>
            </a:lvl9pPr>
          </a:lstStyle>
          <a:p>
            <a:pPr algn="ctr" defTabSz="914400"/>
            <a:r>
              <a:rPr lang="en-US" sz="1600" b="0" i="1" dirty="0" smtClean="0">
                <a:solidFill>
                  <a:schemeClr val="tx1"/>
                </a:solidFill>
                <a:latin typeface="Arial" charset="0"/>
                <a:cs typeface="Arial" charset="0"/>
              </a:rPr>
              <a:t>* Includes Registrations on the Waitlist May 27, with Verification Status as of July 22</a:t>
            </a:r>
            <a:endParaRPr lang="en-US" sz="1600" b="0" i="1" dirty="0" smtClean="0">
              <a:latin typeface="Arial" charset="0"/>
              <a:cs typeface="Arial" charset="0"/>
            </a:endParaRPr>
          </a:p>
        </p:txBody>
      </p:sp>
      <p:sp>
        <p:nvSpPr>
          <p:cNvPr id="12" name="Title 2"/>
          <p:cNvSpPr>
            <a:spLocks noGrp="1"/>
          </p:cNvSpPr>
          <p:nvPr>
            <p:ph type="title"/>
          </p:nvPr>
        </p:nvSpPr>
        <p:spPr>
          <a:xfrm>
            <a:off x="231819" y="226213"/>
            <a:ext cx="8912180" cy="850900"/>
          </a:xfrm>
        </p:spPr>
        <p:txBody>
          <a:bodyPr/>
          <a:lstStyle/>
          <a:p>
            <a:r>
              <a:rPr lang="en-US" sz="2400" dirty="0" smtClean="0">
                <a:solidFill>
                  <a:schemeClr val="tx1"/>
                </a:solidFill>
                <a:latin typeface="Arial" charset="0"/>
                <a:cs typeface="Arial" charset="0"/>
              </a:rPr>
              <a:t>% of Kidney Registrations* with Verified  EPTS Data, by Transplant Program</a:t>
            </a:r>
            <a:endParaRPr lang="en-US" sz="2400" i="1" dirty="0" smtClean="0">
              <a:latin typeface="Arial" charset="0"/>
              <a:cs typeface="Arial" charset="0"/>
            </a:endParaRPr>
          </a:p>
        </p:txBody>
      </p:sp>
      <p:sp>
        <p:nvSpPr>
          <p:cNvPr id="17" name="TextBox 16"/>
          <p:cNvSpPr txBox="1"/>
          <p:nvPr/>
        </p:nvSpPr>
        <p:spPr>
          <a:xfrm>
            <a:off x="5692461" y="2240800"/>
            <a:ext cx="1638781" cy="523220"/>
          </a:xfrm>
          <a:prstGeom prst="rect">
            <a:avLst/>
          </a:prstGeom>
          <a:noFill/>
        </p:spPr>
        <p:txBody>
          <a:bodyPr wrap="square" rtlCol="0">
            <a:spAutoFit/>
          </a:bodyPr>
          <a:lstStyle/>
          <a:p>
            <a:r>
              <a:rPr lang="en-US" sz="2800" dirty="0" smtClean="0"/>
              <a:t>July 22</a:t>
            </a:r>
            <a:endParaRPr lang="en-US" sz="2800" dirty="0"/>
          </a:p>
        </p:txBody>
      </p:sp>
    </p:spTree>
    <p:extLst>
      <p:ext uri="{BB962C8B-B14F-4D97-AF65-F5344CB8AC3E}">
        <p14:creationId xmlns:p14="http://schemas.microsoft.com/office/powerpoint/2010/main" val="54938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390144" y="904424"/>
          <a:ext cx="8510016" cy="4959928"/>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Arrow 3"/>
          <p:cNvSpPr/>
          <p:nvPr/>
        </p:nvSpPr>
        <p:spPr>
          <a:xfrm rot="1012773">
            <a:off x="3721828" y="1223111"/>
            <a:ext cx="978408" cy="193432"/>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707243" y="1142423"/>
            <a:ext cx="3806256" cy="646331"/>
          </a:xfrm>
          <a:prstGeom prst="rect">
            <a:avLst/>
          </a:prstGeom>
          <a:noFill/>
        </p:spPr>
        <p:txBody>
          <a:bodyPr wrap="square" rtlCol="0">
            <a:spAutoFit/>
          </a:bodyPr>
          <a:lstStyle/>
          <a:p>
            <a:r>
              <a:rPr lang="en-US" dirty="0" smtClean="0"/>
              <a:t>61 programs have verified EPTS data for 100% of their candidates</a:t>
            </a:r>
            <a:endParaRPr lang="en-US" dirty="0"/>
          </a:p>
        </p:txBody>
      </p:sp>
      <p:sp>
        <p:nvSpPr>
          <p:cNvPr id="16" name="Title 2"/>
          <p:cNvSpPr txBox="1">
            <a:spLocks/>
          </p:cNvSpPr>
          <p:nvPr/>
        </p:nvSpPr>
        <p:spPr bwMode="auto">
          <a:xfrm>
            <a:off x="3128210" y="6041231"/>
            <a:ext cx="4219073" cy="5971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b="1" kern="1200">
                <a:solidFill>
                  <a:srgbClr val="001B37"/>
                </a:solidFill>
                <a:latin typeface="Arial" pitchFamily="34" charset="0"/>
                <a:ea typeface="+mj-ea"/>
                <a:cs typeface="Arial" pitchFamily="34" charset="0"/>
              </a:defRPr>
            </a:lvl1pPr>
            <a:lvl2pPr algn="l" rtl="0" eaLnBrk="0" fontAlgn="base" hangingPunct="0">
              <a:spcBef>
                <a:spcPct val="0"/>
              </a:spcBef>
              <a:spcAft>
                <a:spcPct val="0"/>
              </a:spcAft>
              <a:defRPr sz="4000" b="1">
                <a:solidFill>
                  <a:srgbClr val="001B37"/>
                </a:solidFill>
                <a:latin typeface="Arial" charset="0"/>
                <a:cs typeface="Arial" charset="0"/>
              </a:defRPr>
            </a:lvl2pPr>
            <a:lvl3pPr algn="l" rtl="0" eaLnBrk="0" fontAlgn="base" hangingPunct="0">
              <a:spcBef>
                <a:spcPct val="0"/>
              </a:spcBef>
              <a:spcAft>
                <a:spcPct val="0"/>
              </a:spcAft>
              <a:defRPr sz="4000" b="1">
                <a:solidFill>
                  <a:srgbClr val="001B37"/>
                </a:solidFill>
                <a:latin typeface="Arial" charset="0"/>
                <a:cs typeface="Arial" charset="0"/>
              </a:defRPr>
            </a:lvl3pPr>
            <a:lvl4pPr algn="l" rtl="0" eaLnBrk="0" fontAlgn="base" hangingPunct="0">
              <a:spcBef>
                <a:spcPct val="0"/>
              </a:spcBef>
              <a:spcAft>
                <a:spcPct val="0"/>
              </a:spcAft>
              <a:defRPr sz="4000" b="1">
                <a:solidFill>
                  <a:srgbClr val="001B37"/>
                </a:solidFill>
                <a:latin typeface="Arial" charset="0"/>
                <a:cs typeface="Arial" charset="0"/>
              </a:defRPr>
            </a:lvl4pPr>
            <a:lvl5pPr algn="l" rtl="0" eaLnBrk="0" fontAlgn="base" hangingPunct="0">
              <a:spcBef>
                <a:spcPct val="0"/>
              </a:spcBef>
              <a:spcAft>
                <a:spcPct val="0"/>
              </a:spcAft>
              <a:defRPr sz="4000" b="1">
                <a:solidFill>
                  <a:srgbClr val="001B37"/>
                </a:solidFill>
                <a:latin typeface="Arial" charset="0"/>
                <a:cs typeface="Arial" charset="0"/>
              </a:defRPr>
            </a:lvl5pPr>
            <a:lvl6pPr marL="457200" algn="l" rtl="0" fontAlgn="base">
              <a:spcBef>
                <a:spcPct val="0"/>
              </a:spcBef>
              <a:spcAft>
                <a:spcPct val="0"/>
              </a:spcAft>
              <a:defRPr sz="4000" b="1">
                <a:solidFill>
                  <a:srgbClr val="001B37"/>
                </a:solidFill>
                <a:latin typeface="Arial" charset="0"/>
                <a:cs typeface="Arial" charset="0"/>
              </a:defRPr>
            </a:lvl6pPr>
            <a:lvl7pPr marL="914400" algn="l" rtl="0" fontAlgn="base">
              <a:spcBef>
                <a:spcPct val="0"/>
              </a:spcBef>
              <a:spcAft>
                <a:spcPct val="0"/>
              </a:spcAft>
              <a:defRPr sz="4000" b="1">
                <a:solidFill>
                  <a:srgbClr val="001B37"/>
                </a:solidFill>
                <a:latin typeface="Arial" charset="0"/>
                <a:cs typeface="Arial" charset="0"/>
              </a:defRPr>
            </a:lvl7pPr>
            <a:lvl8pPr marL="1371600" algn="l" rtl="0" fontAlgn="base">
              <a:spcBef>
                <a:spcPct val="0"/>
              </a:spcBef>
              <a:spcAft>
                <a:spcPct val="0"/>
              </a:spcAft>
              <a:defRPr sz="4000" b="1">
                <a:solidFill>
                  <a:srgbClr val="001B37"/>
                </a:solidFill>
                <a:latin typeface="Arial" charset="0"/>
                <a:cs typeface="Arial" charset="0"/>
              </a:defRPr>
            </a:lvl8pPr>
            <a:lvl9pPr marL="1828800" algn="l" rtl="0" fontAlgn="base">
              <a:spcBef>
                <a:spcPct val="0"/>
              </a:spcBef>
              <a:spcAft>
                <a:spcPct val="0"/>
              </a:spcAft>
              <a:defRPr sz="4000" b="1">
                <a:solidFill>
                  <a:srgbClr val="001B37"/>
                </a:solidFill>
                <a:latin typeface="Arial" charset="0"/>
                <a:cs typeface="Arial" charset="0"/>
              </a:defRPr>
            </a:lvl9pPr>
          </a:lstStyle>
          <a:p>
            <a:pPr algn="ctr" defTabSz="914400"/>
            <a:r>
              <a:rPr lang="en-US" sz="1600" b="0" i="1" dirty="0" smtClean="0">
                <a:solidFill>
                  <a:schemeClr val="tx1"/>
                </a:solidFill>
                <a:latin typeface="Arial" charset="0"/>
                <a:cs typeface="Arial" charset="0"/>
              </a:rPr>
              <a:t>* Includes Registrations on the Waitlist May 27, with Verification Status as of Aug 26</a:t>
            </a:r>
            <a:endParaRPr lang="en-US" sz="1600" b="0" i="1" dirty="0" smtClean="0">
              <a:latin typeface="Arial" charset="0"/>
              <a:cs typeface="Arial" charset="0"/>
            </a:endParaRPr>
          </a:p>
        </p:txBody>
      </p:sp>
      <p:sp>
        <p:nvSpPr>
          <p:cNvPr id="10" name="TextBox 9"/>
          <p:cNvSpPr txBox="1"/>
          <p:nvPr/>
        </p:nvSpPr>
        <p:spPr>
          <a:xfrm>
            <a:off x="5692461" y="2240800"/>
            <a:ext cx="1895455" cy="523220"/>
          </a:xfrm>
          <a:prstGeom prst="rect">
            <a:avLst/>
          </a:prstGeom>
          <a:noFill/>
        </p:spPr>
        <p:txBody>
          <a:bodyPr wrap="square" rtlCol="0">
            <a:spAutoFit/>
          </a:bodyPr>
          <a:lstStyle/>
          <a:p>
            <a:r>
              <a:rPr lang="en-US" sz="2800" dirty="0" smtClean="0"/>
              <a:t>August 26</a:t>
            </a:r>
            <a:endParaRPr lang="en-US" sz="2800" dirty="0"/>
          </a:p>
        </p:txBody>
      </p:sp>
      <p:sp>
        <p:nvSpPr>
          <p:cNvPr id="15" name="Title 2"/>
          <p:cNvSpPr>
            <a:spLocks noGrp="1"/>
          </p:cNvSpPr>
          <p:nvPr>
            <p:ph type="title"/>
          </p:nvPr>
        </p:nvSpPr>
        <p:spPr/>
        <p:txBody>
          <a:bodyPr/>
          <a:lstStyle/>
          <a:p>
            <a:r>
              <a:rPr lang="en-US" sz="2400" dirty="0" smtClean="0">
                <a:solidFill>
                  <a:schemeClr val="tx1"/>
                </a:solidFill>
                <a:latin typeface="Arial" charset="0"/>
                <a:cs typeface="Arial" charset="0"/>
              </a:rPr>
              <a:t>% of Kidney Registrations* with Verified  EPTS Data, by Transplant Program</a:t>
            </a:r>
            <a:endParaRPr lang="en-US" sz="2400" i="1" dirty="0" smtClean="0">
              <a:latin typeface="Arial" charset="0"/>
              <a:cs typeface="Arial" charset="0"/>
            </a:endParaRPr>
          </a:p>
        </p:txBody>
      </p:sp>
    </p:spTree>
    <p:extLst>
      <p:ext uri="{BB962C8B-B14F-4D97-AF65-F5344CB8AC3E}">
        <p14:creationId xmlns:p14="http://schemas.microsoft.com/office/powerpoint/2010/main" val="141710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417094" y="930442"/>
          <a:ext cx="8357937" cy="4924926"/>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Arrow 3"/>
          <p:cNvSpPr/>
          <p:nvPr/>
        </p:nvSpPr>
        <p:spPr>
          <a:xfrm rot="555266">
            <a:off x="4527509" y="1174201"/>
            <a:ext cx="978408" cy="193432"/>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515103" y="1142423"/>
            <a:ext cx="3806256" cy="646331"/>
          </a:xfrm>
          <a:prstGeom prst="rect">
            <a:avLst/>
          </a:prstGeom>
          <a:noFill/>
        </p:spPr>
        <p:txBody>
          <a:bodyPr wrap="square" rtlCol="0">
            <a:spAutoFit/>
          </a:bodyPr>
          <a:lstStyle/>
          <a:p>
            <a:r>
              <a:rPr lang="en-US" dirty="0" smtClean="0"/>
              <a:t>73 programs have verified EPTS data for 100% of their candidates</a:t>
            </a:r>
            <a:endParaRPr lang="en-US" dirty="0"/>
          </a:p>
        </p:txBody>
      </p:sp>
      <p:sp>
        <p:nvSpPr>
          <p:cNvPr id="16" name="Title 2"/>
          <p:cNvSpPr txBox="1">
            <a:spLocks/>
          </p:cNvSpPr>
          <p:nvPr/>
        </p:nvSpPr>
        <p:spPr bwMode="auto">
          <a:xfrm>
            <a:off x="3064042" y="5975498"/>
            <a:ext cx="4154906" cy="5971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b="1" kern="1200">
                <a:solidFill>
                  <a:srgbClr val="001B37"/>
                </a:solidFill>
                <a:latin typeface="Arial" pitchFamily="34" charset="0"/>
                <a:ea typeface="+mj-ea"/>
                <a:cs typeface="Arial" pitchFamily="34" charset="0"/>
              </a:defRPr>
            </a:lvl1pPr>
            <a:lvl2pPr algn="l" rtl="0" eaLnBrk="0" fontAlgn="base" hangingPunct="0">
              <a:spcBef>
                <a:spcPct val="0"/>
              </a:spcBef>
              <a:spcAft>
                <a:spcPct val="0"/>
              </a:spcAft>
              <a:defRPr sz="4000" b="1">
                <a:solidFill>
                  <a:srgbClr val="001B37"/>
                </a:solidFill>
                <a:latin typeface="Arial" charset="0"/>
                <a:cs typeface="Arial" charset="0"/>
              </a:defRPr>
            </a:lvl2pPr>
            <a:lvl3pPr algn="l" rtl="0" eaLnBrk="0" fontAlgn="base" hangingPunct="0">
              <a:spcBef>
                <a:spcPct val="0"/>
              </a:spcBef>
              <a:spcAft>
                <a:spcPct val="0"/>
              </a:spcAft>
              <a:defRPr sz="4000" b="1">
                <a:solidFill>
                  <a:srgbClr val="001B37"/>
                </a:solidFill>
                <a:latin typeface="Arial" charset="0"/>
                <a:cs typeface="Arial" charset="0"/>
              </a:defRPr>
            </a:lvl3pPr>
            <a:lvl4pPr algn="l" rtl="0" eaLnBrk="0" fontAlgn="base" hangingPunct="0">
              <a:spcBef>
                <a:spcPct val="0"/>
              </a:spcBef>
              <a:spcAft>
                <a:spcPct val="0"/>
              </a:spcAft>
              <a:defRPr sz="4000" b="1">
                <a:solidFill>
                  <a:srgbClr val="001B37"/>
                </a:solidFill>
                <a:latin typeface="Arial" charset="0"/>
                <a:cs typeface="Arial" charset="0"/>
              </a:defRPr>
            </a:lvl4pPr>
            <a:lvl5pPr algn="l" rtl="0" eaLnBrk="0" fontAlgn="base" hangingPunct="0">
              <a:spcBef>
                <a:spcPct val="0"/>
              </a:spcBef>
              <a:spcAft>
                <a:spcPct val="0"/>
              </a:spcAft>
              <a:defRPr sz="4000" b="1">
                <a:solidFill>
                  <a:srgbClr val="001B37"/>
                </a:solidFill>
                <a:latin typeface="Arial" charset="0"/>
                <a:cs typeface="Arial" charset="0"/>
              </a:defRPr>
            </a:lvl5pPr>
            <a:lvl6pPr marL="457200" algn="l" rtl="0" fontAlgn="base">
              <a:spcBef>
                <a:spcPct val="0"/>
              </a:spcBef>
              <a:spcAft>
                <a:spcPct val="0"/>
              </a:spcAft>
              <a:defRPr sz="4000" b="1">
                <a:solidFill>
                  <a:srgbClr val="001B37"/>
                </a:solidFill>
                <a:latin typeface="Arial" charset="0"/>
                <a:cs typeface="Arial" charset="0"/>
              </a:defRPr>
            </a:lvl6pPr>
            <a:lvl7pPr marL="914400" algn="l" rtl="0" fontAlgn="base">
              <a:spcBef>
                <a:spcPct val="0"/>
              </a:spcBef>
              <a:spcAft>
                <a:spcPct val="0"/>
              </a:spcAft>
              <a:defRPr sz="4000" b="1">
                <a:solidFill>
                  <a:srgbClr val="001B37"/>
                </a:solidFill>
                <a:latin typeface="Arial" charset="0"/>
                <a:cs typeface="Arial" charset="0"/>
              </a:defRPr>
            </a:lvl7pPr>
            <a:lvl8pPr marL="1371600" algn="l" rtl="0" fontAlgn="base">
              <a:spcBef>
                <a:spcPct val="0"/>
              </a:spcBef>
              <a:spcAft>
                <a:spcPct val="0"/>
              </a:spcAft>
              <a:defRPr sz="4000" b="1">
                <a:solidFill>
                  <a:srgbClr val="001B37"/>
                </a:solidFill>
                <a:latin typeface="Arial" charset="0"/>
                <a:cs typeface="Arial" charset="0"/>
              </a:defRPr>
            </a:lvl8pPr>
            <a:lvl9pPr marL="1828800" algn="l" rtl="0" fontAlgn="base">
              <a:spcBef>
                <a:spcPct val="0"/>
              </a:spcBef>
              <a:spcAft>
                <a:spcPct val="0"/>
              </a:spcAft>
              <a:defRPr sz="4000" b="1">
                <a:solidFill>
                  <a:srgbClr val="001B37"/>
                </a:solidFill>
                <a:latin typeface="Arial" charset="0"/>
                <a:cs typeface="Arial" charset="0"/>
              </a:defRPr>
            </a:lvl9pPr>
          </a:lstStyle>
          <a:p>
            <a:pPr algn="ctr" defTabSz="914400"/>
            <a:r>
              <a:rPr lang="en-US" sz="1600" b="0" i="1" dirty="0" smtClean="0">
                <a:solidFill>
                  <a:schemeClr val="tx1"/>
                </a:solidFill>
                <a:latin typeface="Arial" charset="0"/>
                <a:cs typeface="Arial" charset="0"/>
              </a:rPr>
              <a:t>* Includes Registrations on the Waitlist May 27, with Verification Status as of Sep 23</a:t>
            </a:r>
            <a:endParaRPr lang="en-US" sz="1600" b="0" i="1" dirty="0" smtClean="0">
              <a:latin typeface="Arial" charset="0"/>
              <a:cs typeface="Arial" charset="0"/>
            </a:endParaRPr>
          </a:p>
        </p:txBody>
      </p:sp>
      <p:sp>
        <p:nvSpPr>
          <p:cNvPr id="17" name="TextBox 16"/>
          <p:cNvSpPr txBox="1"/>
          <p:nvPr/>
        </p:nvSpPr>
        <p:spPr>
          <a:xfrm>
            <a:off x="5692461" y="2240800"/>
            <a:ext cx="2711310" cy="523220"/>
          </a:xfrm>
          <a:prstGeom prst="rect">
            <a:avLst/>
          </a:prstGeom>
          <a:noFill/>
        </p:spPr>
        <p:txBody>
          <a:bodyPr wrap="square" rtlCol="0">
            <a:spAutoFit/>
          </a:bodyPr>
          <a:lstStyle/>
          <a:p>
            <a:r>
              <a:rPr lang="en-US" sz="2800" dirty="0" smtClean="0"/>
              <a:t>September 23</a:t>
            </a:r>
            <a:endParaRPr lang="en-US" sz="2800" dirty="0"/>
          </a:p>
        </p:txBody>
      </p:sp>
      <p:sp>
        <p:nvSpPr>
          <p:cNvPr id="12" name="Title 2"/>
          <p:cNvSpPr>
            <a:spLocks noGrp="1"/>
          </p:cNvSpPr>
          <p:nvPr>
            <p:ph type="title"/>
          </p:nvPr>
        </p:nvSpPr>
        <p:spPr>
          <a:xfrm>
            <a:off x="231819" y="226213"/>
            <a:ext cx="8912180" cy="850900"/>
          </a:xfrm>
        </p:spPr>
        <p:txBody>
          <a:bodyPr/>
          <a:lstStyle/>
          <a:p>
            <a:r>
              <a:rPr lang="en-US" sz="2400" dirty="0" smtClean="0">
                <a:solidFill>
                  <a:schemeClr val="tx1"/>
                </a:solidFill>
                <a:latin typeface="Arial" charset="0"/>
                <a:cs typeface="Arial" charset="0"/>
              </a:rPr>
              <a:t>% of Kidney Registrations* with Verified  EPTS Data, by Transplant Program</a:t>
            </a:r>
            <a:endParaRPr lang="en-US" sz="2400" i="1" dirty="0" smtClean="0">
              <a:latin typeface="Arial" charset="0"/>
              <a:cs typeface="Arial" charset="0"/>
            </a:endParaRPr>
          </a:p>
        </p:txBody>
      </p:sp>
    </p:spTree>
    <p:extLst>
      <p:ext uri="{BB962C8B-B14F-4D97-AF65-F5344CB8AC3E}">
        <p14:creationId xmlns:p14="http://schemas.microsoft.com/office/powerpoint/2010/main" val="84193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431800" y="1026279"/>
          <a:ext cx="8280400" cy="4712163"/>
        </p:xfrm>
        <a:graphic>
          <a:graphicData uri="http://schemas.openxmlformats.org/drawingml/2006/chart">
            <c:chart xmlns:c="http://schemas.openxmlformats.org/drawingml/2006/chart" xmlns:r="http://schemas.openxmlformats.org/officeDocument/2006/relationships" r:id="rId3"/>
          </a:graphicData>
        </a:graphic>
      </p:graphicFrame>
      <p:sp>
        <p:nvSpPr>
          <p:cNvPr id="15362" name="Title 2"/>
          <p:cNvSpPr>
            <a:spLocks noGrp="1"/>
          </p:cNvSpPr>
          <p:nvPr>
            <p:ph type="title"/>
          </p:nvPr>
        </p:nvSpPr>
        <p:spPr>
          <a:xfrm>
            <a:off x="231819" y="308516"/>
            <a:ext cx="8912180" cy="850900"/>
          </a:xfrm>
        </p:spPr>
        <p:txBody>
          <a:bodyPr/>
          <a:lstStyle/>
          <a:p>
            <a:pPr algn="ctr"/>
            <a:r>
              <a:rPr lang="en-US" sz="1800" dirty="0" smtClean="0">
                <a:solidFill>
                  <a:schemeClr val="tx1"/>
                </a:solidFill>
                <a:latin typeface="Arial" charset="0"/>
                <a:cs typeface="Arial" charset="0"/>
              </a:rPr>
              <a:t>% of Kidney Registrations* with Verified  EPTS Data, by Transplant Program</a:t>
            </a:r>
            <a:endParaRPr lang="en-US" sz="1800" i="1" dirty="0" smtClean="0">
              <a:latin typeface="Arial" charset="0"/>
              <a:cs typeface="Arial" charset="0"/>
            </a:endParaRPr>
          </a:p>
        </p:txBody>
      </p:sp>
      <p:sp>
        <p:nvSpPr>
          <p:cNvPr id="4" name="Left Arrow 3"/>
          <p:cNvSpPr/>
          <p:nvPr/>
        </p:nvSpPr>
        <p:spPr>
          <a:xfrm rot="555266">
            <a:off x="5074229" y="1189356"/>
            <a:ext cx="468086" cy="190319"/>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832600" y="3263742"/>
            <a:ext cx="2295357" cy="1897850"/>
            <a:chOff x="6974269" y="3713594"/>
            <a:chExt cx="2295357" cy="1897850"/>
          </a:xfrm>
        </p:grpSpPr>
        <p:sp>
          <p:nvSpPr>
            <p:cNvPr id="11" name="TextBox 10"/>
            <p:cNvSpPr txBox="1"/>
            <p:nvPr/>
          </p:nvSpPr>
          <p:spPr>
            <a:xfrm>
              <a:off x="6974269" y="3713594"/>
              <a:ext cx="2295357" cy="1200329"/>
            </a:xfrm>
            <a:prstGeom prst="rect">
              <a:avLst/>
            </a:prstGeom>
            <a:noFill/>
          </p:spPr>
          <p:txBody>
            <a:bodyPr wrap="square" rtlCol="0">
              <a:spAutoFit/>
            </a:bodyPr>
            <a:lstStyle/>
            <a:p>
              <a:pPr algn="ctr"/>
              <a:r>
                <a:rPr lang="en-US" dirty="0" smtClean="0"/>
                <a:t>15 programs have not verified EPTS data for any candidates</a:t>
              </a:r>
              <a:endParaRPr lang="en-US" dirty="0"/>
            </a:p>
          </p:txBody>
        </p:sp>
        <p:sp>
          <p:nvSpPr>
            <p:cNvPr id="13" name="Left Arrow 12"/>
            <p:cNvSpPr/>
            <p:nvPr/>
          </p:nvSpPr>
          <p:spPr>
            <a:xfrm rot="14158619">
              <a:off x="7798015" y="5078381"/>
              <a:ext cx="836483" cy="229644"/>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515897" y="1142423"/>
            <a:ext cx="3612060" cy="646331"/>
          </a:xfrm>
          <a:prstGeom prst="rect">
            <a:avLst/>
          </a:prstGeom>
          <a:noFill/>
        </p:spPr>
        <p:txBody>
          <a:bodyPr wrap="square" rtlCol="0">
            <a:spAutoFit/>
          </a:bodyPr>
          <a:lstStyle/>
          <a:p>
            <a:r>
              <a:rPr lang="en-US" dirty="0" smtClean="0"/>
              <a:t>96 programs have verified EPTS data for 100% of their candidates</a:t>
            </a:r>
            <a:endParaRPr lang="en-US" dirty="0"/>
          </a:p>
        </p:txBody>
      </p:sp>
      <p:sp>
        <p:nvSpPr>
          <p:cNvPr id="16" name="Title 2"/>
          <p:cNvSpPr txBox="1">
            <a:spLocks/>
          </p:cNvSpPr>
          <p:nvPr/>
        </p:nvSpPr>
        <p:spPr bwMode="auto">
          <a:xfrm>
            <a:off x="3009530" y="5928425"/>
            <a:ext cx="4252404" cy="5971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b="1" kern="1200">
                <a:solidFill>
                  <a:srgbClr val="001B37"/>
                </a:solidFill>
                <a:latin typeface="Arial" pitchFamily="34" charset="0"/>
                <a:ea typeface="+mj-ea"/>
                <a:cs typeface="Arial" pitchFamily="34" charset="0"/>
              </a:defRPr>
            </a:lvl1pPr>
            <a:lvl2pPr algn="l" rtl="0" eaLnBrk="0" fontAlgn="base" hangingPunct="0">
              <a:spcBef>
                <a:spcPct val="0"/>
              </a:spcBef>
              <a:spcAft>
                <a:spcPct val="0"/>
              </a:spcAft>
              <a:defRPr sz="4000" b="1">
                <a:solidFill>
                  <a:srgbClr val="001B37"/>
                </a:solidFill>
                <a:latin typeface="Arial" charset="0"/>
                <a:cs typeface="Arial" charset="0"/>
              </a:defRPr>
            </a:lvl2pPr>
            <a:lvl3pPr algn="l" rtl="0" eaLnBrk="0" fontAlgn="base" hangingPunct="0">
              <a:spcBef>
                <a:spcPct val="0"/>
              </a:spcBef>
              <a:spcAft>
                <a:spcPct val="0"/>
              </a:spcAft>
              <a:defRPr sz="4000" b="1">
                <a:solidFill>
                  <a:srgbClr val="001B37"/>
                </a:solidFill>
                <a:latin typeface="Arial" charset="0"/>
                <a:cs typeface="Arial" charset="0"/>
              </a:defRPr>
            </a:lvl3pPr>
            <a:lvl4pPr algn="l" rtl="0" eaLnBrk="0" fontAlgn="base" hangingPunct="0">
              <a:spcBef>
                <a:spcPct val="0"/>
              </a:spcBef>
              <a:spcAft>
                <a:spcPct val="0"/>
              </a:spcAft>
              <a:defRPr sz="4000" b="1">
                <a:solidFill>
                  <a:srgbClr val="001B37"/>
                </a:solidFill>
                <a:latin typeface="Arial" charset="0"/>
                <a:cs typeface="Arial" charset="0"/>
              </a:defRPr>
            </a:lvl4pPr>
            <a:lvl5pPr algn="l" rtl="0" eaLnBrk="0" fontAlgn="base" hangingPunct="0">
              <a:spcBef>
                <a:spcPct val="0"/>
              </a:spcBef>
              <a:spcAft>
                <a:spcPct val="0"/>
              </a:spcAft>
              <a:defRPr sz="4000" b="1">
                <a:solidFill>
                  <a:srgbClr val="001B37"/>
                </a:solidFill>
                <a:latin typeface="Arial" charset="0"/>
                <a:cs typeface="Arial" charset="0"/>
              </a:defRPr>
            </a:lvl5pPr>
            <a:lvl6pPr marL="457200" algn="l" rtl="0" fontAlgn="base">
              <a:spcBef>
                <a:spcPct val="0"/>
              </a:spcBef>
              <a:spcAft>
                <a:spcPct val="0"/>
              </a:spcAft>
              <a:defRPr sz="4000" b="1">
                <a:solidFill>
                  <a:srgbClr val="001B37"/>
                </a:solidFill>
                <a:latin typeface="Arial" charset="0"/>
                <a:cs typeface="Arial" charset="0"/>
              </a:defRPr>
            </a:lvl6pPr>
            <a:lvl7pPr marL="914400" algn="l" rtl="0" fontAlgn="base">
              <a:spcBef>
                <a:spcPct val="0"/>
              </a:spcBef>
              <a:spcAft>
                <a:spcPct val="0"/>
              </a:spcAft>
              <a:defRPr sz="4000" b="1">
                <a:solidFill>
                  <a:srgbClr val="001B37"/>
                </a:solidFill>
                <a:latin typeface="Arial" charset="0"/>
                <a:cs typeface="Arial" charset="0"/>
              </a:defRPr>
            </a:lvl7pPr>
            <a:lvl8pPr marL="1371600" algn="l" rtl="0" fontAlgn="base">
              <a:spcBef>
                <a:spcPct val="0"/>
              </a:spcBef>
              <a:spcAft>
                <a:spcPct val="0"/>
              </a:spcAft>
              <a:defRPr sz="4000" b="1">
                <a:solidFill>
                  <a:srgbClr val="001B37"/>
                </a:solidFill>
                <a:latin typeface="Arial" charset="0"/>
                <a:cs typeface="Arial" charset="0"/>
              </a:defRPr>
            </a:lvl8pPr>
            <a:lvl9pPr marL="1828800" algn="l" rtl="0" fontAlgn="base">
              <a:spcBef>
                <a:spcPct val="0"/>
              </a:spcBef>
              <a:spcAft>
                <a:spcPct val="0"/>
              </a:spcAft>
              <a:defRPr sz="4000" b="1">
                <a:solidFill>
                  <a:srgbClr val="001B37"/>
                </a:solidFill>
                <a:latin typeface="Arial" charset="0"/>
                <a:cs typeface="Arial" charset="0"/>
              </a:defRPr>
            </a:lvl9pPr>
          </a:lstStyle>
          <a:p>
            <a:pPr algn="ctr" defTabSz="914400"/>
            <a:r>
              <a:rPr lang="en-US" sz="1600" b="0" i="1" dirty="0" smtClean="0">
                <a:solidFill>
                  <a:schemeClr val="tx1"/>
                </a:solidFill>
                <a:latin typeface="Arial" charset="0"/>
                <a:cs typeface="Arial" charset="0"/>
              </a:rPr>
              <a:t>* Includes Registrations on the Waitlist May 27, with Verification Status as of Oct 20</a:t>
            </a:r>
            <a:endParaRPr lang="en-US" sz="1600" b="0" i="1" dirty="0" smtClean="0">
              <a:latin typeface="Arial" charset="0"/>
              <a:cs typeface="Arial" charset="0"/>
            </a:endParaRPr>
          </a:p>
        </p:txBody>
      </p:sp>
      <p:sp>
        <p:nvSpPr>
          <p:cNvPr id="17" name="TextBox 16"/>
          <p:cNvSpPr txBox="1"/>
          <p:nvPr/>
        </p:nvSpPr>
        <p:spPr>
          <a:xfrm>
            <a:off x="6174241" y="2257116"/>
            <a:ext cx="2711310" cy="523220"/>
          </a:xfrm>
          <a:prstGeom prst="rect">
            <a:avLst/>
          </a:prstGeom>
          <a:noFill/>
        </p:spPr>
        <p:txBody>
          <a:bodyPr wrap="square" rtlCol="0">
            <a:spAutoFit/>
          </a:bodyPr>
          <a:lstStyle/>
          <a:p>
            <a:r>
              <a:rPr lang="en-US" sz="2800" dirty="0" smtClean="0"/>
              <a:t>October 20</a:t>
            </a:r>
            <a:endParaRPr lang="en-US" sz="2800" dirty="0"/>
          </a:p>
        </p:txBody>
      </p:sp>
    </p:spTree>
    <p:extLst>
      <p:ext uri="{BB962C8B-B14F-4D97-AF65-F5344CB8AC3E}">
        <p14:creationId xmlns:p14="http://schemas.microsoft.com/office/powerpoint/2010/main" val="245983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nvPr>
        </p:nvGraphicFramePr>
        <p:xfrm>
          <a:off x="431800" y="1026280"/>
          <a:ext cx="8280399" cy="4689183"/>
        </p:xfrm>
        <a:graphic>
          <a:graphicData uri="http://schemas.openxmlformats.org/drawingml/2006/chart">
            <c:chart xmlns:c="http://schemas.openxmlformats.org/drawingml/2006/chart" xmlns:r="http://schemas.openxmlformats.org/officeDocument/2006/relationships" r:id="rId3"/>
          </a:graphicData>
        </a:graphic>
      </p:graphicFrame>
      <p:sp>
        <p:nvSpPr>
          <p:cNvPr id="15362" name="Title 2"/>
          <p:cNvSpPr>
            <a:spLocks noGrp="1"/>
          </p:cNvSpPr>
          <p:nvPr>
            <p:ph type="title"/>
          </p:nvPr>
        </p:nvSpPr>
        <p:spPr>
          <a:xfrm>
            <a:off x="231819" y="308516"/>
            <a:ext cx="8912180" cy="850900"/>
          </a:xfrm>
        </p:spPr>
        <p:txBody>
          <a:bodyPr/>
          <a:lstStyle/>
          <a:p>
            <a:pPr algn="ctr"/>
            <a:r>
              <a:rPr lang="en-US" sz="1800" dirty="0" smtClean="0">
                <a:solidFill>
                  <a:schemeClr val="tx1"/>
                </a:solidFill>
                <a:latin typeface="Arial" charset="0"/>
                <a:cs typeface="Arial" charset="0"/>
              </a:rPr>
              <a:t>% of Kidney Registrations* with Verified  EPTS Data, by Transplant Program</a:t>
            </a:r>
            <a:endParaRPr lang="en-US" sz="1800" i="1" dirty="0" smtClean="0">
              <a:latin typeface="Arial" charset="0"/>
              <a:cs typeface="Arial" charset="0"/>
            </a:endParaRPr>
          </a:p>
        </p:txBody>
      </p:sp>
      <p:sp>
        <p:nvSpPr>
          <p:cNvPr id="4" name="Left Arrow 3"/>
          <p:cNvSpPr/>
          <p:nvPr/>
        </p:nvSpPr>
        <p:spPr>
          <a:xfrm rot="555266">
            <a:off x="5949300" y="1195816"/>
            <a:ext cx="468086" cy="190319"/>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7073899" y="3110893"/>
            <a:ext cx="2295357" cy="2050699"/>
            <a:chOff x="7215568" y="3560745"/>
            <a:chExt cx="2295357" cy="2050699"/>
          </a:xfrm>
        </p:grpSpPr>
        <p:sp>
          <p:nvSpPr>
            <p:cNvPr id="11" name="TextBox 10"/>
            <p:cNvSpPr txBox="1"/>
            <p:nvPr/>
          </p:nvSpPr>
          <p:spPr>
            <a:xfrm>
              <a:off x="7215568" y="3560745"/>
              <a:ext cx="2295357" cy="1200329"/>
            </a:xfrm>
            <a:prstGeom prst="rect">
              <a:avLst/>
            </a:prstGeom>
            <a:noFill/>
          </p:spPr>
          <p:txBody>
            <a:bodyPr wrap="square" rtlCol="0">
              <a:spAutoFit/>
            </a:bodyPr>
            <a:lstStyle/>
            <a:p>
              <a:pPr algn="ctr"/>
              <a:r>
                <a:rPr lang="en-US" dirty="0" smtClean="0"/>
                <a:t>13 programs have not verified EPTS data for any candidates</a:t>
              </a:r>
              <a:endParaRPr lang="en-US" dirty="0"/>
            </a:p>
          </p:txBody>
        </p:sp>
        <p:sp>
          <p:nvSpPr>
            <p:cNvPr id="13" name="Left Arrow 12"/>
            <p:cNvSpPr/>
            <p:nvPr/>
          </p:nvSpPr>
          <p:spPr>
            <a:xfrm rot="14158619">
              <a:off x="7798015" y="5078381"/>
              <a:ext cx="836483" cy="229644"/>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6351639" y="1142423"/>
            <a:ext cx="2776318" cy="923330"/>
          </a:xfrm>
          <a:prstGeom prst="rect">
            <a:avLst/>
          </a:prstGeom>
          <a:noFill/>
        </p:spPr>
        <p:txBody>
          <a:bodyPr wrap="square" rtlCol="0">
            <a:spAutoFit/>
          </a:bodyPr>
          <a:lstStyle/>
          <a:p>
            <a:r>
              <a:rPr lang="en-US" dirty="0" smtClean="0"/>
              <a:t>120 programs have verified EPTS data for 100% of their candidates</a:t>
            </a:r>
            <a:endParaRPr lang="en-US" dirty="0"/>
          </a:p>
        </p:txBody>
      </p:sp>
      <p:sp>
        <p:nvSpPr>
          <p:cNvPr id="16" name="Title 2"/>
          <p:cNvSpPr txBox="1">
            <a:spLocks/>
          </p:cNvSpPr>
          <p:nvPr/>
        </p:nvSpPr>
        <p:spPr bwMode="auto">
          <a:xfrm>
            <a:off x="231819" y="5715463"/>
            <a:ext cx="8912180" cy="5971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b="1" kern="1200">
                <a:solidFill>
                  <a:srgbClr val="001B37"/>
                </a:solidFill>
                <a:latin typeface="Arial" pitchFamily="34" charset="0"/>
                <a:ea typeface="+mj-ea"/>
                <a:cs typeface="Arial" pitchFamily="34" charset="0"/>
              </a:defRPr>
            </a:lvl1pPr>
            <a:lvl2pPr algn="l" rtl="0" eaLnBrk="0" fontAlgn="base" hangingPunct="0">
              <a:spcBef>
                <a:spcPct val="0"/>
              </a:spcBef>
              <a:spcAft>
                <a:spcPct val="0"/>
              </a:spcAft>
              <a:defRPr sz="4000" b="1">
                <a:solidFill>
                  <a:srgbClr val="001B37"/>
                </a:solidFill>
                <a:latin typeface="Arial" charset="0"/>
                <a:cs typeface="Arial" charset="0"/>
              </a:defRPr>
            </a:lvl2pPr>
            <a:lvl3pPr algn="l" rtl="0" eaLnBrk="0" fontAlgn="base" hangingPunct="0">
              <a:spcBef>
                <a:spcPct val="0"/>
              </a:spcBef>
              <a:spcAft>
                <a:spcPct val="0"/>
              </a:spcAft>
              <a:defRPr sz="4000" b="1">
                <a:solidFill>
                  <a:srgbClr val="001B37"/>
                </a:solidFill>
                <a:latin typeface="Arial" charset="0"/>
                <a:cs typeface="Arial" charset="0"/>
              </a:defRPr>
            </a:lvl3pPr>
            <a:lvl4pPr algn="l" rtl="0" eaLnBrk="0" fontAlgn="base" hangingPunct="0">
              <a:spcBef>
                <a:spcPct val="0"/>
              </a:spcBef>
              <a:spcAft>
                <a:spcPct val="0"/>
              </a:spcAft>
              <a:defRPr sz="4000" b="1">
                <a:solidFill>
                  <a:srgbClr val="001B37"/>
                </a:solidFill>
                <a:latin typeface="Arial" charset="0"/>
                <a:cs typeface="Arial" charset="0"/>
              </a:defRPr>
            </a:lvl4pPr>
            <a:lvl5pPr algn="l" rtl="0" eaLnBrk="0" fontAlgn="base" hangingPunct="0">
              <a:spcBef>
                <a:spcPct val="0"/>
              </a:spcBef>
              <a:spcAft>
                <a:spcPct val="0"/>
              </a:spcAft>
              <a:defRPr sz="4000" b="1">
                <a:solidFill>
                  <a:srgbClr val="001B37"/>
                </a:solidFill>
                <a:latin typeface="Arial" charset="0"/>
                <a:cs typeface="Arial" charset="0"/>
              </a:defRPr>
            </a:lvl5pPr>
            <a:lvl6pPr marL="457200" algn="l" rtl="0" fontAlgn="base">
              <a:spcBef>
                <a:spcPct val="0"/>
              </a:spcBef>
              <a:spcAft>
                <a:spcPct val="0"/>
              </a:spcAft>
              <a:defRPr sz="4000" b="1">
                <a:solidFill>
                  <a:srgbClr val="001B37"/>
                </a:solidFill>
                <a:latin typeface="Arial" charset="0"/>
                <a:cs typeface="Arial" charset="0"/>
              </a:defRPr>
            </a:lvl6pPr>
            <a:lvl7pPr marL="914400" algn="l" rtl="0" fontAlgn="base">
              <a:spcBef>
                <a:spcPct val="0"/>
              </a:spcBef>
              <a:spcAft>
                <a:spcPct val="0"/>
              </a:spcAft>
              <a:defRPr sz="4000" b="1">
                <a:solidFill>
                  <a:srgbClr val="001B37"/>
                </a:solidFill>
                <a:latin typeface="Arial" charset="0"/>
                <a:cs typeface="Arial" charset="0"/>
              </a:defRPr>
            </a:lvl7pPr>
            <a:lvl8pPr marL="1371600" algn="l" rtl="0" fontAlgn="base">
              <a:spcBef>
                <a:spcPct val="0"/>
              </a:spcBef>
              <a:spcAft>
                <a:spcPct val="0"/>
              </a:spcAft>
              <a:defRPr sz="4000" b="1">
                <a:solidFill>
                  <a:srgbClr val="001B37"/>
                </a:solidFill>
                <a:latin typeface="Arial" charset="0"/>
                <a:cs typeface="Arial" charset="0"/>
              </a:defRPr>
            </a:lvl8pPr>
            <a:lvl9pPr marL="1828800" algn="l" rtl="0" fontAlgn="base">
              <a:spcBef>
                <a:spcPct val="0"/>
              </a:spcBef>
              <a:spcAft>
                <a:spcPct val="0"/>
              </a:spcAft>
              <a:defRPr sz="4000" b="1">
                <a:solidFill>
                  <a:srgbClr val="001B37"/>
                </a:solidFill>
                <a:latin typeface="Arial" charset="0"/>
                <a:cs typeface="Arial" charset="0"/>
              </a:defRPr>
            </a:lvl9pPr>
          </a:lstStyle>
          <a:p>
            <a:pPr algn="ctr" defTabSz="914400"/>
            <a:r>
              <a:rPr lang="en-US" sz="1600" b="0" i="1" dirty="0" smtClean="0">
                <a:solidFill>
                  <a:schemeClr val="tx1"/>
                </a:solidFill>
                <a:latin typeface="Arial" charset="0"/>
                <a:cs typeface="Arial" charset="0"/>
              </a:rPr>
              <a:t>* Includes Registrations on the Waitlist May 27, with Verification Status as of Nov 10</a:t>
            </a:r>
            <a:endParaRPr lang="en-US" sz="1600" b="0" i="1" dirty="0" smtClean="0">
              <a:latin typeface="Arial" charset="0"/>
              <a:cs typeface="Arial" charset="0"/>
            </a:endParaRPr>
          </a:p>
        </p:txBody>
      </p:sp>
      <p:sp>
        <p:nvSpPr>
          <p:cNvPr id="17" name="TextBox 16"/>
          <p:cNvSpPr txBox="1"/>
          <p:nvPr/>
        </p:nvSpPr>
        <p:spPr>
          <a:xfrm>
            <a:off x="7423355" y="2257116"/>
            <a:ext cx="1462196" cy="523220"/>
          </a:xfrm>
          <a:prstGeom prst="rect">
            <a:avLst/>
          </a:prstGeom>
          <a:noFill/>
        </p:spPr>
        <p:txBody>
          <a:bodyPr wrap="square" rtlCol="0">
            <a:spAutoFit/>
          </a:bodyPr>
          <a:lstStyle/>
          <a:p>
            <a:r>
              <a:rPr lang="en-US" sz="2800" dirty="0" smtClean="0"/>
              <a:t>Nov 10</a:t>
            </a:r>
            <a:endParaRPr lang="en-US" sz="2800" dirty="0"/>
          </a:p>
        </p:txBody>
      </p:sp>
    </p:spTree>
    <p:extLst>
      <p:ext uri="{BB962C8B-B14F-4D97-AF65-F5344CB8AC3E}">
        <p14:creationId xmlns:p14="http://schemas.microsoft.com/office/powerpoint/2010/main" val="33004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9766779"/>
              </p:ext>
            </p:extLst>
          </p:nvPr>
        </p:nvGraphicFramePr>
        <p:xfrm>
          <a:off x="2514110" y="52610"/>
          <a:ext cx="4115781" cy="5817594"/>
        </p:xfrm>
        <a:graphic>
          <a:graphicData uri="http://schemas.openxmlformats.org/drawingml/2006/table">
            <a:tbl>
              <a:tblPr firstRow="1" bandRow="1">
                <a:tableStyleId>{21E4AEA4-8DFA-4A89-87EB-49C32662AFE0}</a:tableStyleId>
              </a:tblPr>
              <a:tblGrid>
                <a:gridCol w="4115781"/>
              </a:tblGrid>
              <a:tr h="412338">
                <a:tc>
                  <a:txBody>
                    <a:bodyPr/>
                    <a:lstStyle/>
                    <a:p>
                      <a:pPr algn="ctr"/>
                      <a:r>
                        <a:rPr lang="en-US" sz="2400" dirty="0" smtClean="0"/>
                        <a:t>Sequence</a:t>
                      </a:r>
                      <a:r>
                        <a:rPr lang="en-US" sz="2400" baseline="0" dirty="0" smtClean="0"/>
                        <a:t> A: KDPI &lt;= 20%</a:t>
                      </a:r>
                      <a:endParaRPr lang="en-US" sz="2400" dirty="0">
                        <a:solidFill>
                          <a:schemeClr val="tx1"/>
                        </a:solidFill>
                        <a:latin typeface="Arial" panose="020B0604020202020204" pitchFamily="34" charset="0"/>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Highly Sensitized (CPRA 98+)</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0-ABDRmm (0-20% EPTS &amp; </a:t>
                      </a:r>
                      <a:r>
                        <a:rPr lang="en-US" sz="1800" dirty="0" err="1" smtClean="0"/>
                        <a:t>Peds</a:t>
                      </a:r>
                      <a:r>
                        <a:rPr lang="en-US" sz="1800" dirty="0" smtClean="0"/>
                        <a:t>)</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Prior living donor</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Local pediatrics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Local (0-20%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0-ABDRmm (21-100%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Local (21-100%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Regional Pediatrics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Regional (0-20%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Regional (21-100%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National Pediatrics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National</a:t>
                      </a:r>
                      <a:r>
                        <a:rPr lang="en-US" sz="1800" baseline="0" dirty="0" smtClean="0"/>
                        <a:t> (0-20% EPTS)</a:t>
                      </a:r>
                      <a:endParaRPr lang="en-US" sz="1800" dirty="0" smtClean="0">
                        <a:latin typeface="Arial" panose="020B0604020202020204" pitchFamily="34" charset="0"/>
                        <a:ea typeface="Times New Roman"/>
                        <a:cs typeface="Arial" panose="020B0604020202020204" pitchFamily="34" charset="0"/>
                      </a:endParaRPr>
                    </a:p>
                  </a:txBody>
                  <a:tcPr/>
                </a:tc>
              </a:tr>
              <a:tr h="41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National (21-100% EPTS)</a:t>
                      </a:r>
                      <a:endParaRPr lang="en-US" sz="1800" dirty="0" smtClean="0">
                        <a:latin typeface="Arial" panose="020B0604020202020204" pitchFamily="34" charset="0"/>
                        <a:ea typeface="Times New Roman"/>
                        <a:cs typeface="Arial" panose="020B0604020202020204" pitchFamily="34" charset="0"/>
                      </a:endParaRPr>
                    </a:p>
                  </a:txBody>
                  <a:tcPr/>
                </a:tc>
              </a:tr>
            </a:tbl>
          </a:graphicData>
        </a:graphic>
      </p:graphicFrame>
      <p:grpSp>
        <p:nvGrpSpPr>
          <p:cNvPr id="25" name="Group 24"/>
          <p:cNvGrpSpPr/>
          <p:nvPr/>
        </p:nvGrpSpPr>
        <p:grpSpPr>
          <a:xfrm>
            <a:off x="2294021" y="2512705"/>
            <a:ext cx="6603489" cy="3374740"/>
            <a:chOff x="2294021" y="2512705"/>
            <a:chExt cx="6603489" cy="3374740"/>
          </a:xfrm>
        </p:grpSpPr>
        <p:grpSp>
          <p:nvGrpSpPr>
            <p:cNvPr id="6" name="Group 5"/>
            <p:cNvGrpSpPr/>
            <p:nvPr/>
          </p:nvGrpSpPr>
          <p:grpSpPr>
            <a:xfrm>
              <a:off x="2294021" y="2512705"/>
              <a:ext cx="3505888" cy="3374740"/>
              <a:chOff x="2294021" y="2512705"/>
              <a:chExt cx="3505888" cy="3374740"/>
            </a:xfrm>
          </p:grpSpPr>
          <p:grpSp>
            <p:nvGrpSpPr>
              <p:cNvPr id="5" name="Group 4"/>
              <p:cNvGrpSpPr/>
              <p:nvPr/>
            </p:nvGrpSpPr>
            <p:grpSpPr>
              <a:xfrm>
                <a:off x="2294021" y="2935705"/>
                <a:ext cx="3336758" cy="2951740"/>
                <a:chOff x="2294021" y="2935705"/>
                <a:chExt cx="3336758" cy="2951740"/>
              </a:xfrm>
            </p:grpSpPr>
            <p:sp>
              <p:nvSpPr>
                <p:cNvPr id="4" name="Oval 3"/>
                <p:cNvSpPr/>
                <p:nvPr/>
              </p:nvSpPr>
              <p:spPr>
                <a:xfrm>
                  <a:off x="2294021" y="2935705"/>
                  <a:ext cx="3135635" cy="451476"/>
                </a:xfrm>
                <a:prstGeom prst="ellipse">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94021" y="4164636"/>
                  <a:ext cx="3336758" cy="451476"/>
                </a:xfrm>
                <a:prstGeom prst="ellipse">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94021" y="5435969"/>
                  <a:ext cx="3135635" cy="451476"/>
                </a:xfrm>
                <a:prstGeom prst="ellipse">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Oval 10"/>
              <p:cNvSpPr/>
              <p:nvPr/>
            </p:nvSpPr>
            <p:spPr>
              <a:xfrm>
                <a:off x="2294021" y="2512705"/>
                <a:ext cx="3505888" cy="451476"/>
              </a:xfrm>
              <a:prstGeom prst="ellipse">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6779623" y="3595324"/>
              <a:ext cx="2117887" cy="461665"/>
            </a:xfrm>
            <a:prstGeom prst="rect">
              <a:avLst/>
            </a:prstGeom>
            <a:noFill/>
          </p:spPr>
          <p:txBody>
            <a:bodyPr wrap="none" rtlCol="0">
              <a:spAutoFit/>
            </a:bodyPr>
            <a:lstStyle/>
            <a:p>
              <a:r>
                <a:rPr lang="en-US" sz="2400" dirty="0" smtClean="0">
                  <a:solidFill>
                    <a:schemeClr val="accent3">
                      <a:lumMod val="50000"/>
                    </a:schemeClr>
                  </a:solidFill>
                  <a:latin typeface="Arial" panose="020B0604020202020204" pitchFamily="34" charset="0"/>
                  <a:cs typeface="Arial" panose="020B0604020202020204" pitchFamily="34" charset="0"/>
                </a:rPr>
                <a:t>Missing EPTS</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cxnSp>
          <p:nvCxnSpPr>
            <p:cNvPr id="15" name="Straight Connector 14"/>
            <p:cNvCxnSpPr>
              <a:stCxn id="7" idx="1"/>
            </p:cNvCxnSpPr>
            <p:nvPr/>
          </p:nvCxnSpPr>
          <p:spPr>
            <a:xfrm flipH="1" flipV="1">
              <a:off x="5799909" y="2834527"/>
              <a:ext cx="979714" cy="99163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1"/>
            </p:cNvCxnSpPr>
            <p:nvPr/>
          </p:nvCxnSpPr>
          <p:spPr>
            <a:xfrm flipH="1" flipV="1">
              <a:off x="5525589" y="3221517"/>
              <a:ext cx="1254034" cy="60464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7" idx="1"/>
            </p:cNvCxnSpPr>
            <p:nvPr/>
          </p:nvCxnSpPr>
          <p:spPr>
            <a:xfrm flipH="1">
              <a:off x="5726712" y="3826157"/>
              <a:ext cx="1052911" cy="52025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7" idx="1"/>
            </p:cNvCxnSpPr>
            <p:nvPr/>
          </p:nvCxnSpPr>
          <p:spPr>
            <a:xfrm flipH="1">
              <a:off x="5525589" y="3826157"/>
              <a:ext cx="1254034" cy="167603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7968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12">
      <a:dk1>
        <a:sysClr val="windowText" lastClr="000000"/>
      </a:dk1>
      <a:lt1>
        <a:sysClr val="window" lastClr="FFFFFF"/>
      </a:lt1>
      <a:dk2>
        <a:srgbClr val="263B86"/>
      </a:dk2>
      <a:lt2>
        <a:srgbClr val="76B6F2"/>
      </a:lt2>
      <a:accent1>
        <a:srgbClr val="FBC01E"/>
      </a:accent1>
      <a:accent2>
        <a:srgbClr val="99CC4C"/>
      </a:accent2>
      <a:accent3>
        <a:srgbClr val="FA8716"/>
      </a:accent3>
      <a:accent4>
        <a:srgbClr val="BE0204"/>
      </a:accent4>
      <a:accent5>
        <a:srgbClr val="800040"/>
      </a:accent5>
      <a:accent6>
        <a:srgbClr val="7E13E3"/>
      </a:accent6>
      <a:hlink>
        <a:srgbClr val="76B6F2"/>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po">
  <a:themeElements>
    <a:clrScheme name="Custom 12">
      <a:dk1>
        <a:sysClr val="windowText" lastClr="000000"/>
      </a:dk1>
      <a:lt1>
        <a:sysClr val="window" lastClr="FFFFFF"/>
      </a:lt1>
      <a:dk2>
        <a:srgbClr val="263B86"/>
      </a:dk2>
      <a:lt2>
        <a:srgbClr val="76B6F2"/>
      </a:lt2>
      <a:accent1>
        <a:srgbClr val="FBC01E"/>
      </a:accent1>
      <a:accent2>
        <a:srgbClr val="99CC4C"/>
      </a:accent2>
      <a:accent3>
        <a:srgbClr val="FA8716"/>
      </a:accent3>
      <a:accent4>
        <a:srgbClr val="BE0204"/>
      </a:accent4>
      <a:accent5>
        <a:srgbClr val="800040"/>
      </a:accent5>
      <a:accent6>
        <a:srgbClr val="7E13E3"/>
      </a:accent6>
      <a:hlink>
        <a:srgbClr val="76B6F2"/>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B5FD8D7FAC941A47B86D1F4C7EF3B" ma:contentTypeVersion="9" ma:contentTypeDescription="Create a new document." ma:contentTypeScope="" ma:versionID="6b1bc9517cba7455d2da4366aae5dd21">
  <xsd:schema xmlns:xsd="http://www.w3.org/2001/XMLSchema" xmlns:xs="http://www.w3.org/2001/XMLSchema" xmlns:p="http://schemas.microsoft.com/office/2006/metadata/properties" xmlns:ns2="807d2b1c-adf4-4795-b92a-f5e245800038" xmlns:ns3="c8f9c7e0-6682-419d-a909-cda05b6ce1a7" targetNamespace="http://schemas.microsoft.com/office/2006/metadata/properties" ma:root="true" ma:fieldsID="7e5c706863c45ad45fed3255ad36305e" ns2:_="" ns3:_="">
    <xsd:import namespace="807d2b1c-adf4-4795-b92a-f5e245800038"/>
    <xsd:import namespace="c8f9c7e0-6682-419d-a909-cda05b6ce1a7"/>
    <xsd:element name="properties">
      <xsd:complexType>
        <xsd:sequence>
          <xsd:element name="documentManagement">
            <xsd:complexType>
              <xsd:all>
                <xsd:element ref="ns2:Status" minOccurs="0"/>
                <xsd:element ref="ns2:Comment" minOccurs="0"/>
                <xsd:element ref="ns3:c4269b1b5a244d6cade965ef625899db" minOccurs="0"/>
                <xsd:element ref="ns3:TaxCatchAll" minOccurs="0"/>
                <xsd:element ref="ns2:Status_x0020__x002d__x0020_Policy" minOccurs="0"/>
                <xsd:element ref="ns2:Status_x0020__x002d__x0020_Research" minOccurs="0"/>
                <xsd:element ref="ns2:Status_x0020__x002d__x0020_Couns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d2b1c-adf4-4795-b92a-f5e245800038" elementFormDefault="qualified">
    <xsd:import namespace="http://schemas.microsoft.com/office/2006/documentManagement/types"/>
    <xsd:import namespace="http://schemas.microsoft.com/office/infopath/2007/PartnerControls"/>
    <xsd:element name="Status" ma:index="8" nillable="true" ma:displayName="Status" ma:description="What is the current status of this document?" ma:format="RadioButtons" ma:internalName="Status">
      <xsd:simpleType>
        <xsd:union memberTypes="dms:Text">
          <xsd:simpleType>
            <xsd:restriction base="dms:Choice">
              <xsd:enumeration value="Draft"/>
              <xsd:enumeration value="Ready for Director Review"/>
              <xsd:enumeration value="Director Comments Pending"/>
              <xsd:enumeration value="Ready for A-Team Review"/>
              <xsd:enumeration value="Additional work required"/>
              <xsd:enumeration value="Final Version"/>
            </xsd:restriction>
          </xsd:simpleType>
        </xsd:union>
      </xsd:simpleType>
    </xsd:element>
    <xsd:element name="Comment" ma:index="9" nillable="true" ma:displayName="Comment" ma:internalName="Comment">
      <xsd:simpleType>
        <xsd:restriction base="dms:Text">
          <xsd:maxLength value="25"/>
        </xsd:restriction>
      </xsd:simpleType>
    </xsd:element>
    <xsd:element name="Status_x0020__x002d__x0020_Policy" ma:index="13" nillable="true" ma:displayName="Status - Policy" ma:default="Review pending" ma:description="Indicate the status of the review by Policy" ma:format="Dropdown" ma:internalName="Status_x0020__x002d__x0020_Policy">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element name="Status_x0020__x002d__x0020_Research" ma:index="14" nillable="true" ma:displayName="Status - Research" ma:default="Review pending" ma:description="Indicate the status of the review by Research" ma:format="Dropdown" ma:internalName="Status_x0020__x002d__x0020_Research">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element name="Status_x0020__x002d__x0020_Counsel" ma:index="15" nillable="true" ma:displayName="Status - Counsel" ma:default="Review pending" ma:description="Indicate the status of the review by Counsel" ma:format="Dropdown" ma:internalName="Status_x0020__x002d__x0020_Counsel">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8f9c7e0-6682-419d-a909-cda05b6ce1a7" elementFormDefault="qualified">
    <xsd:import namespace="http://schemas.microsoft.com/office/2006/documentManagement/types"/>
    <xsd:import namespace="http://schemas.microsoft.com/office/infopath/2007/PartnerControls"/>
    <xsd:element name="c4269b1b5a244d6cade965ef625899db" ma:index="11" nillable="true" ma:taxonomy="true" ma:internalName="c4269b1b5a244d6cade965ef625899db" ma:taxonomyFieldName="Committee" ma:displayName="Committee" ma:default="" ma:fieldId="{c4269b1b-5a24-4d6c-ade9-65ef625899db}" ma:sspId="09d43ddc-1a97-435c-9af9-0bb7717532f3" ma:termSetId="daa0dd1a-8990-4ffa-bf6d-8a700896fba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c982f4c0-1e9c-4234-ab42-12852a6abd89}" ma:internalName="TaxCatchAll" ma:showField="CatchAllData" ma:web="c8f9c7e0-6682-419d-a909-cda05b6ce1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c8f9c7e0-6682-419d-a909-cda05b6ce1a7">
      <Value>17</Value>
    </TaxCatchAll>
    <Comment xmlns="807d2b1c-adf4-4795-b92a-f5e245800038" xsi:nil="true"/>
    <Status_x0020__x002d__x0020_Policy xmlns="807d2b1c-adf4-4795-b92a-f5e245800038">Review pending</Status_x0020__x002d__x0020_Policy>
    <Status_x0020__x002d__x0020_Research xmlns="807d2b1c-adf4-4795-b92a-f5e245800038">Review pending</Status_x0020__x002d__x0020_Research>
    <Status xmlns="807d2b1c-adf4-4795-b92a-f5e245800038" xsi:nil="true"/>
    <Status_x0020__x002d__x0020_Counsel xmlns="807d2b1c-adf4-4795-b92a-f5e245800038">Review pending</Status_x0020__x002d__x0020_Counsel>
    <c4269b1b5a244d6cade965ef625899db xmlns="c8f9c7e0-6682-419d-a909-cda05b6ce1a7">
      <Terms xmlns="http://schemas.microsoft.com/office/infopath/2007/PartnerControls">
        <TermInfo xmlns="http://schemas.microsoft.com/office/infopath/2007/PartnerControls">
          <TermName xmlns="http://schemas.microsoft.com/office/infopath/2007/PartnerControls">Kidney Transplantation</TermName>
          <TermId xmlns="http://schemas.microsoft.com/office/infopath/2007/PartnerControls">b4537e80-b1b1-4db0-8b06-f420d5588a31</TermId>
        </TermInfo>
      </Terms>
    </c4269b1b5a244d6cade965ef625899db>
  </documentManagement>
</p:properties>
</file>

<file path=customXml/itemProps1.xml><?xml version="1.0" encoding="utf-8"?>
<ds:datastoreItem xmlns:ds="http://schemas.openxmlformats.org/officeDocument/2006/customXml" ds:itemID="{B55B8FA2-513F-427F-96F2-D8E720668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7d2b1c-adf4-4795-b92a-f5e245800038"/>
    <ds:schemaRef ds:uri="c8f9c7e0-6682-419d-a909-cda05b6ce1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CFF990-407F-42A6-96A2-70D279E3ACBF}">
  <ds:schemaRefs>
    <ds:schemaRef ds:uri="http://schemas.microsoft.com/sharepoint/v3/contenttype/forms"/>
  </ds:schemaRefs>
</ds:datastoreItem>
</file>

<file path=customXml/itemProps3.xml><?xml version="1.0" encoding="utf-8"?>
<ds:datastoreItem xmlns:ds="http://schemas.openxmlformats.org/officeDocument/2006/customXml" ds:itemID="{65BE936C-0F0E-4CD5-8052-30614E2C7ACE}">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c8f9c7e0-6682-419d-a909-cda05b6ce1a7"/>
    <ds:schemaRef ds:uri="807d2b1c-adf4-4795-b92a-f5e245800038"/>
  </ds:schemaRefs>
</ds:datastoreItem>
</file>

<file path=docProps/app.xml><?xml version="1.0" encoding="utf-8"?>
<Properties xmlns="http://schemas.openxmlformats.org/officeDocument/2006/extended-properties" xmlns:vt="http://schemas.openxmlformats.org/officeDocument/2006/docPropsVTypes">
  <Template/>
  <TotalTime>10091</TotalTime>
  <Words>1327</Words>
  <Application>Microsoft Office PowerPoint</Application>
  <PresentationFormat>On-screen Show (4:3)</PresentationFormat>
  <Paragraphs>180</Paragraphs>
  <Slides>15</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Ariel</vt:lpstr>
      <vt:lpstr>Calibri</vt:lpstr>
      <vt:lpstr>Impact</vt:lpstr>
      <vt:lpstr>Myriad Pro</vt:lpstr>
      <vt:lpstr>Times New Roman</vt:lpstr>
      <vt:lpstr>Trebuchet MS</vt:lpstr>
      <vt:lpstr>Wingdings</vt:lpstr>
      <vt:lpstr>Expo</vt:lpstr>
      <vt:lpstr>Theme1</vt:lpstr>
      <vt:lpstr>1_Expo</vt:lpstr>
      <vt:lpstr>Update on the Revised Kidney Allocation System (KAS)</vt:lpstr>
      <vt:lpstr>KAS Implementation</vt:lpstr>
      <vt:lpstr>How We’ve Prepared Members</vt:lpstr>
      <vt:lpstr>% of Kidney Registrations* with Verified  EPTS Data, by Transplant Program</vt:lpstr>
      <vt:lpstr>% of Kidney Registrations* with Verified  EPTS Data, by Transplant Program</vt:lpstr>
      <vt:lpstr>% of Kidney Registrations* with Verified  EPTS Data, by Transplant Program</vt:lpstr>
      <vt:lpstr>% of Kidney Registrations* with Verified  EPTS Data, by Transplant Program</vt:lpstr>
      <vt:lpstr>% of Kidney Registrations* with Verified  EPTS Data, by Transplant Program</vt:lpstr>
      <vt:lpstr>PowerPoint Presentation</vt:lpstr>
      <vt:lpstr>Measures to Help with Data Updates</vt:lpstr>
      <vt:lpstr>Measures to Help with Data Updates</vt:lpstr>
      <vt:lpstr>A Special Thank You to Team KAS</vt:lpstr>
      <vt:lpstr>PowerPoint Presentation</vt:lpstr>
      <vt:lpstr>Extras</vt:lpstr>
      <vt:lpstr>Targeted Contacts</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Gena Boyle</cp:lastModifiedBy>
  <cp:revision>671</cp:revision>
  <cp:lastPrinted>2014-08-18T15:06:08Z</cp:lastPrinted>
  <dcterms:created xsi:type="dcterms:W3CDTF">2010-09-17T15:26:33Z</dcterms:created>
  <dcterms:modified xsi:type="dcterms:W3CDTF">2014-11-10T22:08:02Z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0x010100E30B5FD8D7FAC941A47B86D1F4C7EF3B</vt:lpwstr>
  </property>
  <property fmtid="{D5CDD505-2E9C-101B-9397-08002B2CF9AE}" pid="3" name="Target Audience">
    <vt:lpwstr>UNOS employees</vt:lpwstr>
  </property>
  <property fmtid="{D5CDD505-2E9C-101B-9397-08002B2CF9AE}" pid="4" name="DateCreated">
    <vt:lpwstr>2012-04-20T04:00:00+00:00</vt:lpwstr>
  </property>
  <property fmtid="{D5CDD505-2E9C-101B-9397-08002B2CF9AE}" pid="5" name="Author0">
    <vt:lpwstr>UNOS Communications</vt:lpwstr>
  </property>
  <property fmtid="{D5CDD505-2E9C-101B-9397-08002B2CF9AE}" pid="6" name="Brief Description">
    <vt:lpwstr>New option for PowerPoint presentations as of April 2012 - light background</vt:lpwstr>
  </property>
  <property fmtid="{D5CDD505-2E9C-101B-9397-08002B2CF9AE}" pid="7" name="Committee">
    <vt:lpwstr>17;#Kidney Transplantation|b4537e80-b1b1-4db0-8b06-f420d5588a31</vt:lpwstr>
  </property>
</Properties>
</file>