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3" r:id="rId5"/>
  </p:sldMasterIdLst>
  <p:notesMasterIdLst>
    <p:notesMasterId r:id="rId19"/>
  </p:notesMasterIdLst>
  <p:sldIdLst>
    <p:sldId id="257" r:id="rId6"/>
    <p:sldId id="258" r:id="rId7"/>
    <p:sldId id="259" r:id="rId8"/>
    <p:sldId id="260" r:id="rId9"/>
    <p:sldId id="261" r:id="rId10"/>
    <p:sldId id="267" r:id="rId11"/>
    <p:sldId id="269" r:id="rId12"/>
    <p:sldId id="262" r:id="rId13"/>
    <p:sldId id="263" r:id="rId14"/>
    <p:sldId id="264" r:id="rId15"/>
    <p:sldId id="265" r:id="rId16"/>
    <p:sldId id="266"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 Harper" initials="AH" lastIdx="8" clrIdx="0">
    <p:extLst>
      <p:ext uri="{19B8F6BF-5375-455C-9EA6-DF929625EA0E}">
        <p15:presenceInfo xmlns:p15="http://schemas.microsoft.com/office/powerpoint/2012/main" userId="S-1-5-21-3838001524-2532167733-2738084025-2210" providerId="AD"/>
      </p:ext>
    </p:extLst>
  </p:cmAuthor>
  <p:cmAuthor id="2" name="Shandie Covington" initials="SC" lastIdx="2" clrIdx="1">
    <p:extLst>
      <p:ext uri="{19B8F6BF-5375-455C-9EA6-DF929625EA0E}">
        <p15:presenceInfo xmlns:p15="http://schemas.microsoft.com/office/powerpoint/2012/main" userId="S-1-5-21-3838001524-2532167733-2738084025-1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6EBE4-E919-4975-BF1B-56581622660E}" type="datetimeFigureOut">
              <a:rPr lang="en-US" smtClean="0"/>
              <a:t>11/10/2014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FD8203-473B-4499-B31F-48BFFEF5C705}" type="slidenum">
              <a:rPr lang="en-US" smtClean="0"/>
              <a:t>‹#›</a:t>
            </a:fld>
            <a:endParaRPr lang="en-US"/>
          </a:p>
        </p:txBody>
      </p:sp>
    </p:spTree>
    <p:extLst>
      <p:ext uri="{BB962C8B-B14F-4D97-AF65-F5344CB8AC3E}">
        <p14:creationId xmlns:p14="http://schemas.microsoft.com/office/powerpoint/2010/main" val="1479939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continued improvements in liver allocation and distribution over the last 15 years, waitlist mortality remains high for candidates with higher MELD scores. Significant disparity exists between OPOs and regions with regard to mean MELD at transplant and waitlist mortality. The Board directed the Committee to continue efforts on improving the system…..</a:t>
            </a:r>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035349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posed this: How do we direct liver to those most in need? Several concepts have been proposed and considered :</a:t>
            </a:r>
            <a:r>
              <a:rPr lang="en-US" baseline="0" dirty="0" smtClean="0"/>
              <a:t> </a:t>
            </a:r>
            <a:r>
              <a:rPr lang="en-US" dirty="0" smtClean="0"/>
              <a:t>The </a:t>
            </a:r>
            <a:r>
              <a:rPr lang="en-US" dirty="0"/>
              <a:t>proposal for regional sharing for all levels of MELD/PELD scores met with strong opposition in 2009.  </a:t>
            </a:r>
            <a:r>
              <a:rPr lang="en-US" dirty="0" smtClean="0"/>
              <a:t>Throughout </a:t>
            </a:r>
            <a:r>
              <a:rPr lang="en-US" dirty="0"/>
              <a:t>various surveys and </a:t>
            </a:r>
            <a:r>
              <a:rPr lang="en-US" dirty="0" smtClean="0"/>
              <a:t>forums, </a:t>
            </a:r>
            <a:r>
              <a:rPr lang="en-US" dirty="0"/>
              <a:t>concentric circles </a:t>
            </a:r>
            <a:r>
              <a:rPr lang="en-US" dirty="0" smtClean="0"/>
              <a:t>have received </a:t>
            </a:r>
            <a:r>
              <a:rPr lang="en-US" dirty="0"/>
              <a:t>mixed support.  The extension of Share 15 regional received strong support, as did regional sharing above some level of MELD </a:t>
            </a:r>
            <a:r>
              <a:rPr lang="en-US" dirty="0" smtClean="0"/>
              <a:t>score, which led to the Share 35 policy implemented in 2013.</a:t>
            </a:r>
            <a:r>
              <a:rPr lang="en-US" dirty="0"/>
              <a:t> Net transplant </a:t>
            </a:r>
            <a:r>
              <a:rPr lang="en-US" dirty="0" smtClean="0"/>
              <a:t>benefit has also </a:t>
            </a:r>
            <a:r>
              <a:rPr lang="en-US" dirty="0"/>
              <a:t>received mixed </a:t>
            </a:r>
            <a:r>
              <a:rPr lang="en-US" dirty="0" smtClean="0"/>
              <a:t>support.</a:t>
            </a:r>
            <a:endParaRPr lang="en-US" b="1" dirty="0" smtClean="0"/>
          </a:p>
        </p:txBody>
      </p:sp>
      <p:sp>
        <p:nvSpPr>
          <p:cNvPr id="4" name="Slide Number Placeholder 3"/>
          <p:cNvSpPr>
            <a:spLocks noGrp="1"/>
          </p:cNvSpPr>
          <p:nvPr>
            <p:ph type="sldNum" sz="quarter" idx="10"/>
          </p:nvPr>
        </p:nvSpPr>
        <p:spPr/>
        <p:txBody>
          <a:bodyPr/>
          <a:lstStyle/>
          <a:p>
            <a:fld id="{439B6F03-F5FA-41C4-BB4E-A3E96F0BC04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924620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concept of Redistricting was introduced to the Committee, statistical modeling suggests that fewer geographical districts would likely reduce the variation in MELD at transplant and reduce waitlist deaths. </a:t>
            </a:r>
          </a:p>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46825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Committee agreed upon several constraints that would be utilized in the optimization of these maps.</a:t>
            </a:r>
            <a:endParaRPr lang="en-US" dirty="0"/>
          </a:p>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060501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review of the data and several versions of the optimized maps, the Committee agreed to present the Community 4 and 8 district map models and to request feedback on the concept of Redistricting. </a:t>
            </a:r>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977002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a:t>
            </a:r>
            <a:r>
              <a:rPr lang="en-US" dirty="0" smtClean="0"/>
              <a:t>concept document along with a questionnaire seeking community input was released</a:t>
            </a:r>
            <a:r>
              <a:rPr lang="en-US" baseline="0" dirty="0" smtClean="0"/>
              <a:t> on 06/16/2014 with an accompanying questionnaire</a:t>
            </a:r>
            <a:r>
              <a:rPr lang="en-US" dirty="0" smtClean="0"/>
              <a:t>. We received 692 responses as well as 6 letters in response. </a:t>
            </a:r>
          </a:p>
          <a:p>
            <a:endParaRPr lang="en-US" dirty="0" smtClean="0"/>
          </a:p>
          <a:p>
            <a:r>
              <a:rPr lang="en-US" dirty="0" smtClean="0"/>
              <a:t>The Committee analyzed the responses to form the agenda for the Public Forum on Redesigning Liver Distribution held in Chicago on 09/16/14. </a:t>
            </a:r>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F296B22-7145-4550-916D-C5EA9FC9C588}"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1666252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rgbClr val="FF0000"/>
                </a:solidFill>
              </a:rPr>
              <a:t>264</a:t>
            </a:r>
            <a:r>
              <a:rPr lang="en-US" dirty="0" smtClean="0"/>
              <a:t> people were in attendance at the Forum and an additional 282 participated online via</a:t>
            </a:r>
            <a:r>
              <a:rPr lang="en-US" baseline="0" dirty="0" smtClean="0"/>
              <a:t> webinar</a:t>
            </a:r>
            <a:r>
              <a:rPr lang="en-US" dirty="0" smtClean="0"/>
              <a:t>. The Forum was intended to further the conversation on concepts intended to increase equity in access to liver transplantation and special considerations in broader sharing such as cost, clinical impacts, logistical &amp; collaborative efforts. Presenters</a:t>
            </a:r>
            <a:r>
              <a:rPr lang="en-US" baseline="0" dirty="0" smtClean="0"/>
              <a:t> and participants from across the country contributed to the success of the Forum.  </a:t>
            </a:r>
          </a:p>
          <a:p>
            <a:r>
              <a:rPr lang="en-US" sz="1200" kern="1200" dirty="0" smtClean="0">
                <a:solidFill>
                  <a:schemeClr val="tx1"/>
                </a:solidFill>
                <a:effectLst/>
                <a:latin typeface="Arial" charset="0"/>
                <a:ea typeface="ヒラギノ角ゴ Pro W3" pitchFamily="1" charset="-128"/>
                <a:cs typeface="+mn-cs"/>
              </a:rPr>
              <a:t>The forum was successful in its intended purpose – to gather additional feedback, ideas and questions to help shape further policy development.  The vast majority of participants agreed the OPTN should seek to ensure that candidates have timely access to liver transplantation.  Opinions varied on the best metrics and methods to use in identifying and reducing geographic disparities, as well as the potential effects such efforts may have for transplant institutions in areas such as clinical practice, logistics and costs.  Another theme commonly expressed was a need to optimize organ donation and utilization of available organs.</a:t>
            </a:r>
          </a:p>
          <a:p>
            <a:endParaRPr lang="en-US" sz="1200" kern="1200" dirty="0" smtClean="0">
              <a:solidFill>
                <a:schemeClr val="tx1"/>
              </a:solidFill>
              <a:effectLst/>
              <a:latin typeface="Arial" charset="0"/>
              <a:ea typeface="ヒラギノ角ゴ Pro W3" pitchFamily="1" charset="-128"/>
              <a:cs typeface="+mn-cs"/>
            </a:endParaRPr>
          </a:p>
        </p:txBody>
      </p:sp>
      <p:sp>
        <p:nvSpPr>
          <p:cNvPr id="4" name="Slide Number Placeholder 3"/>
          <p:cNvSpPr>
            <a:spLocks noGrp="1"/>
          </p:cNvSpPr>
          <p:nvPr>
            <p:ph type="sldNum" sz="quarter" idx="10"/>
          </p:nvPr>
        </p:nvSpPr>
        <p:spPr/>
        <p:txBody>
          <a:bodyPr/>
          <a:lstStyle/>
          <a:p>
            <a:fld id="{439B6F03-F5FA-41C4-BB4E-A3E96F0BC04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090864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Liver and Intestinal Organ Transplantation Committee met on Sept. 17 to discuss the feedback from the forum, as well as responses to the questionnaire distributed in June along with the concept document.  The committee agreed that additional study and feedback is necessary to continue to study the issues identified.  It resolved to establish several work groups, each composed partly of members of the committee and partly of additional subject matter experts, to address four key focus areas: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Metrics to assess geographic disparity, Logistical/transportation considerations,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Financial issues &amp; increasing liver donation &amp; utilization.</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296B22-7145-4550-916D-C5EA9FC9C588}" type="slidenum">
              <a:rPr lang="en-US" smtClean="0">
                <a:solidFill>
                  <a:srgbClr val="000000"/>
                </a:solidFill>
              </a:rPr>
              <a:pPr/>
              <a:t>11</a:t>
            </a:fld>
            <a:endParaRPr lang="en-US">
              <a:solidFill>
                <a:srgbClr val="000000"/>
              </a:solidFill>
            </a:endParaRPr>
          </a:p>
        </p:txBody>
      </p:sp>
    </p:spTree>
    <p:extLst>
      <p:ext uri="{BB962C8B-B14F-4D97-AF65-F5344CB8AC3E}">
        <p14:creationId xmlns:p14="http://schemas.microsoft.com/office/powerpoint/2010/main" val="2648156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B6F03-F5FA-41C4-BB4E-A3E96F0BC045}" type="slidenum">
              <a:rPr lang="en-US" smtClean="0">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31933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smtClean="0"/>
              <a:t>Click to edit Master title style</a:t>
            </a:r>
            <a:endParaRPr dirty="0"/>
          </a:p>
        </p:txBody>
      </p:sp>
      <p:sp>
        <p:nvSpPr>
          <p:cNvPr id="3" name="Subtitle 2"/>
          <p:cNvSpPr>
            <a:spLocks noGrp="1"/>
          </p:cNvSpPr>
          <p:nvPr>
            <p:ph type="subTitle" idx="1"/>
          </p:nvPr>
        </p:nvSpPr>
        <p:spPr>
          <a:xfrm>
            <a:off x="556685" y="3810000"/>
            <a:ext cx="11076516"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422260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8"/>
            <a:ext cx="11397885" cy="4405247"/>
          </a:xfrm>
          <a:prstGeom prst="rect">
            <a:avLst/>
          </a:prstGeom>
        </p:spPr>
        <p:txBody>
          <a:bodyPr rtlCol="0">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385379" y="156310"/>
            <a:ext cx="11654804" cy="850932"/>
          </a:xfrm>
          <a:prstGeom prst="rect">
            <a:avLst/>
          </a:prstGeom>
        </p:spPr>
        <p:txBody>
          <a:bodyPr rtlCol="0">
            <a:noAutofit/>
          </a:bodyPr>
          <a:lstStyle>
            <a:lvl1pPr>
              <a:defRPr>
                <a:latin typeface="Arial" pitchFamily="34" charset="0"/>
                <a:cs typeface="Arial" pitchFamily="34" charset="0"/>
              </a:defRPr>
            </a:lvl1pPr>
          </a:lstStyle>
          <a:p>
            <a:r>
              <a:rPr lang="en-US" smtClean="0"/>
              <a:t>Click to edit Master title style</a:t>
            </a:r>
            <a:endParaRPr dirty="0"/>
          </a:p>
        </p:txBody>
      </p:sp>
    </p:spTree>
    <p:extLst>
      <p:ext uri="{BB962C8B-B14F-4D97-AF65-F5344CB8AC3E}">
        <p14:creationId xmlns:p14="http://schemas.microsoft.com/office/powerpoint/2010/main" val="98571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smtClean="0"/>
              <a:t>Click to edit Master title style</a:t>
            </a:r>
            <a:endParaRPr dirty="0"/>
          </a:p>
        </p:txBody>
      </p:sp>
      <p:sp>
        <p:nvSpPr>
          <p:cNvPr id="3" name="Subtitle 2"/>
          <p:cNvSpPr>
            <a:spLocks noGrp="1"/>
          </p:cNvSpPr>
          <p:nvPr>
            <p:ph type="subTitle" idx="1"/>
          </p:nvPr>
        </p:nvSpPr>
        <p:spPr>
          <a:xfrm>
            <a:off x="556685" y="3810000"/>
            <a:ext cx="11076516"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379475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8"/>
            <a:ext cx="11397885" cy="4405247"/>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385379" y="156310"/>
            <a:ext cx="11654804" cy="850932"/>
          </a:xfrm>
          <a:prstGeom prst="rect">
            <a:avLst/>
          </a:prstGeom>
        </p:spPr>
        <p:txBody>
          <a:bodyPr rtlCol="0">
            <a:noAutofit/>
          </a:bodyPr>
          <a:lstStyle/>
          <a:p>
            <a:r>
              <a:rPr lang="en-US" smtClean="0"/>
              <a:t>Click to edit Master title style</a:t>
            </a:r>
            <a:endParaRPr dirty="0"/>
          </a:p>
        </p:txBody>
      </p:sp>
    </p:spTree>
    <p:extLst>
      <p:ext uri="{BB962C8B-B14F-4D97-AF65-F5344CB8AC3E}">
        <p14:creationId xmlns:p14="http://schemas.microsoft.com/office/powerpoint/2010/main" val="329046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5690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fontAlgn="base">
              <a:spcBef>
                <a:spcPct val="0"/>
              </a:spcBef>
              <a:spcAft>
                <a:spcPct val="0"/>
              </a:spcAft>
            </a:pPr>
            <a:fld id="{1D8BD707-D9CF-40AE-B4C6-C98DA3205C09}" type="datetimeFigureOut">
              <a:rPr lang="en-US">
                <a:solidFill>
                  <a:prstClr val="black"/>
                </a:solidFill>
                <a:latin typeface="Arial" panose="020B0604020202020204" pitchFamily="34" charset="0"/>
              </a:rPr>
              <a:pPr fontAlgn="base">
                <a:spcBef>
                  <a:spcPct val="0"/>
                </a:spcBef>
                <a:spcAft>
                  <a:spcPct val="0"/>
                </a:spcAft>
              </a:pPr>
              <a:t>11/10/2014</a:t>
            </a:fld>
            <a:endParaRPr lang="en-US">
              <a:solidFill>
                <a:prstClr val="black"/>
              </a:solidFill>
              <a:latin typeface="Arial" panose="020B0604020202020204" pitchFamily="34" charset="0"/>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fontAlgn="base">
              <a:spcBef>
                <a:spcPct val="0"/>
              </a:spcBef>
              <a:spcAft>
                <a:spcPct val="0"/>
              </a:spcAft>
            </a:pPr>
            <a:endParaRPr lang="en-US">
              <a:solidFill>
                <a:prstClr val="black"/>
              </a:solidFill>
              <a:latin typeface="Arial" panose="020B0604020202020204" pitchFamily="34" charset="0"/>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fontAlgn="base">
              <a:spcBef>
                <a:spcPct val="0"/>
              </a:spcBef>
              <a:spcAft>
                <a:spcPct val="0"/>
              </a:spcAft>
            </a:pPr>
            <a:fld id="{B6F15528-21DE-4FAA-801E-634DDDAF4B2B}" type="slidenum">
              <a:rPr lang="en-US">
                <a:solidFill>
                  <a:prstClr val="black"/>
                </a:solidFill>
                <a:latin typeface="Arial" panose="020B0604020202020204" pitchFamily="34" charset="0"/>
              </a:rPr>
              <a:pPr fontAlgn="base">
                <a:spcBef>
                  <a:spcPct val="0"/>
                </a:spcBef>
                <a:spcAft>
                  <a:spcPct val="0"/>
                </a:spcAft>
              </a:pPr>
              <a:t>‹#›</a:t>
            </a:fld>
            <a:endParaRPr lang="en-US">
              <a:solidFill>
                <a:prstClr val="black"/>
              </a:solidFill>
              <a:latin typeface="Arial" panose="020B0604020202020204" pitchFamily="34" charset="0"/>
            </a:endParaRPr>
          </a:p>
        </p:txBody>
      </p:sp>
    </p:spTree>
    <p:extLst>
      <p:ext uri="{BB962C8B-B14F-4D97-AF65-F5344CB8AC3E}">
        <p14:creationId xmlns:p14="http://schemas.microsoft.com/office/powerpoint/2010/main" val="209064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385234" y="155575"/>
            <a:ext cx="11654367"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385233" y="1349376"/>
            <a:ext cx="11398251"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0" name="Picture 3" descr="OPTN_trans.png"/>
          <p:cNvPicPr>
            <a:picLocks noChangeAspect="1"/>
          </p:cNvPicPr>
          <p:nvPr/>
        </p:nvPicPr>
        <p:blipFill>
          <a:blip r:embed="rId5" cstate="print"/>
          <a:srcRect/>
          <a:stretch>
            <a:fillRect/>
          </a:stretch>
        </p:blipFill>
        <p:spPr bwMode="auto">
          <a:xfrm>
            <a:off x="385234" y="6273801"/>
            <a:ext cx="1900767" cy="415925"/>
          </a:xfrm>
          <a:prstGeom prst="rect">
            <a:avLst/>
          </a:prstGeom>
          <a:noFill/>
          <a:ln w="9525">
            <a:noFill/>
            <a:miter lim="800000"/>
            <a:headEnd/>
            <a:tailEnd/>
          </a:ln>
        </p:spPr>
      </p:pic>
      <p:pic>
        <p:nvPicPr>
          <p:cNvPr id="4101" name="Picture 4" descr="UNOS_logo_large.png"/>
          <p:cNvPicPr>
            <a:picLocks noChangeAspect="1"/>
          </p:cNvPicPr>
          <p:nvPr/>
        </p:nvPicPr>
        <p:blipFill>
          <a:blip r:embed="rId6" cstate="print"/>
          <a:srcRect/>
          <a:stretch>
            <a:fillRect/>
          </a:stretch>
        </p:blipFill>
        <p:spPr bwMode="auto">
          <a:xfrm>
            <a:off x="9895418" y="6199188"/>
            <a:ext cx="1993900" cy="582612"/>
          </a:xfrm>
          <a:prstGeom prst="rect">
            <a:avLst/>
          </a:prstGeom>
          <a:noFill/>
          <a:ln w="9525">
            <a:noFill/>
            <a:miter lim="800000"/>
            <a:headEnd/>
            <a:tailEnd/>
          </a:ln>
        </p:spPr>
      </p:pic>
    </p:spTree>
    <p:extLst>
      <p:ext uri="{BB962C8B-B14F-4D97-AF65-F5344CB8AC3E}">
        <p14:creationId xmlns:p14="http://schemas.microsoft.com/office/powerpoint/2010/main" val="3033982431"/>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l" rtl="0" eaLnBrk="1" fontAlgn="base" hangingPunct="1">
        <a:spcBef>
          <a:spcPct val="0"/>
        </a:spcBef>
        <a:spcAft>
          <a:spcPct val="0"/>
        </a:spcAft>
        <a:defRPr sz="4000" b="1" kern="1200">
          <a:solidFill>
            <a:srgbClr val="001B37"/>
          </a:solidFill>
          <a:latin typeface="Arial" pitchFamily="34" charset="0"/>
          <a:ea typeface="Arial" pitchFamily="34" charset="0"/>
          <a:cs typeface="Arial" pitchFamily="34" charset="0"/>
        </a:defRPr>
      </a:lvl1pPr>
      <a:lvl2pPr algn="l" rtl="0" eaLnBrk="1" fontAlgn="base" hangingPunct="1">
        <a:spcBef>
          <a:spcPct val="0"/>
        </a:spcBef>
        <a:spcAft>
          <a:spcPct val="0"/>
        </a:spcAft>
        <a:defRPr sz="4000" b="1">
          <a:solidFill>
            <a:srgbClr val="001B37"/>
          </a:solidFill>
          <a:latin typeface="Arial" charset="0"/>
          <a:ea typeface="Myriad Pro"/>
          <a:cs typeface="Arial" charset="0"/>
        </a:defRPr>
      </a:lvl2pPr>
      <a:lvl3pPr algn="l" rtl="0" eaLnBrk="1" fontAlgn="base" hangingPunct="1">
        <a:spcBef>
          <a:spcPct val="0"/>
        </a:spcBef>
        <a:spcAft>
          <a:spcPct val="0"/>
        </a:spcAft>
        <a:defRPr sz="4000" b="1">
          <a:solidFill>
            <a:srgbClr val="001B37"/>
          </a:solidFill>
          <a:latin typeface="Arial" charset="0"/>
          <a:ea typeface="Myriad Pro"/>
          <a:cs typeface="Arial" charset="0"/>
        </a:defRPr>
      </a:lvl3pPr>
      <a:lvl4pPr algn="l" rtl="0" eaLnBrk="1" fontAlgn="base" hangingPunct="1">
        <a:spcBef>
          <a:spcPct val="0"/>
        </a:spcBef>
        <a:spcAft>
          <a:spcPct val="0"/>
        </a:spcAft>
        <a:defRPr sz="4000" b="1">
          <a:solidFill>
            <a:srgbClr val="001B37"/>
          </a:solidFill>
          <a:latin typeface="Arial" charset="0"/>
          <a:ea typeface="Myriad Pro"/>
          <a:cs typeface="Arial" charset="0"/>
        </a:defRPr>
      </a:lvl4pPr>
      <a:lvl5pPr algn="l" rtl="0" eaLnBrk="1" fontAlgn="base" hangingPunct="1">
        <a:spcBef>
          <a:spcPct val="0"/>
        </a:spcBef>
        <a:spcAft>
          <a:spcPct val="0"/>
        </a:spcAft>
        <a:defRPr sz="4000" b="1">
          <a:solidFill>
            <a:srgbClr val="001B37"/>
          </a:solidFill>
          <a:latin typeface="Arial" charset="0"/>
          <a:ea typeface="Myriad Pro"/>
          <a:cs typeface="Arial" charset="0"/>
        </a:defRPr>
      </a:lvl5pPr>
      <a:lvl6pPr marL="457200" algn="l" rtl="0" eaLnBrk="1" fontAlgn="base" hangingPunct="1">
        <a:spcBef>
          <a:spcPct val="0"/>
        </a:spcBef>
        <a:spcAft>
          <a:spcPct val="0"/>
        </a:spcAft>
        <a:defRPr sz="4000" b="1">
          <a:solidFill>
            <a:srgbClr val="001B37"/>
          </a:solidFill>
          <a:latin typeface="Calibri" pitchFamily="34" charset="0"/>
          <a:ea typeface="Myriad Pro"/>
          <a:cs typeface="Myriad Pro"/>
        </a:defRPr>
      </a:lvl6pPr>
      <a:lvl7pPr marL="914400" algn="l" rtl="0" eaLnBrk="1" fontAlgn="base" hangingPunct="1">
        <a:spcBef>
          <a:spcPct val="0"/>
        </a:spcBef>
        <a:spcAft>
          <a:spcPct val="0"/>
        </a:spcAft>
        <a:defRPr sz="4000" b="1">
          <a:solidFill>
            <a:srgbClr val="001B37"/>
          </a:solidFill>
          <a:latin typeface="Calibri" pitchFamily="34" charset="0"/>
          <a:ea typeface="Myriad Pro"/>
          <a:cs typeface="Myriad Pro"/>
        </a:defRPr>
      </a:lvl7pPr>
      <a:lvl8pPr marL="1371600" algn="l" rtl="0" eaLnBrk="1" fontAlgn="base" hangingPunct="1">
        <a:spcBef>
          <a:spcPct val="0"/>
        </a:spcBef>
        <a:spcAft>
          <a:spcPct val="0"/>
        </a:spcAft>
        <a:defRPr sz="4000" b="1">
          <a:solidFill>
            <a:srgbClr val="001B37"/>
          </a:solidFill>
          <a:latin typeface="Calibri" pitchFamily="34" charset="0"/>
          <a:ea typeface="Myriad Pro"/>
          <a:cs typeface="Myriad Pro"/>
        </a:defRPr>
      </a:lvl8pPr>
      <a:lvl9pPr marL="1828800" algn="l" rtl="0" eaLnBrk="1" fontAlgn="base" hangingPunct="1">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1" fontAlgn="base" hangingPunct="1">
        <a:spcBef>
          <a:spcPts val="2000"/>
        </a:spcBef>
        <a:spcAft>
          <a:spcPct val="0"/>
        </a:spcAft>
        <a:buClr>
          <a:srgbClr val="002045"/>
        </a:buClr>
        <a:buSzPct val="70000"/>
        <a:buFont typeface="Wingdings" pitchFamily="2" charset="2"/>
        <a:buChar char="§"/>
        <a:defRPr sz="2800" kern="1200">
          <a:solidFill>
            <a:srgbClr val="002045"/>
          </a:solidFill>
          <a:latin typeface="Arial" pitchFamily="34" charset="0"/>
          <a:ea typeface="Arial" pitchFamily="34" charset="0"/>
          <a:cs typeface="Arial" pitchFamily="34" charset="0"/>
        </a:defRPr>
      </a:lvl1pPr>
      <a:lvl2pPr marL="4572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2pPr>
      <a:lvl3pPr marL="6858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3pPr>
      <a:lvl4pPr marL="9144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4pPr>
      <a:lvl5pPr marL="1143000" indent="-228600" algn="l" rtl="0" eaLnBrk="1" fontAlgn="base" hangingPunct="1">
        <a:spcBef>
          <a:spcPts val="600"/>
        </a:spcBef>
        <a:spcAft>
          <a:spcPct val="0"/>
        </a:spcAft>
        <a:buClr>
          <a:srgbClr val="002045"/>
        </a:buClr>
        <a:buSzPct val="70000"/>
        <a:buFont typeface="Wingdings" pitchFamily="2" charset="2"/>
        <a:buChar char="§"/>
        <a:defRPr sz="2000" kern="1200">
          <a:solidFill>
            <a:schemeClr val="tx1"/>
          </a:solidFill>
          <a:latin typeface="Arial" pitchFamily="34" charset="0"/>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5234" y="155575"/>
            <a:ext cx="11654367"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5233" y="1349376"/>
            <a:ext cx="11398251"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3" descr="OPTN_trans.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5234" y="6273801"/>
            <a:ext cx="19007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895418" y="6199188"/>
            <a:ext cx="19939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46326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timing>
    <p:tnLst>
      <p:par>
        <p:cTn id="1" dur="indefinite" restart="never" nodeType="tmRoot"/>
      </p:par>
    </p:tnLst>
  </p:timing>
  <p:txStyles>
    <p:titleStyle>
      <a:lvl1pPr algn="l" rtl="0" eaLnBrk="1" fontAlgn="base" hangingPunct="1">
        <a:spcBef>
          <a:spcPct val="0"/>
        </a:spcBef>
        <a:spcAft>
          <a:spcPct val="0"/>
        </a:spcAft>
        <a:defRPr sz="4000" b="1" kern="1200">
          <a:solidFill>
            <a:srgbClr val="001B37"/>
          </a:solidFill>
          <a:latin typeface="Calibri"/>
          <a:ea typeface="Myriad Pro"/>
          <a:cs typeface="Myriad Pro"/>
        </a:defRPr>
      </a:lvl1pPr>
      <a:lvl2pPr algn="l" rtl="0" eaLnBrk="1" fontAlgn="base" hangingPunct="1">
        <a:spcBef>
          <a:spcPct val="0"/>
        </a:spcBef>
        <a:spcAft>
          <a:spcPct val="0"/>
        </a:spcAft>
        <a:defRPr sz="4000" b="1">
          <a:solidFill>
            <a:srgbClr val="001B37"/>
          </a:solidFill>
          <a:latin typeface="Calibri" panose="020F0502020204030204" pitchFamily="34" charset="0"/>
          <a:ea typeface="Myriad Pro"/>
          <a:cs typeface="Myriad Pro"/>
        </a:defRPr>
      </a:lvl2pPr>
      <a:lvl3pPr algn="l" rtl="0" eaLnBrk="1" fontAlgn="base" hangingPunct="1">
        <a:spcBef>
          <a:spcPct val="0"/>
        </a:spcBef>
        <a:spcAft>
          <a:spcPct val="0"/>
        </a:spcAft>
        <a:defRPr sz="4000" b="1">
          <a:solidFill>
            <a:srgbClr val="001B37"/>
          </a:solidFill>
          <a:latin typeface="Calibri" panose="020F0502020204030204" pitchFamily="34" charset="0"/>
          <a:ea typeface="Myriad Pro"/>
          <a:cs typeface="Myriad Pro"/>
        </a:defRPr>
      </a:lvl3pPr>
      <a:lvl4pPr algn="l" rtl="0" eaLnBrk="1" fontAlgn="base" hangingPunct="1">
        <a:spcBef>
          <a:spcPct val="0"/>
        </a:spcBef>
        <a:spcAft>
          <a:spcPct val="0"/>
        </a:spcAft>
        <a:defRPr sz="4000" b="1">
          <a:solidFill>
            <a:srgbClr val="001B37"/>
          </a:solidFill>
          <a:latin typeface="Calibri" panose="020F0502020204030204" pitchFamily="34" charset="0"/>
          <a:ea typeface="Myriad Pro"/>
          <a:cs typeface="Myriad Pro"/>
        </a:defRPr>
      </a:lvl4pPr>
      <a:lvl5pPr algn="l" rtl="0" eaLnBrk="1" fontAlgn="base" hangingPunct="1">
        <a:spcBef>
          <a:spcPct val="0"/>
        </a:spcBef>
        <a:spcAft>
          <a:spcPct val="0"/>
        </a:spcAft>
        <a:defRPr sz="4000" b="1">
          <a:solidFill>
            <a:srgbClr val="001B37"/>
          </a:solidFill>
          <a:latin typeface="Calibri" panose="020F0502020204030204" pitchFamily="34" charset="0"/>
          <a:ea typeface="Myriad Pro"/>
          <a:cs typeface="Myriad Pro"/>
        </a:defRPr>
      </a:lvl5pPr>
      <a:lvl6pPr marL="457200" algn="l" rtl="0" eaLnBrk="1" fontAlgn="base" hangingPunct="1">
        <a:spcBef>
          <a:spcPct val="0"/>
        </a:spcBef>
        <a:spcAft>
          <a:spcPct val="0"/>
        </a:spcAft>
        <a:defRPr sz="4000" b="1">
          <a:solidFill>
            <a:srgbClr val="001B37"/>
          </a:solidFill>
          <a:latin typeface="Calibri" panose="020F0502020204030204" pitchFamily="34" charset="0"/>
          <a:ea typeface="Myriad Pro"/>
          <a:cs typeface="Myriad Pro"/>
        </a:defRPr>
      </a:lvl6pPr>
      <a:lvl7pPr marL="914400" algn="l" rtl="0" eaLnBrk="1" fontAlgn="base" hangingPunct="1">
        <a:spcBef>
          <a:spcPct val="0"/>
        </a:spcBef>
        <a:spcAft>
          <a:spcPct val="0"/>
        </a:spcAft>
        <a:defRPr sz="4000" b="1">
          <a:solidFill>
            <a:srgbClr val="001B37"/>
          </a:solidFill>
          <a:latin typeface="Calibri" panose="020F0502020204030204" pitchFamily="34" charset="0"/>
          <a:ea typeface="Myriad Pro"/>
          <a:cs typeface="Myriad Pro"/>
        </a:defRPr>
      </a:lvl7pPr>
      <a:lvl8pPr marL="1371600" algn="l" rtl="0" eaLnBrk="1" fontAlgn="base" hangingPunct="1">
        <a:spcBef>
          <a:spcPct val="0"/>
        </a:spcBef>
        <a:spcAft>
          <a:spcPct val="0"/>
        </a:spcAft>
        <a:defRPr sz="4000" b="1">
          <a:solidFill>
            <a:srgbClr val="001B37"/>
          </a:solidFill>
          <a:latin typeface="Calibri" panose="020F0502020204030204" pitchFamily="34" charset="0"/>
          <a:ea typeface="Myriad Pro"/>
          <a:cs typeface="Myriad Pro"/>
        </a:defRPr>
      </a:lvl8pPr>
      <a:lvl9pPr marL="1828800" algn="l" rtl="0" eaLnBrk="1" fontAlgn="base" hangingPunct="1">
        <a:spcBef>
          <a:spcPct val="0"/>
        </a:spcBef>
        <a:spcAft>
          <a:spcPct val="0"/>
        </a:spcAft>
        <a:defRPr sz="4000" b="1">
          <a:solidFill>
            <a:srgbClr val="001B37"/>
          </a:solidFill>
          <a:latin typeface="Calibri" panose="020F0502020204030204" pitchFamily="34" charset="0"/>
          <a:ea typeface="Myriad Pro"/>
          <a:cs typeface="Myriad Pro"/>
        </a:defRPr>
      </a:lvl9pPr>
    </p:titleStyle>
    <p:bodyStyle>
      <a:lvl1pPr marL="228600" indent="-228600" algn="l" rtl="0" eaLnBrk="1" fontAlgn="base" hangingPunct="1">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1" fontAlgn="base" hangingPunct="1">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1" fontAlgn="base" hangingPunct="1">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1" fontAlgn="base" hangingPunct="1">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1" fontAlgn="base" hangingPunct="1">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Ashley.Archer-Hayes@unos.org" TargetMode="External"/><Relationship Id="rId2" Type="http://schemas.openxmlformats.org/officeDocument/2006/relationships/hyperlink" Target="mailto:David.Mulligan@yal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tif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2360" y="2124924"/>
            <a:ext cx="9752730" cy="2079523"/>
          </a:xfrm>
        </p:spPr>
        <p:txBody>
          <a:bodyPr/>
          <a:lstStyle/>
          <a:p>
            <a:pPr algn="l"/>
            <a:r>
              <a:rPr lang="en-US" sz="6000" dirty="0" smtClean="0"/>
              <a:t>Redesigning Liver Distribution</a:t>
            </a:r>
            <a:br>
              <a:rPr lang="en-US" sz="6000" dirty="0" smtClean="0"/>
            </a:br>
            <a:endParaRPr lang="en-US" sz="2000" dirty="0"/>
          </a:p>
        </p:txBody>
      </p:sp>
      <p:sp>
        <p:nvSpPr>
          <p:cNvPr id="2" name="TextBox 1"/>
          <p:cNvSpPr txBox="1"/>
          <p:nvPr/>
        </p:nvSpPr>
        <p:spPr>
          <a:xfrm>
            <a:off x="2447220" y="4338918"/>
            <a:ext cx="6990736" cy="1569660"/>
          </a:xfrm>
          <a:prstGeom prst="rect">
            <a:avLst/>
          </a:prstGeom>
          <a:noFill/>
        </p:spPr>
        <p:txBody>
          <a:bodyPr wrap="square" rtlCol="0">
            <a:spAutoFit/>
          </a:bodyPr>
          <a:lstStyle/>
          <a:p>
            <a:pPr algn="ctr"/>
            <a:r>
              <a:rPr lang="en-US" sz="2400" dirty="0" smtClean="0"/>
              <a:t>David Mulligan, MD, Chair</a:t>
            </a:r>
            <a:br>
              <a:rPr lang="en-US" sz="2400" dirty="0" smtClean="0"/>
            </a:br>
            <a:r>
              <a:rPr lang="en-US" sz="2400" dirty="0" smtClean="0"/>
              <a:t>Liver &amp; Intestinal Organ Transplantation Committee</a:t>
            </a:r>
          </a:p>
          <a:p>
            <a:pPr algn="ctr"/>
            <a:r>
              <a:rPr lang="en-US" sz="2400" dirty="0" smtClean="0"/>
              <a:t>November 12-13, 2014</a:t>
            </a:r>
            <a:endParaRPr lang="en-US" sz="2400" dirty="0"/>
          </a:p>
        </p:txBody>
      </p:sp>
    </p:spTree>
    <p:extLst>
      <p:ext uri="{BB962C8B-B14F-4D97-AF65-F5344CB8AC3E}">
        <p14:creationId xmlns:p14="http://schemas.microsoft.com/office/powerpoint/2010/main" val="4015183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7231" y="1424941"/>
            <a:ext cx="10431433" cy="5181599"/>
          </a:xfrm>
        </p:spPr>
        <p:txBody>
          <a:bodyPr>
            <a:normAutofit/>
          </a:bodyPr>
          <a:lstStyle/>
          <a:p>
            <a:pPr lvl="1">
              <a:buClr>
                <a:srgbClr val="FBC01E"/>
              </a:buClr>
            </a:pPr>
            <a:r>
              <a:rPr lang="en-US" sz="3600" dirty="0"/>
              <a:t>Public Forum held in Chicago on 09/16/2014</a:t>
            </a:r>
          </a:p>
          <a:p>
            <a:pPr lvl="1">
              <a:buClr>
                <a:srgbClr val="FBC01E"/>
              </a:buClr>
            </a:pPr>
            <a:r>
              <a:rPr lang="en-US" sz="3600" dirty="0"/>
              <a:t>264 people in attendance, 282 online participants</a:t>
            </a:r>
          </a:p>
          <a:p>
            <a:pPr lvl="1">
              <a:buClr>
                <a:srgbClr val="FBC01E"/>
              </a:buClr>
            </a:pPr>
            <a:r>
              <a:rPr lang="en-US" sz="3600" dirty="0"/>
              <a:t>18 presenters, both Committee and Non-Committee members</a:t>
            </a:r>
          </a:p>
          <a:p>
            <a:pPr lvl="1">
              <a:buClr>
                <a:srgbClr val="FBC01E"/>
              </a:buClr>
            </a:pPr>
            <a:r>
              <a:rPr lang="en-US" sz="3600" dirty="0"/>
              <a:t>Question &amp; Answer Sessions</a:t>
            </a:r>
          </a:p>
          <a:p>
            <a:pPr lvl="1">
              <a:buClr>
                <a:srgbClr val="FBC01E"/>
              </a:buClr>
            </a:pPr>
            <a:r>
              <a:rPr lang="en-US" sz="3600" dirty="0"/>
              <a:t>Open Forum</a:t>
            </a:r>
          </a:p>
          <a:p>
            <a:pPr lvl="1">
              <a:buClr>
                <a:srgbClr val="FBC01E"/>
              </a:buClr>
            </a:pPr>
            <a:endParaRPr lang="en-US" sz="2800" dirty="0"/>
          </a:p>
        </p:txBody>
      </p:sp>
      <p:sp>
        <p:nvSpPr>
          <p:cNvPr id="3" name="Title 2"/>
          <p:cNvSpPr>
            <a:spLocks noGrp="1"/>
          </p:cNvSpPr>
          <p:nvPr>
            <p:ph type="title"/>
          </p:nvPr>
        </p:nvSpPr>
        <p:spPr>
          <a:xfrm>
            <a:off x="91440" y="156310"/>
            <a:ext cx="11692889" cy="1139090"/>
          </a:xfrm>
        </p:spPr>
        <p:txBody>
          <a:bodyPr/>
          <a:lstStyle/>
          <a:p>
            <a:r>
              <a:rPr lang="en-US" sz="4800" dirty="0" smtClean="0"/>
              <a:t>Public Forum on Redesigning Liver Distribution</a:t>
            </a:r>
            <a:r>
              <a:rPr lang="en-US" dirty="0" smtClean="0"/>
              <a:t>	</a:t>
            </a:r>
            <a:endParaRPr lang="en-US" dirty="0"/>
          </a:p>
        </p:txBody>
      </p:sp>
    </p:spTree>
    <p:extLst>
      <p:ext uri="{BB962C8B-B14F-4D97-AF65-F5344CB8AC3E}">
        <p14:creationId xmlns:p14="http://schemas.microsoft.com/office/powerpoint/2010/main" val="377717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1110" y="913724"/>
            <a:ext cx="10972800" cy="5393558"/>
          </a:xfrm>
        </p:spPr>
        <p:txBody>
          <a:bodyPr>
            <a:normAutofit lnSpcReduction="10000"/>
          </a:bodyPr>
          <a:lstStyle/>
          <a:p>
            <a:pPr marL="0" lvl="1" indent="0">
              <a:spcBef>
                <a:spcPts val="2000"/>
              </a:spcBef>
              <a:buNone/>
            </a:pPr>
            <a:r>
              <a:rPr lang="en-US" sz="2800" b="1" dirty="0" smtClean="0"/>
              <a:t>Developed 3 </a:t>
            </a:r>
            <a:r>
              <a:rPr lang="en-US" sz="2800" b="1" dirty="0" smtClean="0"/>
              <a:t>Ad </a:t>
            </a:r>
            <a:r>
              <a:rPr lang="en-US" sz="2800" b="1" dirty="0"/>
              <a:t>Hoc Subcommittees</a:t>
            </a:r>
          </a:p>
          <a:p>
            <a:pPr marL="0" lvl="1" indent="0">
              <a:spcBef>
                <a:spcPts val="2000"/>
              </a:spcBef>
              <a:buNone/>
            </a:pPr>
            <a:r>
              <a:rPr lang="en-US" sz="2800" b="1" dirty="0"/>
              <a:t>Metrics of Disparity and Optimization of Distribution </a:t>
            </a:r>
            <a:r>
              <a:rPr lang="en-US" sz="2400" i="1" dirty="0" smtClean="0"/>
              <a:t>Objective</a:t>
            </a:r>
            <a:r>
              <a:rPr lang="en-US" sz="2400" i="1" dirty="0"/>
              <a:t>: To further define the parameters that should </a:t>
            </a:r>
            <a:r>
              <a:rPr lang="en-US" sz="2400" i="1" dirty="0" smtClean="0"/>
              <a:t>be employed </a:t>
            </a:r>
            <a:r>
              <a:rPr lang="en-US" sz="2400" i="1" dirty="0"/>
              <a:t>for a patient based distribution system. </a:t>
            </a:r>
            <a:endParaRPr lang="en-US" sz="3200" dirty="0"/>
          </a:p>
          <a:p>
            <a:pPr marL="0" lvl="1" indent="0">
              <a:spcBef>
                <a:spcPts val="2000"/>
              </a:spcBef>
              <a:buNone/>
            </a:pPr>
            <a:r>
              <a:rPr lang="en-US" sz="2800" b="1" dirty="0"/>
              <a:t>Finance </a:t>
            </a:r>
            <a:r>
              <a:rPr lang="en-US" sz="2400" i="1" dirty="0" smtClean="0"/>
              <a:t>Objective</a:t>
            </a:r>
            <a:r>
              <a:rPr lang="en-US" sz="2400" i="1" dirty="0"/>
              <a:t>: To identify the intricate factors associated with cost in broader </a:t>
            </a:r>
            <a:r>
              <a:rPr lang="en-US" sz="2400" i="1" dirty="0" smtClean="0"/>
              <a:t>sharing.</a:t>
            </a:r>
          </a:p>
          <a:p>
            <a:pPr marL="0" lvl="1" indent="0">
              <a:spcBef>
                <a:spcPts val="2000"/>
              </a:spcBef>
              <a:buNone/>
            </a:pPr>
            <a:r>
              <a:rPr lang="en-US" sz="2800" b="1" dirty="0"/>
              <a:t>Transportation and Logistics </a:t>
            </a:r>
            <a:r>
              <a:rPr lang="en-US" sz="2400" i="1" dirty="0" smtClean="0"/>
              <a:t>Objective</a:t>
            </a:r>
            <a:r>
              <a:rPr lang="en-US" sz="2400" i="1" dirty="0"/>
              <a:t>: To identify what tools and rules are necessary to </a:t>
            </a:r>
            <a:r>
              <a:rPr lang="en-US" sz="2400" i="1" dirty="0" smtClean="0"/>
              <a:t>increase </a:t>
            </a:r>
            <a:r>
              <a:rPr lang="en-US" sz="2400" i="1" dirty="0"/>
              <a:t>efficiency and facilitate broader </a:t>
            </a:r>
            <a:r>
              <a:rPr lang="en-US" sz="2400" i="1" dirty="0" smtClean="0"/>
              <a:t>sharing.</a:t>
            </a:r>
            <a:endParaRPr lang="en-US" sz="2400" i="1" dirty="0" smtClean="0"/>
          </a:p>
          <a:p>
            <a:pPr marL="0" lvl="1" indent="0">
              <a:spcBef>
                <a:spcPts val="2000"/>
              </a:spcBef>
              <a:buNone/>
            </a:pPr>
            <a:r>
              <a:rPr lang="en-US" sz="2800" dirty="0">
                <a:solidFill>
                  <a:srgbClr val="FF0000"/>
                </a:solidFill>
              </a:rPr>
              <a:t>(Parallel Effort) </a:t>
            </a:r>
            <a:r>
              <a:rPr lang="en-US" sz="2800" b="1" dirty="0"/>
              <a:t>Increasing Liver Donation and Utilization </a:t>
            </a:r>
            <a:r>
              <a:rPr lang="en-US" sz="2400" i="1" dirty="0" smtClean="0"/>
              <a:t>Objective: To explore relationships </a:t>
            </a:r>
            <a:r>
              <a:rPr lang="en-US" sz="2400" i="1" dirty="0" smtClean="0"/>
              <a:t>and processes between </a:t>
            </a:r>
            <a:r>
              <a:rPr lang="en-US" sz="2400" i="1" dirty="0" smtClean="0"/>
              <a:t>transplant centers, OPOs and the community to maximize the number of livers donated and utilized for </a:t>
            </a:r>
            <a:r>
              <a:rPr lang="en-US" sz="2400" i="1" dirty="0" smtClean="0"/>
              <a:t>transplantation, Enhancements to </a:t>
            </a:r>
            <a:r>
              <a:rPr lang="en-US" sz="2400" i="1" dirty="0" err="1" smtClean="0"/>
              <a:t>Donornet</a:t>
            </a:r>
            <a:endParaRPr lang="en-US" sz="2800" b="1" dirty="0"/>
          </a:p>
          <a:p>
            <a:pPr marL="685800" lvl="4" indent="0">
              <a:spcBef>
                <a:spcPts val="2000"/>
              </a:spcBef>
              <a:buNone/>
            </a:pPr>
            <a:endParaRPr lang="en-US" sz="2200" dirty="0"/>
          </a:p>
          <a:p>
            <a:pPr marL="0" indent="0">
              <a:buNone/>
            </a:pPr>
            <a:endParaRPr lang="en-US" sz="2200" dirty="0">
              <a:solidFill>
                <a:schemeClr val="tx1"/>
              </a:solidFill>
            </a:endParaRPr>
          </a:p>
        </p:txBody>
      </p:sp>
      <p:sp>
        <p:nvSpPr>
          <p:cNvPr id="3" name="Title 2"/>
          <p:cNvSpPr>
            <a:spLocks noGrp="1"/>
          </p:cNvSpPr>
          <p:nvPr>
            <p:ph type="title"/>
          </p:nvPr>
        </p:nvSpPr>
        <p:spPr/>
        <p:txBody>
          <a:bodyPr/>
          <a:lstStyle/>
          <a:p>
            <a:r>
              <a:rPr lang="en-US" sz="4400" dirty="0" smtClean="0"/>
              <a:t>Committee’s Response	</a:t>
            </a:r>
            <a:endParaRPr lang="en-US" sz="4400" dirty="0"/>
          </a:p>
        </p:txBody>
      </p:sp>
    </p:spTree>
    <p:extLst>
      <p:ext uri="{BB962C8B-B14F-4D97-AF65-F5344CB8AC3E}">
        <p14:creationId xmlns:p14="http://schemas.microsoft.com/office/powerpoint/2010/main" val="92667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Forthcoming Efforts &amp; Goals</a:t>
            </a:r>
            <a:endParaRPr lang="en-US" dirty="0"/>
          </a:p>
        </p:txBody>
      </p:sp>
      <p:sp>
        <p:nvSpPr>
          <p:cNvPr id="6" name="Rounded Rectangle 5"/>
          <p:cNvSpPr/>
          <p:nvPr/>
        </p:nvSpPr>
        <p:spPr>
          <a:xfrm>
            <a:off x="1802148" y="1089111"/>
            <a:ext cx="2073166" cy="1066800"/>
          </a:xfrm>
          <a:prstGeom prst="roundRect">
            <a:avLst/>
          </a:prstGeom>
          <a:solidFill>
            <a:schemeClr val="bg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r>
              <a:rPr lang="en-US" sz="2400" dirty="0">
                <a:solidFill>
                  <a:prstClr val="black"/>
                </a:solidFill>
              </a:rPr>
              <a:t>Forum </a:t>
            </a:r>
          </a:p>
        </p:txBody>
      </p:sp>
      <p:cxnSp>
        <p:nvCxnSpPr>
          <p:cNvPr id="8" name="Straight Arrow Connector 7"/>
          <p:cNvCxnSpPr/>
          <p:nvPr/>
        </p:nvCxnSpPr>
        <p:spPr>
          <a:xfrm>
            <a:off x="4063650" y="1752600"/>
            <a:ext cx="685800" cy="0"/>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4942114" y="1121343"/>
            <a:ext cx="2057400" cy="1087256"/>
          </a:xfrm>
          <a:prstGeom prst="roundRect">
            <a:avLst/>
          </a:prstGeom>
          <a:solidFill>
            <a:schemeClr val="bg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r>
              <a:rPr lang="en-US" sz="2000" dirty="0">
                <a:solidFill>
                  <a:prstClr val="black"/>
                </a:solidFill>
              </a:rPr>
              <a:t>Ad Hoc Subcommittees developed</a:t>
            </a:r>
          </a:p>
        </p:txBody>
      </p:sp>
      <p:sp>
        <p:nvSpPr>
          <p:cNvPr id="10" name="Rounded Rectangle 9"/>
          <p:cNvSpPr/>
          <p:nvPr/>
        </p:nvSpPr>
        <p:spPr>
          <a:xfrm>
            <a:off x="7957457" y="1131571"/>
            <a:ext cx="2220686" cy="1066800"/>
          </a:xfrm>
          <a:prstGeom prst="roundRect">
            <a:avLst/>
          </a:prstGeom>
          <a:solidFill>
            <a:schemeClr val="bg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r>
              <a:rPr lang="en-US" dirty="0">
                <a:solidFill>
                  <a:prstClr val="black"/>
                </a:solidFill>
              </a:rPr>
              <a:t>Ad </a:t>
            </a:r>
            <a:r>
              <a:rPr lang="en-US" dirty="0" err="1">
                <a:solidFill>
                  <a:prstClr val="black"/>
                </a:solidFill>
              </a:rPr>
              <a:t>Hocs</a:t>
            </a:r>
            <a:r>
              <a:rPr lang="en-US" dirty="0">
                <a:solidFill>
                  <a:prstClr val="black"/>
                </a:solidFill>
              </a:rPr>
              <a:t> develop recommendations</a:t>
            </a:r>
          </a:p>
        </p:txBody>
      </p:sp>
      <p:cxnSp>
        <p:nvCxnSpPr>
          <p:cNvPr id="11" name="Straight Arrow Connector 10"/>
          <p:cNvCxnSpPr/>
          <p:nvPr/>
        </p:nvCxnSpPr>
        <p:spPr>
          <a:xfrm>
            <a:off x="7111093" y="1664971"/>
            <a:ext cx="685800" cy="0"/>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9067800" y="2366689"/>
            <a:ext cx="0" cy="381000"/>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7968343" y="2830122"/>
            <a:ext cx="2220686" cy="1066800"/>
          </a:xfrm>
          <a:prstGeom prst="roundRect">
            <a:avLst/>
          </a:prstGeom>
          <a:solidFill>
            <a:schemeClr val="bg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r>
              <a:rPr lang="en-US" dirty="0">
                <a:solidFill>
                  <a:prstClr val="black"/>
                </a:solidFill>
              </a:rPr>
              <a:t>Ad </a:t>
            </a:r>
            <a:r>
              <a:rPr lang="en-US" dirty="0" err="1">
                <a:solidFill>
                  <a:prstClr val="black"/>
                </a:solidFill>
              </a:rPr>
              <a:t>Hocs</a:t>
            </a:r>
            <a:r>
              <a:rPr lang="en-US" dirty="0">
                <a:solidFill>
                  <a:prstClr val="black"/>
                </a:solidFill>
              </a:rPr>
              <a:t> deliver recommendations to Committee</a:t>
            </a:r>
          </a:p>
        </p:txBody>
      </p:sp>
      <p:cxnSp>
        <p:nvCxnSpPr>
          <p:cNvPr id="16" name="Straight Arrow Connector 15"/>
          <p:cNvCxnSpPr/>
          <p:nvPr/>
        </p:nvCxnSpPr>
        <p:spPr>
          <a:xfrm flipH="1">
            <a:off x="7151914" y="3363522"/>
            <a:ext cx="685800" cy="0"/>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17" name="Rounded Rectangle 16"/>
          <p:cNvSpPr/>
          <p:nvPr/>
        </p:nvSpPr>
        <p:spPr>
          <a:xfrm>
            <a:off x="1830226" y="2819555"/>
            <a:ext cx="2220686" cy="1066800"/>
          </a:xfrm>
          <a:prstGeom prst="roundRect">
            <a:avLst/>
          </a:prstGeom>
          <a:solidFill>
            <a:schemeClr val="bg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r>
              <a:rPr lang="en-US" dirty="0">
                <a:solidFill>
                  <a:prstClr val="black"/>
                </a:solidFill>
              </a:rPr>
              <a:t>Spring Public Forum</a:t>
            </a:r>
          </a:p>
        </p:txBody>
      </p:sp>
      <p:sp>
        <p:nvSpPr>
          <p:cNvPr id="19" name="Oval 18"/>
          <p:cNvSpPr/>
          <p:nvPr/>
        </p:nvSpPr>
        <p:spPr>
          <a:xfrm>
            <a:off x="2982686" y="1796822"/>
            <a:ext cx="1371600" cy="609600"/>
          </a:xfrm>
          <a:prstGeom prst="ellipse">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20" name="TextBox 19"/>
          <p:cNvSpPr txBox="1"/>
          <p:nvPr/>
        </p:nvSpPr>
        <p:spPr>
          <a:xfrm>
            <a:off x="3056009" y="1858797"/>
            <a:ext cx="1143000" cy="461665"/>
          </a:xfrm>
          <a:prstGeom prst="rect">
            <a:avLst/>
          </a:prstGeom>
          <a:noFill/>
        </p:spPr>
        <p:txBody>
          <a:bodyPr wrap="square" rtlCol="0">
            <a:spAutoFit/>
          </a:bodyPr>
          <a:lstStyle/>
          <a:p>
            <a:pPr algn="ctr" eaLnBrk="0" fontAlgn="base" hangingPunct="0">
              <a:spcBef>
                <a:spcPct val="0"/>
              </a:spcBef>
              <a:spcAft>
                <a:spcPct val="0"/>
              </a:spcAft>
            </a:pPr>
            <a:r>
              <a:rPr lang="en-US" sz="1200" b="1" dirty="0">
                <a:solidFill>
                  <a:prstClr val="white"/>
                </a:solidFill>
                <a:ea typeface="ヒラギノ角ゴ Pro W3" pitchFamily="1" charset="-128"/>
              </a:rPr>
              <a:t>September 2014</a:t>
            </a:r>
          </a:p>
        </p:txBody>
      </p:sp>
      <p:sp>
        <p:nvSpPr>
          <p:cNvPr id="21" name="Oval 20"/>
          <p:cNvSpPr/>
          <p:nvPr/>
        </p:nvSpPr>
        <p:spPr>
          <a:xfrm>
            <a:off x="6324600" y="2020061"/>
            <a:ext cx="1371600" cy="609600"/>
          </a:xfrm>
          <a:prstGeom prst="ellipse">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22" name="TextBox 21"/>
          <p:cNvSpPr txBox="1"/>
          <p:nvPr/>
        </p:nvSpPr>
        <p:spPr>
          <a:xfrm>
            <a:off x="6400800" y="2112688"/>
            <a:ext cx="1219200" cy="461665"/>
          </a:xfrm>
          <a:prstGeom prst="rect">
            <a:avLst/>
          </a:prstGeom>
          <a:noFill/>
        </p:spPr>
        <p:txBody>
          <a:bodyPr wrap="square" rtlCol="0">
            <a:spAutoFit/>
          </a:bodyPr>
          <a:lstStyle/>
          <a:p>
            <a:pPr algn="ctr" eaLnBrk="0" fontAlgn="base" hangingPunct="0">
              <a:spcBef>
                <a:spcPct val="0"/>
              </a:spcBef>
              <a:spcAft>
                <a:spcPct val="0"/>
              </a:spcAft>
            </a:pPr>
            <a:r>
              <a:rPr lang="en-US" sz="1200" b="1" dirty="0">
                <a:solidFill>
                  <a:prstClr val="white"/>
                </a:solidFill>
                <a:ea typeface="ヒラギノ角ゴ Pro W3" pitchFamily="1" charset="-128"/>
              </a:rPr>
              <a:t>September-October 2014</a:t>
            </a:r>
          </a:p>
        </p:txBody>
      </p:sp>
      <p:sp>
        <p:nvSpPr>
          <p:cNvPr id="23" name="Oval 22"/>
          <p:cNvSpPr/>
          <p:nvPr/>
        </p:nvSpPr>
        <p:spPr>
          <a:xfrm>
            <a:off x="9290958" y="2006978"/>
            <a:ext cx="1371600" cy="609600"/>
          </a:xfrm>
          <a:prstGeom prst="ellipse">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24" name="TextBox 23"/>
          <p:cNvSpPr txBox="1"/>
          <p:nvPr/>
        </p:nvSpPr>
        <p:spPr>
          <a:xfrm>
            <a:off x="9367158" y="2097751"/>
            <a:ext cx="1219200" cy="461665"/>
          </a:xfrm>
          <a:prstGeom prst="rect">
            <a:avLst/>
          </a:prstGeom>
          <a:noFill/>
        </p:spPr>
        <p:txBody>
          <a:bodyPr wrap="square" rtlCol="0">
            <a:spAutoFit/>
          </a:bodyPr>
          <a:lstStyle/>
          <a:p>
            <a:pPr algn="ctr" eaLnBrk="0" fontAlgn="base" hangingPunct="0">
              <a:spcBef>
                <a:spcPct val="0"/>
              </a:spcBef>
              <a:spcAft>
                <a:spcPct val="0"/>
              </a:spcAft>
            </a:pPr>
            <a:r>
              <a:rPr lang="en-US" sz="1200" b="1" dirty="0">
                <a:solidFill>
                  <a:prstClr val="white"/>
                </a:solidFill>
                <a:ea typeface="ヒラギノ角ゴ Pro W3" pitchFamily="1" charset="-128"/>
              </a:rPr>
              <a:t>November-February 2015</a:t>
            </a:r>
          </a:p>
        </p:txBody>
      </p:sp>
      <p:sp>
        <p:nvSpPr>
          <p:cNvPr id="25" name="Oval 24"/>
          <p:cNvSpPr/>
          <p:nvPr/>
        </p:nvSpPr>
        <p:spPr>
          <a:xfrm>
            <a:off x="3128348" y="3639369"/>
            <a:ext cx="1371600" cy="609600"/>
          </a:xfrm>
          <a:prstGeom prst="ellipse">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26" name="Oval 25"/>
          <p:cNvSpPr/>
          <p:nvPr/>
        </p:nvSpPr>
        <p:spPr>
          <a:xfrm>
            <a:off x="9311303" y="3707017"/>
            <a:ext cx="1371600" cy="609600"/>
          </a:xfrm>
          <a:prstGeom prst="ellipse">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27" name="TextBox 26"/>
          <p:cNvSpPr txBox="1"/>
          <p:nvPr/>
        </p:nvSpPr>
        <p:spPr>
          <a:xfrm>
            <a:off x="9367158" y="3873318"/>
            <a:ext cx="1219200" cy="276999"/>
          </a:xfrm>
          <a:prstGeom prst="rect">
            <a:avLst/>
          </a:prstGeom>
          <a:noFill/>
        </p:spPr>
        <p:txBody>
          <a:bodyPr wrap="square" rtlCol="0">
            <a:spAutoFit/>
          </a:bodyPr>
          <a:lstStyle/>
          <a:p>
            <a:pPr algn="ctr" eaLnBrk="0" fontAlgn="base" hangingPunct="0">
              <a:spcBef>
                <a:spcPct val="0"/>
              </a:spcBef>
              <a:spcAft>
                <a:spcPct val="0"/>
              </a:spcAft>
            </a:pPr>
            <a:r>
              <a:rPr lang="en-US" sz="1200" b="1" dirty="0">
                <a:solidFill>
                  <a:prstClr val="white"/>
                </a:solidFill>
                <a:ea typeface="ヒラギノ角ゴ Pro W3" pitchFamily="1" charset="-128"/>
              </a:rPr>
              <a:t>February 2015</a:t>
            </a:r>
          </a:p>
        </p:txBody>
      </p:sp>
      <p:sp>
        <p:nvSpPr>
          <p:cNvPr id="28" name="TextBox 27"/>
          <p:cNvSpPr txBox="1"/>
          <p:nvPr/>
        </p:nvSpPr>
        <p:spPr>
          <a:xfrm>
            <a:off x="3382735" y="3818253"/>
            <a:ext cx="1107622" cy="276999"/>
          </a:xfrm>
          <a:prstGeom prst="rect">
            <a:avLst/>
          </a:prstGeom>
          <a:noFill/>
        </p:spPr>
        <p:txBody>
          <a:bodyPr wrap="square" rtlCol="0">
            <a:spAutoFit/>
          </a:bodyPr>
          <a:lstStyle/>
          <a:p>
            <a:pPr eaLnBrk="0" fontAlgn="base" hangingPunct="0">
              <a:spcBef>
                <a:spcPct val="0"/>
              </a:spcBef>
              <a:spcAft>
                <a:spcPct val="0"/>
              </a:spcAft>
            </a:pPr>
            <a:r>
              <a:rPr lang="en-US" sz="1200" b="1" dirty="0">
                <a:solidFill>
                  <a:prstClr val="white"/>
                </a:solidFill>
                <a:ea typeface="ヒラギノ角ゴ Pro W3" pitchFamily="1" charset="-128"/>
              </a:rPr>
              <a:t>May 2015</a:t>
            </a:r>
          </a:p>
        </p:txBody>
      </p:sp>
      <p:sp>
        <p:nvSpPr>
          <p:cNvPr id="29" name="Rounded Rectangle 28"/>
          <p:cNvSpPr/>
          <p:nvPr/>
        </p:nvSpPr>
        <p:spPr>
          <a:xfrm>
            <a:off x="4909457" y="2858580"/>
            <a:ext cx="2220686" cy="1066800"/>
          </a:xfrm>
          <a:prstGeom prst="roundRect">
            <a:avLst/>
          </a:prstGeom>
          <a:solidFill>
            <a:schemeClr val="bg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r>
              <a:rPr lang="en-US" dirty="0">
                <a:solidFill>
                  <a:prstClr val="black"/>
                </a:solidFill>
              </a:rPr>
              <a:t> Plan Spring Public Forum </a:t>
            </a:r>
          </a:p>
        </p:txBody>
      </p:sp>
      <p:sp>
        <p:nvSpPr>
          <p:cNvPr id="31" name="Oval 30"/>
          <p:cNvSpPr/>
          <p:nvPr/>
        </p:nvSpPr>
        <p:spPr>
          <a:xfrm>
            <a:off x="6219825" y="3628885"/>
            <a:ext cx="1371600" cy="609600"/>
          </a:xfrm>
          <a:prstGeom prst="ellipse">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32" name="TextBox 31"/>
          <p:cNvSpPr txBox="1"/>
          <p:nvPr/>
        </p:nvSpPr>
        <p:spPr>
          <a:xfrm>
            <a:off x="6360228" y="3729959"/>
            <a:ext cx="1107622" cy="461665"/>
          </a:xfrm>
          <a:prstGeom prst="rect">
            <a:avLst/>
          </a:prstGeom>
          <a:noFill/>
        </p:spPr>
        <p:txBody>
          <a:bodyPr wrap="square" rtlCol="0">
            <a:spAutoFit/>
          </a:bodyPr>
          <a:lstStyle/>
          <a:p>
            <a:pPr algn="ctr" eaLnBrk="0" fontAlgn="base" hangingPunct="0">
              <a:spcBef>
                <a:spcPct val="0"/>
              </a:spcBef>
              <a:spcAft>
                <a:spcPct val="0"/>
              </a:spcAft>
            </a:pPr>
            <a:r>
              <a:rPr lang="en-US" sz="1200" b="1" dirty="0">
                <a:solidFill>
                  <a:prstClr val="white"/>
                </a:solidFill>
                <a:ea typeface="ヒラギノ角ゴ Pro W3" pitchFamily="1" charset="-128"/>
              </a:rPr>
              <a:t>February- April 2015</a:t>
            </a:r>
          </a:p>
        </p:txBody>
      </p:sp>
      <p:cxnSp>
        <p:nvCxnSpPr>
          <p:cNvPr id="33" name="Straight Arrow Connector 32"/>
          <p:cNvCxnSpPr/>
          <p:nvPr/>
        </p:nvCxnSpPr>
        <p:spPr>
          <a:xfrm flipH="1">
            <a:off x="4157048" y="3390419"/>
            <a:ext cx="685800" cy="0"/>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2133600" y="4011816"/>
            <a:ext cx="0" cy="381000"/>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38" name="Rounded Rectangle 37"/>
          <p:cNvSpPr/>
          <p:nvPr/>
        </p:nvSpPr>
        <p:spPr>
          <a:xfrm>
            <a:off x="3885063" y="4378764"/>
            <a:ext cx="1820149" cy="1177023"/>
          </a:xfrm>
          <a:prstGeom prst="roundRect">
            <a:avLst/>
          </a:prstGeom>
          <a:solidFill>
            <a:schemeClr val="bg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r>
              <a:rPr lang="en-US" sz="1600" dirty="0">
                <a:solidFill>
                  <a:prstClr val="black"/>
                </a:solidFill>
              </a:rPr>
              <a:t>Develop proposal for public comment</a:t>
            </a:r>
          </a:p>
        </p:txBody>
      </p:sp>
      <p:sp>
        <p:nvSpPr>
          <p:cNvPr id="39" name="Oval 38"/>
          <p:cNvSpPr/>
          <p:nvPr/>
        </p:nvSpPr>
        <p:spPr>
          <a:xfrm>
            <a:off x="5025667" y="5384264"/>
            <a:ext cx="1371600" cy="609600"/>
          </a:xfrm>
          <a:prstGeom prst="ellipse">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40" name="TextBox 39"/>
          <p:cNvSpPr txBox="1"/>
          <p:nvPr/>
        </p:nvSpPr>
        <p:spPr>
          <a:xfrm>
            <a:off x="5231437" y="5365617"/>
            <a:ext cx="1021897" cy="646331"/>
          </a:xfrm>
          <a:prstGeom prst="rect">
            <a:avLst/>
          </a:prstGeom>
          <a:noFill/>
        </p:spPr>
        <p:txBody>
          <a:bodyPr wrap="square" rtlCol="0">
            <a:spAutoFit/>
          </a:bodyPr>
          <a:lstStyle/>
          <a:p>
            <a:pPr algn="ctr" eaLnBrk="0" fontAlgn="base" hangingPunct="0">
              <a:spcBef>
                <a:spcPct val="0"/>
              </a:spcBef>
              <a:spcAft>
                <a:spcPct val="0"/>
              </a:spcAft>
            </a:pPr>
            <a:r>
              <a:rPr lang="en-US" sz="1200" b="1" dirty="0">
                <a:solidFill>
                  <a:prstClr val="white"/>
                </a:solidFill>
                <a:ea typeface="ヒラギノ角ゴ Pro W3" pitchFamily="1" charset="-128"/>
              </a:rPr>
              <a:t>May-August 2015</a:t>
            </a:r>
          </a:p>
        </p:txBody>
      </p:sp>
      <p:cxnSp>
        <p:nvCxnSpPr>
          <p:cNvPr id="44" name="Straight Arrow Connector 43"/>
          <p:cNvCxnSpPr/>
          <p:nvPr/>
        </p:nvCxnSpPr>
        <p:spPr>
          <a:xfrm flipV="1">
            <a:off x="3138816" y="4752320"/>
            <a:ext cx="675333" cy="183141"/>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3136168" y="4945814"/>
            <a:ext cx="666374" cy="196945"/>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1939880" y="4536844"/>
            <a:ext cx="1088789" cy="430950"/>
          </a:xfrm>
          <a:prstGeom prst="rect">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53" name="Rectangle 52"/>
          <p:cNvSpPr/>
          <p:nvPr/>
        </p:nvSpPr>
        <p:spPr>
          <a:xfrm>
            <a:off x="1948673" y="5214682"/>
            <a:ext cx="1088789" cy="430950"/>
          </a:xfrm>
          <a:prstGeom prst="rect">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55" name="TextBox 54"/>
          <p:cNvSpPr txBox="1"/>
          <p:nvPr/>
        </p:nvSpPr>
        <p:spPr>
          <a:xfrm>
            <a:off x="1981413" y="4614813"/>
            <a:ext cx="1083299" cy="276999"/>
          </a:xfrm>
          <a:prstGeom prst="rect">
            <a:avLst/>
          </a:prstGeom>
          <a:noFill/>
        </p:spPr>
        <p:txBody>
          <a:bodyPr wrap="square" rtlCol="0">
            <a:spAutoFit/>
          </a:bodyPr>
          <a:lstStyle/>
          <a:p>
            <a:pPr eaLnBrk="0" fontAlgn="base" hangingPunct="0">
              <a:spcBef>
                <a:spcPct val="0"/>
              </a:spcBef>
              <a:spcAft>
                <a:spcPct val="0"/>
              </a:spcAft>
            </a:pPr>
            <a:r>
              <a:rPr lang="en-US" sz="1200" b="1" dirty="0">
                <a:solidFill>
                  <a:prstClr val="white"/>
                </a:solidFill>
                <a:ea typeface="ヒラギノ角ゴ Pro W3" pitchFamily="1" charset="-128"/>
              </a:rPr>
              <a:t>Community</a:t>
            </a:r>
          </a:p>
        </p:txBody>
      </p:sp>
      <p:sp>
        <p:nvSpPr>
          <p:cNvPr id="56" name="TextBox 55"/>
          <p:cNvSpPr txBox="1"/>
          <p:nvPr/>
        </p:nvSpPr>
        <p:spPr>
          <a:xfrm>
            <a:off x="2025335" y="5308428"/>
            <a:ext cx="1375649" cy="276999"/>
          </a:xfrm>
          <a:prstGeom prst="rect">
            <a:avLst/>
          </a:prstGeom>
          <a:noFill/>
        </p:spPr>
        <p:txBody>
          <a:bodyPr wrap="square" rtlCol="0">
            <a:spAutoFit/>
          </a:bodyPr>
          <a:lstStyle/>
          <a:p>
            <a:pPr eaLnBrk="0" fontAlgn="base" hangingPunct="0">
              <a:spcBef>
                <a:spcPct val="0"/>
              </a:spcBef>
              <a:spcAft>
                <a:spcPct val="0"/>
              </a:spcAft>
            </a:pPr>
            <a:r>
              <a:rPr lang="en-US" sz="1200" b="1" dirty="0">
                <a:solidFill>
                  <a:prstClr val="white"/>
                </a:solidFill>
                <a:ea typeface="ヒラギノ角ゴ Pro W3" pitchFamily="1" charset="-128"/>
              </a:rPr>
              <a:t>Committee</a:t>
            </a:r>
            <a:endParaRPr lang="en-US" sz="2000" b="1" dirty="0">
              <a:solidFill>
                <a:prstClr val="white"/>
              </a:solidFill>
              <a:ea typeface="ヒラギノ角ゴ Pro W3" pitchFamily="1" charset="-128"/>
            </a:endParaRPr>
          </a:p>
        </p:txBody>
      </p:sp>
      <p:cxnSp>
        <p:nvCxnSpPr>
          <p:cNvPr id="42" name="Straight Arrow Connector 41"/>
          <p:cNvCxnSpPr/>
          <p:nvPr/>
        </p:nvCxnSpPr>
        <p:spPr>
          <a:xfrm flipV="1">
            <a:off x="5783555" y="4967274"/>
            <a:ext cx="613713" cy="1038"/>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43" name="Rounded Rectangle 42"/>
          <p:cNvSpPr/>
          <p:nvPr/>
        </p:nvSpPr>
        <p:spPr>
          <a:xfrm>
            <a:off x="6525563" y="4407162"/>
            <a:ext cx="1316477" cy="1089547"/>
          </a:xfrm>
          <a:prstGeom prst="roundRect">
            <a:avLst/>
          </a:prstGeom>
          <a:solidFill>
            <a:schemeClr val="bg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r>
              <a:rPr lang="en-US" dirty="0">
                <a:solidFill>
                  <a:prstClr val="black"/>
                </a:solidFill>
              </a:rPr>
              <a:t>Public Comment</a:t>
            </a:r>
          </a:p>
        </p:txBody>
      </p:sp>
      <p:sp>
        <p:nvSpPr>
          <p:cNvPr id="45" name="Oval 44"/>
          <p:cNvSpPr/>
          <p:nvPr/>
        </p:nvSpPr>
        <p:spPr>
          <a:xfrm>
            <a:off x="7165823" y="5272890"/>
            <a:ext cx="1371600" cy="609600"/>
          </a:xfrm>
          <a:prstGeom prst="ellipse">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7" name="TextBox 6"/>
          <p:cNvSpPr txBox="1"/>
          <p:nvPr/>
        </p:nvSpPr>
        <p:spPr>
          <a:xfrm>
            <a:off x="7360813" y="5364576"/>
            <a:ext cx="1008640" cy="461665"/>
          </a:xfrm>
          <a:prstGeom prst="rect">
            <a:avLst/>
          </a:prstGeom>
          <a:noFill/>
        </p:spPr>
        <p:txBody>
          <a:bodyPr wrap="square" rtlCol="0">
            <a:spAutoFit/>
          </a:bodyPr>
          <a:lstStyle/>
          <a:p>
            <a:pPr algn="ctr" eaLnBrk="0" fontAlgn="base" hangingPunct="0">
              <a:spcBef>
                <a:spcPct val="0"/>
              </a:spcBef>
              <a:spcAft>
                <a:spcPct val="0"/>
              </a:spcAft>
            </a:pPr>
            <a:r>
              <a:rPr lang="en-US" sz="1200" b="1" dirty="0">
                <a:solidFill>
                  <a:prstClr val="white"/>
                </a:solidFill>
                <a:ea typeface="ヒラギノ角ゴ Pro W3" pitchFamily="1" charset="-128"/>
              </a:rPr>
              <a:t>September 2015</a:t>
            </a:r>
          </a:p>
        </p:txBody>
      </p:sp>
      <p:cxnSp>
        <p:nvCxnSpPr>
          <p:cNvPr id="47" name="Straight Arrow Connector 46"/>
          <p:cNvCxnSpPr/>
          <p:nvPr/>
        </p:nvCxnSpPr>
        <p:spPr>
          <a:xfrm flipV="1">
            <a:off x="7891122" y="4967274"/>
            <a:ext cx="613713" cy="1038"/>
          </a:xfrm>
          <a:prstGeom prst="straightConnector1">
            <a:avLst/>
          </a:prstGeom>
          <a:ln>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49" name="Rounded Rectangle 48"/>
          <p:cNvSpPr/>
          <p:nvPr/>
        </p:nvSpPr>
        <p:spPr>
          <a:xfrm>
            <a:off x="8612335" y="4422501"/>
            <a:ext cx="1652897" cy="1089547"/>
          </a:xfrm>
          <a:prstGeom prst="roundRect">
            <a:avLst/>
          </a:prstGeom>
          <a:solidFill>
            <a:schemeClr val="bg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r>
              <a:rPr lang="en-US" b="1" u="sng" dirty="0">
                <a:solidFill>
                  <a:prstClr val="black"/>
                </a:solidFill>
              </a:rPr>
              <a:t>Earliest</a:t>
            </a:r>
            <a:r>
              <a:rPr lang="en-US" dirty="0">
                <a:solidFill>
                  <a:prstClr val="black"/>
                </a:solidFill>
              </a:rPr>
              <a:t> </a:t>
            </a:r>
            <a:r>
              <a:rPr lang="en-US" dirty="0" err="1">
                <a:solidFill>
                  <a:prstClr val="black"/>
                </a:solidFill>
              </a:rPr>
              <a:t>BoD</a:t>
            </a:r>
            <a:r>
              <a:rPr lang="en-US" dirty="0">
                <a:solidFill>
                  <a:prstClr val="black"/>
                </a:solidFill>
              </a:rPr>
              <a:t> consideration</a:t>
            </a:r>
          </a:p>
        </p:txBody>
      </p:sp>
      <p:sp>
        <p:nvSpPr>
          <p:cNvPr id="50" name="Oval 49"/>
          <p:cNvSpPr/>
          <p:nvPr/>
        </p:nvSpPr>
        <p:spPr>
          <a:xfrm>
            <a:off x="9182537" y="5272890"/>
            <a:ext cx="1371600" cy="609600"/>
          </a:xfrm>
          <a:prstGeom prst="ellipse">
            <a:avLst/>
          </a:prstGeom>
          <a:solidFill>
            <a:schemeClr val="tx2"/>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15" name="TextBox 14"/>
          <p:cNvSpPr txBox="1"/>
          <p:nvPr/>
        </p:nvSpPr>
        <p:spPr>
          <a:xfrm>
            <a:off x="9438783" y="5354594"/>
            <a:ext cx="933949" cy="461665"/>
          </a:xfrm>
          <a:prstGeom prst="rect">
            <a:avLst/>
          </a:prstGeom>
          <a:noFill/>
        </p:spPr>
        <p:txBody>
          <a:bodyPr wrap="square" rtlCol="0">
            <a:spAutoFit/>
          </a:bodyPr>
          <a:lstStyle/>
          <a:p>
            <a:pPr algn="ctr" eaLnBrk="0" fontAlgn="base" hangingPunct="0">
              <a:spcBef>
                <a:spcPct val="0"/>
              </a:spcBef>
              <a:spcAft>
                <a:spcPct val="0"/>
              </a:spcAft>
            </a:pPr>
            <a:r>
              <a:rPr lang="en-US" sz="1200" b="1" dirty="0" smtClean="0">
                <a:solidFill>
                  <a:prstClr val="white"/>
                </a:solidFill>
                <a:ea typeface="ヒラギノ角ゴ Pro W3" pitchFamily="1" charset="-128"/>
              </a:rPr>
              <a:t>December 2015</a:t>
            </a:r>
            <a:endParaRPr lang="en-US" sz="1200" b="1" dirty="0">
              <a:solidFill>
                <a:prstClr val="white"/>
              </a:solidFill>
              <a:ea typeface="ヒラギノ角ゴ Pro W3" pitchFamily="1" charset="-128"/>
            </a:endParaRPr>
          </a:p>
        </p:txBody>
      </p:sp>
    </p:spTree>
    <p:extLst>
      <p:ext uri="{BB962C8B-B14F-4D97-AF65-F5344CB8AC3E}">
        <p14:creationId xmlns:p14="http://schemas.microsoft.com/office/powerpoint/2010/main" val="2342906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pPr>
            <a:r>
              <a:rPr lang="en-US" sz="3600" dirty="0" smtClean="0"/>
              <a:t>David C. Mulligan, MD</a:t>
            </a:r>
          </a:p>
          <a:p>
            <a:pPr marL="0" indent="0">
              <a:spcBef>
                <a:spcPts val="0"/>
              </a:spcBef>
              <a:buNone/>
            </a:pPr>
            <a:r>
              <a:rPr lang="en-US" sz="3600" dirty="0" smtClean="0"/>
              <a:t>Committee Chair</a:t>
            </a:r>
          </a:p>
          <a:p>
            <a:pPr marL="0" indent="0">
              <a:spcBef>
                <a:spcPts val="0"/>
              </a:spcBef>
              <a:buNone/>
            </a:pPr>
            <a:r>
              <a:rPr lang="en-US" sz="3600" dirty="0" smtClean="0">
                <a:hlinkClick r:id="rId2"/>
              </a:rPr>
              <a:t>David.Mulligan@yale.edu</a:t>
            </a:r>
            <a:endParaRPr lang="en-US" sz="3600" dirty="0" smtClean="0"/>
          </a:p>
          <a:p>
            <a:pPr marL="0" indent="0">
              <a:buNone/>
            </a:pPr>
            <a:endParaRPr lang="en-US" sz="3600" dirty="0"/>
          </a:p>
          <a:p>
            <a:pPr marL="0" indent="0">
              <a:spcBef>
                <a:spcPts val="0"/>
              </a:spcBef>
              <a:buNone/>
            </a:pPr>
            <a:r>
              <a:rPr lang="en-US" sz="3600" dirty="0" smtClean="0"/>
              <a:t>Ashley Archer-Hayes, MAS</a:t>
            </a:r>
          </a:p>
          <a:p>
            <a:pPr marL="0" indent="0">
              <a:spcBef>
                <a:spcPts val="0"/>
              </a:spcBef>
              <a:buNone/>
            </a:pPr>
            <a:r>
              <a:rPr lang="en-US" sz="3600" dirty="0" smtClean="0"/>
              <a:t>Committee Liaison</a:t>
            </a:r>
          </a:p>
          <a:p>
            <a:pPr marL="0" indent="0">
              <a:spcBef>
                <a:spcPts val="0"/>
              </a:spcBef>
              <a:buNone/>
            </a:pPr>
            <a:r>
              <a:rPr lang="en-US" sz="3600" dirty="0" smtClean="0">
                <a:hlinkClick r:id="rId3"/>
              </a:rPr>
              <a:t>Ashley.Archer-Hayes@unos.org</a:t>
            </a:r>
            <a:endParaRPr lang="en-US" sz="3600" dirty="0" smtClean="0"/>
          </a:p>
          <a:p>
            <a:pPr marL="0" indent="0">
              <a:spcBef>
                <a:spcPts val="0"/>
              </a:spcBef>
              <a:buNone/>
            </a:pPr>
            <a:endParaRPr lang="en-US" dirty="0"/>
          </a:p>
        </p:txBody>
      </p:sp>
      <p:sp>
        <p:nvSpPr>
          <p:cNvPr id="3" name="Title 2"/>
          <p:cNvSpPr>
            <a:spLocks noGrp="1"/>
          </p:cNvSpPr>
          <p:nvPr>
            <p:ph type="title"/>
          </p:nvPr>
        </p:nvSpPr>
        <p:spPr>
          <a:xfrm>
            <a:off x="385379" y="156310"/>
            <a:ext cx="11654804" cy="1192518"/>
          </a:xfrm>
        </p:spPr>
        <p:txBody>
          <a:bodyPr/>
          <a:lstStyle/>
          <a:p>
            <a:r>
              <a:rPr lang="en-US" dirty="0" smtClean="0"/>
              <a:t>Thank you for your consideration.</a:t>
            </a:r>
            <a:br>
              <a:rPr lang="en-US" dirty="0" smtClean="0"/>
            </a:br>
            <a:r>
              <a:rPr lang="en-US" dirty="0" smtClean="0"/>
              <a:t>Questions?</a:t>
            </a:r>
            <a:endParaRPr lang="en-US" dirty="0"/>
          </a:p>
        </p:txBody>
      </p:sp>
    </p:spTree>
    <p:extLst>
      <p:ext uri="{BB962C8B-B14F-4D97-AF65-F5344CB8AC3E}">
        <p14:creationId xmlns:p14="http://schemas.microsoft.com/office/powerpoint/2010/main" val="374182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9371" y="156311"/>
            <a:ext cx="9533390" cy="1192517"/>
          </a:xfrm>
        </p:spPr>
        <p:txBody>
          <a:bodyPr/>
          <a:lstStyle/>
          <a:p>
            <a:r>
              <a:rPr lang="en-US" sz="4400" dirty="0"/>
              <a:t>November 2012 OPTN Board </a:t>
            </a:r>
            <a:r>
              <a:rPr lang="en-US" sz="4400" dirty="0" smtClean="0"/>
              <a:t>Resolution:</a:t>
            </a:r>
            <a:endParaRPr lang="en-US" sz="4400" dirty="0"/>
          </a:p>
        </p:txBody>
      </p:sp>
      <p:sp>
        <p:nvSpPr>
          <p:cNvPr id="5" name="Content Placeholder 4"/>
          <p:cNvSpPr>
            <a:spLocks noGrp="1"/>
          </p:cNvSpPr>
          <p:nvPr>
            <p:ph idx="1"/>
          </p:nvPr>
        </p:nvSpPr>
        <p:spPr>
          <a:xfrm>
            <a:off x="845573" y="1348828"/>
            <a:ext cx="10471355" cy="4747173"/>
          </a:xfrm>
        </p:spPr>
        <p:txBody>
          <a:bodyPr>
            <a:normAutofit fontScale="92500" lnSpcReduction="10000"/>
          </a:bodyPr>
          <a:lstStyle/>
          <a:p>
            <a:pPr lvl="1"/>
            <a:r>
              <a:rPr lang="en-US" sz="3200" dirty="0"/>
              <a:t>The existing geographic disparity in allocation of organs for transplant is </a:t>
            </a:r>
            <a:r>
              <a:rPr lang="en-US" sz="3200" dirty="0">
                <a:solidFill>
                  <a:srgbClr val="FF0000"/>
                </a:solidFill>
              </a:rPr>
              <a:t>unacceptably</a:t>
            </a:r>
            <a:r>
              <a:rPr lang="en-US" sz="3200" dirty="0"/>
              <a:t> high</a:t>
            </a:r>
          </a:p>
          <a:p>
            <a:pPr lvl="1"/>
            <a:endParaRPr lang="en-US" sz="3200" dirty="0"/>
          </a:p>
          <a:p>
            <a:pPr lvl="1"/>
            <a:r>
              <a:rPr lang="en-US" sz="3200" dirty="0"/>
              <a:t>The Board directs the organ-specific committees to </a:t>
            </a:r>
            <a:r>
              <a:rPr lang="en-US" sz="3200" dirty="0">
                <a:solidFill>
                  <a:srgbClr val="FF0000"/>
                </a:solidFill>
              </a:rPr>
              <a:t>define the measurement of fairness </a:t>
            </a:r>
            <a:r>
              <a:rPr lang="en-US" sz="3200" dirty="0"/>
              <a:t>and </a:t>
            </a:r>
            <a:r>
              <a:rPr lang="en-US" sz="3200" dirty="0">
                <a:solidFill>
                  <a:srgbClr val="FF0000"/>
                </a:solidFill>
              </a:rPr>
              <a:t>any constraints </a:t>
            </a:r>
            <a:r>
              <a:rPr lang="en-US" sz="3200" dirty="0"/>
              <a:t>for each organ system.</a:t>
            </a:r>
          </a:p>
          <a:p>
            <a:pPr lvl="1"/>
            <a:endParaRPr lang="en-US" sz="3200" dirty="0"/>
          </a:p>
          <a:p>
            <a:pPr lvl="1"/>
            <a:r>
              <a:rPr lang="en-US" sz="3200" dirty="0"/>
              <a:t>The Board requests that </a:t>
            </a:r>
            <a:r>
              <a:rPr lang="en-US" sz="3200" dirty="0">
                <a:solidFill>
                  <a:srgbClr val="FF0000"/>
                </a:solidFill>
              </a:rPr>
              <a:t>optimized systems </a:t>
            </a:r>
            <a:r>
              <a:rPr lang="en-US" sz="3200" dirty="0"/>
              <a:t>utilizing overlapping v. non-overlapping geographic boundaries be compared</a:t>
            </a:r>
          </a:p>
          <a:p>
            <a:endParaRPr lang="en-US" dirty="0"/>
          </a:p>
        </p:txBody>
      </p:sp>
    </p:spTree>
    <p:extLst>
      <p:ext uri="{BB962C8B-B14F-4D97-AF65-F5344CB8AC3E}">
        <p14:creationId xmlns:p14="http://schemas.microsoft.com/office/powerpoint/2010/main" val="3885155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6813" y="1447800"/>
            <a:ext cx="10933471" cy="4267200"/>
          </a:xfrm>
        </p:spPr>
        <p:txBody>
          <a:bodyPr>
            <a:normAutofit/>
          </a:bodyPr>
          <a:lstStyle/>
          <a:p>
            <a:pPr>
              <a:buClr>
                <a:schemeClr val="tx1"/>
              </a:buClr>
              <a:buSzPct val="115000"/>
              <a:buFont typeface="Arial" pitchFamily="34" charset="0"/>
              <a:buChar char="•"/>
            </a:pPr>
            <a:r>
              <a:rPr lang="en-US" sz="3600" dirty="0"/>
              <a:t>Full Regional </a:t>
            </a:r>
            <a:r>
              <a:rPr lang="en-US" sz="3600" dirty="0" smtClean="0"/>
              <a:t>Sharing</a:t>
            </a:r>
          </a:p>
          <a:p>
            <a:pPr>
              <a:buClr>
                <a:schemeClr val="tx1"/>
              </a:buClr>
              <a:buSzPct val="115000"/>
              <a:buFont typeface="Arial" pitchFamily="34" charset="0"/>
              <a:buChar char="•"/>
            </a:pPr>
            <a:r>
              <a:rPr lang="en-US" sz="3600" dirty="0" smtClean="0"/>
              <a:t>Concentric Circles</a:t>
            </a:r>
          </a:p>
          <a:p>
            <a:pPr>
              <a:buClr>
                <a:schemeClr val="tx1"/>
              </a:buClr>
              <a:buSzPct val="115000"/>
              <a:buFont typeface="Arial" pitchFamily="34" charset="0"/>
              <a:buChar char="•"/>
            </a:pPr>
            <a:r>
              <a:rPr lang="en-US" sz="3600" dirty="0" smtClean="0"/>
              <a:t>Extension </a:t>
            </a:r>
            <a:r>
              <a:rPr lang="en-US" sz="3600" dirty="0"/>
              <a:t>of Share 15 </a:t>
            </a:r>
            <a:r>
              <a:rPr lang="en-US" sz="3600" dirty="0" smtClean="0"/>
              <a:t>Regional</a:t>
            </a:r>
            <a:endParaRPr lang="en-US" sz="3600" dirty="0">
              <a:solidFill>
                <a:srgbClr val="5A8F18"/>
              </a:solidFill>
            </a:endParaRPr>
          </a:p>
          <a:p>
            <a:pPr>
              <a:buClr>
                <a:schemeClr val="tx1"/>
              </a:buClr>
              <a:buSzPct val="115000"/>
              <a:buFont typeface="Arial" pitchFamily="34" charset="0"/>
              <a:buChar char="•"/>
            </a:pPr>
            <a:r>
              <a:rPr lang="en-US" sz="3600" dirty="0"/>
              <a:t>Tiered Regional </a:t>
            </a:r>
            <a:r>
              <a:rPr lang="en-US" sz="3600" dirty="0" smtClean="0"/>
              <a:t>Sharing - led to Share 35 </a:t>
            </a:r>
          </a:p>
          <a:p>
            <a:pPr>
              <a:buClr>
                <a:schemeClr val="tx1"/>
              </a:buClr>
              <a:buSzPct val="115000"/>
              <a:buFont typeface="Arial" pitchFamily="34" charset="0"/>
              <a:buChar char="•"/>
            </a:pPr>
            <a:r>
              <a:rPr lang="en-US" sz="3600" dirty="0" smtClean="0"/>
              <a:t>Net </a:t>
            </a:r>
            <a:r>
              <a:rPr lang="en-US" sz="3600" dirty="0"/>
              <a:t>Transplant </a:t>
            </a:r>
            <a:r>
              <a:rPr lang="en-US" sz="3600" dirty="0" smtClean="0"/>
              <a:t>Benefit</a:t>
            </a:r>
            <a:endParaRPr lang="en-US" sz="3600" dirty="0">
              <a:solidFill>
                <a:srgbClr val="5A8F18"/>
              </a:solidFill>
            </a:endParaRPr>
          </a:p>
        </p:txBody>
      </p:sp>
      <p:sp>
        <p:nvSpPr>
          <p:cNvPr id="3" name="Title 2"/>
          <p:cNvSpPr>
            <a:spLocks noGrp="1"/>
          </p:cNvSpPr>
          <p:nvPr>
            <p:ph type="title"/>
          </p:nvPr>
        </p:nvSpPr>
        <p:spPr/>
        <p:txBody>
          <a:bodyPr/>
          <a:lstStyle/>
          <a:p>
            <a:r>
              <a:rPr lang="en-US" sz="4400" dirty="0" smtClean="0"/>
              <a:t>Options Previously Considered</a:t>
            </a:r>
            <a:endParaRPr lang="en-US" sz="4400" dirty="0"/>
          </a:p>
        </p:txBody>
      </p:sp>
    </p:spTree>
    <p:extLst>
      <p:ext uri="{BB962C8B-B14F-4D97-AF65-F5344CB8AC3E}">
        <p14:creationId xmlns:p14="http://schemas.microsoft.com/office/powerpoint/2010/main" val="3650210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0255" y="1273134"/>
            <a:ext cx="9443884" cy="4712030"/>
          </a:xfrm>
        </p:spPr>
        <p:txBody>
          <a:bodyPr>
            <a:noAutofit/>
          </a:bodyPr>
          <a:lstStyle/>
          <a:p>
            <a:pPr marL="0" indent="0" algn="ctr">
              <a:buNone/>
            </a:pPr>
            <a:r>
              <a:rPr lang="en-US" sz="3600" dirty="0"/>
              <a:t>Statistical modeling strongly suggests that using fewer geographical allocation districts would likely result in reduced waitlist deaths and a reduced variation in the MELD or PELD scores at transplant</a:t>
            </a:r>
            <a:r>
              <a:rPr lang="en-US" sz="3600" dirty="0" smtClean="0"/>
              <a:t>.</a:t>
            </a:r>
          </a:p>
          <a:p>
            <a:pPr marL="0" indent="0" algn="ctr">
              <a:buNone/>
            </a:pPr>
            <a:r>
              <a:rPr lang="en-US" sz="3600" dirty="0" smtClean="0"/>
              <a:t>The Committee</a:t>
            </a:r>
            <a:r>
              <a:rPr lang="en-US" sz="3600" b="1" dirty="0" smtClean="0">
                <a:solidFill>
                  <a:srgbClr val="00B050"/>
                </a:solidFill>
              </a:rPr>
              <a:t> agreed </a:t>
            </a:r>
            <a:r>
              <a:rPr lang="en-US" sz="3600" dirty="0" smtClean="0"/>
              <a:t>that MELD/PELD at transplant was the best measureable metric of fairness. </a:t>
            </a:r>
            <a:r>
              <a:rPr lang="en-US" sz="3600" dirty="0" smtClean="0"/>
              <a:t> </a:t>
            </a:r>
            <a:endParaRPr lang="en-US" sz="3600" dirty="0"/>
          </a:p>
        </p:txBody>
      </p:sp>
      <p:sp>
        <p:nvSpPr>
          <p:cNvPr id="3" name="Title 2"/>
          <p:cNvSpPr>
            <a:spLocks noGrp="1"/>
          </p:cNvSpPr>
          <p:nvPr>
            <p:ph type="title"/>
          </p:nvPr>
        </p:nvSpPr>
        <p:spPr>
          <a:xfrm>
            <a:off x="235975" y="156310"/>
            <a:ext cx="10318164" cy="986690"/>
          </a:xfrm>
        </p:spPr>
        <p:txBody>
          <a:bodyPr/>
          <a:lstStyle/>
          <a:p>
            <a:r>
              <a:rPr lang="en-US" sz="4400" dirty="0"/>
              <a:t>Redistricting as a Potential Solution</a:t>
            </a:r>
          </a:p>
        </p:txBody>
      </p:sp>
    </p:spTree>
    <p:extLst>
      <p:ext uri="{BB962C8B-B14F-4D97-AF65-F5344CB8AC3E}">
        <p14:creationId xmlns:p14="http://schemas.microsoft.com/office/powerpoint/2010/main" val="3667331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8620" y="945863"/>
            <a:ext cx="11372850" cy="5029200"/>
          </a:xfrm>
        </p:spPr>
        <p:txBody>
          <a:bodyPr>
            <a:noAutofit/>
          </a:bodyPr>
          <a:lstStyle/>
          <a:p>
            <a:pPr marL="0" indent="0">
              <a:buNone/>
            </a:pPr>
            <a:r>
              <a:rPr lang="en-US" sz="3200" b="1" dirty="0"/>
              <a:t>The Committee agreed upon the following parameters for these optimized maps:</a:t>
            </a:r>
          </a:p>
          <a:p>
            <a:r>
              <a:rPr lang="en-US" dirty="0"/>
              <a:t>The number of districts should be at least 4 and no more than 8;</a:t>
            </a:r>
          </a:p>
          <a:p>
            <a:r>
              <a:rPr lang="en-US" dirty="0"/>
              <a:t>The minimum number of transplant centers per district is 6;</a:t>
            </a:r>
          </a:p>
          <a:p>
            <a:r>
              <a:rPr lang="en-US" dirty="0"/>
              <a:t>The maximum median travel time between DSAs placed in the same district is 3 hours; and</a:t>
            </a:r>
          </a:p>
          <a:p>
            <a:r>
              <a:rPr lang="en-US" dirty="0"/>
              <a:t>The number of waitlist deaths under redistricting must not be statistically significantly higher than in the current system.</a:t>
            </a:r>
          </a:p>
          <a:p>
            <a:r>
              <a:rPr lang="en-US" dirty="0"/>
              <a:t>The districts should be contiguous</a:t>
            </a:r>
            <a:r>
              <a:rPr lang="en-US" dirty="0" smtClean="0"/>
              <a:t>.</a:t>
            </a:r>
            <a:endParaRPr lang="en-US" dirty="0"/>
          </a:p>
        </p:txBody>
      </p:sp>
      <p:sp>
        <p:nvSpPr>
          <p:cNvPr id="3" name="Title 2"/>
          <p:cNvSpPr>
            <a:spLocks noGrp="1"/>
          </p:cNvSpPr>
          <p:nvPr>
            <p:ph type="title"/>
          </p:nvPr>
        </p:nvSpPr>
        <p:spPr>
          <a:xfrm>
            <a:off x="180666" y="103239"/>
            <a:ext cx="9789244" cy="1066800"/>
          </a:xfrm>
        </p:spPr>
        <p:txBody>
          <a:bodyPr/>
          <a:lstStyle/>
          <a:p>
            <a:r>
              <a:rPr lang="en-US" sz="4400" dirty="0"/>
              <a:t>Redistricting as a Potential Solution</a:t>
            </a:r>
          </a:p>
        </p:txBody>
      </p:sp>
    </p:spTree>
    <p:extLst>
      <p:ext uri="{BB962C8B-B14F-4D97-AF65-F5344CB8AC3E}">
        <p14:creationId xmlns:p14="http://schemas.microsoft.com/office/powerpoint/2010/main" val="2799759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489" y="1185542"/>
            <a:ext cx="11548693" cy="5055238"/>
          </a:xfrm>
        </p:spPr>
        <p:txBody>
          <a:bodyPr>
            <a:noAutofit/>
          </a:bodyPr>
          <a:lstStyle/>
          <a:p>
            <a:r>
              <a:rPr lang="en-US" sz="3000" dirty="0">
                <a:latin typeface="Arial" panose="020B0604020202020204" pitchFamily="34" charset="0"/>
                <a:cs typeface="Arial" panose="020B0604020202020204" pitchFamily="34" charset="0"/>
              </a:rPr>
              <a:t>O</a:t>
            </a:r>
            <a:r>
              <a:rPr lang="en-US" sz="3000" dirty="0" smtClean="0">
                <a:latin typeface="Arial" panose="020B0604020202020204" pitchFamily="34" charset="0"/>
                <a:cs typeface="Arial" panose="020B0604020202020204" pitchFamily="34" charset="0"/>
              </a:rPr>
              <a:t>ptimized </a:t>
            </a:r>
            <a:r>
              <a:rPr lang="en-US" sz="3000" dirty="0">
                <a:latin typeface="Arial" panose="020B0604020202020204" pitchFamily="34" charset="0"/>
                <a:cs typeface="Arial" panose="020B0604020202020204" pitchFamily="34" charset="0"/>
              </a:rPr>
              <a:t>maps are based on 3 things:</a:t>
            </a:r>
          </a:p>
          <a:p>
            <a:pPr marL="631825">
              <a:spcBef>
                <a:spcPts val="600"/>
              </a:spcBef>
              <a:buFont typeface="+mj-lt"/>
              <a:buAutoNum type="arabicPeriod"/>
            </a:pPr>
            <a:r>
              <a:rPr lang="en-US" sz="3000" dirty="0" smtClean="0">
                <a:latin typeface="Arial" panose="020B0604020202020204" pitchFamily="34" charset="0"/>
                <a:cs typeface="Arial" panose="020B0604020202020204" pitchFamily="34" charset="0"/>
              </a:rPr>
              <a:t>The </a:t>
            </a:r>
            <a:r>
              <a:rPr lang="en-US" sz="3000" dirty="0">
                <a:latin typeface="Arial" panose="020B0604020202020204" pitchFamily="34" charset="0"/>
                <a:cs typeface="Arial" panose="020B0604020202020204" pitchFamily="34" charset="0"/>
              </a:rPr>
              <a:t>number of donors recovered in each DSA</a:t>
            </a:r>
          </a:p>
          <a:p>
            <a:pPr marL="631825">
              <a:spcBef>
                <a:spcPts val="600"/>
              </a:spcBef>
              <a:buFont typeface="+mj-lt"/>
              <a:buAutoNum type="arabicPeriod"/>
            </a:pPr>
            <a:r>
              <a:rPr lang="en-US" sz="3000" dirty="0" smtClean="0">
                <a:latin typeface="Arial" panose="020B0604020202020204" pitchFamily="34" charset="0"/>
                <a:cs typeface="Arial" panose="020B0604020202020204" pitchFamily="34" charset="0"/>
              </a:rPr>
              <a:t>The </a:t>
            </a:r>
            <a:r>
              <a:rPr lang="en-US" sz="3000" dirty="0">
                <a:latin typeface="Arial" panose="020B0604020202020204" pitchFamily="34" charset="0"/>
                <a:cs typeface="Arial" panose="020B0604020202020204" pitchFamily="34" charset="0"/>
              </a:rPr>
              <a:t>number </a:t>
            </a:r>
            <a:r>
              <a:rPr lang="en-US" sz="3000" dirty="0" smtClean="0">
                <a:latin typeface="Arial" panose="020B0604020202020204" pitchFamily="34" charset="0"/>
                <a:cs typeface="Arial" panose="020B0604020202020204" pitchFamily="34" charset="0"/>
              </a:rPr>
              <a:t>and match </a:t>
            </a:r>
            <a:r>
              <a:rPr lang="en-US" sz="3000" dirty="0">
                <a:latin typeface="Arial" panose="020B0604020202020204" pitchFamily="34" charset="0"/>
                <a:cs typeface="Arial" panose="020B0604020202020204" pitchFamily="34" charset="0"/>
              </a:rPr>
              <a:t>MELD of candidates </a:t>
            </a:r>
            <a:r>
              <a:rPr lang="en-US" sz="3000" dirty="0" smtClean="0">
                <a:latin typeface="Arial" panose="020B0604020202020204" pitchFamily="34" charset="0"/>
                <a:cs typeface="Arial" panose="020B0604020202020204" pitchFamily="34" charset="0"/>
              </a:rPr>
              <a:t>in </a:t>
            </a:r>
            <a:r>
              <a:rPr lang="en-US" sz="3000" dirty="0">
                <a:latin typeface="Arial" panose="020B0604020202020204" pitchFamily="34" charset="0"/>
                <a:cs typeface="Arial" panose="020B0604020202020204" pitchFamily="34" charset="0"/>
              </a:rPr>
              <a:t>each DSA </a:t>
            </a:r>
            <a:endParaRPr lang="en-US" sz="3000" dirty="0" smtClean="0">
              <a:latin typeface="Arial" panose="020B0604020202020204" pitchFamily="34" charset="0"/>
              <a:cs typeface="Arial" panose="020B0604020202020204" pitchFamily="34" charset="0"/>
            </a:endParaRPr>
          </a:p>
          <a:p>
            <a:pPr marL="631825">
              <a:spcBef>
                <a:spcPts val="600"/>
              </a:spcBef>
              <a:buFont typeface="+mj-lt"/>
              <a:buAutoNum type="arabicPeriod"/>
            </a:pPr>
            <a:r>
              <a:rPr lang="en-US" sz="3000" dirty="0" smtClean="0">
                <a:latin typeface="Arial" panose="020B0604020202020204" pitchFamily="34" charset="0"/>
                <a:cs typeface="Arial" panose="020B0604020202020204" pitchFamily="34" charset="0"/>
              </a:rPr>
              <a:t>Constraints determined by </a:t>
            </a:r>
            <a:r>
              <a:rPr lang="en-US" sz="3000" dirty="0">
                <a:latin typeface="Arial" panose="020B0604020202020204" pitchFamily="34" charset="0"/>
                <a:cs typeface="Arial" panose="020B0604020202020204" pitchFamily="34" charset="0"/>
              </a:rPr>
              <a:t>the </a:t>
            </a:r>
            <a:r>
              <a:rPr lang="en-US" sz="3000" dirty="0" smtClean="0">
                <a:latin typeface="Arial" panose="020B0604020202020204" pitchFamily="34" charset="0"/>
                <a:cs typeface="Arial" panose="020B0604020202020204" pitchFamily="34" charset="0"/>
              </a:rPr>
              <a:t>Committee (prior slide)</a:t>
            </a:r>
          </a:p>
          <a:p>
            <a:pPr marL="403225" indent="0">
              <a:spcBef>
                <a:spcPts val="600"/>
              </a:spcBef>
              <a:buNone/>
            </a:pPr>
            <a:endParaRPr lang="en-US" sz="3000" dirty="0" smtClean="0">
              <a:latin typeface="Arial" panose="020B0604020202020204" pitchFamily="34" charset="0"/>
              <a:cs typeface="Arial" panose="020B0604020202020204" pitchFamily="34" charset="0"/>
            </a:endParaRPr>
          </a:p>
          <a:p>
            <a:pPr>
              <a:buClr>
                <a:schemeClr val="accent1"/>
              </a:buClr>
              <a:buFont typeface="Wingdings" panose="05000000000000000000" pitchFamily="2" charset="2"/>
              <a:buChar char="Ø"/>
            </a:pPr>
            <a:r>
              <a:rPr lang="en-US" sz="3000" dirty="0" smtClean="0">
                <a:latin typeface="Arial" panose="020B0604020202020204" pitchFamily="34" charset="0"/>
                <a:cs typeface="Arial" panose="020B0604020202020204" pitchFamily="34" charset="0"/>
              </a:rPr>
              <a:t>Optimization </a:t>
            </a:r>
            <a:r>
              <a:rPr lang="en-US" sz="3000" dirty="0">
                <a:latin typeface="Arial" panose="020B0604020202020204" pitchFamily="34" charset="0"/>
                <a:cs typeface="Arial" panose="020B0604020202020204" pitchFamily="34" charset="0"/>
              </a:rPr>
              <a:t>depends only on counts of donors and </a:t>
            </a:r>
            <a:r>
              <a:rPr lang="en-US" sz="3000" dirty="0" smtClean="0">
                <a:latin typeface="Arial" panose="020B0604020202020204" pitchFamily="34" charset="0"/>
                <a:cs typeface="Arial" panose="020B0604020202020204" pitchFamily="34" charset="0"/>
              </a:rPr>
              <a:t>candidates </a:t>
            </a:r>
          </a:p>
          <a:p>
            <a:pPr>
              <a:buClr>
                <a:srgbClr val="FFC000"/>
              </a:buClr>
              <a:buFont typeface="Wingdings" panose="05000000000000000000" pitchFamily="2" charset="2"/>
              <a:buChar char="Ø"/>
            </a:pPr>
            <a:r>
              <a:rPr lang="en-US" sz="3000" dirty="0" smtClean="0">
                <a:latin typeface="Arial" panose="020B0604020202020204" pitchFamily="34" charset="0"/>
                <a:cs typeface="Arial" panose="020B0604020202020204" pitchFamily="34" charset="0"/>
              </a:rPr>
              <a:t>But: MELD score influences this as MELD drives who gets organs</a:t>
            </a:r>
            <a:endParaRPr lang="en-US" sz="3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25359" y="224890"/>
            <a:ext cx="11654804" cy="850932"/>
          </a:xfrm>
        </p:spPr>
        <p:txBody>
          <a:bodyPr/>
          <a:lstStyle/>
          <a:p>
            <a:r>
              <a:rPr lang="en-US" sz="4400" dirty="0" smtClean="0">
                <a:latin typeface="Arial" panose="020B0604020202020204" pitchFamily="34" charset="0"/>
                <a:cs typeface="Arial" panose="020B0604020202020204" pitchFamily="34" charset="0"/>
              </a:rPr>
              <a:t>Redistricting, Optimization of Distribution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870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79" y="1235842"/>
            <a:ext cx="11113201" cy="4866916"/>
          </a:xfrm>
        </p:spPr>
        <p:txBody>
          <a:bodyPr>
            <a:normAutofit fontScale="92500" lnSpcReduction="10000"/>
          </a:bodyPr>
          <a:lstStyle/>
          <a:p>
            <a:r>
              <a:rPr lang="en-US" sz="3200" dirty="0" smtClean="0">
                <a:latin typeface="Arial" panose="020B0604020202020204" pitchFamily="34" charset="0"/>
                <a:cs typeface="Arial" panose="020B0604020202020204" pitchFamily="34" charset="0"/>
              </a:rPr>
              <a:t>Candidate data changes (number, characteristics</a:t>
            </a:r>
            <a:r>
              <a:rPr lang="en-US" sz="3200" dirty="0">
                <a:latin typeface="Arial" panose="020B0604020202020204" pitchFamily="34" charset="0"/>
                <a:cs typeface="Arial" panose="020B0604020202020204" pitchFamily="34" charset="0"/>
              </a:rPr>
              <a:t>)</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Donor </a:t>
            </a:r>
            <a:r>
              <a:rPr lang="en-US" sz="3200" dirty="0">
                <a:latin typeface="Arial" panose="020B0604020202020204" pitchFamily="34" charset="0"/>
                <a:cs typeface="Arial" panose="020B0604020202020204" pitchFamily="34" charset="0"/>
              </a:rPr>
              <a:t>data changes (number, characteristics) </a:t>
            </a:r>
            <a:endParaRPr lang="en-US" sz="3200"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sz="2800" dirty="0">
                <a:latin typeface="Arial" panose="020B0604020202020204" pitchFamily="34" charset="0"/>
                <a:cs typeface="Arial" panose="020B0604020202020204" pitchFamily="34" charset="0"/>
              </a:rPr>
              <a:t>If the number of donors available in each DSA changes, then the optimal configuration of districts can change</a:t>
            </a:r>
          </a:p>
          <a:p>
            <a:r>
              <a:rPr lang="en-US" sz="3200" dirty="0" smtClean="0">
                <a:latin typeface="Arial" panose="020B0604020202020204" pitchFamily="34" charset="0"/>
                <a:cs typeface="Arial" panose="020B0604020202020204" pitchFamily="34" charset="0"/>
              </a:rPr>
              <a:t>Allocation </a:t>
            </a:r>
            <a:r>
              <a:rPr lang="en-US" sz="3200" dirty="0">
                <a:latin typeface="Arial" panose="020B0604020202020204" pitchFamily="34" charset="0"/>
                <a:cs typeface="Arial" panose="020B0604020202020204" pitchFamily="34" charset="0"/>
              </a:rPr>
              <a:t>system changes (e.g. if allocation is changed to be based on lab </a:t>
            </a:r>
            <a:r>
              <a:rPr lang="en-US" sz="3200" dirty="0" smtClean="0">
                <a:latin typeface="Arial" panose="020B0604020202020204" pitchFamily="34" charset="0"/>
                <a:cs typeface="Arial" panose="020B0604020202020204" pitchFamily="34" charset="0"/>
              </a:rPr>
              <a:t>MELD or benefit)</a:t>
            </a:r>
            <a:endParaRPr lang="en-US" sz="32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Constraints change</a:t>
            </a:r>
          </a:p>
          <a:p>
            <a:pPr lvl="1">
              <a:buFont typeface="Arial" panose="020B0604020202020204" pitchFamily="34" charset="0"/>
              <a:buChar char="•"/>
            </a:pPr>
            <a:r>
              <a:rPr lang="en-US" sz="2800" dirty="0">
                <a:latin typeface="Arial" panose="020B0604020202020204" pitchFamily="34" charset="0"/>
                <a:cs typeface="Arial" panose="020B0604020202020204" pitchFamily="34" charset="0"/>
              </a:rPr>
              <a:t>Can alter which configurations of districts are permissible, which can change which map is optimal</a:t>
            </a:r>
          </a:p>
          <a:p>
            <a:endParaRPr lang="en-US" dirty="0"/>
          </a:p>
        </p:txBody>
      </p:sp>
      <p:sp>
        <p:nvSpPr>
          <p:cNvPr id="3" name="Title 2"/>
          <p:cNvSpPr>
            <a:spLocks noGrp="1"/>
          </p:cNvSpPr>
          <p:nvPr>
            <p:ph type="title"/>
          </p:nvPr>
        </p:nvSpPr>
        <p:spPr/>
        <p:txBody>
          <a:bodyPr/>
          <a:lstStyle/>
          <a:p>
            <a:r>
              <a:rPr lang="en-US" sz="4400" dirty="0" smtClean="0">
                <a:latin typeface="Arial" panose="020B0604020202020204" pitchFamily="34" charset="0"/>
                <a:cs typeface="Arial" panose="020B0604020202020204" pitchFamily="34" charset="0"/>
              </a:rPr>
              <a:t>What </a:t>
            </a:r>
            <a:r>
              <a:rPr lang="en-US" sz="4400" u="sng" dirty="0" smtClean="0">
                <a:latin typeface="Arial" panose="020B0604020202020204" pitchFamily="34" charset="0"/>
                <a:cs typeface="Arial" panose="020B0604020202020204" pitchFamily="34" charset="0"/>
              </a:rPr>
              <a:t>Would</a:t>
            </a:r>
            <a:r>
              <a:rPr lang="en-US" sz="4400" dirty="0" smtClean="0">
                <a:latin typeface="Arial" panose="020B0604020202020204" pitchFamily="34" charset="0"/>
                <a:cs typeface="Arial" panose="020B0604020202020204" pitchFamily="34" charset="0"/>
              </a:rPr>
              <a:t> Change the Maps?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7301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248400" y="1668780"/>
            <a:ext cx="5307330" cy="3726181"/>
          </a:xfrm>
          <a:prstGeom prst="rect">
            <a:avLst/>
          </a:prstGeom>
          <a:noFill/>
          <a:ln w="9525">
            <a:noFill/>
            <a:miter lim="800000"/>
            <a:headEnd/>
            <a:tailEnd/>
          </a:ln>
        </p:spPr>
      </p:pic>
      <p:sp>
        <p:nvSpPr>
          <p:cNvPr id="3" name="Title 2"/>
          <p:cNvSpPr>
            <a:spLocks noGrp="1"/>
          </p:cNvSpPr>
          <p:nvPr>
            <p:ph type="title"/>
          </p:nvPr>
        </p:nvSpPr>
        <p:spPr>
          <a:xfrm>
            <a:off x="1005841" y="156310"/>
            <a:ext cx="10698480" cy="1215290"/>
          </a:xfrm>
        </p:spPr>
        <p:txBody>
          <a:bodyPr/>
          <a:lstStyle/>
          <a:p>
            <a:pPr algn="ctr"/>
            <a:r>
              <a:rPr lang="en-US" sz="4400" dirty="0"/>
              <a:t>4 District Distribution Model &amp; </a:t>
            </a:r>
            <a:r>
              <a:rPr lang="en-US" sz="4400" dirty="0" smtClean="0"/>
              <a:t/>
            </a:r>
            <a:br>
              <a:rPr lang="en-US" sz="4400" dirty="0" smtClean="0"/>
            </a:br>
            <a:r>
              <a:rPr lang="en-US" sz="4400" dirty="0" smtClean="0"/>
              <a:t>8 District Distribution Model</a:t>
            </a:r>
            <a:endParaRPr lang="en-US" sz="4400" dirty="0"/>
          </a:p>
        </p:txBody>
      </p:sp>
      <p:pic>
        <p:nvPicPr>
          <p:cNvPr id="4" name="Content Placehold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617220" y="1668780"/>
            <a:ext cx="5439657" cy="3665220"/>
          </a:xfrm>
        </p:spPr>
      </p:pic>
      <p:sp>
        <p:nvSpPr>
          <p:cNvPr id="2" name="TextBox 1"/>
          <p:cNvSpPr txBox="1"/>
          <p:nvPr/>
        </p:nvSpPr>
        <p:spPr>
          <a:xfrm>
            <a:off x="2667000" y="5425441"/>
            <a:ext cx="7162800" cy="830997"/>
          </a:xfrm>
          <a:prstGeom prst="rect">
            <a:avLst/>
          </a:prstGeom>
          <a:noFill/>
        </p:spPr>
        <p:txBody>
          <a:bodyPr wrap="square" rtlCol="0">
            <a:spAutoFit/>
          </a:bodyPr>
          <a:lstStyle/>
          <a:p>
            <a:pPr algn="ctr" eaLnBrk="0" fontAlgn="base" hangingPunct="0">
              <a:spcBef>
                <a:spcPct val="0"/>
              </a:spcBef>
              <a:spcAft>
                <a:spcPct val="0"/>
              </a:spcAft>
            </a:pPr>
            <a:r>
              <a:rPr lang="en-US" sz="2400" dirty="0">
                <a:solidFill>
                  <a:prstClr val="black"/>
                </a:solidFill>
                <a:ea typeface="ヒラギノ角ゴ Pro W3" pitchFamily="1" charset="-128"/>
              </a:rPr>
              <a:t>Released with concept paper &amp; accompanying questionnaire 06/16/2014.</a:t>
            </a:r>
          </a:p>
        </p:txBody>
      </p:sp>
    </p:spTree>
    <p:extLst>
      <p:ext uri="{BB962C8B-B14F-4D97-AF65-F5344CB8AC3E}">
        <p14:creationId xmlns:p14="http://schemas.microsoft.com/office/powerpoint/2010/main" val="2017078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5780" y="1343025"/>
            <a:ext cx="10732770" cy="4932045"/>
          </a:xfrm>
        </p:spPr>
        <p:txBody>
          <a:bodyPr>
            <a:noAutofit/>
          </a:bodyPr>
          <a:lstStyle/>
          <a:p>
            <a:pPr lvl="1">
              <a:buClr>
                <a:srgbClr val="FBC01E"/>
              </a:buClr>
            </a:pPr>
            <a:r>
              <a:rPr lang="en-US" sz="4000" dirty="0"/>
              <a:t>Collected through July</a:t>
            </a:r>
          </a:p>
          <a:p>
            <a:pPr lvl="1">
              <a:buClr>
                <a:srgbClr val="FBC01E"/>
              </a:buClr>
            </a:pPr>
            <a:r>
              <a:rPr lang="en-US" sz="4000" dirty="0"/>
              <a:t>694 Responses, 6 letters from institutions</a:t>
            </a:r>
          </a:p>
          <a:p>
            <a:pPr lvl="1">
              <a:buClr>
                <a:srgbClr val="FBC01E"/>
              </a:buClr>
            </a:pPr>
            <a:r>
              <a:rPr lang="en-US" sz="4000" dirty="0"/>
              <a:t>Letter to HRSA </a:t>
            </a:r>
          </a:p>
          <a:p>
            <a:pPr lvl="1">
              <a:buClr>
                <a:srgbClr val="FBC01E"/>
              </a:buClr>
            </a:pPr>
            <a:r>
              <a:rPr lang="en-US" sz="4000" dirty="0"/>
              <a:t>Ideas and concerns from the community framed the agenda for the Public Forum on Redesigning Liver Distribution</a:t>
            </a:r>
          </a:p>
        </p:txBody>
      </p:sp>
      <p:sp>
        <p:nvSpPr>
          <p:cNvPr id="3" name="Title 2"/>
          <p:cNvSpPr>
            <a:spLocks noGrp="1"/>
          </p:cNvSpPr>
          <p:nvPr>
            <p:ph type="title"/>
          </p:nvPr>
        </p:nvSpPr>
        <p:spPr/>
        <p:txBody>
          <a:bodyPr/>
          <a:lstStyle/>
          <a:p>
            <a:r>
              <a:rPr lang="en-US" sz="4400" dirty="0" smtClean="0">
                <a:latin typeface="Arial" panose="020B0604020202020204" pitchFamily="34" charset="0"/>
                <a:cs typeface="Arial" panose="020B0604020202020204" pitchFamily="34" charset="0"/>
              </a:rPr>
              <a:t>Concept Paper Responses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29722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NOS Light">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OS Light" id="{EFE8A5E9-FF4E-4D95-A8A9-8C046883FAF3}" vid="{08841728-A5E1-469D-83D6-6E0A1F452C1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6</Value>
    </TaxCatchAll>
    <Comment xmlns="807d2b1c-adf4-4795-b92a-f5e245800038">Update - Day 1</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Ready for Director Review</Status>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Liver and Intestinal Organ Transplantation</TermName>
          <TermId xmlns="http://schemas.microsoft.com/office/infopath/2007/PartnerControls">b0acb3d8-2643-46db-a757-b03d0e0e3c76</TermId>
        </TermInfo>
      </Terms>
    </c4269b1b5a244d6cade965ef625899db>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2D6D43-E8EA-4C3A-BA43-BD0200A776DC}">
  <ds:schemaRefs>
    <ds:schemaRef ds:uri="http://schemas.microsoft.com/sharepoint/v3/contenttype/forms"/>
  </ds:schemaRefs>
</ds:datastoreItem>
</file>

<file path=customXml/itemProps2.xml><?xml version="1.0" encoding="utf-8"?>
<ds:datastoreItem xmlns:ds="http://schemas.openxmlformats.org/officeDocument/2006/customXml" ds:itemID="{6DA0532C-E5DD-4F0C-8792-F13C27511278}">
  <ds:schemaRefs>
    <ds:schemaRef ds:uri="http://schemas.microsoft.com/office/2006/metadata/properties"/>
    <ds:schemaRef ds:uri="http://schemas.microsoft.com/office/infopath/2007/PartnerControls"/>
    <ds:schemaRef ds:uri="c8f9c7e0-6682-419d-a909-cda05b6ce1a7"/>
    <ds:schemaRef ds:uri="807d2b1c-adf4-4795-b92a-f5e245800038"/>
  </ds:schemaRefs>
</ds:datastoreItem>
</file>

<file path=customXml/itemProps3.xml><?xml version="1.0" encoding="utf-8"?>
<ds:datastoreItem xmlns:ds="http://schemas.openxmlformats.org/officeDocument/2006/customXml" ds:itemID="{B737542D-88A7-451F-B63F-1400E42F7F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7d2b1c-adf4-4795-b92a-f5e245800038"/>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TotalTime>
  <Words>1134</Words>
  <Application>Microsoft Office PowerPoint</Application>
  <PresentationFormat>Widescreen</PresentationFormat>
  <Paragraphs>110</Paragraphs>
  <Slides>13</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Myriad Pro</vt:lpstr>
      <vt:lpstr>Wingdings</vt:lpstr>
      <vt:lpstr>ヒラギノ角ゴ Pro W3</vt:lpstr>
      <vt:lpstr>Expo</vt:lpstr>
      <vt:lpstr>UNOS Light</vt:lpstr>
      <vt:lpstr>Redesigning Liver Distribution </vt:lpstr>
      <vt:lpstr>November 2012 OPTN Board Resolution:</vt:lpstr>
      <vt:lpstr>Options Previously Considered</vt:lpstr>
      <vt:lpstr>Redistricting as a Potential Solution</vt:lpstr>
      <vt:lpstr>Redistricting as a Potential Solution</vt:lpstr>
      <vt:lpstr>Redistricting, Optimization of Distribution </vt:lpstr>
      <vt:lpstr>What Would Change the Maps?</vt:lpstr>
      <vt:lpstr>4 District Distribution Model &amp;  8 District Distribution Model</vt:lpstr>
      <vt:lpstr>Concept Paper Responses</vt:lpstr>
      <vt:lpstr>Public Forum on Redesigning Liver Distribution </vt:lpstr>
      <vt:lpstr>Committee’s Response </vt:lpstr>
      <vt:lpstr>Forthcoming Efforts &amp; Goals</vt:lpstr>
      <vt:lpstr>Thank you for your consideration. 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Redesigning Liver Distribution</dc:title>
  <dc:creator>Ashley Archer-Hayes</dc:creator>
  <cp:lastModifiedBy>Ashley Archer-Hayes</cp:lastModifiedBy>
  <cp:revision>8</cp:revision>
  <dcterms:created xsi:type="dcterms:W3CDTF">2014-11-04T18:44:57Z</dcterms:created>
  <dcterms:modified xsi:type="dcterms:W3CDTF">2014-11-10T18:07:08Z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Committee">
    <vt:lpwstr>6;#Liver and Intestinal Organ Transplantation|b0acb3d8-2643-46db-a757-b03d0e0e3c76</vt:lpwstr>
  </property>
</Properties>
</file>