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2"/>
  </p:notesMasterIdLst>
  <p:sldIdLst>
    <p:sldId id="256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5"/>
    <a:srgbClr val="D76600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24" autoAdjust="0"/>
  </p:normalViewPr>
  <p:slideViewPr>
    <p:cSldViewPr snapToGrid="0" snapToObjects="1">
      <p:cViewPr varScale="1">
        <p:scale>
          <a:sx n="51" d="100"/>
          <a:sy n="51" d="100"/>
        </p:scale>
        <p:origin x="54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F353A-D794-459E-B6A8-0F2CAE88FA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6D25F-00E1-4BFE-BAD3-C10C3A775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Nominating Committee consists of 12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Met on 3 occasions in October to review recommendations for slate of nominees to be elected at the 2015 Annual Meeting of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Notices of Solicitations placed on OPTN and UNOS websites and </a:t>
            </a:r>
            <a:r>
              <a:rPr lang="en-US" sz="1400" b="1" dirty="0" err="1" smtClean="0"/>
              <a:t>TransplantPro</a:t>
            </a:r>
            <a:r>
              <a:rPr lang="en-US" sz="1400" b="1" baseline="30000" dirty="0" err="1" smtClean="0"/>
              <a:t>SM</a:t>
            </a:r>
            <a:r>
              <a:rPr lang="en-US" sz="1400" b="1" baseline="30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Letters sent to Presidents &amp; CEOs of AOPO, ASHI, CAP and NATCO to solicit potential candidates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At Large position added to slate because the number of Directors on the Board next year would allow one additional M.D. and remain compliant with the Bylaws in the M.D.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Summary of biographical information on all candidates on the recommended slate is included in the Committee Report.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6D25F-00E1-4BFE-BAD3-C10C3A775E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OPTN Final Rule requires that the Board of Directors shall consist of at least 25% transplant candidates, transplant recipients, organ donors and family members-----OPTN Final Rule also requires a provision requiring that these members shall not be employees of, or have similar relationships with OPOs, transplant centers, voluntary health organizations, transplant coordinators, histocompatibility experts, or other non-physician transplant professionals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Board may waive this requirement for not more than 50% of these </a:t>
            </a:r>
            <a:r>
              <a:rPr lang="en-US" sz="1200" b="1" dirty="0" smtClean="0"/>
              <a:t>members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6D25F-00E1-4BFE-BAD3-C10C3A775E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4" name="Picture 3" descr="OPTN_tran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4" y="6274514"/>
            <a:ext cx="1425901" cy="415532"/>
          </a:xfrm>
          <a:prstGeom prst="rect">
            <a:avLst/>
          </a:prstGeom>
        </p:spPr>
      </p:pic>
      <p:pic>
        <p:nvPicPr>
          <p:cNvPr id="5" name="Picture 4" descr="UNOS_logo_larg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5" y="6198525"/>
            <a:ext cx="1496118" cy="5834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rgbClr val="001B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002045"/>
        </a:buClr>
        <a:buSzPct val="70000"/>
        <a:buFont typeface="Wingdings" charset="2"/>
        <a:buChar char="§"/>
        <a:defRPr sz="2800" b="0" i="0" kern="1200">
          <a:solidFill>
            <a:srgbClr val="002045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United Network For Organ Sharing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414889"/>
            <a:ext cx="8307387" cy="134468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Nominating Committee Report</a:t>
            </a:r>
          </a:p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Carl Berg, M.D, Chair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156310"/>
            <a:ext cx="8741102" cy="859690"/>
          </a:xfrm>
        </p:spPr>
        <p:txBody>
          <a:bodyPr/>
          <a:lstStyle/>
          <a:p>
            <a:r>
              <a:rPr lang="en-US" dirty="0" smtClean="0"/>
              <a:t>Committee Activities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48922" y="45238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Complement of Committee</a:t>
            </a:r>
          </a:p>
          <a:p>
            <a:r>
              <a:rPr lang="en-US" b="1" dirty="0" smtClean="0"/>
              <a:t>Conference Call Meetings </a:t>
            </a:r>
          </a:p>
          <a:p>
            <a:r>
              <a:rPr lang="en-US" b="1" dirty="0" smtClean="0"/>
              <a:t>Solicitation of Candidates</a:t>
            </a:r>
          </a:p>
          <a:p>
            <a:r>
              <a:rPr lang="en-US" b="1" dirty="0" smtClean="0"/>
              <a:t>At Large Representative Position Added </a:t>
            </a:r>
          </a:p>
          <a:p>
            <a:r>
              <a:rPr lang="en-US" b="1" dirty="0" smtClean="0"/>
              <a:t>Biographical information on Candidates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20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5" y="868854"/>
            <a:ext cx="8548414" cy="5037271"/>
          </a:xfrm>
        </p:spPr>
        <p:txBody>
          <a:bodyPr>
            <a:normAutofit fontScale="400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>
                <a:ea typeface="Times New Roman" panose="02020603050405020304" pitchFamily="18" charset="0"/>
              </a:rPr>
              <a:t>PRESIDENT</a:t>
            </a:r>
            <a:r>
              <a:rPr lang="en-US" sz="3700" spc="-10" dirty="0">
                <a:ea typeface="Times New Roman" panose="02020603050405020304" pitchFamily="18" charset="0"/>
              </a:rPr>
              <a:t>			</a:t>
            </a:r>
            <a:r>
              <a:rPr lang="en-US" sz="3700" b="1" spc="-10" dirty="0">
                <a:ea typeface="Times New Roman" panose="02020603050405020304" pitchFamily="18" charset="0"/>
              </a:rPr>
              <a:t>	</a:t>
            </a:r>
            <a:r>
              <a:rPr lang="en-US" sz="3700" spc="-10" dirty="0" smtClean="0">
                <a:ea typeface="Times New Roman" panose="02020603050405020304" pitchFamily="18" charset="0"/>
              </a:rPr>
              <a:t>Betsy </a:t>
            </a:r>
            <a:r>
              <a:rPr lang="en-US" sz="3700" spc="-10" dirty="0">
                <a:ea typeface="Times New Roman" panose="02020603050405020304" pitchFamily="18" charset="0"/>
              </a:rPr>
              <a:t>J. Walsh, J.D., M.P.H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endParaRPr lang="en-US" sz="3700" b="1" spc="-10" dirty="0" smtClean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VICE </a:t>
            </a:r>
            <a:r>
              <a:rPr lang="en-US" sz="3700" b="1" spc="-10" dirty="0">
                <a:ea typeface="Times New Roman" panose="02020603050405020304" pitchFamily="18" charset="0"/>
              </a:rPr>
              <a:t>PRESIDENT				</a:t>
            </a:r>
            <a:r>
              <a:rPr lang="en-US" sz="3700" spc="-10" dirty="0">
                <a:ea typeface="Times New Roman" panose="02020603050405020304" pitchFamily="18" charset="0"/>
              </a:rPr>
              <a:t>Ruth A. McDonald, M.D</a:t>
            </a:r>
            <a:r>
              <a:rPr lang="en-US" sz="3700" b="1" spc="-10" dirty="0">
                <a:ea typeface="Times New Roman" panose="02020603050405020304" pitchFamily="18" charset="0"/>
              </a:rPr>
              <a:t>								</a:t>
            </a:r>
            <a:r>
              <a:rPr lang="en-US" sz="3700" spc="-10" dirty="0" smtClean="0">
                <a:ea typeface="Times New Roman" panose="02020603050405020304" pitchFamily="18" charset="0"/>
              </a:rPr>
              <a:t>Stuart </a:t>
            </a:r>
            <a:r>
              <a:rPr lang="en-US" sz="3700" spc="-10" dirty="0">
                <a:ea typeface="Times New Roman" panose="02020603050405020304" pitchFamily="18" charset="0"/>
              </a:rPr>
              <a:t>C. Sweet, M.D., Ph.D.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IMMEDIATE </a:t>
            </a:r>
            <a:r>
              <a:rPr lang="en-US" sz="3700" b="1" spc="-10" dirty="0">
                <a:ea typeface="Times New Roman" panose="02020603050405020304" pitchFamily="18" charset="0"/>
              </a:rPr>
              <a:t>PAST PRESIDENT		</a:t>
            </a:r>
            <a:r>
              <a:rPr lang="en-US" sz="3700" spc="-10" dirty="0" smtClean="0">
                <a:ea typeface="Times New Roman" panose="02020603050405020304" pitchFamily="18" charset="0"/>
              </a:rPr>
              <a:t>Carl </a:t>
            </a:r>
            <a:r>
              <a:rPr lang="en-US" sz="3700" spc="-10" dirty="0">
                <a:ea typeface="Times New Roman" panose="02020603050405020304" pitchFamily="18" charset="0"/>
              </a:rPr>
              <a:t>L. Berg, M.D.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TREASURER</a:t>
            </a:r>
            <a:r>
              <a:rPr lang="en-US" sz="3700" b="1" spc="-10" dirty="0">
                <a:ea typeface="Times New Roman" panose="02020603050405020304" pitchFamily="18" charset="0"/>
              </a:rPr>
              <a:t>				</a:t>
            </a:r>
            <a:r>
              <a:rPr lang="en-US" sz="3700" spc="-10" dirty="0" smtClean="0">
                <a:ea typeface="Times New Roman" panose="02020603050405020304" pitchFamily="18" charset="0"/>
              </a:rPr>
              <a:t>Barry </a:t>
            </a:r>
            <a:r>
              <a:rPr lang="en-US" sz="3700" spc="-10" dirty="0">
                <a:ea typeface="Times New Roman" panose="02020603050405020304" pitchFamily="18" charset="0"/>
              </a:rPr>
              <a:t>C. Massa, M.B.A</a:t>
            </a:r>
            <a:r>
              <a:rPr lang="en-US" sz="3700" b="1" spc="-10" dirty="0">
                <a:ea typeface="Times New Roman" panose="02020603050405020304" pitchFamily="18" charset="0"/>
              </a:rPr>
              <a:t>								</a:t>
            </a:r>
            <a:r>
              <a:rPr lang="en-US" sz="3700" spc="-10" dirty="0" smtClean="0">
                <a:ea typeface="Times New Roman" panose="02020603050405020304" pitchFamily="18" charset="0"/>
              </a:rPr>
              <a:t>Richard </a:t>
            </a:r>
            <a:r>
              <a:rPr lang="en-US" sz="3700" spc="-10" dirty="0">
                <a:ea typeface="Times New Roman" panose="02020603050405020304" pitchFamily="18" charset="0"/>
              </a:rPr>
              <a:t>E. Pietroski, M.S., CPTC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/>
              <a:t>COUNCILLORS</a:t>
            </a:r>
            <a:endParaRPr lang="en-US" sz="3700" b="1" spc="-10" dirty="0" smtClean="0"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Region </a:t>
            </a:r>
            <a:r>
              <a:rPr lang="en-US" sz="3700" b="1" spc="-10" dirty="0">
                <a:ea typeface="Times New Roman" panose="02020603050405020304" pitchFamily="18" charset="0"/>
              </a:rPr>
              <a:t>2				</a:t>
            </a:r>
            <a:r>
              <a:rPr lang="en-US" sz="3700" spc="-10" dirty="0" smtClean="0">
                <a:ea typeface="Times New Roman" panose="02020603050405020304" pitchFamily="18" charset="0"/>
              </a:rPr>
              <a:t>David J. Reich</a:t>
            </a:r>
            <a:r>
              <a:rPr lang="en-US" sz="3700" dirty="0">
                <a:ea typeface="Times New Roman" panose="02020603050405020304" pitchFamily="18" charset="0"/>
              </a:rPr>
              <a:t>, </a:t>
            </a:r>
            <a:r>
              <a:rPr lang="en-US" sz="3700" dirty="0" smtClean="0">
                <a:ea typeface="Times New Roman" panose="02020603050405020304" pitchFamily="18" charset="0"/>
              </a:rPr>
              <a:t>M.D.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Region </a:t>
            </a:r>
            <a:r>
              <a:rPr lang="en-US" sz="3700" b="1" spc="-10" dirty="0">
                <a:ea typeface="Times New Roman" panose="02020603050405020304" pitchFamily="18" charset="0"/>
              </a:rPr>
              <a:t>8				</a:t>
            </a:r>
            <a:r>
              <a:rPr lang="en-US" sz="3700" spc="-10" dirty="0">
                <a:ea typeface="Times New Roman" panose="02020603050405020304" pitchFamily="18" charset="0"/>
              </a:rPr>
              <a:t>Christie P. Thomas, M.B., </a:t>
            </a:r>
            <a:r>
              <a:rPr lang="en-US" sz="3700" spc="-10" dirty="0" smtClean="0">
                <a:ea typeface="Times New Roman" panose="02020603050405020304" pitchFamily="18" charset="0"/>
              </a:rPr>
              <a:t>FRCP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Region </a:t>
            </a:r>
            <a:r>
              <a:rPr lang="en-US" sz="3700" b="1" spc="-10" dirty="0">
                <a:ea typeface="Times New Roman" panose="02020603050405020304" pitchFamily="18" charset="0"/>
              </a:rPr>
              <a:t>10				</a:t>
            </a:r>
            <a:r>
              <a:rPr lang="en-US" sz="3700" spc="-10" dirty="0" smtClean="0">
                <a:ea typeface="Times New Roman" panose="02020603050405020304" pitchFamily="18" charset="0"/>
              </a:rPr>
              <a:t>Tim </a:t>
            </a:r>
            <a:r>
              <a:rPr lang="en-US" sz="3700" spc="-10" dirty="0">
                <a:ea typeface="Times New Roman" panose="02020603050405020304" pitchFamily="18" charset="0"/>
              </a:rPr>
              <a:t>E. Taber</a:t>
            </a:r>
            <a:r>
              <a:rPr lang="en-US" sz="3700" dirty="0">
                <a:ea typeface="Times New Roman" panose="02020603050405020304" pitchFamily="18" charset="0"/>
              </a:rPr>
              <a:t>, M.D.</a:t>
            </a:r>
            <a:r>
              <a:rPr lang="en-US" sz="3700" b="1" spc="-10" dirty="0">
                <a:ea typeface="Times New Roman" panose="02020603050405020304" pitchFamily="18" charset="0"/>
              </a:rPr>
              <a:t>				 </a:t>
            </a:r>
            <a:r>
              <a:rPr lang="en-US" sz="3700" b="1" spc="-10" dirty="0" smtClean="0">
                <a:ea typeface="Times New Roman" panose="02020603050405020304" pitchFamily="18" charset="0"/>
              </a:rPr>
              <a:t>    Region </a:t>
            </a:r>
            <a:r>
              <a:rPr lang="en-US" sz="3700" b="1" spc="-10" dirty="0">
                <a:ea typeface="Times New Roman" panose="02020603050405020304" pitchFamily="18" charset="0"/>
              </a:rPr>
              <a:t>11				</a:t>
            </a:r>
            <a:r>
              <a:rPr lang="en-US" sz="3700" spc="-10" dirty="0" smtClean="0">
                <a:ea typeface="Times New Roman" panose="02020603050405020304" pitchFamily="18" charset="0"/>
              </a:rPr>
              <a:t>Robert </a:t>
            </a:r>
            <a:r>
              <a:rPr lang="en-US" sz="3700" spc="-10" dirty="0">
                <a:ea typeface="Times New Roman" panose="02020603050405020304" pitchFamily="18" charset="0"/>
              </a:rPr>
              <a:t>J. </a:t>
            </a:r>
            <a:r>
              <a:rPr lang="en-US" sz="3700" spc="-10" dirty="0" err="1">
                <a:ea typeface="Times New Roman" panose="02020603050405020304" pitchFamily="18" charset="0"/>
              </a:rPr>
              <a:t>Stratta</a:t>
            </a:r>
            <a:r>
              <a:rPr lang="en-US" sz="3700" dirty="0">
                <a:ea typeface="Times New Roman" panose="02020603050405020304" pitchFamily="18" charset="0"/>
              </a:rPr>
              <a:t>, M.D.</a:t>
            </a:r>
            <a:r>
              <a:rPr lang="en-US" sz="3700" b="1" spc="-10" dirty="0">
                <a:ea typeface="Times New Roman" panose="02020603050405020304" pitchFamily="18" charset="0"/>
              </a:rPr>
              <a:t>							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MINORITY </a:t>
            </a:r>
            <a:r>
              <a:rPr lang="en-US" sz="3700" b="1" spc="-10" dirty="0">
                <a:ea typeface="Times New Roman" panose="02020603050405020304" pitchFamily="18" charset="0"/>
              </a:rPr>
              <a:t>TRANSPLANT PROF</a:t>
            </a:r>
            <a:r>
              <a:rPr lang="en-US" sz="3700" b="1" spc="-10" dirty="0" smtClean="0">
                <a:ea typeface="Times New Roman" panose="02020603050405020304" pitchFamily="18" charset="0"/>
              </a:rPr>
              <a:t>. REP.</a:t>
            </a:r>
            <a:r>
              <a:rPr lang="en-US" sz="3700" b="1" spc="-10" dirty="0">
                <a:ea typeface="Times New Roman" panose="02020603050405020304" pitchFamily="18" charset="0"/>
              </a:rPr>
              <a:t>	</a:t>
            </a:r>
            <a:r>
              <a:rPr lang="en-US" sz="3700" b="1" spc="-10" dirty="0" smtClean="0">
                <a:ea typeface="Times New Roman" panose="02020603050405020304" pitchFamily="18" charset="0"/>
              </a:rPr>
              <a:t>	</a:t>
            </a:r>
            <a:r>
              <a:rPr lang="en-US" sz="3700" spc="-10" dirty="0" smtClean="0">
                <a:ea typeface="Times New Roman" panose="02020603050405020304" pitchFamily="18" charset="0"/>
              </a:rPr>
              <a:t>Cass </a:t>
            </a:r>
            <a:r>
              <a:rPr lang="en-US" sz="3700" spc="-10" dirty="0">
                <a:ea typeface="Times New Roman" panose="02020603050405020304" pitchFamily="18" charset="0"/>
              </a:rPr>
              <a:t>Franklin, M.D</a:t>
            </a:r>
            <a:r>
              <a:rPr lang="en-US" sz="3700" spc="-10" dirty="0" smtClean="0">
                <a:ea typeface="Times New Roman" panose="02020603050405020304" pitchFamily="18" charset="0"/>
              </a:rPr>
              <a:t>.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>
                <a:ea typeface="Times New Roman" panose="02020603050405020304" pitchFamily="18" charset="0"/>
              </a:rPr>
              <a:t>	</a:t>
            </a:r>
            <a:r>
              <a:rPr lang="en-US" sz="3700" b="1" spc="-10" dirty="0" smtClean="0">
                <a:ea typeface="Times New Roman" panose="02020603050405020304" pitchFamily="18" charset="0"/>
              </a:rPr>
              <a:t>	</a:t>
            </a:r>
            <a:r>
              <a:rPr lang="en-US" sz="3700" b="1" spc="-10" dirty="0">
                <a:ea typeface="Times New Roman" panose="02020603050405020304" pitchFamily="18" charset="0"/>
              </a:rPr>
              <a:t>		</a:t>
            </a:r>
            <a:r>
              <a:rPr lang="en-US" sz="3700" b="1" spc="-10" dirty="0" smtClean="0">
                <a:ea typeface="Times New Roman" panose="02020603050405020304" pitchFamily="18" charset="0"/>
              </a:rPr>
              <a:t>	</a:t>
            </a:r>
            <a:r>
              <a:rPr lang="en-US" sz="3700" spc="-10" dirty="0" err="1" smtClean="0">
                <a:ea typeface="Times New Roman" panose="02020603050405020304" pitchFamily="18" charset="0"/>
              </a:rPr>
              <a:t>Fuad</a:t>
            </a:r>
            <a:r>
              <a:rPr lang="en-US" sz="3700" spc="-10" dirty="0" smtClean="0">
                <a:ea typeface="Times New Roman" panose="02020603050405020304" pitchFamily="18" charset="0"/>
              </a:rPr>
              <a:t> </a:t>
            </a:r>
            <a:r>
              <a:rPr lang="en-US" sz="3700" spc="-10" dirty="0">
                <a:ea typeface="Times New Roman" panose="02020603050405020304" pitchFamily="18" charset="0"/>
              </a:rPr>
              <a:t>S. </a:t>
            </a:r>
            <a:r>
              <a:rPr lang="en-US" sz="3700" spc="-10" dirty="0" err="1">
                <a:ea typeface="Times New Roman" panose="02020603050405020304" pitchFamily="18" charset="0"/>
              </a:rPr>
              <a:t>Shihab</a:t>
            </a:r>
            <a:r>
              <a:rPr lang="en-US" sz="3700" spc="-10" dirty="0">
                <a:ea typeface="Times New Roman" panose="02020603050405020304" pitchFamily="18" charset="0"/>
              </a:rPr>
              <a:t>, M.D.</a:t>
            </a:r>
            <a:r>
              <a:rPr lang="en-US" sz="3700" b="1" spc="-10" dirty="0">
                <a:ea typeface="Times New Roman" panose="02020603050405020304" pitchFamily="18" charset="0"/>
              </a:rPr>
              <a:t>				</a:t>
            </a:r>
            <a:endParaRPr lang="en-US" sz="3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endParaRPr lang="en-US" sz="3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b="1" spc="-10" dirty="0" smtClean="0">
                <a:ea typeface="Times New Roman" panose="02020603050405020304" pitchFamily="18" charset="0"/>
              </a:rPr>
              <a:t>AT </a:t>
            </a:r>
            <a:r>
              <a:rPr lang="en-US" sz="3700" b="1" spc="-10" dirty="0">
                <a:ea typeface="Times New Roman" panose="02020603050405020304" pitchFamily="18" charset="0"/>
              </a:rPr>
              <a:t>LARGE (M.D.) REPRESENTATIVE 		</a:t>
            </a:r>
            <a:r>
              <a:rPr lang="en-US" sz="3700" spc="-10" dirty="0" smtClean="0">
                <a:ea typeface="Times New Roman" panose="02020603050405020304" pitchFamily="18" charset="0"/>
              </a:rPr>
              <a:t>Sharon </a:t>
            </a:r>
            <a:r>
              <a:rPr lang="en-US" sz="3700" spc="-10" dirty="0">
                <a:ea typeface="Times New Roman" panose="02020603050405020304" pitchFamily="18" charset="0"/>
              </a:rPr>
              <a:t>M. </a:t>
            </a:r>
            <a:r>
              <a:rPr lang="en-US" sz="3700" spc="-10" dirty="0" err="1">
                <a:ea typeface="Times New Roman" panose="02020603050405020304" pitchFamily="18" charset="0"/>
              </a:rPr>
              <a:t>Bartosh</a:t>
            </a:r>
            <a:r>
              <a:rPr lang="en-US" sz="3700" spc="-10" dirty="0">
                <a:ea typeface="Times New Roman" panose="02020603050405020304" pitchFamily="18" charset="0"/>
              </a:rPr>
              <a:t>, M.D.			</a:t>
            </a:r>
            <a:r>
              <a:rPr lang="en-US" sz="3700" b="1" spc="-10" dirty="0">
                <a:ea typeface="Times New Roman" panose="02020603050405020304" pitchFamily="18" charset="0"/>
              </a:rPr>
              <a:t>		</a:t>
            </a:r>
            <a:r>
              <a:rPr lang="en-US" sz="3700" spc="-10" dirty="0">
                <a:ea typeface="Times New Roman" panose="02020603050405020304" pitchFamily="18" charset="0"/>
              </a:rPr>
              <a:t>			</a:t>
            </a:r>
            <a:r>
              <a:rPr lang="en-US" sz="3700" spc="-10" dirty="0" smtClean="0">
                <a:ea typeface="Times New Roman" panose="02020603050405020304" pitchFamily="18" charset="0"/>
              </a:rPr>
              <a:t>Phillip </a:t>
            </a:r>
            <a:r>
              <a:rPr lang="en-US" sz="3700" spc="-10" dirty="0">
                <a:ea typeface="Times New Roman" panose="02020603050405020304" pitchFamily="18" charset="0"/>
              </a:rPr>
              <a:t>C. Camp, Jr., M.D.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3700" spc="-10" dirty="0">
                <a:ea typeface="Times New Roman" panose="02020603050405020304" pitchFamily="18" charset="0"/>
              </a:rPr>
              <a:t> </a:t>
            </a:r>
            <a:endParaRPr lang="en-US" sz="3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5" y="156309"/>
            <a:ext cx="8548413" cy="952963"/>
          </a:xfrm>
        </p:spPr>
        <p:txBody>
          <a:bodyPr/>
          <a:lstStyle/>
          <a:p>
            <a:pPr lvl="0" indent="-228600" algn="ctr">
              <a:spcBef>
                <a:spcPts val="0"/>
              </a:spcBef>
              <a:buClr>
                <a:srgbClr val="002045"/>
              </a:buClr>
              <a:buSzPct val="70000"/>
              <a:buFont typeface="Wingdings" charset="2"/>
              <a:buChar char="§"/>
              <a:tabLst>
                <a:tab pos="2971800" algn="ctr"/>
              </a:tabLst>
            </a:pPr>
            <a:r>
              <a:rPr lang="en-US" sz="1800" kern="0" spc="-10" dirty="0" smtClean="0">
                <a:solidFill>
                  <a:srgbClr val="002045"/>
                </a:solidFill>
                <a:ea typeface="+mn-ea"/>
              </a:rPr>
              <a:t>NOMINEE </a:t>
            </a:r>
            <a:r>
              <a:rPr lang="en-US" sz="1800" kern="0" spc="-10" dirty="0">
                <a:solidFill>
                  <a:srgbClr val="002045"/>
                </a:solidFill>
                <a:ea typeface="+mn-ea"/>
              </a:rPr>
              <a:t>POSITIONS FOR </a:t>
            </a:r>
            <a:r>
              <a:rPr lang="en-US" sz="1800" kern="0" spc="-10" dirty="0" smtClean="0">
                <a:solidFill>
                  <a:srgbClr val="002045"/>
                </a:solidFill>
                <a:ea typeface="+mn-ea"/>
              </a:rPr>
              <a:t>THE 2015  </a:t>
            </a:r>
            <a:r>
              <a:rPr lang="en-US" sz="1800" kern="0" spc="-10" dirty="0">
                <a:solidFill>
                  <a:srgbClr val="002045"/>
                </a:solidFill>
                <a:ea typeface="+mn-ea"/>
              </a:rPr>
              <a:t>BOARD OF DIRECTORS</a:t>
            </a:r>
            <a:r>
              <a:rPr lang="en-US" sz="1800" kern="0" spc="-10" dirty="0">
                <a:solidFill>
                  <a:srgbClr val="002045"/>
                </a:solidFill>
                <a:latin typeface="Times New Roman" panose="02020603050405020304" pitchFamily="18" charset="0"/>
                <a:ea typeface="+mn-ea"/>
              </a:rPr>
              <a:t/>
            </a:r>
            <a:br>
              <a:rPr lang="en-US" sz="1800" kern="0" spc="-10" dirty="0">
                <a:solidFill>
                  <a:srgbClr val="002045"/>
                </a:solidFill>
                <a:latin typeface="Times New Roman" panose="02020603050405020304" pitchFamily="18" charset="0"/>
                <a:ea typeface="+mn-ea"/>
              </a:rPr>
            </a:br>
            <a:r>
              <a:rPr lang="en-US" sz="1800" b="0" dirty="0">
                <a:solidFill>
                  <a:srgbClr val="00204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0" dirty="0">
                <a:solidFill>
                  <a:srgbClr val="00204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427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pc="-10" dirty="0" smtClean="0">
                <a:ea typeface="Times New Roman" panose="02020603050405020304" pitchFamily="18" charset="0"/>
              </a:rPr>
              <a:t>					</a:t>
            </a:r>
            <a:r>
              <a:rPr lang="en-US" spc="-10" dirty="0" smtClean="0">
                <a:ea typeface="Times New Roman" panose="02020603050405020304" pitchFamily="18" charset="0"/>
              </a:rPr>
              <a:t>			</a:t>
            </a:r>
            <a:endParaRPr lang="en-US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					</a:t>
            </a:r>
            <a:r>
              <a:rPr lang="en-US" spc="-10" dirty="0" smtClean="0">
                <a:ea typeface="Times New Roman" panose="02020603050405020304" pitchFamily="18" charset="0"/>
              </a:rPr>
              <a:t>				.</a:t>
            </a:r>
            <a:endParaRPr lang="en-US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b="1" spc="-10" dirty="0">
                <a:ea typeface="Times New Roman" panose="02020603050405020304" pitchFamily="18" charset="0"/>
              </a:rPr>
              <a:t> 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endParaRPr lang="en-US" b="1" spc="-10" dirty="0" smtClean="0"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PATIENT &amp; DONOR AFFAIRS &amp;		</a:t>
            </a:r>
            <a:r>
              <a:rPr lang="en-US" spc="-10" dirty="0" smtClean="0">
                <a:ea typeface="Times New Roman" panose="02020603050405020304" pitchFamily="18" charset="0"/>
              </a:rPr>
              <a:t>Mary </a:t>
            </a:r>
            <a:r>
              <a:rPr lang="en-US" spc="-10" dirty="0">
                <a:ea typeface="Times New Roman" panose="02020603050405020304" pitchFamily="18" charset="0"/>
              </a:rPr>
              <a:t>J. Baliker</a:t>
            </a:r>
            <a:endParaRPr lang="en-US" b="1" spc="-10" dirty="0" smtClean="0"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VOLUNTARY HEALTH ORG. REPS.		</a:t>
            </a:r>
            <a:r>
              <a:rPr lang="en-US" sz="2700" spc="-10" dirty="0" smtClean="0">
                <a:ea typeface="Times New Roman" panose="02020603050405020304" pitchFamily="18" charset="0"/>
              </a:rPr>
              <a:t>Mindy </a:t>
            </a:r>
            <a:r>
              <a:rPr lang="en-US" sz="2700" spc="-10" dirty="0">
                <a:ea typeface="Times New Roman" panose="02020603050405020304" pitchFamily="18" charset="0"/>
              </a:rPr>
              <a:t>M. Burchfield, RN, </a:t>
            </a:r>
            <a:r>
              <a:rPr lang="en-US" sz="2700" spc="-10" dirty="0" smtClean="0">
                <a:ea typeface="Times New Roman" panose="02020603050405020304" pitchFamily="18" charset="0"/>
              </a:rPr>
              <a:t>B.S.N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sz="2700" b="1" spc="-10" dirty="0">
                <a:ea typeface="Times New Roman" panose="02020603050405020304" pitchFamily="18" charset="0"/>
              </a:rPr>
              <a:t>	</a:t>
            </a:r>
            <a:r>
              <a:rPr lang="en-US" sz="2700" b="1" spc="-10" dirty="0" smtClean="0">
                <a:ea typeface="Times New Roman" panose="02020603050405020304" pitchFamily="18" charset="0"/>
              </a:rPr>
              <a:t>					</a:t>
            </a:r>
            <a:r>
              <a:rPr lang="en-US" spc="-10" dirty="0" smtClean="0">
                <a:ea typeface="Times New Roman" panose="02020603050405020304" pitchFamily="18" charset="0"/>
              </a:rPr>
              <a:t>James </a:t>
            </a:r>
            <a:r>
              <a:rPr lang="en-US" spc="-10" dirty="0">
                <a:ea typeface="Times New Roman" panose="02020603050405020304" pitchFamily="18" charset="0"/>
              </a:rPr>
              <a:t>M. Gleason, B.S., </a:t>
            </a:r>
            <a:r>
              <a:rPr lang="en-US" spc="-10" dirty="0" smtClean="0">
                <a:ea typeface="Times New Roman" panose="02020603050405020304" pitchFamily="18" charset="0"/>
              </a:rPr>
              <a:t>M.A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>
                <a:ea typeface="Times New Roman" panose="02020603050405020304" pitchFamily="18" charset="0"/>
              </a:rPr>
              <a:t>	</a:t>
            </a:r>
            <a:r>
              <a:rPr lang="en-US" b="1" spc="-10" dirty="0" smtClean="0">
                <a:ea typeface="Times New Roman" panose="02020603050405020304" pitchFamily="18" charset="0"/>
              </a:rPr>
              <a:t>					</a:t>
            </a:r>
            <a:r>
              <a:rPr lang="en-US" spc="-10" dirty="0" smtClean="0">
                <a:ea typeface="Times New Roman" panose="02020603050405020304" pitchFamily="18" charset="0"/>
              </a:rPr>
              <a:t>Kim </a:t>
            </a:r>
            <a:r>
              <a:rPr lang="en-US" spc="-10" dirty="0">
                <a:ea typeface="Times New Roman" panose="02020603050405020304" pitchFamily="18" charset="0"/>
              </a:rPr>
              <a:t>B. </a:t>
            </a:r>
            <a:r>
              <a:rPr lang="en-US" spc="-10" dirty="0" err="1">
                <a:ea typeface="Times New Roman" panose="02020603050405020304" pitchFamily="18" charset="0"/>
              </a:rPr>
              <a:t>Harbur</a:t>
            </a:r>
            <a:r>
              <a:rPr lang="en-US" spc="-10" dirty="0">
                <a:ea typeface="Times New Roman" panose="02020603050405020304" pitchFamily="18" charset="0"/>
              </a:rPr>
              <a:t>, B.S</a:t>
            </a:r>
            <a:r>
              <a:rPr lang="en-US" spc="-10" dirty="0" smtClean="0">
                <a:ea typeface="Times New Roman" panose="02020603050405020304" pitchFamily="18" charset="0"/>
              </a:rPr>
              <a:t>.</a:t>
            </a:r>
            <a:endParaRPr lang="en-US" b="1" spc="-10" dirty="0" smtClean="0"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						</a:t>
            </a:r>
            <a:r>
              <a:rPr lang="en-US" spc="-10" dirty="0" smtClean="0">
                <a:ea typeface="Times New Roman" panose="02020603050405020304" pitchFamily="18" charset="0"/>
              </a:rPr>
              <a:t>Susan </a:t>
            </a:r>
            <a:r>
              <a:rPr lang="en-US" spc="-10" dirty="0">
                <a:ea typeface="Times New Roman" panose="02020603050405020304" pitchFamily="18" charset="0"/>
              </a:rPr>
              <a:t>E. Light, M.D.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		</a:t>
            </a:r>
            <a:r>
              <a:rPr lang="en-US" spc="-10" dirty="0">
                <a:ea typeface="Times New Roman" panose="02020603050405020304" pitchFamily="18" charset="0"/>
              </a:rPr>
              <a:t>	</a:t>
            </a:r>
            <a:r>
              <a:rPr lang="en-US" spc="-10" dirty="0" smtClean="0">
                <a:ea typeface="Times New Roman" panose="02020603050405020304" pitchFamily="18" charset="0"/>
              </a:rPr>
              <a:t>			Deanna </a:t>
            </a:r>
            <a:r>
              <a:rPr lang="en-US" spc="-10" dirty="0">
                <a:ea typeface="Times New Roman" panose="02020603050405020304" pitchFamily="18" charset="0"/>
              </a:rPr>
              <a:t>L. Santana, B.S</a:t>
            </a:r>
            <a:endParaRPr lang="en-US" b="1" spc="-10" dirty="0" smtClean="0"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						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endParaRPr lang="en-US" b="1" spc="-10" dirty="0"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</a:rPr>
              <a:t>HISTOCOMPATIBILITY </a:t>
            </a:r>
            <a:r>
              <a:rPr lang="en-US" b="1" spc="-10" dirty="0">
                <a:ea typeface="Times New Roman" panose="02020603050405020304" pitchFamily="18" charset="0"/>
              </a:rPr>
              <a:t>REP.</a:t>
            </a:r>
            <a:r>
              <a:rPr lang="en-US" spc="-10" dirty="0">
                <a:ea typeface="Times New Roman" panose="02020603050405020304" pitchFamily="18" charset="0"/>
              </a:rPr>
              <a:t>			Patricia M. </a:t>
            </a:r>
            <a:r>
              <a:rPr lang="en-US" spc="-10" dirty="0" err="1">
                <a:ea typeface="Times New Roman" panose="02020603050405020304" pitchFamily="18" charset="0"/>
              </a:rPr>
              <a:t>Kopko</a:t>
            </a:r>
            <a:r>
              <a:rPr lang="en-US" spc="-10" dirty="0">
                <a:ea typeface="Times New Roman" panose="02020603050405020304" pitchFamily="18" charset="0"/>
              </a:rPr>
              <a:t>, M.D., FCAP   (CAP)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b="1" spc="-10" dirty="0">
                <a:ea typeface="Times New Roman" panose="02020603050405020304" pitchFamily="18" charset="0"/>
              </a:rPr>
              <a:t>					</a:t>
            </a:r>
            <a:r>
              <a:rPr lang="en-US" spc="-10" dirty="0" err="1" smtClean="0">
                <a:ea typeface="Times New Roman" panose="02020603050405020304" pitchFamily="18" charset="0"/>
              </a:rPr>
              <a:t>Anat</a:t>
            </a:r>
            <a:r>
              <a:rPr lang="en-US" spc="-10" dirty="0" smtClean="0">
                <a:ea typeface="Times New Roman" panose="02020603050405020304" pitchFamily="18" charset="0"/>
              </a:rPr>
              <a:t> </a:t>
            </a:r>
            <a:r>
              <a:rPr lang="en-US" spc="-10" dirty="0">
                <a:ea typeface="Times New Roman" panose="02020603050405020304" pitchFamily="18" charset="0"/>
              </a:rPr>
              <a:t> </a:t>
            </a:r>
            <a:r>
              <a:rPr lang="en-US" spc="-10" dirty="0" err="1" smtClean="0">
                <a:ea typeface="Times New Roman" panose="02020603050405020304" pitchFamily="18" charset="0"/>
              </a:rPr>
              <a:t>Tambur</a:t>
            </a:r>
            <a:r>
              <a:rPr lang="en-US" spc="-10" dirty="0">
                <a:ea typeface="Times New Roman" panose="02020603050405020304" pitchFamily="18" charset="0"/>
              </a:rPr>
              <a:t>, DMD, </a:t>
            </a:r>
            <a:r>
              <a:rPr lang="en-US" spc="-10" dirty="0" err="1">
                <a:ea typeface="Times New Roman" panose="02020603050405020304" pitchFamily="18" charset="0"/>
              </a:rPr>
              <a:t>Ph.D</a:t>
            </a:r>
            <a:r>
              <a:rPr lang="en-US" spc="-10" dirty="0">
                <a:ea typeface="Times New Roman" panose="02020603050405020304" pitchFamily="18" charset="0"/>
              </a:rPr>
              <a:t>, D(ABHI)   (ASHI)</a:t>
            </a:r>
            <a:r>
              <a:rPr lang="en-US" b="1" spc="-10" dirty="0">
                <a:ea typeface="Times New Roman" panose="02020603050405020304" pitchFamily="18" charset="0"/>
              </a:rPr>
              <a:t>					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dirty="0" smtClean="0"/>
              <a:t>OPO </a:t>
            </a:r>
            <a:r>
              <a:rPr lang="en-US" b="1" dirty="0"/>
              <a:t>REPRESENTATIVE			</a:t>
            </a:r>
            <a:r>
              <a:rPr lang="en-US" dirty="0"/>
              <a:t>John (Jay) D. Campbell, PA, JD</a:t>
            </a:r>
            <a:endParaRPr lang="en-US" sz="3600" b="1" dirty="0"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spc="-10" dirty="0"/>
              <a:t> </a:t>
            </a:r>
            <a:endParaRPr lang="en-US" sz="3600" b="1" dirty="0">
              <a:latin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457200" algn="l"/>
              </a:tabLst>
            </a:pPr>
            <a:r>
              <a:rPr lang="en-US" b="1" spc="-1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TRANSPLANT </a:t>
            </a:r>
            <a:r>
              <a:rPr lang="en-US" b="1" spc="-10" dirty="0">
                <a:ea typeface="Times New Roman" panose="02020603050405020304" pitchFamily="18" charset="0"/>
                <a:cs typeface="Calibri" panose="020F0502020204030204" pitchFamily="34" charset="0"/>
              </a:rPr>
              <a:t>COORDINATOR REP.		</a:t>
            </a:r>
            <a:r>
              <a:rPr lang="en-US" spc="-10" dirty="0">
                <a:ea typeface="Times New Roman" panose="02020603050405020304" pitchFamily="18" charset="0"/>
                <a:cs typeface="Calibri" panose="020F0502020204030204" pitchFamily="34" charset="0"/>
              </a:rPr>
              <a:t>Walt Nickels, RN, B.S.N., CCRN, CPTC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-457200" algn="l"/>
                <a:tab pos="3638550" algn="l"/>
              </a:tabLst>
            </a:pPr>
            <a:r>
              <a:rPr lang="en-US" b="1" dirty="0">
                <a:ea typeface="Times New Roman" panose="02020603050405020304" pitchFamily="18" charset="0"/>
              </a:rPr>
              <a:t> 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3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RESOLVED</a:t>
            </a:r>
            <a:r>
              <a:rPr lang="en-US" b="1" dirty="0"/>
              <a:t>, that the slate of nominees for the election of members of the Board of Directors for the term beginning on July 1, 2015 shall be </a:t>
            </a:r>
            <a:r>
              <a:rPr lang="en-US" b="1" dirty="0" smtClean="0"/>
              <a:t>approved and effective </a:t>
            </a:r>
            <a:r>
              <a:rPr lang="en-US" b="1" dirty="0"/>
              <a:t>November 13, 2014.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to Approve Slate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OPTN Final Rule Requirement</a:t>
            </a:r>
          </a:p>
          <a:p>
            <a:pPr lvl="1"/>
            <a:r>
              <a:rPr lang="en-US" b="1" dirty="0" smtClean="0"/>
              <a:t>Board Members in the candidate/recipient/donor category to not exceed more than 50% of employment with transplant affiliated associations</a:t>
            </a:r>
          </a:p>
          <a:p>
            <a:r>
              <a:rPr lang="en-US" b="1" dirty="0" smtClean="0"/>
              <a:t>Board may waive this requirement for not more than 50% of these members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b="1" dirty="0" smtClean="0"/>
          </a:p>
          <a:p>
            <a:r>
              <a:rPr lang="en-US" sz="4000" b="1" dirty="0" smtClean="0"/>
              <a:t>RESOLVED</a:t>
            </a:r>
            <a:r>
              <a:rPr lang="en-US" sz="4000" b="1" dirty="0"/>
              <a:t>, that the Board of Directors hereby waives, for not more than 50%, the requirement that Board members who are transplant candidates, transplant recipients, organ donors and family members shall not be employees of OPOs, transplant centers, voluntary health organizations, transplant coordinators, </a:t>
            </a:r>
            <a:r>
              <a:rPr lang="en-US" sz="4000" b="1" dirty="0" smtClean="0"/>
              <a:t>histocompatibility </a:t>
            </a:r>
            <a:r>
              <a:rPr lang="en-US" sz="4000" b="1" dirty="0"/>
              <a:t>experts, or other non-physician transplant professionals. (Effective November 13, 2014). This waiver shall continue in effect until such time as the Board affirmatively declines to waive this requirement.  </a:t>
            </a:r>
            <a:endParaRPr lang="en-US" sz="40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to Waive Requirement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xCatchAll xmlns="c8f9c7e0-6682-419d-a909-cda05b6ce1a7"/>
    <Comment xmlns="807d2b1c-adf4-4795-b92a-f5e245800038" xsi:nil="true"/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 xmlns="807d2b1c-adf4-4795-b92a-f5e245800038">Final Version</Status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/>
    </c4269b1b5a244d6cade965ef625899db>
  </documentManagement>
</p:properties>
</file>

<file path=customXml/itemProps1.xml><?xml version="1.0" encoding="utf-8"?>
<ds:datastoreItem xmlns:ds="http://schemas.openxmlformats.org/officeDocument/2006/customXml" ds:itemID="{20CFF990-407F-42A6-96A2-70D279E3AC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825B41-84AE-43D3-AE1E-415021A9DA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7d2b1c-adf4-4795-b92a-f5e245800038"/>
    <ds:schemaRef ds:uri="c8f9c7e0-6682-419d-a909-cda05b6ce1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BE936C-0F0E-4CD5-8052-30614E2C7ACE}">
  <ds:schemaRefs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8f9c7e0-6682-419d-a909-cda05b6ce1a7"/>
    <ds:schemaRef ds:uri="807d2b1c-adf4-4795-b92a-f5e24580003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406</Words>
  <Application>Microsoft Office PowerPoint</Application>
  <PresentationFormat>On-screen Show (4:3)</PresentationFormat>
  <Paragraphs>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Expo</vt:lpstr>
      <vt:lpstr>United Network For Organ Sharing</vt:lpstr>
      <vt:lpstr>Committee Activities</vt:lpstr>
      <vt:lpstr>NOMINEE POSITIONS FOR THE 2015  BOARD OF DIRECTORS  </vt:lpstr>
      <vt:lpstr>PowerPoint Presentation</vt:lpstr>
      <vt:lpstr>Resolution to Approve Slate</vt:lpstr>
      <vt:lpstr>Waiver Requirement</vt:lpstr>
      <vt:lpstr>Resolution to Waive Requirement 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Rice</cp:lastModifiedBy>
  <cp:revision>50</cp:revision>
  <dcterms:created xsi:type="dcterms:W3CDTF">2010-09-17T15:26:33Z</dcterms:created>
  <dcterms:modified xsi:type="dcterms:W3CDTF">2014-11-12T17:03:31Z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Order">
    <vt:r8>1400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mittee">
    <vt:lpwstr/>
  </property>
</Properties>
</file>