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14"/>
  </p:notesMasterIdLst>
  <p:handoutMasterIdLst>
    <p:handoutMasterId r:id="rId15"/>
  </p:handoutMasterIdLst>
  <p:sldIdLst>
    <p:sldId id="261" r:id="rId5"/>
    <p:sldId id="262" r:id="rId6"/>
    <p:sldId id="275" r:id="rId7"/>
    <p:sldId id="267" r:id="rId8"/>
    <p:sldId id="273" r:id="rId9"/>
    <p:sldId id="272" r:id="rId10"/>
    <p:sldId id="274" r:id="rId11"/>
    <p:sldId id="271" r:id="rId12"/>
    <p:sldId id="270" r:id="rId13"/>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ee Bolton" initials="LB" lastIdx="1" clrIdx="6">
    <p:extLst>
      <p:ext uri="{19B8F6BF-5375-455C-9EA6-DF929625EA0E}">
        <p15:presenceInfo xmlns:p15="http://schemas.microsoft.com/office/powerpoint/2012/main" userId="S-1-5-21-3838001524-2532167733-2738084025-1924" providerId="AD"/>
      </p:ext>
    </p:extLst>
  </p:cmAuthor>
  <p:cmAuthor id="1" name="Shannon F. Edwards" initials="SFE" lastIdx="7" clrIdx="0">
    <p:extLst>
      <p:ext uri="{19B8F6BF-5375-455C-9EA6-DF929625EA0E}">
        <p15:presenceInfo xmlns:p15="http://schemas.microsoft.com/office/powerpoint/2012/main" userId="S-1-5-21-3838001524-2532167733-2738084025-1549" providerId="AD"/>
      </p:ext>
    </p:extLst>
  </p:cmAuthor>
  <p:cmAuthor id="8" name="Michelle C. Wilson" initials="MCW" lastIdx="2" clrIdx="7">
    <p:extLst>
      <p:ext uri="{19B8F6BF-5375-455C-9EA6-DF929625EA0E}">
        <p15:presenceInfo xmlns:p15="http://schemas.microsoft.com/office/powerpoint/2012/main" userId="S-1-5-21-3838001524-2532167733-2738084025-15481" providerId="AD"/>
      </p:ext>
    </p:extLst>
  </p:cmAuthor>
  <p:cmAuthor id="2" name="Leigh A. Kades" initials="LAK" lastIdx="1" clrIdx="1">
    <p:extLst>
      <p:ext uri="{19B8F6BF-5375-455C-9EA6-DF929625EA0E}">
        <p15:presenceInfo xmlns:p15="http://schemas.microsoft.com/office/powerpoint/2012/main" userId="Leigh A. Kades" providerId="None"/>
      </p:ext>
    </p:extLst>
  </p:cmAuthor>
  <p:cmAuthor id="3" name="John S. Archer" initials="JSA" lastIdx="3" clrIdx="2">
    <p:extLst>
      <p:ext uri="{19B8F6BF-5375-455C-9EA6-DF929625EA0E}">
        <p15:presenceInfo xmlns:p15="http://schemas.microsoft.com/office/powerpoint/2012/main" userId="S-1-5-21-3838001524-2532167733-2738084025-7260" providerId="AD"/>
      </p:ext>
    </p:extLst>
  </p:cmAuthor>
  <p:cmAuthor id="4" name="Melinda C. Woodbury" initials="MCW" lastIdx="1" clrIdx="3">
    <p:extLst>
      <p:ext uri="{19B8F6BF-5375-455C-9EA6-DF929625EA0E}">
        <p15:presenceInfo xmlns:p15="http://schemas.microsoft.com/office/powerpoint/2012/main" userId="S-1-5-21-3838001524-2532167733-2738084025-11927" providerId="AD"/>
      </p:ext>
    </p:extLst>
  </p:cmAuthor>
  <p:cmAuthor id="5" name="Liz Robbins Callahan" initials="LRC" lastIdx="4" clrIdx="4">
    <p:extLst>
      <p:ext uri="{19B8F6BF-5375-455C-9EA6-DF929625EA0E}">
        <p15:presenceInfo xmlns:p15="http://schemas.microsoft.com/office/powerpoint/2012/main" userId="Liz Robbins Callahan" providerId="None"/>
      </p:ext>
    </p:extLst>
  </p:cmAuthor>
  <p:cmAuthor id="6" name="Karen Sokohl" initials="KS" lastIdx="2" clrIdx="5">
    <p:extLst>
      <p:ext uri="{19B8F6BF-5375-455C-9EA6-DF929625EA0E}">
        <p15:presenceInfo xmlns:p15="http://schemas.microsoft.com/office/powerpoint/2012/main" userId="S-1-5-21-3838001524-2532167733-2738084025-18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49372" autoAdjust="0"/>
  </p:normalViewPr>
  <p:slideViewPr>
    <p:cSldViewPr snapToGrid="0" snapToObjects="1">
      <p:cViewPr varScale="1">
        <p:scale>
          <a:sx n="48" d="100"/>
          <a:sy n="48" d="100"/>
        </p:scale>
        <p:origin x="2148" y="60"/>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0" d="100"/>
          <a:sy n="70" d="100"/>
        </p:scale>
        <p:origin x="324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97554-EDE7-C740-8201-C9DDA9E9AA56}" type="datetimeFigureOut">
              <a:rPr lang="en-US" smtClean="0"/>
              <a:t>1/31/2018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BA865-CC10-C149-9C90-415BB2048C16}" type="slidenum">
              <a:rPr lang="en-US" smtClean="0"/>
              <a:t>‹#›</a:t>
            </a:fld>
            <a:endParaRPr lang="en-US" dirty="0"/>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705A-8FF2-604C-8E1D-7FD5CF39FB92}" type="datetimeFigureOut">
              <a:rPr lang="en-US" smtClean="0"/>
              <a:t>1/31/2018</a:t>
            </a:fld>
            <a:endParaRPr lang="en-US"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34781-6EDE-5B4E-B103-71F0AC490716}" type="slidenum">
              <a:rPr lang="en-US" smtClean="0"/>
              <a:t>‹#›</a:t>
            </a:fld>
            <a:endParaRPr lang="en-US" dirty="0"/>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a:t>
            </a:fld>
            <a:endParaRPr lang="en-US" dirty="0"/>
          </a:p>
        </p:txBody>
      </p:sp>
    </p:spTree>
    <p:extLst>
      <p:ext uri="{BB962C8B-B14F-4D97-AF65-F5344CB8AC3E}">
        <p14:creationId xmlns:p14="http://schemas.microsoft.com/office/powerpoint/2010/main" val="3038369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UNOS has received feedback </a:t>
            </a:r>
            <a:r>
              <a:rPr lang="en-US" sz="1200" strike="noStrike" kern="1200" baseline="0" dirty="0" smtClean="0">
                <a:solidFill>
                  <a:schemeClr val="tx1"/>
                </a:solidFill>
                <a:effectLst/>
                <a:latin typeface="+mn-lt"/>
                <a:ea typeface="+mn-ea"/>
                <a:cs typeface="+mn-cs"/>
              </a:rPr>
              <a:t>about how w</a:t>
            </a:r>
            <a:r>
              <a:rPr lang="en-US" sz="1200" kern="1200" dirty="0" smtClean="0">
                <a:solidFill>
                  <a:schemeClr val="tx1"/>
                </a:solidFill>
                <a:effectLst/>
                <a:latin typeface="+mn-lt"/>
                <a:ea typeface="+mn-ea"/>
                <a:cs typeface="+mn-cs"/>
              </a:rPr>
              <a:t>aitlist priority could be manipulated </a:t>
            </a:r>
            <a:r>
              <a:rPr lang="en-US" sz="1200" strike="noStrike" kern="1200" baseline="0" dirty="0" smtClean="0">
                <a:solidFill>
                  <a:schemeClr val="tx1"/>
                </a:solidFill>
                <a:effectLst/>
                <a:latin typeface="+mn-lt"/>
                <a:ea typeface="+mn-ea"/>
                <a:cs typeface="+mn-cs"/>
              </a:rPr>
              <a:t>using u</a:t>
            </a:r>
            <a:r>
              <a:rPr lang="en-US" sz="1200" kern="1200" dirty="0" smtClean="0">
                <a:solidFill>
                  <a:schemeClr val="tx1"/>
                </a:solidFill>
                <a:effectLst/>
                <a:latin typeface="+mn-lt"/>
                <a:ea typeface="+mn-ea"/>
                <a:cs typeface="+mn-cs"/>
              </a:rPr>
              <a:t>nnecessary medical interventions. For example, public comment responses for the </a:t>
            </a:r>
            <a:r>
              <a:rPr lang="en-US" sz="1200" i="1" kern="1200" dirty="0" smtClean="0">
                <a:solidFill>
                  <a:schemeClr val="tx1"/>
                </a:solidFill>
                <a:effectLst/>
                <a:latin typeface="+mn-lt"/>
                <a:ea typeface="+mn-ea"/>
                <a:cs typeface="+mn-cs"/>
              </a:rPr>
              <a:t>Proposal to Modify the Adult Heart Allocation System</a:t>
            </a:r>
            <a:r>
              <a:rPr lang="en-US" sz="1200" kern="1200" dirty="0" smtClean="0">
                <a:solidFill>
                  <a:schemeClr val="tx1"/>
                </a:solidFill>
                <a:effectLst/>
                <a:latin typeface="+mn-lt"/>
                <a:ea typeface="+mn-ea"/>
                <a:cs typeface="+mn-cs"/>
              </a:rPr>
              <a:t> (2016) included concerns about manipulating waitlist priority </a:t>
            </a:r>
            <a:r>
              <a:rPr lang="en-US" sz="1200" strike="noStrike" kern="1200" baseline="0" dirty="0" smtClean="0">
                <a:solidFill>
                  <a:schemeClr val="tx1"/>
                </a:solidFill>
                <a:effectLst/>
                <a:latin typeface="+mn-lt"/>
                <a:ea typeface="+mn-ea"/>
                <a:cs typeface="+mn-cs"/>
              </a:rPr>
              <a:t>by using c</a:t>
            </a:r>
            <a:r>
              <a:rPr lang="en-US" sz="1200" kern="1200" dirty="0" smtClean="0">
                <a:solidFill>
                  <a:schemeClr val="tx1"/>
                </a:solidFill>
                <a:effectLst/>
                <a:latin typeface="+mn-lt"/>
                <a:ea typeface="+mn-ea"/>
                <a:cs typeface="+mn-cs"/>
              </a:rPr>
              <a:t>ardiac assist devices. </a:t>
            </a:r>
            <a:endParaRPr lang="en-US" sz="1200" strike="sngStrike"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strike="noStrike" kern="1200" baseline="0" dirty="0" smtClean="0">
                <a:solidFill>
                  <a:schemeClr val="tx1"/>
                </a:solidFill>
                <a:effectLst/>
                <a:latin typeface="+mn-lt"/>
                <a:ea typeface="+mn-ea"/>
                <a:cs typeface="+mn-cs"/>
              </a:rPr>
              <a:t>There have been </a:t>
            </a:r>
            <a:r>
              <a:rPr lang="en-US" sz="1200" kern="1200" dirty="0" smtClean="0">
                <a:solidFill>
                  <a:schemeClr val="tx1"/>
                </a:solidFill>
                <a:effectLst/>
                <a:latin typeface="+mn-lt"/>
                <a:ea typeface="+mn-ea"/>
                <a:cs typeface="+mn-cs"/>
              </a:rPr>
              <a:t>recent reports describing the manipulation of waitlist priority in the medical literature and the lay press. A recent news report on National Public Radio (NPR)</a:t>
            </a:r>
            <a:r>
              <a:rPr lang="en-US" sz="1200" kern="1200" baseline="300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raised concerns about heart transplant providers escalating medical care when there was no medical reason for the treatment.</a:t>
            </a:r>
            <a:r>
              <a:rPr lang="en-US" sz="1200" kern="1200" baseline="30000" dirty="0" smtClean="0">
                <a:solidFill>
                  <a:schemeClr val="tx1"/>
                </a:solidFill>
                <a:effectLst/>
                <a:latin typeface="+mn-lt"/>
                <a:ea typeface="+mn-ea"/>
                <a:cs typeface="+mn-cs"/>
              </a:rPr>
              <a:t>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NPR</a:t>
            </a:r>
            <a:r>
              <a:rPr lang="en-US" sz="1200" kern="1200" baseline="0" dirty="0" smtClean="0">
                <a:solidFill>
                  <a:schemeClr val="tx1"/>
                </a:solidFill>
                <a:effectLst/>
                <a:latin typeface="+mn-lt"/>
                <a:ea typeface="+mn-ea"/>
                <a:cs typeface="+mn-cs"/>
              </a:rPr>
              <a:t> report explained that providers often justify this practice by claiming they are </a:t>
            </a:r>
            <a:r>
              <a:rPr lang="en-US" sz="1200" kern="1200" dirty="0" smtClean="0">
                <a:solidFill>
                  <a:schemeClr val="tx1"/>
                </a:solidFill>
                <a:effectLst/>
                <a:latin typeface="+mn-lt"/>
                <a:ea typeface="+mn-ea"/>
                <a:cs typeface="+mn-cs"/>
              </a:rPr>
              <a:t>acting in the best interest of his or her patient, and suggested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when "gaming” the system goes from being an aberration to a standard strategy — then dishonesty becomes the norm.</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strike="noStrike" kern="1200" baseline="0" dirty="0" smtClean="0">
                <a:solidFill>
                  <a:schemeClr val="tx1"/>
                </a:solidFill>
                <a:effectLst/>
                <a:latin typeface="+mn-lt"/>
                <a:ea typeface="+mn-ea"/>
                <a:cs typeface="+mn-cs"/>
              </a:rPr>
              <a:t>Manipulating the waitlist may violate principle of equity and lead to an inequitable organ allocation system.</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date, OPTN/UNOS have not offered guidance or established a formal position statement on this issue.</a:t>
            </a:r>
          </a:p>
          <a:p>
            <a:endParaRPr lang="en-US" dirty="0">
              <a:effectLst/>
            </a:endParaRPr>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dirty="0"/>
          </a:p>
        </p:txBody>
      </p:sp>
    </p:spTree>
    <p:extLst>
      <p:ext uri="{BB962C8B-B14F-4D97-AF65-F5344CB8AC3E}">
        <p14:creationId xmlns:p14="http://schemas.microsoft.com/office/powerpoint/2010/main" val="2323799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This white paper presents an ethical analysis of escalating care for the purposes of increasing waitlist priority, and could serve as guidance for transplant providers who may be confronted with this issue. This white paper offers transplant providers a model of how to engage in ethical clinical practice, and it clarifies safeguards within the transplant system designed to protect justice and utility in organ allocation.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Of note, representatives from the Liver and Thoracic Committee were involved in the development and review of this white paper.  Six Committees (Liver, Thoracic, Kidney, Transplant Administrator, Transplant Coordinators and the Operation Safety Committee) were asked to review this white paper and to provide pre-public comment feedback.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b="0" u="none" dirty="0" smtClean="0">
              <a:effectLst/>
            </a:endParaRPr>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dirty="0"/>
          </a:p>
        </p:txBody>
      </p:sp>
    </p:spTree>
    <p:extLst>
      <p:ext uri="{BB962C8B-B14F-4D97-AF65-F5344CB8AC3E}">
        <p14:creationId xmlns:p14="http://schemas.microsoft.com/office/powerpoint/2010/main" val="3812581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effectLst/>
              </a:rPr>
              <a:t>This white</a:t>
            </a:r>
            <a:r>
              <a:rPr lang="en-US" baseline="0" dirty="0" smtClean="0">
                <a:effectLst/>
              </a:rPr>
              <a:t> paper limits its focus to </a:t>
            </a:r>
            <a:r>
              <a:rPr lang="en-US" dirty="0" smtClean="0">
                <a:effectLst/>
              </a:rPr>
              <a:t>practices or</a:t>
            </a:r>
            <a:r>
              <a:rPr lang="en-US" baseline="0" dirty="0" smtClean="0">
                <a:effectLst/>
              </a:rPr>
              <a:t> i</a:t>
            </a:r>
            <a:r>
              <a:rPr lang="en-US" dirty="0" smtClean="0">
                <a:effectLst/>
              </a:rPr>
              <a:t>nterventions that are not medically required, but are initiated, maintained, or escalated for the sole purpose of increasing a candidate’s waitlist priority.</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effectLst/>
              </a:rPr>
              <a:t>The paper does not addresses egregious waitlist manipulation that</a:t>
            </a:r>
            <a:r>
              <a:rPr lang="en-US" u="none" dirty="0" smtClean="0">
                <a:effectLst/>
              </a:rPr>
              <a:t> is </a:t>
            </a:r>
            <a:r>
              <a:rPr lang="en-US" dirty="0" smtClean="0">
                <a:effectLst/>
              </a:rPr>
              <a:t>clearly inconsistent with federal laws, regulations and OPTN/UNOS policies. This</a:t>
            </a:r>
            <a:r>
              <a:rPr lang="en-US" baseline="0" dirty="0" smtClean="0">
                <a:effectLst/>
              </a:rPr>
              <a:t> includes </a:t>
            </a:r>
            <a:r>
              <a:rPr lang="en-US" dirty="0" smtClean="0">
                <a:effectLst/>
              </a:rPr>
              <a:t>accepting financial bribes for access to transplantation, or falsely reporting patient information in order to increase the disease severity to gain additional priority for a patient.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Many in the transplant community perceive that manipulation of waitlist priority is widespread, and recognize that physicians may feel compelled to similarly manipulate the waitlist priority system so that their patients are not disadvantaged as a result of the practices of others.  In</a:t>
            </a:r>
            <a:r>
              <a:rPr lang="en-US" sz="1200" kern="1200" baseline="0" dirty="0" smtClean="0">
                <a:solidFill>
                  <a:schemeClr val="tx1"/>
                </a:solidFill>
                <a:effectLst/>
                <a:latin typeface="+mn-lt"/>
                <a:ea typeface="+mn-ea"/>
                <a:cs typeface="+mn-cs"/>
              </a:rPr>
              <a:t> some cases transplant candidates may ask for unnecessary medical interventions to raise their priority on the waitlist.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b="0" u="none" dirty="0" smtClean="0">
              <a:effectLst/>
            </a:endParaRPr>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dirty="0"/>
          </a:p>
        </p:txBody>
      </p:sp>
    </p:spTree>
    <p:extLst>
      <p:ext uri="{BB962C8B-B14F-4D97-AF65-F5344CB8AC3E}">
        <p14:creationId xmlns:p14="http://schemas.microsoft.com/office/powerpoint/2010/main" val="1987746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effectLst/>
              </a:rPr>
              <a:t>The paper </a:t>
            </a:r>
            <a:r>
              <a:rPr lang="en-US" baseline="0" dirty="0" smtClean="0">
                <a:effectLst/>
              </a:rPr>
              <a:t>examines the ethical principles of utility, autonomy and justice and examines potential harms at the physician/provider level and at a systems level.</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white paper examines physicians’ multiple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obligations, including fiduciary obligations to their own patients and obligations of stewardship of organs in the OPTN allocation system. This white paper addresses physicians’ ethical obligations to uphold principles of justice and utility that are integral to the transplant allocation system, and adhere to systemic safeguards that mitigate the manipulation of waitlist priority.</a:t>
            </a:r>
          </a:p>
          <a:p>
            <a:endParaRPr lang="en-US" b="0" u="none" dirty="0" smtClean="0">
              <a:effectLst/>
            </a:endParaRPr>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dirty="0"/>
          </a:p>
        </p:txBody>
      </p:sp>
    </p:spTree>
    <p:extLst>
      <p:ext uri="{BB962C8B-B14F-4D97-AF65-F5344CB8AC3E}">
        <p14:creationId xmlns:p14="http://schemas.microsoft.com/office/powerpoint/2010/main" val="865711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white paper reviews some examples of how physicians can manipulate waitlist priority</a:t>
            </a:r>
            <a:r>
              <a:rPr lang="en-US" sz="1200" kern="1200" baseline="0" dirty="0" smtClean="0">
                <a:solidFill>
                  <a:schemeClr val="tx1"/>
                </a:solidFill>
                <a:effectLst/>
                <a:latin typeface="+mn-lt"/>
                <a:ea typeface="+mn-ea"/>
                <a:cs typeface="+mn-cs"/>
              </a:rPr>
              <a:t> through the use of unnecessary medical therapies</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and highlights the components of the various organ allocation systems that may be at risk for manipulation.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Understanding how manipulation of waitlist priority can occur</a:t>
            </a:r>
            <a:r>
              <a:rPr lang="en-US" sz="12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its unintended consequences are important for raising awareness of this issue, modeling ethical clinical practice, upholding the ethical principles of allocation of human organs, and further developing safeguards to prevent this practice from occurring in the future.  </a:t>
            </a:r>
          </a:p>
          <a:p>
            <a:endParaRPr lang="en-US" sz="1200" b="0" u="none"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is incumbent upon OPTN/UNOS and the transplant community to ensure that providers understand expectations for upholding the principles of organ allocation.</a:t>
            </a:r>
          </a:p>
          <a:p>
            <a:endParaRPr lang="en-US" b="0" u="none" dirty="0" smtClean="0">
              <a:effectLst/>
            </a:endParaRPr>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dirty="0"/>
          </a:p>
        </p:txBody>
      </p:sp>
    </p:spTree>
    <p:extLst>
      <p:ext uri="{BB962C8B-B14F-4D97-AF65-F5344CB8AC3E}">
        <p14:creationId xmlns:p14="http://schemas.microsoft.com/office/powerpoint/2010/main" val="2153566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white paper is not intended to propose new enforcement, monitoring, or policing of any transplant center’s use of therapeutic interventions. This white paper is also not intended to dictate how clinicians should provide care to their patients, or to suggest the indications for using specific therapeutic interventions. Any</a:t>
            </a:r>
            <a:r>
              <a:rPr lang="en-US" sz="1200" kern="1200" baseline="0" dirty="0" smtClean="0">
                <a:solidFill>
                  <a:schemeClr val="tx1"/>
                </a:solidFill>
                <a:effectLst/>
                <a:latin typeface="+mn-lt"/>
                <a:ea typeface="+mn-ea"/>
                <a:cs typeface="+mn-cs"/>
              </a:rPr>
              <a:t> such changes would be outside the purview of the Ethics Committee. </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Any potential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new enforcement,</a:t>
            </a:r>
            <a:r>
              <a:rPr lang="en-US" sz="1200" kern="1200" baseline="0" dirty="0" smtClean="0">
                <a:solidFill>
                  <a:schemeClr val="tx1"/>
                </a:solidFill>
                <a:effectLst/>
                <a:latin typeface="+mn-lt"/>
                <a:ea typeface="+mn-ea"/>
                <a:cs typeface="+mn-cs"/>
              </a:rPr>
              <a:t> monitoring or policing of therapeutic interventions would need to be considered and proposed by other stakeholders.   </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Rather, this white paper presents an ethical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analysis of manipulating</a:t>
            </a:r>
            <a:r>
              <a:rPr lang="en-US" sz="1200" kern="1200" baseline="0" dirty="0" smtClean="0">
                <a:solidFill>
                  <a:schemeClr val="tx1"/>
                </a:solidFill>
                <a:effectLst/>
                <a:latin typeface="+mn-lt"/>
                <a:ea typeface="+mn-ea"/>
                <a:cs typeface="+mn-cs"/>
              </a:rPr>
              <a:t> waitlist priority through the use of unnecessary medical interventions, </a:t>
            </a:r>
            <a:r>
              <a:rPr lang="en-US" sz="1200" kern="1200" dirty="0" smtClean="0">
                <a:solidFill>
                  <a:schemeClr val="tx1"/>
                </a:solidFill>
                <a:effectLst/>
                <a:latin typeface="+mn-lt"/>
                <a:ea typeface="+mn-ea"/>
                <a:cs typeface="+mn-cs"/>
              </a:rPr>
              <a:t>and could serve as guidance for transplant providers who may be confronted with this issue. This white paper offers transplant providers a model of how to engage in ethical clinical practice, and it clarifies safeguards within the transplant system designed to protect justice and utility in organ allocation</a:t>
            </a:r>
            <a:endParaRPr lang="en-US" b="0" u="none" dirty="0" smtClean="0">
              <a:effectLst/>
            </a:endParaRPr>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dirty="0"/>
          </a:p>
        </p:txBody>
      </p:sp>
    </p:spTree>
    <p:extLst>
      <p:ext uri="{BB962C8B-B14F-4D97-AF65-F5344CB8AC3E}">
        <p14:creationId xmlns:p14="http://schemas.microsoft.com/office/powerpoint/2010/main" val="802827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8</a:t>
            </a:fld>
            <a:endParaRPr lang="en-US" dirty="0"/>
          </a:p>
        </p:txBody>
      </p:sp>
    </p:spTree>
    <p:extLst>
      <p:ext uri="{BB962C8B-B14F-4D97-AF65-F5344CB8AC3E}">
        <p14:creationId xmlns:p14="http://schemas.microsoft.com/office/powerpoint/2010/main" val="3129026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9</a:t>
            </a:fld>
            <a:endParaRPr lang="en-US" dirty="0"/>
          </a:p>
        </p:txBody>
      </p:sp>
    </p:spTree>
    <p:extLst>
      <p:ext uri="{BB962C8B-B14F-4D97-AF65-F5344CB8AC3E}">
        <p14:creationId xmlns:p14="http://schemas.microsoft.com/office/powerpoint/2010/main" val="1385072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optn.transplant.hrsa.gov/resources/ethic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r>
              <a:rPr lang="en-US" dirty="0" smtClean="0"/>
              <a:t>Manipulation of the Waitlist Priority of the Organ Allocation System through the Escalation of Medical Therapies </a:t>
            </a:r>
            <a:endParaRPr lang="en-US" dirty="0"/>
          </a:p>
        </p:txBody>
      </p:sp>
      <p:sp>
        <p:nvSpPr>
          <p:cNvPr id="6" name="Subtitle 2"/>
          <p:cNvSpPr>
            <a:spLocks noGrp="1"/>
          </p:cNvSpPr>
          <p:nvPr>
            <p:ph type="subTitle" idx="1"/>
          </p:nvPr>
        </p:nvSpPr>
        <p:spPr>
          <a:xfrm>
            <a:off x="556540" y="3749040"/>
            <a:ext cx="11073631" cy="1165859"/>
          </a:xfrm>
        </p:spPr>
        <p:txBody>
          <a:bodyPr>
            <a:normAutofit/>
          </a:bodyPr>
          <a:lstStyle/>
          <a:p>
            <a:r>
              <a:rPr lang="en-US" sz="3600" dirty="0" smtClean="0"/>
              <a:t>Ethics Committee</a:t>
            </a:r>
          </a:p>
        </p:txBody>
      </p:sp>
    </p:spTree>
    <p:extLst>
      <p:ext uri="{BB962C8B-B14F-4D97-AF65-F5344CB8AC3E}">
        <p14:creationId xmlns:p14="http://schemas.microsoft.com/office/powerpoint/2010/main" val="347087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smtClean="0"/>
              <a:t>What </a:t>
            </a:r>
            <a:r>
              <a:rPr lang="en-US" sz="4400" dirty="0"/>
              <a:t>p</a:t>
            </a:r>
            <a:r>
              <a:rPr lang="en-US" sz="4400" dirty="0" smtClean="0"/>
              <a:t>roblem will the resource address? </a:t>
            </a:r>
            <a:endParaRPr lang="en-US" sz="4400" dirty="0"/>
          </a:p>
        </p:txBody>
      </p:sp>
      <p:sp>
        <p:nvSpPr>
          <p:cNvPr id="6" name="Content Placeholder 7"/>
          <p:cNvSpPr>
            <a:spLocks noGrp="1"/>
          </p:cNvSpPr>
          <p:nvPr>
            <p:ph idx="1"/>
          </p:nvPr>
        </p:nvSpPr>
        <p:spPr>
          <a:xfrm>
            <a:off x="385278" y="1348828"/>
            <a:ext cx="11394917" cy="4754792"/>
          </a:xfrm>
        </p:spPr>
        <p:txBody>
          <a:bodyPr>
            <a:normAutofit/>
          </a:bodyPr>
          <a:lstStyle/>
          <a:p>
            <a:r>
              <a:rPr lang="en-US" altLang="en-US" sz="4000" dirty="0" smtClean="0">
                <a:latin typeface="Arial" panose="020B0604020202020204" pitchFamily="34" charset="0"/>
                <a:cs typeface="Arial" panose="020B0604020202020204" pitchFamily="34" charset="0"/>
              </a:rPr>
              <a:t>Recent reports describe manipulation of waitlist priority </a:t>
            </a:r>
            <a:endParaRPr lang="en-US" altLang="en-US" sz="4000" dirty="0">
              <a:latin typeface="Arial" panose="020B0604020202020204" pitchFamily="34" charset="0"/>
              <a:cs typeface="Arial" panose="020B0604020202020204" pitchFamily="34" charset="0"/>
            </a:endParaRPr>
          </a:p>
          <a:p>
            <a:r>
              <a:rPr lang="en-US" altLang="en-US" sz="4000" dirty="0" smtClean="0">
                <a:latin typeface="Arial" panose="020B0604020202020204" pitchFamily="34" charset="0"/>
                <a:cs typeface="Arial" panose="020B0604020202020204" pitchFamily="34" charset="0"/>
              </a:rPr>
              <a:t>May violate equity principle and lead to inequitable organ allocation system</a:t>
            </a:r>
          </a:p>
          <a:p>
            <a:r>
              <a:rPr lang="en-US" sz="4000" dirty="0" smtClean="0"/>
              <a:t>No OPTN/UNOS guidance </a:t>
            </a:r>
            <a:r>
              <a:rPr lang="en-US" sz="4000" dirty="0"/>
              <a:t>or </a:t>
            </a:r>
            <a:r>
              <a:rPr lang="en-US" sz="4000" dirty="0" smtClean="0"/>
              <a:t>formal </a:t>
            </a:r>
            <a:r>
              <a:rPr lang="en-US" sz="4000" dirty="0"/>
              <a:t>position </a:t>
            </a:r>
            <a:r>
              <a:rPr lang="en-US" sz="4000" dirty="0" smtClean="0"/>
              <a:t>statement</a:t>
            </a:r>
            <a:endParaRPr lang="en-US" alt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6752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6257" y="1348828"/>
            <a:ext cx="11394917" cy="4405247"/>
          </a:xfrm>
        </p:spPr>
        <p:txBody>
          <a:bodyPr>
            <a:noAutofit/>
          </a:bodyPr>
          <a:lstStyle/>
          <a:p>
            <a:pPr lvl="1">
              <a:buFont typeface="Wingdings" panose="05000000000000000000" pitchFamily="2" charset="2"/>
              <a:buChar char="§"/>
            </a:pPr>
            <a:r>
              <a:rPr lang="en-US" sz="4000" dirty="0" smtClean="0"/>
              <a:t>Defines and provides an ethical analysis of manipulation of waitlist priority through the use of unnecessary medical interventions</a:t>
            </a:r>
          </a:p>
          <a:p>
            <a:pPr lvl="1">
              <a:buFont typeface="Wingdings" panose="05000000000000000000" pitchFamily="2" charset="2"/>
              <a:buChar char="§"/>
            </a:pPr>
            <a:r>
              <a:rPr lang="en-US" sz="4000" dirty="0" smtClean="0"/>
              <a:t>Guidance for transplant providers</a:t>
            </a:r>
          </a:p>
          <a:p>
            <a:pPr lvl="1">
              <a:buFont typeface="Wingdings" panose="05000000000000000000" pitchFamily="2" charset="2"/>
              <a:buChar char="§"/>
            </a:pPr>
            <a:r>
              <a:rPr lang="en-US" sz="4000" dirty="0" smtClean="0"/>
              <a:t>Offers model for ethical clinical practice </a:t>
            </a:r>
          </a:p>
          <a:p>
            <a:pPr lvl="1">
              <a:buFont typeface="Wingdings" panose="05000000000000000000" pitchFamily="2" charset="2"/>
              <a:buChar char="§"/>
            </a:pPr>
            <a:r>
              <a:rPr lang="en-US" sz="4000" dirty="0" smtClean="0"/>
              <a:t>Clarifies safeguard in transplant system</a:t>
            </a:r>
            <a:endParaRPr lang="en-US" sz="4000" dirty="0"/>
          </a:p>
        </p:txBody>
      </p:sp>
      <p:sp>
        <p:nvSpPr>
          <p:cNvPr id="3" name="Title 2"/>
          <p:cNvSpPr>
            <a:spLocks noGrp="1"/>
          </p:cNvSpPr>
          <p:nvPr>
            <p:ph type="title"/>
          </p:nvPr>
        </p:nvSpPr>
        <p:spPr>
          <a:xfrm>
            <a:off x="385279" y="254284"/>
            <a:ext cx="11651769" cy="850932"/>
          </a:xfrm>
        </p:spPr>
        <p:txBody>
          <a:bodyPr/>
          <a:lstStyle/>
          <a:p>
            <a:r>
              <a:rPr lang="en-US" sz="4400" dirty="0" smtClean="0"/>
              <a:t>What does this resource address?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Tree>
    <p:extLst>
      <p:ext uri="{BB962C8B-B14F-4D97-AF65-F5344CB8AC3E}">
        <p14:creationId xmlns:p14="http://schemas.microsoft.com/office/powerpoint/2010/main" val="2476462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6257" y="1348828"/>
            <a:ext cx="11394917" cy="4405247"/>
          </a:xfrm>
        </p:spPr>
        <p:txBody>
          <a:bodyPr>
            <a:noAutofit/>
          </a:bodyPr>
          <a:lstStyle/>
          <a:p>
            <a:pPr marL="228600" lvl="1" indent="0">
              <a:buNone/>
            </a:pPr>
            <a:r>
              <a:rPr lang="en-US" sz="3400" dirty="0" smtClean="0"/>
              <a:t>Defines and analyzes one type of waitlist manipulation -Medical interventions that are not medically required</a:t>
            </a:r>
          </a:p>
          <a:p>
            <a:pPr lvl="2"/>
            <a:r>
              <a:rPr lang="en-US" sz="3400" dirty="0"/>
              <a:t>Providers may do whatever possible to help candidate receive a transplant</a:t>
            </a:r>
          </a:p>
          <a:p>
            <a:pPr lvl="2"/>
            <a:r>
              <a:rPr lang="en-US" sz="3400" dirty="0" smtClean="0"/>
              <a:t>Widespread so all feel compelled to similarly manipulate</a:t>
            </a:r>
          </a:p>
          <a:p>
            <a:pPr lvl="2"/>
            <a:r>
              <a:rPr lang="en-US" sz="3400" dirty="0" smtClean="0"/>
              <a:t>Candidates may ask for medical interventions to increase their chance of receiving a transplant</a:t>
            </a:r>
            <a:endParaRPr lang="en-US" sz="3400" dirty="0"/>
          </a:p>
        </p:txBody>
      </p:sp>
      <p:sp>
        <p:nvSpPr>
          <p:cNvPr id="3" name="Title 2"/>
          <p:cNvSpPr>
            <a:spLocks noGrp="1"/>
          </p:cNvSpPr>
          <p:nvPr>
            <p:ph type="title"/>
          </p:nvPr>
        </p:nvSpPr>
        <p:spPr>
          <a:xfrm>
            <a:off x="385279" y="254284"/>
            <a:ext cx="11651769" cy="850932"/>
          </a:xfrm>
        </p:spPr>
        <p:txBody>
          <a:bodyPr/>
          <a:lstStyle/>
          <a:p>
            <a:r>
              <a:rPr lang="en-US" sz="4400" dirty="0" smtClean="0"/>
              <a:t>What does this resource address?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Tree>
    <p:extLst>
      <p:ext uri="{BB962C8B-B14F-4D97-AF65-F5344CB8AC3E}">
        <p14:creationId xmlns:p14="http://schemas.microsoft.com/office/powerpoint/2010/main" val="1974143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348828"/>
            <a:ext cx="11394917" cy="4674285"/>
          </a:xfrm>
        </p:spPr>
        <p:txBody>
          <a:bodyPr>
            <a:normAutofit lnSpcReduction="10000"/>
          </a:bodyPr>
          <a:lstStyle/>
          <a:p>
            <a:pPr marL="0" indent="0">
              <a:buNone/>
            </a:pPr>
            <a:r>
              <a:rPr lang="en-US" sz="3600" dirty="0" smtClean="0"/>
              <a:t>Provides an ethical analysis and examines potential harms of waitlist manipulation</a:t>
            </a:r>
          </a:p>
          <a:p>
            <a:pPr marL="0" indent="0">
              <a:buNone/>
            </a:pPr>
            <a:r>
              <a:rPr lang="en-US" sz="3600" dirty="0" smtClean="0"/>
              <a:t>Providers have multiple obligations:</a:t>
            </a:r>
          </a:p>
          <a:p>
            <a:pPr lvl="1">
              <a:buFont typeface="Arial" panose="020B0604020202020204" pitchFamily="34" charset="0"/>
              <a:buChar char="•"/>
            </a:pPr>
            <a:r>
              <a:rPr lang="en-US" sz="3600" dirty="0" smtClean="0"/>
              <a:t>Uphold fiduciary duty to their patient </a:t>
            </a:r>
          </a:p>
          <a:p>
            <a:pPr lvl="1">
              <a:buFont typeface="Arial" panose="020B0604020202020204" pitchFamily="34" charset="0"/>
              <a:buChar char="•"/>
            </a:pPr>
            <a:r>
              <a:rPr lang="en-US" sz="3600" dirty="0" smtClean="0"/>
              <a:t>Be a steward of organs in the allocation system</a:t>
            </a:r>
          </a:p>
          <a:p>
            <a:pPr lvl="1">
              <a:buFont typeface="Arial" panose="020B0604020202020204" pitchFamily="34" charset="0"/>
              <a:buChar char="•"/>
            </a:pPr>
            <a:r>
              <a:rPr lang="en-US" sz="3600" dirty="0" smtClean="0"/>
              <a:t>Support the principles of justice and utility </a:t>
            </a:r>
          </a:p>
          <a:p>
            <a:pPr lvl="1">
              <a:buFont typeface="Arial" panose="020B0604020202020204" pitchFamily="34" charset="0"/>
              <a:buChar char="•"/>
            </a:pPr>
            <a:r>
              <a:rPr lang="en-US" sz="3600" dirty="0" smtClean="0"/>
              <a:t>Adhere to systemic safeguards that mitigate manipulation</a:t>
            </a:r>
          </a:p>
        </p:txBody>
      </p:sp>
      <p:sp>
        <p:nvSpPr>
          <p:cNvPr id="3" name="Title 2"/>
          <p:cNvSpPr>
            <a:spLocks noGrp="1"/>
          </p:cNvSpPr>
          <p:nvPr>
            <p:ph type="title"/>
          </p:nvPr>
        </p:nvSpPr>
        <p:spPr>
          <a:xfrm>
            <a:off x="385279" y="254284"/>
            <a:ext cx="11651769" cy="850932"/>
          </a:xfrm>
        </p:spPr>
        <p:txBody>
          <a:bodyPr/>
          <a:lstStyle/>
          <a:p>
            <a:r>
              <a:rPr lang="en-US" sz="4400" dirty="0" smtClean="0"/>
              <a:t>What does this resource address?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Tree>
    <p:extLst>
      <p:ext uri="{BB962C8B-B14F-4D97-AF65-F5344CB8AC3E}">
        <p14:creationId xmlns:p14="http://schemas.microsoft.com/office/powerpoint/2010/main" val="24041672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348828"/>
            <a:ext cx="11394917" cy="4833311"/>
          </a:xfrm>
        </p:spPr>
        <p:txBody>
          <a:bodyPr>
            <a:normAutofit/>
          </a:bodyPr>
          <a:lstStyle/>
          <a:p>
            <a:pPr lvl="1"/>
            <a:r>
              <a:rPr lang="en-US" sz="3600" dirty="0" smtClean="0"/>
              <a:t>Reviews examples of manipulation of waitlist priority through escalation of medical care</a:t>
            </a:r>
          </a:p>
          <a:p>
            <a:pPr lvl="1"/>
            <a:r>
              <a:rPr lang="en-US" sz="3600" dirty="0" smtClean="0"/>
              <a:t>Describes unintended consequences of manipulation </a:t>
            </a:r>
          </a:p>
          <a:p>
            <a:pPr lvl="1"/>
            <a:r>
              <a:rPr lang="en-US" sz="3600" dirty="0" smtClean="0"/>
              <a:t>Recommends ways to mitigate manipulation </a:t>
            </a:r>
          </a:p>
          <a:p>
            <a:pPr lvl="1"/>
            <a:r>
              <a:rPr lang="en-US" sz="3600" dirty="0" smtClean="0"/>
              <a:t>Calls for OPTN/UNOS and the transplant community to ensure providers understand expectations for upholding the principles of organ allocation </a:t>
            </a:r>
          </a:p>
          <a:p>
            <a:pPr marL="228600" lvl="1" indent="0">
              <a:buNone/>
            </a:pPr>
            <a:endParaRPr lang="en-US" sz="2800" strike="sngStrike" dirty="0"/>
          </a:p>
          <a:p>
            <a:pPr marL="228600" lvl="1" indent="0">
              <a:buNone/>
            </a:pPr>
            <a:endParaRPr lang="en-US" sz="2800" strike="sngStrike" dirty="0"/>
          </a:p>
        </p:txBody>
      </p:sp>
      <p:sp>
        <p:nvSpPr>
          <p:cNvPr id="3" name="Title 2"/>
          <p:cNvSpPr>
            <a:spLocks noGrp="1"/>
          </p:cNvSpPr>
          <p:nvPr>
            <p:ph type="title"/>
          </p:nvPr>
        </p:nvSpPr>
        <p:spPr>
          <a:xfrm>
            <a:off x="385279" y="254284"/>
            <a:ext cx="11651769" cy="850932"/>
          </a:xfrm>
        </p:spPr>
        <p:txBody>
          <a:bodyPr/>
          <a:lstStyle/>
          <a:p>
            <a:r>
              <a:rPr lang="en-US" sz="4400" dirty="0" smtClean="0"/>
              <a:t>What does this resource address?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Tree>
    <p:extLst>
      <p:ext uri="{BB962C8B-B14F-4D97-AF65-F5344CB8AC3E}">
        <p14:creationId xmlns:p14="http://schemas.microsoft.com/office/powerpoint/2010/main" val="787147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Arial" panose="020B0604020202020204" pitchFamily="34" charset="0"/>
              <a:buChar char="•"/>
            </a:pPr>
            <a:r>
              <a:rPr lang="en-US" sz="3600" dirty="0" smtClean="0"/>
              <a:t>No proposed new enforcement, monitoring, or policing of therapeutic interventions</a:t>
            </a:r>
          </a:p>
          <a:p>
            <a:pPr>
              <a:buFont typeface="Arial" panose="020B0604020202020204" pitchFamily="34" charset="0"/>
              <a:buChar char="•"/>
            </a:pPr>
            <a:r>
              <a:rPr lang="en-US" sz="3600" dirty="0" smtClean="0"/>
              <a:t>No dictation of how clinicians provide care to their patients</a:t>
            </a:r>
          </a:p>
          <a:p>
            <a:pPr>
              <a:buFont typeface="Arial" panose="020B0604020202020204" pitchFamily="34" charset="0"/>
              <a:buChar char="•"/>
            </a:pPr>
            <a:r>
              <a:rPr lang="en-US" sz="3600" dirty="0" smtClean="0"/>
              <a:t>No suggested indications for using therapeutic interventions</a:t>
            </a:r>
            <a:endParaRPr lang="en-US" sz="3600" dirty="0"/>
          </a:p>
        </p:txBody>
      </p:sp>
      <p:sp>
        <p:nvSpPr>
          <p:cNvPr id="3" name="Title 2"/>
          <p:cNvSpPr>
            <a:spLocks noGrp="1"/>
          </p:cNvSpPr>
          <p:nvPr>
            <p:ph type="title"/>
          </p:nvPr>
        </p:nvSpPr>
        <p:spPr>
          <a:xfrm>
            <a:off x="256851" y="300822"/>
            <a:ext cx="11651769" cy="850932"/>
          </a:xfrm>
        </p:spPr>
        <p:txBody>
          <a:bodyPr/>
          <a:lstStyle/>
          <a:p>
            <a:r>
              <a:rPr lang="en-US" sz="4400" dirty="0" smtClean="0"/>
              <a:t>What this resource does </a:t>
            </a:r>
            <a:r>
              <a:rPr lang="en-US" sz="4400" i="1" dirty="0" smtClean="0"/>
              <a:t>not</a:t>
            </a:r>
            <a:r>
              <a:rPr lang="en-US" sz="4400" dirty="0" smtClean="0"/>
              <a:t> address?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Tree>
    <p:extLst>
      <p:ext uri="{BB962C8B-B14F-4D97-AF65-F5344CB8AC3E}">
        <p14:creationId xmlns:p14="http://schemas.microsoft.com/office/powerpoint/2010/main" val="1380531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June 2018: Anticipated Board of Directors review date</a:t>
            </a:r>
          </a:p>
          <a:p>
            <a:r>
              <a:rPr lang="en-US" sz="3600" dirty="0" smtClean="0"/>
              <a:t>If approved, resource will be posted to the OPTN website: </a:t>
            </a:r>
            <a:r>
              <a:rPr lang="en-US" sz="3600" dirty="0" smtClean="0">
                <a:hlinkClick r:id="rId3"/>
              </a:rPr>
              <a:t>https</a:t>
            </a:r>
            <a:r>
              <a:rPr lang="en-US" sz="3600" dirty="0">
                <a:hlinkClick r:id="rId3"/>
              </a:rPr>
              <a:t>://</a:t>
            </a:r>
            <a:r>
              <a:rPr lang="en-US" sz="3600" dirty="0" smtClean="0">
                <a:hlinkClick r:id="rId3"/>
              </a:rPr>
              <a:t>optn.transplant.hrsa.gov/resources/ethics</a:t>
            </a:r>
            <a:r>
              <a:rPr lang="en-US" sz="3600" dirty="0" smtClean="0"/>
              <a:t> </a:t>
            </a:r>
          </a:p>
          <a:p>
            <a:r>
              <a:rPr lang="en-US" sz="3600" dirty="0" smtClean="0"/>
              <a:t>No member action required</a:t>
            </a:r>
            <a:endParaRPr lang="en-US" sz="3600" strike="sngStrike" dirty="0" smtClean="0"/>
          </a:p>
          <a:p>
            <a:r>
              <a:rPr lang="en-US" sz="3600" dirty="0" smtClean="0"/>
              <a:t>Members may use resource voluntarily</a:t>
            </a:r>
            <a:endParaRPr lang="en-US" sz="3600" strike="sngStrike" dirty="0" smtClean="0"/>
          </a:p>
        </p:txBody>
      </p:sp>
      <p:sp>
        <p:nvSpPr>
          <p:cNvPr id="3" name="Title 2"/>
          <p:cNvSpPr>
            <a:spLocks noGrp="1"/>
          </p:cNvSpPr>
          <p:nvPr>
            <p:ph type="title"/>
          </p:nvPr>
        </p:nvSpPr>
        <p:spPr/>
        <p:txBody>
          <a:bodyPr/>
          <a:lstStyle/>
          <a:p>
            <a:r>
              <a:rPr lang="en-US" sz="4400" dirty="0" smtClean="0"/>
              <a:t>How will the OPTN implement this resource?</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8</a:t>
            </a:fld>
            <a:endParaRPr lang="en-US" dirty="0"/>
          </a:p>
        </p:txBody>
      </p:sp>
    </p:spTree>
    <p:extLst>
      <p:ext uri="{BB962C8B-B14F-4D97-AF65-F5344CB8AC3E}">
        <p14:creationId xmlns:p14="http://schemas.microsoft.com/office/powerpoint/2010/main" val="917916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Bef>
                <a:spcPts val="0"/>
              </a:spcBef>
              <a:buNone/>
              <a:defRPr/>
            </a:pPr>
            <a:r>
              <a:rPr lang="en-US" dirty="0" smtClean="0">
                <a:latin typeface="Arial" panose="020B0604020202020204" pitchFamily="34" charset="0"/>
                <a:cs typeface="Arial" panose="020B0604020202020204" pitchFamily="34" charset="0"/>
              </a:rPr>
              <a:t>Elisa Gordon, PhD, MPH                                     </a:t>
            </a:r>
          </a:p>
          <a:p>
            <a:pPr marL="0" indent="0">
              <a:spcBef>
                <a:spcPts val="0"/>
              </a:spcBef>
              <a:buNone/>
              <a:defRPr/>
            </a:pPr>
            <a:r>
              <a:rPr lang="en-US" dirty="0" smtClean="0">
                <a:latin typeface="Arial" panose="020B0604020202020204" pitchFamily="34" charset="0"/>
                <a:cs typeface="Arial" panose="020B0604020202020204" pitchFamily="34" charset="0"/>
              </a:rPr>
              <a:t>Committee </a:t>
            </a:r>
            <a:r>
              <a:rPr lang="en-US" dirty="0">
                <a:latin typeface="Arial" panose="020B0604020202020204" pitchFamily="34" charset="0"/>
                <a:cs typeface="Arial" panose="020B0604020202020204" pitchFamily="34" charset="0"/>
              </a:rPr>
              <a:t>Chair                                              </a:t>
            </a:r>
            <a:endParaRPr lang="en-US" dirty="0" smtClean="0">
              <a:latin typeface="Arial" panose="020B0604020202020204" pitchFamily="34" charset="0"/>
              <a:cs typeface="Arial" panose="020B0604020202020204" pitchFamily="34" charset="0"/>
            </a:endParaRPr>
          </a:p>
          <a:p>
            <a:pPr marL="0" indent="0">
              <a:spcBef>
                <a:spcPts val="0"/>
              </a:spcBef>
              <a:buNone/>
              <a:defRPr/>
            </a:pPr>
            <a:r>
              <a:rPr lang="en-US" dirty="0" smtClean="0">
                <a:latin typeface="Arial" panose="020B0604020202020204" pitchFamily="34" charset="0"/>
                <a:cs typeface="Arial" panose="020B0604020202020204" pitchFamily="34" charset="0"/>
              </a:rPr>
              <a:t>E-Gordon@northwestern.edu</a:t>
            </a: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rPr>
              <a:t>Lee Bolton                                                  </a:t>
            </a: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a:latin typeface="Arial" panose="020B0604020202020204" pitchFamily="34" charset="0"/>
                <a:cs typeface="Arial" panose="020B0604020202020204" pitchFamily="34" charset="0"/>
              </a:rPr>
              <a:t>Committee Liaison                                               </a:t>
            </a: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rPr>
              <a:t>Lee.Bolton@unos.org</a:t>
            </a:r>
            <a:endParaRPr lang="en-US" dirty="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p:txBody>
          <a:bodyPr/>
          <a:lstStyle/>
          <a:p>
            <a:r>
              <a:rPr lang="en-US" sz="4400" dirty="0" smtClean="0"/>
              <a:t>Questions?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9</a:t>
            </a:fld>
            <a:endParaRPr lang="en-US" dirty="0"/>
          </a:p>
        </p:txBody>
      </p:sp>
    </p:spTree>
    <p:extLst>
      <p:ext uri="{BB962C8B-B14F-4D97-AF65-F5344CB8AC3E}">
        <p14:creationId xmlns:p14="http://schemas.microsoft.com/office/powerpoint/2010/main" val="28050089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AC5259-4682-454A-9542-9B6F82E2C399}">
  <ds:schemaRefs>
    <ds:schemaRef ds:uri="http://schemas.microsoft.com/sharepoint/v3/contenttype/forms"/>
  </ds:schemaRefs>
</ds:datastoreItem>
</file>

<file path=customXml/itemProps2.xml><?xml version="1.0" encoding="utf-8"?>
<ds:datastoreItem xmlns:ds="http://schemas.openxmlformats.org/officeDocument/2006/customXml" ds:itemID="{7CB4DD36-3E77-48C1-BD50-FF15F831F4D8}">
  <ds:schemaRefs>
    <ds:schemaRef ds:uri="http://purl.org/dc/elements/1.1/"/>
    <ds:schemaRef ds:uri="http://purl.org/dc/terms/"/>
    <ds:schemaRef ds:uri="http://schemas.microsoft.com/office/2006/metadata/properties"/>
    <ds:schemaRef ds:uri="http://schemas.microsoft.com/office/2006/documentManagement/types"/>
    <ds:schemaRef ds:uri="http://purl.org/dc/dcmitype/"/>
    <ds:schemaRef ds:uri="eb91da90-ef78-48fa-8294-c2e3b9c4157a"/>
    <ds:schemaRef ds:uri="http://www.w3.org/XML/1998/namespac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3F5144D6-E0CE-4CBA-96E8-9BAB895DA7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1587</TotalTime>
  <Words>1169</Words>
  <Application>Microsoft Office PowerPoint</Application>
  <PresentationFormat>Custom</PresentationFormat>
  <Paragraphs>98</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Myriad Pro</vt:lpstr>
      <vt:lpstr>Wingdings</vt:lpstr>
      <vt:lpstr>Expo</vt:lpstr>
      <vt:lpstr>Manipulation of the Waitlist Priority of the Organ Allocation System through the Escalation of Medical Therapies </vt:lpstr>
      <vt:lpstr>What problem will the resource address? </vt:lpstr>
      <vt:lpstr>What does this resource address?</vt:lpstr>
      <vt:lpstr>What does this resource address?</vt:lpstr>
      <vt:lpstr>What does this resource address?</vt:lpstr>
      <vt:lpstr>What does this resource address?</vt:lpstr>
      <vt:lpstr>What this resource does not address?</vt:lpstr>
      <vt:lpstr>How will the OPTN implement this resource?</vt:lpstr>
      <vt:lpstr>Questions?</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Desiree Tenenbaum</cp:lastModifiedBy>
  <cp:revision>96</cp:revision>
  <dcterms:created xsi:type="dcterms:W3CDTF">2010-09-17T15:26:33Z</dcterms:created>
  <dcterms:modified xsi:type="dcterms:W3CDTF">2018-01-31T13:46:47Z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4b5e162d-cc3d-4aa8-86d4-27de9de93b0a</vt:lpwstr>
  </property>
  <property fmtid="{D5CDD505-2E9C-101B-9397-08002B2CF9AE}" pid="4" name="Committee">
    <vt:lpwstr/>
  </property>
</Properties>
</file>