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4"/>
  </p:sldMasterIdLst>
  <p:notesMasterIdLst>
    <p:notesMasterId r:id="rId14"/>
  </p:notesMasterIdLst>
  <p:handoutMasterIdLst>
    <p:handoutMasterId r:id="rId15"/>
  </p:handoutMasterIdLst>
  <p:sldIdLst>
    <p:sldId id="261" r:id="rId5"/>
    <p:sldId id="262" r:id="rId6"/>
    <p:sldId id="267" r:id="rId7"/>
    <p:sldId id="274" r:id="rId8"/>
    <p:sldId id="272" r:id="rId9"/>
    <p:sldId id="273" r:id="rId10"/>
    <p:sldId id="275" r:id="rId11"/>
    <p:sldId id="269" r:id="rId12"/>
    <p:sldId id="270" r:id="rId13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non F. Edwards" initials="SFE" lastIdx="3" clrIdx="0">
    <p:extLst>
      <p:ext uri="{19B8F6BF-5375-455C-9EA6-DF929625EA0E}">
        <p15:presenceInfo xmlns:p15="http://schemas.microsoft.com/office/powerpoint/2012/main" userId="S-1-5-21-3838001524-2532167733-2738084025-1549" providerId="AD"/>
      </p:ext>
    </p:extLst>
  </p:cmAuthor>
  <p:cmAuthor id="2" name="Melinda C. Woodbury" initials="MCW" lastIdx="4" clrIdx="1"/>
  <p:cmAuthor id="3" name="Michelle C. Wilson" initials="MCW" lastIdx="3" clrIdx="2">
    <p:extLst>
      <p:ext uri="{19B8F6BF-5375-455C-9EA6-DF929625EA0E}">
        <p15:presenceInfo xmlns:p15="http://schemas.microsoft.com/office/powerpoint/2012/main" userId="S-1-5-21-3838001524-2532167733-2738084025-15481" providerId="AD"/>
      </p:ext>
    </p:extLst>
  </p:cmAuthor>
  <p:cmAuthor id="4" name="Liz Robbins Callahan" initials="LRC" lastIdx="4" clrIdx="3">
    <p:extLst>
      <p:ext uri="{19B8F6BF-5375-455C-9EA6-DF929625EA0E}">
        <p15:presenceInfo xmlns:p15="http://schemas.microsoft.com/office/powerpoint/2012/main" userId="Liz Robbins Calla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45"/>
    <a:srgbClr val="D76600"/>
    <a:srgbClr val="001B37"/>
    <a:srgbClr val="0B76BC"/>
    <a:srgbClr val="28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80599" autoAdjust="0"/>
  </p:normalViewPr>
  <p:slideViewPr>
    <p:cSldViewPr snapToGrid="0" snapToObjects="1">
      <p:cViewPr varScale="1">
        <p:scale>
          <a:sx n="79" d="100"/>
          <a:sy n="79" d="100"/>
        </p:scale>
        <p:origin x="984" y="9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97554-EDE7-C740-8201-C9DDA9E9AA56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BA865-CC10-C149-9C90-415BB204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99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705A-8FF2-604C-8E1D-7FD5CF39FB92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34781-6EDE-5B4E-B103-71F0AC49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17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Keep in mind that this</a:t>
            </a:r>
            <a:r>
              <a:rPr lang="en-US" baseline="0" dirty="0" smtClean="0"/>
              <a:t> is NOT a policy proposal – this is a concept paper to solicit feedback to assist the OPO Committee with developing a future policy proposal.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6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problem will this proposal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solve?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OPTN/UNOS policy does not currently address expedited placement except for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Policy 11.6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addresses f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acilitated pancreas allocation. </a:t>
            </a:r>
            <a:r>
              <a:rPr lang="en-US" sz="1200" i="0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Silence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 expedited placement leads to several problems including:</a:t>
            </a:r>
            <a:endParaRPr lang="en-U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Lack of transparency with the current system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Lack of guidance for OPOs and transplant hospitals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Lack of consistent practice across the country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Inconsistent access to organs for candidates in need of transplant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00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proposed solution?</a:t>
            </a:r>
          </a:p>
          <a:p>
            <a:pPr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 an expedited placement system that includes</a:t>
            </a:r>
            <a:r>
              <a:rPr lang="en-US" alt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the following components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Trigger – this is the determination</a:t>
            </a:r>
            <a:r>
              <a:rPr lang="en-US" altLang="en-US" sz="2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to perform expedited placement</a:t>
            </a: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Mechanism – this is the way expedited</a:t>
            </a:r>
            <a:r>
              <a:rPr lang="en-US" altLang="en-US" sz="2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placement gets initiated in the match system</a:t>
            </a: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Qualifications – </a:t>
            </a:r>
            <a:r>
              <a:rPr lang="en-US" altLang="en-US" sz="2400" b="0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these determine </a:t>
            </a:r>
            <a:r>
              <a:rPr lang="en-US" altLang="en-US" sz="2400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ow transplant hospitals</a:t>
            </a:r>
            <a:r>
              <a:rPr lang="en-US" altLang="en-US" sz="2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qualify to receive expedited offers</a:t>
            </a: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12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r>
              <a:rPr lang="en-US" baseline="0" dirty="0" smtClean="0"/>
              <a:t> t</a:t>
            </a:r>
            <a:r>
              <a:rPr lang="en-US" dirty="0" smtClean="0"/>
              <a:t>he OPO</a:t>
            </a:r>
            <a:r>
              <a:rPr lang="en-US" baseline="0" dirty="0" smtClean="0"/>
              <a:t> C</a:t>
            </a:r>
            <a:r>
              <a:rPr lang="en-US" dirty="0" smtClean="0"/>
              <a:t>ommittee moves forward to develop</a:t>
            </a:r>
            <a:r>
              <a:rPr lang="en-US" baseline="0" dirty="0" smtClean="0"/>
              <a:t> policy language, the Committee would like some</a:t>
            </a:r>
            <a:r>
              <a:rPr lang="en-US" dirty="0" smtClean="0"/>
              <a:t> </a:t>
            </a:r>
            <a:r>
              <a:rPr lang="en-US" baseline="0" dirty="0" smtClean="0"/>
              <a:t>specific feedback </a:t>
            </a:r>
            <a:r>
              <a:rPr lang="en-US" strike="noStrike" baseline="0" dirty="0" smtClean="0"/>
              <a:t>from the community</a:t>
            </a:r>
            <a:r>
              <a:rPr lang="en-US" baseline="0" dirty="0" smtClean="0"/>
              <a:t>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Committee has identified two triggers for expedited placement – “pre-OR” and “in-OR”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this part of the proposal, here are the three specific questions the Committee would like feedback on:</a:t>
            </a:r>
          </a:p>
          <a:p>
            <a:r>
              <a:rPr lang="en-US" dirty="0" smtClean="0"/>
              <a:t>1)</a:t>
            </a:r>
            <a:r>
              <a:rPr lang="en-US" baseline="0" dirty="0" smtClean="0"/>
              <a:t> </a:t>
            </a:r>
            <a:r>
              <a:rPr lang="en-US" dirty="0" smtClean="0"/>
              <a:t>Should an allocation system include an expedited placement trigger based on defined donor characteristics?</a:t>
            </a:r>
          </a:p>
          <a:p>
            <a:r>
              <a:rPr lang="en-US" dirty="0" smtClean="0"/>
              <a:t>2)</a:t>
            </a:r>
            <a:r>
              <a:rPr lang="en-US" baseline="0" dirty="0" smtClean="0"/>
              <a:t> </a:t>
            </a:r>
            <a:r>
              <a:rPr lang="en-US" dirty="0" smtClean="0"/>
              <a:t>Should an allocation system include an expedited placement trigger based on an event like an organ declined in the OR?</a:t>
            </a:r>
          </a:p>
          <a:p>
            <a:r>
              <a:rPr lang="en-US" dirty="0" smtClean="0"/>
              <a:t>3)</a:t>
            </a:r>
            <a:r>
              <a:rPr lang="en-US" baseline="0" dirty="0" smtClean="0"/>
              <a:t> </a:t>
            </a:r>
            <a:r>
              <a:rPr lang="en-US" dirty="0" smtClean="0"/>
              <a:t>Should the allocation system allow an OPO to move to an expedited list after a well-defined point in the allocation process (e.g., after offers to x candidates, after offers to x hospitals, within x hours of the scheduled OR time)?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55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Committee is also seeking feedback</a:t>
            </a:r>
            <a:r>
              <a:rPr lang="en-US" baseline="0" dirty="0" smtClean="0"/>
              <a:t> about how transplant hospitals quality to receive expedited organ offers.</a:t>
            </a:r>
          </a:p>
          <a:p>
            <a:endParaRPr lang="en-US" baseline="0" dirty="0" smtClean="0"/>
          </a:p>
          <a:p>
            <a:pPr lvl="0"/>
            <a:r>
              <a:rPr lang="en-US" dirty="0" smtClean="0"/>
              <a:t>4) Once an expedited placement trigger has been met, should the OPO use their own discretion to get the organ placed for transplantation?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5) Once the expedited placement trigger has been met, should the list of potential candidates be limited to those at transplant hospitals with a recent history of transplanting organs from similar donors?</a:t>
            </a:r>
          </a:p>
          <a:p>
            <a:endParaRPr lang="en-US" dirty="0" smtClean="0"/>
          </a:p>
          <a:p>
            <a:r>
              <a:rPr lang="en-US" dirty="0" smtClean="0"/>
              <a:t>6)</a:t>
            </a:r>
            <a:r>
              <a:rPr lang="en-US" baseline="0" dirty="0" smtClean="0"/>
              <a:t> </a:t>
            </a:r>
            <a:r>
              <a:rPr lang="en-US" dirty="0" smtClean="0"/>
              <a:t>Should transplant hospitals be allowed to choose whether or not they want to have their candidates on an expedited list?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81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Another concept that the Committee will address moving forward is a way to speed up the allocation process for all organ offers.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Currently, the OPTN’s organ allocation algorithms take into account factors related to equity (e.g., CPRA, waiting time, pediatric status) and utility (e.g., waiting list mortality, post-transplant survival, and/or net-benefit), but they do not explicitly include factors targeting organ utilization.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concept aimed at addressing this gap would be to “expedite” the allocation of most or all organs by incorporating into the allocation algorithm the probability of discard and/or the probability of a candidate’s or hospital’s acceptance.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concept could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also include “forced acceptance” where the system could use a hospital’s past acceptance rates behaviors as the “default criteria” to enforce more realistic screening criteria that would be applied globally to the candidates on their list.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new concept is more of a long-term goal – this is not something that would be part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an initial proposal due to its complexity and the need to get buy in from the community. 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54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this additional</a:t>
            </a:r>
            <a:r>
              <a:rPr lang="en-US" baseline="0" dirty="0" smtClean="0"/>
              <a:t> concept, the Committee would like to get a general sense from the community by asking these two questions:</a:t>
            </a:r>
          </a:p>
          <a:p>
            <a:endParaRPr lang="en-US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 the allocation system give higher priority to candidates more likely to accept an organ that has a higher likelihood of discard based on statistical models?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DonorNet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®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set a transplant hospital’s acceptance criteria based on the hospital’s past acceptance practices?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14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>
                <a:solidFill>
                  <a:srgbClr val="002060"/>
                </a:solidFill>
              </a:rPr>
              <a:t>Here is the projected</a:t>
            </a:r>
            <a:r>
              <a:rPr lang="en-US" baseline="0" dirty="0" smtClean="0">
                <a:solidFill>
                  <a:srgbClr val="002060"/>
                </a:solidFill>
              </a:rPr>
              <a:t> timeline for a proposal:</a:t>
            </a:r>
            <a:endParaRPr lang="en-US" dirty="0" smtClean="0">
              <a:solidFill>
                <a:srgbClr val="002060"/>
              </a:solidFill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srgbClr val="002060"/>
                </a:solidFill>
              </a:rPr>
              <a:t>The Committee will review feedback over the coming months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srgbClr val="002060"/>
                </a:solidFill>
              </a:rPr>
              <a:t>The Committee will begin to draft policy language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srgbClr val="002060"/>
                </a:solidFill>
              </a:rPr>
              <a:t>The</a:t>
            </a:r>
            <a:r>
              <a:rPr lang="en-US" baseline="0" dirty="0" smtClean="0">
                <a:solidFill>
                  <a:srgbClr val="002060"/>
                </a:solidFill>
              </a:rPr>
              <a:t> Committee hopes to have an initial proposal for the next public comment period in August.</a:t>
            </a:r>
            <a:endParaRPr lang="en-US" dirty="0" smtClean="0">
              <a:solidFill>
                <a:srgbClr val="002060"/>
              </a:solidFill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35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540" y="3810000"/>
            <a:ext cx="11073631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800" i="1">
                <a:solidFill>
                  <a:schemeClr val="bg2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style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unos_optn_logo_blue_r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6" y="6326538"/>
            <a:ext cx="1780858" cy="4219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800" b="0" i="0" kern="1200">
          <a:solidFill>
            <a:schemeClr val="tx2"/>
          </a:solidFill>
          <a:latin typeface="Arial"/>
          <a:ea typeface="+mj-ea"/>
          <a:cs typeface="Myriad Pro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bg2"/>
        </a:buClr>
        <a:buSzPct val="80000"/>
        <a:buFont typeface="Wingdings" charset="2"/>
        <a:buChar char="§"/>
        <a:defRPr sz="2800" b="0" i="0" kern="1200">
          <a:solidFill>
            <a:srgbClr val="002045"/>
          </a:solidFill>
          <a:latin typeface="Arial"/>
          <a:ea typeface="+mn-ea"/>
          <a:cs typeface="Myriad Pro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4pPr>
      <a:lvl5pPr marL="11430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prinz@donoralliance.or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bert.hunter@uno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/>
          <a:p>
            <a:r>
              <a:rPr lang="en-US" sz="5400" dirty="0" smtClean="0"/>
              <a:t>Expedited Organ Placement Concept Paper</a:t>
            </a:r>
            <a:endParaRPr lang="en-US" sz="54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56540" y="3989070"/>
            <a:ext cx="11073631" cy="94868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OPO Committee</a:t>
            </a:r>
          </a:p>
        </p:txBody>
      </p:sp>
    </p:spTree>
    <p:extLst>
      <p:ext uri="{BB962C8B-B14F-4D97-AF65-F5344CB8AC3E}">
        <p14:creationId xmlns:p14="http://schemas.microsoft.com/office/powerpoint/2010/main" val="3470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8580" y="395594"/>
            <a:ext cx="11651768" cy="1216036"/>
          </a:xfrm>
        </p:spPr>
        <p:txBody>
          <a:bodyPr/>
          <a:lstStyle/>
          <a:p>
            <a:r>
              <a:rPr lang="en-US" sz="4400" dirty="0" smtClean="0"/>
              <a:t>What </a:t>
            </a:r>
            <a:r>
              <a:rPr lang="en-US" sz="4400" dirty="0"/>
              <a:t>p</a:t>
            </a:r>
            <a:r>
              <a:rPr lang="en-US" sz="4400" dirty="0" smtClean="0"/>
              <a:t>roblem will the proposal solve? </a:t>
            </a:r>
            <a:endParaRPr lang="en-US" sz="4400" dirty="0"/>
          </a:p>
        </p:txBody>
      </p:sp>
      <p:sp>
        <p:nvSpPr>
          <p:cNvPr id="6" name="Content Placeholder 7"/>
          <p:cNvSpPr>
            <a:spLocks noGrp="1"/>
          </p:cNvSpPr>
          <p:nvPr>
            <p:ph idx="1"/>
          </p:nvPr>
        </p:nvSpPr>
        <p:spPr>
          <a:xfrm>
            <a:off x="385278" y="1844566"/>
            <a:ext cx="11394917" cy="3736427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Policy does not address expedited placement</a:t>
            </a:r>
          </a:p>
          <a:p>
            <a:pPr lvl="1"/>
            <a:r>
              <a:rPr lang="en-US" sz="3200" dirty="0" smtClean="0">
                <a:solidFill>
                  <a:srgbClr val="002045"/>
                </a:solidFill>
              </a:rPr>
              <a:t>Lack </a:t>
            </a:r>
            <a:r>
              <a:rPr lang="en-US" sz="3200" dirty="0">
                <a:solidFill>
                  <a:srgbClr val="002045"/>
                </a:solidFill>
              </a:rPr>
              <a:t>of transparency with the current system</a:t>
            </a:r>
          </a:p>
          <a:p>
            <a:pPr lvl="1"/>
            <a:r>
              <a:rPr lang="en-US" sz="3200" dirty="0">
                <a:solidFill>
                  <a:srgbClr val="002045"/>
                </a:solidFill>
              </a:rPr>
              <a:t>Lack of guidance for OPOs and transplant hospitals</a:t>
            </a:r>
          </a:p>
          <a:p>
            <a:pPr lvl="1"/>
            <a:r>
              <a:rPr lang="en-US" sz="3200" dirty="0">
                <a:solidFill>
                  <a:srgbClr val="002045"/>
                </a:solidFill>
              </a:rPr>
              <a:t>Lack of consistent practice across the country</a:t>
            </a:r>
          </a:p>
          <a:p>
            <a:pPr lvl="1"/>
            <a:r>
              <a:rPr lang="en-US" sz="3200" dirty="0">
                <a:solidFill>
                  <a:srgbClr val="002045"/>
                </a:solidFill>
              </a:rPr>
              <a:t>Inconsistent access to organs for candidates in need of transplant</a:t>
            </a:r>
          </a:p>
        </p:txBody>
      </p:sp>
    </p:spTree>
    <p:extLst>
      <p:ext uri="{BB962C8B-B14F-4D97-AF65-F5344CB8AC3E}">
        <p14:creationId xmlns:p14="http://schemas.microsoft.com/office/powerpoint/2010/main" val="406675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607127"/>
            <a:ext cx="11394917" cy="41469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 expedited placement system that includes:</a:t>
            </a:r>
          </a:p>
          <a:p>
            <a:pPr lvl="2">
              <a:defRPr/>
            </a:pPr>
            <a:r>
              <a:rPr lang="en-US" alt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</a:t>
            </a:r>
          </a:p>
          <a:p>
            <a:pPr lvl="2">
              <a:defRPr/>
            </a:pPr>
            <a:r>
              <a:rPr lang="en-US" alt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</a:t>
            </a:r>
          </a:p>
          <a:p>
            <a:pPr lvl="2">
              <a:defRPr/>
            </a:pPr>
            <a:r>
              <a:rPr lang="en-US" alt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Qualifications</a:t>
            </a:r>
          </a:p>
          <a:p>
            <a:pPr marL="228600" lvl="1" indent="0">
              <a:buNone/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9" y="254284"/>
            <a:ext cx="11651769" cy="850932"/>
          </a:xfrm>
        </p:spPr>
        <p:txBody>
          <a:bodyPr/>
          <a:lstStyle/>
          <a:p>
            <a:r>
              <a:rPr lang="en-US" sz="4400" dirty="0" smtClean="0"/>
              <a:t>What are the proposed solutions?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4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551214"/>
            <a:ext cx="11394917" cy="4202861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Two </a:t>
            </a:r>
            <a:r>
              <a:rPr lang="en-US" sz="3200" dirty="0"/>
              <a:t>proposed triggers for </a:t>
            </a:r>
            <a:r>
              <a:rPr lang="en-US" sz="3200" dirty="0" smtClean="0"/>
              <a:t>expedited </a:t>
            </a:r>
            <a:r>
              <a:rPr lang="en-US" sz="3200" dirty="0"/>
              <a:t>placement process</a:t>
            </a:r>
            <a:r>
              <a:rPr lang="en-US" sz="3200" dirty="0" smtClean="0"/>
              <a:t>.</a:t>
            </a:r>
          </a:p>
          <a:p>
            <a:pPr marL="228600" lvl="1" indent="0">
              <a:buNone/>
            </a:pPr>
            <a:r>
              <a:rPr lang="en-US" sz="2400" dirty="0" smtClean="0"/>
              <a:t>	</a:t>
            </a:r>
            <a:r>
              <a:rPr lang="en-US" sz="3200" dirty="0" smtClean="0"/>
              <a:t>1. Pre-O.R.</a:t>
            </a:r>
          </a:p>
          <a:p>
            <a:pPr marL="228600" lvl="1" indent="0">
              <a:buNone/>
            </a:pPr>
            <a:r>
              <a:rPr lang="en-US" sz="3200" dirty="0" smtClean="0"/>
              <a:t>	2. In-O.R.</a:t>
            </a:r>
          </a:p>
          <a:p>
            <a:pPr marL="685800" lvl="1" indent="-457200">
              <a:buAutoNum type="arabicParenR"/>
            </a:pPr>
            <a:endParaRPr lang="en-US" sz="2400" dirty="0"/>
          </a:p>
          <a:p>
            <a:pPr marL="228600" lvl="1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8" y="300822"/>
            <a:ext cx="11651769" cy="850932"/>
          </a:xfrm>
        </p:spPr>
        <p:txBody>
          <a:bodyPr/>
          <a:lstStyle/>
          <a:p>
            <a:r>
              <a:rPr lang="en-US" dirty="0" smtClean="0"/>
              <a:t>Specific Requests for Feedback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0246" y="3516923"/>
            <a:ext cx="9864969" cy="223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1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705708"/>
            <a:ext cx="11394917" cy="4048367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Transplant Hospital Qualifications</a:t>
            </a:r>
          </a:p>
          <a:p>
            <a:pPr marL="0" lvl="0" indent="0">
              <a:buNone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8" y="300822"/>
            <a:ext cx="11651769" cy="850932"/>
          </a:xfrm>
        </p:spPr>
        <p:txBody>
          <a:bodyPr/>
          <a:lstStyle/>
          <a:p>
            <a:r>
              <a:rPr lang="en-US" dirty="0" smtClean="0"/>
              <a:t>Specific Requests for Feedback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969" y="2841738"/>
            <a:ext cx="10445261" cy="220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3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670537"/>
            <a:ext cx="11394917" cy="4343401"/>
          </a:xfrm>
        </p:spPr>
        <p:txBody>
          <a:bodyPr>
            <a:noAutofit/>
          </a:bodyPr>
          <a:lstStyle/>
          <a:p>
            <a:r>
              <a:rPr lang="en-US" sz="3200" dirty="0" smtClean="0"/>
              <a:t>Current allocation algorithms consider factors related to equity and utility</a:t>
            </a:r>
          </a:p>
          <a:p>
            <a:r>
              <a:rPr lang="en-US" sz="3200" dirty="0" smtClean="0"/>
              <a:t>Do not specifically include factors targeting organ utilization</a:t>
            </a:r>
          </a:p>
          <a:p>
            <a:r>
              <a:rPr lang="en-US" sz="3200" dirty="0" smtClean="0"/>
              <a:t>New concept to expedite most or all organs based on probability of discard and transplant hospital acceptance</a:t>
            </a:r>
          </a:p>
          <a:p>
            <a:r>
              <a:rPr lang="en-US" sz="3200" dirty="0" smtClean="0"/>
              <a:t>“Forced screening” – system uses past acceptance rates behaviors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9" y="351692"/>
            <a:ext cx="11651769" cy="896816"/>
          </a:xfrm>
        </p:spPr>
        <p:txBody>
          <a:bodyPr/>
          <a:lstStyle/>
          <a:p>
            <a:r>
              <a:rPr lang="en-US" dirty="0" smtClean="0"/>
              <a:t>Additional Concept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0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9" y="316523"/>
            <a:ext cx="11651769" cy="861645"/>
          </a:xfrm>
        </p:spPr>
        <p:txBody>
          <a:bodyPr/>
          <a:lstStyle/>
          <a:p>
            <a:r>
              <a:rPr lang="en-US" dirty="0" smtClean="0"/>
              <a:t>Additional Concept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5279" y="2039816"/>
            <a:ext cx="11256610" cy="184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3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705708"/>
            <a:ext cx="11394917" cy="404836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Review public comment feedback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Develop policy proposal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Initial proposal in August 2018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8" y="360171"/>
            <a:ext cx="11651769" cy="850932"/>
          </a:xfrm>
        </p:spPr>
        <p:txBody>
          <a:bodyPr/>
          <a:lstStyle/>
          <a:p>
            <a:r>
              <a:rPr lang="en-US" sz="4400" dirty="0" smtClean="0"/>
              <a:t>Timeline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5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Jennifer Prinz, RN, BSN, MPH, CPTC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Chair                                             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jprinz@donoralliance.org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Robert Hunter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Committee Liaison                                          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obert.hunter@unos.org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0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Custom 4">
      <a:dk1>
        <a:srgbClr val="000000"/>
      </a:dk1>
      <a:lt1>
        <a:sysClr val="window" lastClr="FFFFFF"/>
      </a:lt1>
      <a:dk2>
        <a:srgbClr val="0A468C"/>
      </a:dk2>
      <a:lt2>
        <a:srgbClr val="0FA0E4"/>
      </a:lt2>
      <a:accent1>
        <a:srgbClr val="FBC01E"/>
      </a:accent1>
      <a:accent2>
        <a:srgbClr val="78B43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0FA0E4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ue_x0020_Date xmlns="eb91da90-ef78-48fa-8294-c2e3b9c4157a" xsi:nil="true"/>
    <Note xmlns="eb91da90-ef78-48fa-8294-c2e3b9c415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016BBB36FB9644B4DC5A4168E0CC9B" ma:contentTypeVersion="2" ma:contentTypeDescription="Create a new document." ma:contentTypeScope="" ma:versionID="153c61b9d62639d5fba16c15d24230f8">
  <xsd:schema xmlns:xsd="http://www.w3.org/2001/XMLSchema" xmlns:xs="http://www.w3.org/2001/XMLSchema" xmlns:p="http://schemas.microsoft.com/office/2006/metadata/properties" xmlns:ns2="eb91da90-ef78-48fa-8294-c2e3b9c4157a" targetNamespace="http://schemas.microsoft.com/office/2006/metadata/properties" ma:root="true" ma:fieldsID="0720fbe528f39436e7d2e4027fd66aeb" ns2:_="">
    <xsd:import namespace="eb91da90-ef78-48fa-8294-c2e3b9c4157a"/>
    <xsd:element name="properties">
      <xsd:complexType>
        <xsd:sequence>
          <xsd:element name="documentManagement">
            <xsd:complexType>
              <xsd:all>
                <xsd:element ref="ns2:Note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1da90-ef78-48fa-8294-c2e3b9c4157a" elementFormDefault="qualified">
    <xsd:import namespace="http://schemas.microsoft.com/office/2006/documentManagement/types"/>
    <xsd:import namespace="http://schemas.microsoft.com/office/infopath/2007/PartnerControls"/>
    <xsd:element name="Note" ma:index="8" nillable="true" ma:displayName="Notes" ma:internalName="Note">
      <xsd:simpleType>
        <xsd:restriction base="dms:Note">
          <xsd:maxLength value="255"/>
        </xsd:restriction>
      </xsd:simpleType>
    </xsd:element>
    <xsd:element name="Due_x0020_Date" ma:index="9" nillable="true" ma:displayName="Due Date" ma:format="DateOnly" ma:internalName="Du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B4DD36-3E77-48C1-BD50-FF15F831F4D8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eb91da90-ef78-48fa-8294-c2e3b9c4157a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9AC5259-4682-454A-9542-9B6F82E2C3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E2EA2B-A361-4CFC-8CD0-148193E3DC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91da90-ef78-48fa-8294-c2e3b9c415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</TotalTime>
  <Words>891</Words>
  <Application>Microsoft Office PowerPoint</Application>
  <PresentationFormat>Custom</PresentationFormat>
  <Paragraphs>102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Myriad Pro</vt:lpstr>
      <vt:lpstr>Wingdings</vt:lpstr>
      <vt:lpstr>Expo</vt:lpstr>
      <vt:lpstr>Expedited Organ Placement Concept Paper</vt:lpstr>
      <vt:lpstr>What problem will the proposal solve? </vt:lpstr>
      <vt:lpstr>What are the proposed solutions?</vt:lpstr>
      <vt:lpstr>Specific Requests for Feedback</vt:lpstr>
      <vt:lpstr>Specific Requests for Feedback</vt:lpstr>
      <vt:lpstr>Additional Concept</vt:lpstr>
      <vt:lpstr>Additional Concept</vt:lpstr>
      <vt:lpstr>Timeline</vt:lpstr>
      <vt:lpstr>Questions?</vt:lpstr>
    </vt:vector>
  </TitlesOfParts>
  <Company>UNOS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Smolen</dc:creator>
  <cp:lastModifiedBy>Desiree Tenenbaum</cp:lastModifiedBy>
  <cp:revision>71</cp:revision>
  <dcterms:created xsi:type="dcterms:W3CDTF">2010-09-17T15:26:33Z</dcterms:created>
  <dcterms:modified xsi:type="dcterms:W3CDTF">2018-02-02T17:52:56Z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0x010100B9016BBB36FB9644B4DC5A4168E0CC9B</vt:lpwstr>
  </property>
  <property fmtid="{D5CDD505-2E9C-101B-9397-08002B2CF9AE}" pid="3" name="_dlc_DocIdItemGuid">
    <vt:lpwstr>4b5e162d-cc3d-4aa8-86d4-27de9de93b0a</vt:lpwstr>
  </property>
  <property fmtid="{D5CDD505-2E9C-101B-9397-08002B2CF9AE}" pid="4" name="Committee">
    <vt:lpwstr/>
  </property>
</Properties>
</file>