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02" r:id="rId4"/>
  </p:sldMasterIdLst>
  <p:notesMasterIdLst>
    <p:notesMasterId r:id="rId28"/>
  </p:notesMasterIdLst>
  <p:handoutMasterIdLst>
    <p:handoutMasterId r:id="rId29"/>
  </p:handoutMasterIdLst>
  <p:sldIdLst>
    <p:sldId id="261" r:id="rId5"/>
    <p:sldId id="281" r:id="rId6"/>
    <p:sldId id="313" r:id="rId7"/>
    <p:sldId id="312" r:id="rId8"/>
    <p:sldId id="289" r:id="rId9"/>
    <p:sldId id="304" r:id="rId10"/>
    <p:sldId id="315" r:id="rId11"/>
    <p:sldId id="305" r:id="rId12"/>
    <p:sldId id="318" r:id="rId13"/>
    <p:sldId id="309" r:id="rId14"/>
    <p:sldId id="296" r:id="rId15"/>
    <p:sldId id="317" r:id="rId16"/>
    <p:sldId id="301" r:id="rId17"/>
    <p:sldId id="302" r:id="rId18"/>
    <p:sldId id="303" r:id="rId19"/>
    <p:sldId id="295" r:id="rId20"/>
    <p:sldId id="298" r:id="rId21"/>
    <p:sldId id="286" r:id="rId22"/>
    <p:sldId id="307" r:id="rId23"/>
    <p:sldId id="306" r:id="rId24"/>
    <p:sldId id="290" r:id="rId25"/>
    <p:sldId id="292" r:id="rId26"/>
    <p:sldId id="310" r:id="rId27"/>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F. Edwards" initials="SFE" lastIdx="3" clrIdx="0">
    <p:extLst>
      <p:ext uri="{19B8F6BF-5375-455C-9EA6-DF929625EA0E}">
        <p15:presenceInfo xmlns:p15="http://schemas.microsoft.com/office/powerpoint/2012/main" userId="S-1-5-21-3838001524-2532167733-2738084025-1549" providerId="AD"/>
      </p:ext>
    </p:extLst>
  </p:cmAuthor>
  <p:cmAuthor id="2" name="John S. Archer" initials="JSA" lastIdx="2" clrIdx="1">
    <p:extLst>
      <p:ext uri="{19B8F6BF-5375-455C-9EA6-DF929625EA0E}">
        <p15:presenceInfo xmlns:p15="http://schemas.microsoft.com/office/powerpoint/2012/main" userId="S-1-5-21-3838001524-2532167733-2738084025-7260" providerId="AD"/>
      </p:ext>
    </p:extLst>
  </p:cmAuthor>
  <p:cmAuthor id="3" name="Abigail C. Fox" initials="ACF" lastIdx="9" clrIdx="2">
    <p:extLst>
      <p:ext uri="{19B8F6BF-5375-455C-9EA6-DF929625EA0E}">
        <p15:presenceInfo xmlns:p15="http://schemas.microsoft.com/office/powerpoint/2012/main" userId="S-1-5-21-3838001524-2532167733-2738084025-14036" providerId="AD"/>
      </p:ext>
    </p:extLst>
  </p:cmAuthor>
  <p:cmAuthor id="4" name="Betsy Gans" initials="BG" lastIdx="4" clrIdx="3">
    <p:extLst>
      <p:ext uri="{19B8F6BF-5375-455C-9EA6-DF929625EA0E}">
        <p15:presenceInfo xmlns:p15="http://schemas.microsoft.com/office/powerpoint/2012/main" userId="S-1-5-21-3838001524-2532167733-2738084025-1539" providerId="AD"/>
      </p:ext>
    </p:extLst>
  </p:cmAuthor>
  <p:cmAuthor id="5" name="Liz Robbins Callahan" initials="LRC" lastIdx="5" clrIdx="4">
    <p:extLst>
      <p:ext uri="{19B8F6BF-5375-455C-9EA6-DF929625EA0E}">
        <p15:presenceInfo xmlns:p15="http://schemas.microsoft.com/office/powerpoint/2012/main" userId="Liz Robbins Calla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76600"/>
    <a:srgbClr val="002045"/>
    <a:srgbClr val="001B37"/>
    <a:srgbClr val="0B76BC"/>
    <a:srgbClr val="2839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66763" autoAdjust="0"/>
  </p:normalViewPr>
  <p:slideViewPr>
    <p:cSldViewPr snapToGrid="0" snapToObjects="1">
      <p:cViewPr varScale="1">
        <p:scale>
          <a:sx n="66" d="100"/>
          <a:sy n="66" d="100"/>
        </p:scale>
        <p:origin x="1464" y="60"/>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697554-EDE7-C740-8201-C9DDA9E9AA56}" type="datetimeFigureOut">
              <a:rPr lang="en-US" smtClean="0"/>
              <a:t>2/2/2018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EBA865-CC10-C149-9C90-415BB2048C16}" type="slidenum">
              <a:rPr lang="en-US" smtClean="0"/>
              <a:t>‹#›</a:t>
            </a:fld>
            <a:endParaRPr lang="en-US"/>
          </a:p>
        </p:txBody>
      </p:sp>
    </p:spTree>
    <p:extLst>
      <p:ext uri="{BB962C8B-B14F-4D97-AF65-F5344CB8AC3E}">
        <p14:creationId xmlns:p14="http://schemas.microsoft.com/office/powerpoint/2010/main" val="11068995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F705A-8FF2-604C-8E1D-7FD5CF39FB92}" type="datetimeFigureOut">
              <a:rPr lang="en-US" smtClean="0"/>
              <a:t>2/2/2018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E34781-6EDE-5B4E-B103-71F0AC490716}" type="slidenum">
              <a:rPr lang="en-US" smtClean="0"/>
              <a:t>‹#›</a:t>
            </a:fld>
            <a:endParaRPr lang="en-US"/>
          </a:p>
        </p:txBody>
      </p:sp>
    </p:spTree>
    <p:extLst>
      <p:ext uri="{BB962C8B-B14F-4D97-AF65-F5344CB8AC3E}">
        <p14:creationId xmlns:p14="http://schemas.microsoft.com/office/powerpoint/2010/main" val="16986170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my name is ___ and I am a member of the Pancreas Transplantation</a:t>
            </a:r>
            <a:r>
              <a:rPr lang="en-US" baseline="0" dirty="0" smtClean="0"/>
              <a:t> Committee. Today, I will be presenting the Committee’s Spring 2018 “Proposal to Change Waiting Time Criteria for Kidney-Pancreas Candidates”</a:t>
            </a:r>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a:t>
            </a:fld>
            <a:endParaRPr lang="en-US"/>
          </a:p>
        </p:txBody>
      </p:sp>
    </p:spTree>
    <p:extLst>
      <p:ext uri="{BB962C8B-B14F-4D97-AF65-F5344CB8AC3E}">
        <p14:creationId xmlns:p14="http://schemas.microsoft.com/office/powerpoint/2010/main" val="2538451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slide shows that the proportion of high BMI Type 2 KP candidates is greater for minority</a:t>
            </a:r>
            <a:r>
              <a:rPr lang="en-US" sz="1200" kern="1200" baseline="0" dirty="0" smtClean="0">
                <a:solidFill>
                  <a:schemeClr val="tx1"/>
                </a:solidFill>
                <a:effectLst/>
                <a:latin typeface="+mn-lt"/>
                <a:ea typeface="+mn-ea"/>
                <a:cs typeface="+mn-cs"/>
              </a:rPr>
              <a:t> populations than for Caucasian populations </a:t>
            </a:r>
            <a:r>
              <a:rPr lang="en-US" sz="1200" kern="1200" dirty="0" smtClean="0">
                <a:solidFill>
                  <a:schemeClr val="tx1"/>
                </a:solidFill>
                <a:effectLst/>
                <a:latin typeface="+mn-lt"/>
                <a:ea typeface="+mn-ea"/>
                <a:cs typeface="+mn-cs"/>
              </a:rPr>
              <a:t>from 2013 to 2016. A higher percentage of Asian, Hispanic and African American candidates with BMI &gt; 30 kg/m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are Type 2 diabetics, and are thus directly impacted by the current KP waiting time criterion. For example, 26% of African</a:t>
            </a:r>
            <a:r>
              <a:rPr lang="en-US" sz="1200" kern="1200" baseline="0" dirty="0" smtClean="0">
                <a:solidFill>
                  <a:schemeClr val="tx1"/>
                </a:solidFill>
                <a:effectLst/>
                <a:latin typeface="+mn-lt"/>
                <a:ea typeface="+mn-ea"/>
                <a:cs typeface="+mn-cs"/>
              </a:rPr>
              <a:t> American and 35% of Asian candidates with high BMIs cannot accrue waiting time, compared to just 11% of Caucasians. </a:t>
            </a:r>
            <a:r>
              <a:rPr lang="en-US" sz="1200" kern="1200" dirty="0" smtClean="0">
                <a:solidFill>
                  <a:schemeClr val="tx1"/>
                </a:solidFill>
                <a:effectLst/>
                <a:latin typeface="+mn-lt"/>
                <a:ea typeface="+mn-ea"/>
                <a:cs typeface="+mn-cs"/>
              </a:rPr>
              <a:t>Eliminating this restriction for patients with Type 2 diabetes may increase relative access to pancreas transplantation for certain minority patients, by allowing them to accrue waiting time.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(among</a:t>
            </a:r>
            <a:r>
              <a:rPr lang="en-US" sz="1200" i="1" kern="1200" baseline="0" dirty="0" smtClean="0">
                <a:solidFill>
                  <a:schemeClr val="tx1"/>
                </a:solidFill>
                <a:effectLst/>
                <a:latin typeface="+mn-lt"/>
                <a:ea typeface="+mn-ea"/>
                <a:cs typeface="+mn-cs"/>
              </a:rPr>
              <a:t> all 104 Type 2 candidates with high BMIs from 2013-2016, N = 34 (African Americans); N = 6 (Asian Americans); N = 46 (Caucasians); N = 18 (Hispanic). </a:t>
            </a:r>
            <a:r>
              <a:rPr lang="en-US" sz="1200" i="1" kern="1200" dirty="0" smtClean="0">
                <a:solidFill>
                  <a:schemeClr val="tx1"/>
                </a:solidFill>
                <a:effectLst/>
                <a:latin typeface="+mn-lt"/>
                <a:ea typeface="+mn-ea"/>
                <a:cs typeface="+mn-cs"/>
              </a:rPr>
              <a:t>See</a:t>
            </a:r>
            <a:r>
              <a:rPr lang="en-US" sz="1200" i="1" kern="1200" baseline="0" dirty="0" smtClean="0">
                <a:solidFill>
                  <a:schemeClr val="tx1"/>
                </a:solidFill>
                <a:effectLst/>
                <a:latin typeface="+mn-lt"/>
                <a:ea typeface="+mn-ea"/>
                <a:cs typeface="+mn-cs"/>
              </a:rPr>
              <a:t> extra slides for impact for candidates and recipients by diabetes type, which shows a similar overrepresentation of minority populations in the Type 2 KP list)</a:t>
            </a:r>
            <a:endParaRPr lang="en-US" sz="1200" i="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10</a:t>
            </a:fld>
            <a:endParaRPr lang="en-US"/>
          </a:p>
        </p:txBody>
      </p:sp>
    </p:spTree>
    <p:extLst>
      <p:ext uri="{BB962C8B-B14F-4D97-AF65-F5344CB8AC3E}">
        <p14:creationId xmlns:p14="http://schemas.microsoft.com/office/powerpoint/2010/main" val="3261407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propose</a:t>
            </a:r>
            <a:r>
              <a:rPr lang="en-US" baseline="0" dirty="0" smtClean="0"/>
              <a:t> addressing the problem by removing the KP waiting time criterion and references to a maximum allowable BMI. </a:t>
            </a:r>
            <a:r>
              <a:rPr lang="en-US" sz="1200" kern="1200" dirty="0" smtClean="0">
                <a:solidFill>
                  <a:schemeClr val="tx1"/>
                </a:solidFill>
                <a:effectLst/>
                <a:latin typeface="+mn-lt"/>
                <a:ea typeface="+mn-ea"/>
                <a:cs typeface="+mn-cs"/>
              </a:rPr>
              <a:t>By removing the KP waiting time criterion, Type 1 and Type 2 diabetic candidates with high BMIs will be treated equally in their ability to accrue waiting time.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is important to note that candidates</a:t>
            </a:r>
            <a:r>
              <a:rPr lang="en-US" baseline="0" dirty="0" smtClean="0"/>
              <a:t> still need to be diagnosed with diabetes </a:t>
            </a:r>
            <a:r>
              <a:rPr lang="en-US" sz="1200" kern="1200" dirty="0" smtClean="0">
                <a:solidFill>
                  <a:schemeClr val="tx1"/>
                </a:solidFill>
                <a:effectLst/>
                <a:latin typeface="+mn-lt"/>
                <a:ea typeface="+mn-ea"/>
                <a:cs typeface="+mn-cs"/>
              </a:rPr>
              <a:t>or have pancreatic exocrine insufficiency with renal insufficiency</a:t>
            </a:r>
            <a:r>
              <a:rPr lang="en-US" sz="1200" kern="1200" baseline="0" dirty="0" smtClean="0">
                <a:solidFill>
                  <a:schemeClr val="tx1"/>
                </a:solidFill>
                <a:effectLst/>
                <a:latin typeface="+mn-lt"/>
                <a:ea typeface="+mn-ea"/>
                <a:cs typeface="+mn-cs"/>
              </a:rPr>
              <a:t> in order to register for a KP transplant.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11</a:t>
            </a:fld>
            <a:endParaRPr lang="en-US"/>
          </a:p>
        </p:txBody>
      </p:sp>
    </p:spTree>
    <p:extLst>
      <p:ext uri="{BB962C8B-B14F-4D97-AF65-F5344CB8AC3E}">
        <p14:creationId xmlns:p14="http://schemas.microsoft.com/office/powerpoint/2010/main" val="3454711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addition to the reasons listed previously, here are some other factors that make this solution the best to address the problem: </a:t>
            </a:r>
          </a:p>
          <a:p>
            <a:endParaRPr lang="en-US" sz="1200" kern="1200" baseline="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1200"/>
              </a:spcAft>
              <a:buClrTx/>
              <a:buSzTx/>
              <a:buFont typeface="+mj-lt"/>
              <a:buAutoNum type="arabicPeriod"/>
              <a:tabLst/>
              <a:defRPr/>
            </a:pPr>
            <a:r>
              <a:rPr lang="en-US" sz="1200" kern="1200" baseline="0" dirty="0" smtClean="0">
                <a:solidFill>
                  <a:schemeClr val="tx1"/>
                </a:solidFill>
                <a:effectLst/>
                <a:latin typeface="+mn-lt"/>
                <a:ea typeface="+mn-ea"/>
                <a:cs typeface="+mn-cs"/>
              </a:rPr>
              <a:t>It allows discretion of the transplant team. Even if a program determines that a candidate is appropriate for transplant, that candidate may not be able to accrue waiting time. Because waiting time is an important part of allocation process, lack of waiting time can impact access to transplant for candidates.</a:t>
            </a:r>
            <a:endParaRPr lang="en-US" dirty="0" smtClean="0"/>
          </a:p>
          <a:p>
            <a:pPr marL="228600" indent="-228600">
              <a:spcBef>
                <a:spcPts val="600"/>
              </a:spcBef>
              <a:buFont typeface="+mj-lt"/>
              <a:buAutoNum type="arabicPeriod"/>
            </a:pPr>
            <a:r>
              <a:rPr lang="en-US" dirty="0" smtClean="0"/>
              <a:t>Programs</a:t>
            </a:r>
            <a:r>
              <a:rPr lang="en-US" baseline="0" dirty="0" smtClean="0"/>
              <a:t> are already reviewed on kidney graft and patient outcomes, and starting in February they will also be reviewed on pancreas graft outcomes. </a:t>
            </a:r>
            <a:r>
              <a:rPr lang="en-US" dirty="0" smtClean="0"/>
              <a:t>This motivates the program</a:t>
            </a:r>
            <a:r>
              <a:rPr lang="en-US" baseline="0" dirty="0" smtClean="0"/>
              <a:t> to be selective in choosing candidates for transplant, which means an additional waiting time restriction on candidates that programs have already identified as appropriate for transplant is unnecessary. </a:t>
            </a:r>
          </a:p>
          <a:p>
            <a:pPr marL="228600" indent="-228600">
              <a:buFont typeface="+mj-lt"/>
              <a:buAutoNum type="arabicPeriod"/>
            </a:pPr>
            <a:r>
              <a:rPr lang="en-US" sz="1200" kern="1200" dirty="0" smtClean="0">
                <a:solidFill>
                  <a:schemeClr val="tx1"/>
                </a:solidFill>
                <a:effectLst/>
                <a:latin typeface="+mn-lt"/>
                <a:ea typeface="+mn-ea"/>
                <a:cs typeface="+mn-cs"/>
              </a:rPr>
              <a:t>Changing KP waiting time criteria aligns with the first OPTN strategic goal to increase the number of transplants. In 2015, 25% of pancreata recovered for transplant were discarded. By enhancing access for candidates currently prevented from accruing waiting time, this proposal may reduce the pancreas discard rate and increase the total number of KP transplants.  </a:t>
            </a:r>
          </a:p>
          <a:p>
            <a:pPr marL="228600" indent="-228600">
              <a:buFont typeface="+mj-lt"/>
              <a:buAutoNum type="arabicPeriod"/>
            </a:pPr>
            <a:r>
              <a:rPr lang="en-US" dirty="0" smtClean="0"/>
              <a:t>It</a:t>
            </a:r>
            <a:r>
              <a:rPr lang="en-US" baseline="0" dirty="0" smtClean="0"/>
              <a:t> re</a:t>
            </a:r>
            <a:r>
              <a:rPr lang="en-US" dirty="0" smtClean="0"/>
              <a:t>moves the burden of reviewing the maximum BMI every six months</a:t>
            </a:r>
          </a:p>
          <a:p>
            <a:pPr marL="228600" indent="-228600">
              <a:buFont typeface="+mj-lt"/>
              <a:buAutoNum type="arabicPeriod"/>
            </a:pPr>
            <a:r>
              <a:rPr lang="en-US" dirty="0" smtClean="0"/>
              <a:t>Finally,</a:t>
            </a:r>
            <a:r>
              <a:rPr lang="en-US" baseline="0" dirty="0" smtClean="0"/>
              <a:t> it may bring clarity to the waiting time criteria, since r</a:t>
            </a:r>
            <a:r>
              <a:rPr lang="en-US" dirty="0" smtClean="0"/>
              <a:t>eviewing max BMI every 6 months generates confusion in the community about what the current policy is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26E34781-6EDE-5B4E-B103-71F0AC490716}" type="slidenum">
              <a:rPr lang="en-US" smtClean="0"/>
              <a:t>12</a:t>
            </a:fld>
            <a:endParaRPr lang="en-US"/>
          </a:p>
        </p:txBody>
      </p:sp>
    </p:spTree>
    <p:extLst>
      <p:ext uri="{BB962C8B-B14F-4D97-AF65-F5344CB8AC3E}">
        <p14:creationId xmlns:p14="http://schemas.microsoft.com/office/powerpoint/2010/main" val="3795875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Implementing</a:t>
            </a:r>
            <a:r>
              <a:rPr lang="en-US" baseline="0" dirty="0" smtClean="0"/>
              <a:t> this proposal will be easy for members. </a:t>
            </a:r>
            <a:r>
              <a:rPr lang="en-US" altLang="en-US" sz="1200" dirty="0" smtClean="0">
                <a:latin typeface="Arial" panose="020B0604020202020204" pitchFamily="34" charset="0"/>
                <a:cs typeface="Arial" panose="020B0604020202020204" pitchFamily="34" charset="0"/>
              </a:rPr>
              <a:t>Transplant hospitals need to educate staff on the policy change,</a:t>
            </a:r>
            <a:r>
              <a:rPr lang="en-US" altLang="en-US" sz="1200" baseline="0" dirty="0" smtClean="0">
                <a:latin typeface="Arial" panose="020B0604020202020204" pitchFamily="34" charset="0"/>
                <a:cs typeface="Arial" panose="020B0604020202020204" pitchFamily="34" charset="0"/>
              </a:rPr>
              <a:t> and s</a:t>
            </a:r>
            <a:r>
              <a:rPr lang="en-US" altLang="en-US" sz="1200" dirty="0" smtClean="0">
                <a:solidFill>
                  <a:schemeClr val="tx1"/>
                </a:solidFill>
                <a:latin typeface="Arial" panose="020B0604020202020204" pitchFamily="34" charset="0"/>
                <a:cs typeface="Arial" panose="020B0604020202020204" pitchFamily="34" charset="0"/>
              </a:rPr>
              <a:t>taff need to be aware of changes to KP waiting time criteria since</a:t>
            </a:r>
            <a:r>
              <a:rPr lang="en-US" altLang="en-US" sz="1200" baseline="0" dirty="0" smtClean="0">
                <a:solidFill>
                  <a:schemeClr val="tx1"/>
                </a:solidFill>
                <a:latin typeface="Arial" panose="020B0604020202020204" pitchFamily="34" charset="0"/>
                <a:cs typeface="Arial" panose="020B0604020202020204" pitchFamily="34" charset="0"/>
              </a:rPr>
              <a:t> this </a:t>
            </a:r>
            <a:r>
              <a:rPr lang="en-US" altLang="en-US" sz="1200" dirty="0" smtClean="0">
                <a:solidFill>
                  <a:schemeClr val="tx1"/>
                </a:solidFill>
                <a:latin typeface="Arial" panose="020B0604020202020204" pitchFamily="34" charset="0"/>
                <a:cs typeface="Arial" panose="020B0604020202020204" pitchFamily="34" charset="0"/>
              </a:rPr>
              <a:t>affects their candidate recruitment process</a:t>
            </a:r>
            <a:r>
              <a:rPr lang="en-US" altLang="en-US" sz="1200" dirty="0" smtClean="0">
                <a:solidFill>
                  <a:schemeClr val="tx1"/>
                </a:solidFill>
                <a:latin typeface="+mn-lt"/>
                <a:cs typeface="+mn-cs"/>
              </a:rPr>
              <a:t>.</a:t>
            </a:r>
            <a:endParaRPr lang="en-US" altLang="en-US"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6E34781-6EDE-5B4E-B103-71F0AC490716}" type="slidenum">
              <a:rPr lang="en-US" smtClean="0"/>
              <a:t>13</a:t>
            </a:fld>
            <a:endParaRPr lang="en-US"/>
          </a:p>
        </p:txBody>
      </p:sp>
    </p:spTree>
    <p:extLst>
      <p:ext uri="{BB962C8B-B14F-4D97-AF65-F5344CB8AC3E}">
        <p14:creationId xmlns:p14="http://schemas.microsoft.com/office/powerpoint/2010/main" val="704358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proposal is out for public comment January through</a:t>
            </a:r>
            <a:r>
              <a:rPr lang="en-US" baseline="0" dirty="0" smtClean="0"/>
              <a:t> March 2018 and is slated to go to the Board in June. It will require programming in </a:t>
            </a:r>
            <a:r>
              <a:rPr lang="en-US" baseline="0" dirty="0" err="1" smtClean="0"/>
              <a:t>Unet</a:t>
            </a:r>
            <a:r>
              <a:rPr lang="en-US" baseline="0" dirty="0" smtClean="0"/>
              <a:t> for modifications to managing kidney-pancreas registrations in Waitlist. Additionally, any candidates newly eligible for KP waiting time will be granted waiting time that would have been accrued when they were listed (waiting time will be back-dated).</a:t>
            </a:r>
          </a:p>
          <a:p>
            <a:endParaRPr lang="en-US" baseline="0" dirty="0" smtClean="0"/>
          </a:p>
          <a:p>
            <a:r>
              <a:rPr lang="en-US" baseline="0" dirty="0" smtClean="0"/>
              <a:t>Any site surveys will no longer review for this criterion. Post implementation, we will evaluate trends in KP candidates and recipients by diabetes type. We will also evaluate post-transplant outcomes for patient, pancreas graft, and kidney graft survival stratified by diabetes type, BMI </a:t>
            </a:r>
            <a:r>
              <a:rPr lang="en-US" baseline="0" smtClean="0"/>
              <a:t>and ethnicity.</a:t>
            </a:r>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14</a:t>
            </a:fld>
            <a:endParaRPr lang="en-US"/>
          </a:p>
        </p:txBody>
      </p:sp>
    </p:spTree>
    <p:extLst>
      <p:ext uri="{BB962C8B-B14F-4D97-AF65-F5344CB8AC3E}">
        <p14:creationId xmlns:p14="http://schemas.microsoft.com/office/powerpoint/2010/main" val="186434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9FB1F-16E5-4383-A0D7-0DF0926BF64B}" type="slidenum">
              <a:rPr lang="en-US" smtClean="0"/>
              <a:t>17</a:t>
            </a:fld>
            <a:endParaRPr lang="en-US"/>
          </a:p>
        </p:txBody>
      </p:sp>
    </p:spTree>
    <p:extLst>
      <p:ext uri="{BB962C8B-B14F-4D97-AF65-F5344CB8AC3E}">
        <p14:creationId xmlns:p14="http://schemas.microsoft.com/office/powerpoint/2010/main" val="2868290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Cohorts: </a:t>
            </a:r>
          </a:p>
          <a:p>
            <a:pPr lvl="1"/>
            <a:r>
              <a:rPr lang="en-US" dirty="0" smtClean="0"/>
              <a:t>n = 2479 post-implementation era (2014-2016) </a:t>
            </a:r>
          </a:p>
          <a:p>
            <a:pPr lvl="1"/>
            <a:r>
              <a:rPr lang="en-US" dirty="0" smtClean="0"/>
              <a:t>n = 13853 for larger sample size (2006-2016)</a:t>
            </a:r>
          </a:p>
          <a:p>
            <a:pPr lvl="1"/>
            <a:endParaRPr lang="en-US" dirty="0" smtClean="0"/>
          </a:p>
          <a:p>
            <a:pPr lvl="1"/>
            <a:r>
              <a:rPr lang="en-US" dirty="0" smtClean="0"/>
              <a:t>The larger cohort is used for the T1,</a:t>
            </a:r>
            <a:r>
              <a:rPr lang="en-US" baseline="0" dirty="0" smtClean="0"/>
              <a:t> T2 comparisons. By design, comparing candidates based on whether they met KP waiting time criteria meant that the cohort only goes back to 2014, post-implementation.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18</a:t>
            </a:fld>
            <a:endParaRPr lang="en-US"/>
          </a:p>
        </p:txBody>
      </p:sp>
    </p:spTree>
    <p:extLst>
      <p:ext uri="{BB962C8B-B14F-4D97-AF65-F5344CB8AC3E}">
        <p14:creationId xmlns:p14="http://schemas.microsoft.com/office/powerpoint/2010/main" val="3335077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Shows that minority populations are</a:t>
            </a:r>
            <a:r>
              <a:rPr lang="en-US" sz="1200" kern="1200" baseline="0" dirty="0" smtClean="0">
                <a:solidFill>
                  <a:schemeClr val="tx1"/>
                </a:solidFill>
                <a:effectLst/>
                <a:latin typeface="+mn-lt"/>
                <a:ea typeface="+mn-ea"/>
                <a:cs typeface="+mn-cs"/>
              </a:rPr>
              <a:t> a larger proportion of Type 2 than Type 1 recipients: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slide shows that the proportion of minority KP recipients is greater for Type 2 from 2013 to 2016. Because the KP waiting time criterion limits access to transplant for Type 2 candidates with C-peptide &gt; 2 ng/mL, a population that is more highly represented by minority populations, removing this restriction would improve equity in access to transplant by ethnicity.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19</a:t>
            </a:fld>
            <a:endParaRPr lang="en-US"/>
          </a:p>
        </p:txBody>
      </p:sp>
    </p:spTree>
    <p:extLst>
      <p:ext uri="{BB962C8B-B14F-4D97-AF65-F5344CB8AC3E}">
        <p14:creationId xmlns:p14="http://schemas.microsoft.com/office/powerpoint/2010/main" val="1344083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Shows that minority populations are</a:t>
            </a:r>
            <a:r>
              <a:rPr lang="en-US" sz="1200" kern="1200" baseline="0" dirty="0" smtClean="0">
                <a:solidFill>
                  <a:schemeClr val="tx1"/>
                </a:solidFill>
                <a:effectLst/>
                <a:latin typeface="+mn-lt"/>
                <a:ea typeface="+mn-ea"/>
                <a:cs typeface="+mn-cs"/>
              </a:rPr>
              <a:t> a larger proportion of Type 2 than Type 1 registrations: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proposal would increase access for minority populations who represent a larger proportion of Type 2 diabetic KP candidates and recipients. African Americans represented 37.3% of Type 2 adult KP candidates but only 23.4% of Type 1 adult KP candidates in 2016. Latinos represented 21.8% of Type 2 adult KP candidates and 11.6% of Type 1 adult KP candidates. Asian and other ethnicities represented 13.8% of Type 2 Adult KP candidates and only 3.8% of Type 1 adult KP candidates for 2016. By contrast, Caucasians were over-represented as Type 1 KP candidates: in 2016, Caucasians represented 27% of the Type 2 KP candidates and 61.2% of the Type 1 candidates. These trends are seen for adult KP recipients as well.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stratified by BMI, UNOS data also shows Caucasians under represented for moderately obese (BMI = 25-30) and obese (BMI &gt; 30) Type 2 candidates. Figure 5 shows that minority populations represent a greater proportion of Type 2 candidates when compared to Type 1 candidates for KP. </a:t>
            </a:r>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20</a:t>
            </a:fld>
            <a:endParaRPr lang="en-US"/>
          </a:p>
        </p:txBody>
      </p:sp>
    </p:spTree>
    <p:extLst>
      <p:ext uri="{BB962C8B-B14F-4D97-AF65-F5344CB8AC3E}">
        <p14:creationId xmlns:p14="http://schemas.microsoft.com/office/powerpoint/2010/main" val="2271949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 2 showed similar outcomes as Type 1:  After adjustment for other risk factors, SPK recipients with type 2 diabetes diagnosis were not at increased risk for death, kidney failure, or pancreas failure when compared with recipients with type 1 diabetes. However, BMI of 25-30 and above 30 (vs 18.5-25)</a:t>
            </a:r>
            <a:r>
              <a:rPr lang="en-US" baseline="0" dirty="0" smtClean="0"/>
              <a:t> of the recipient associated with pancreas graft failure. </a:t>
            </a:r>
          </a:p>
          <a:p>
            <a:endParaRPr lang="en-US" baseline="0" dirty="0" smtClean="0"/>
          </a:p>
          <a:p>
            <a:r>
              <a:rPr lang="en-US" baseline="0" dirty="0" smtClean="0"/>
              <a:t>This paper casts doubt on the claim that Type 1 recipients have better outcomes than Type 2 recipients.</a:t>
            </a:r>
          </a:p>
        </p:txBody>
      </p:sp>
      <p:sp>
        <p:nvSpPr>
          <p:cNvPr id="4" name="Slide Number Placeholder 3"/>
          <p:cNvSpPr>
            <a:spLocks noGrp="1"/>
          </p:cNvSpPr>
          <p:nvPr>
            <p:ph type="sldNum" sz="quarter" idx="10"/>
          </p:nvPr>
        </p:nvSpPr>
        <p:spPr/>
        <p:txBody>
          <a:bodyPr/>
          <a:lstStyle/>
          <a:p>
            <a:fld id="{26E34781-6EDE-5B4E-B103-71F0AC490716}" type="slidenum">
              <a:rPr lang="en-US" smtClean="0"/>
              <a:t>21</a:t>
            </a:fld>
            <a:endParaRPr lang="en-US"/>
          </a:p>
        </p:txBody>
      </p:sp>
    </p:spTree>
    <p:extLst>
      <p:ext uri="{BB962C8B-B14F-4D97-AF65-F5344CB8AC3E}">
        <p14:creationId xmlns:p14="http://schemas.microsoft.com/office/powerpoint/2010/main" val="257854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order to accrue waiting time, policy requires kidney-pancreas candidates to be on insulin and either have a C-peptide less than or equal to 2 ng/mL, 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have a C-peptide &gt; 2</a:t>
            </a:r>
            <a:r>
              <a:rPr lang="en-US" sz="1200" kern="1200" baseline="0" dirty="0" smtClean="0">
                <a:solidFill>
                  <a:schemeClr val="tx1"/>
                </a:solidFill>
                <a:effectLst/>
                <a:latin typeface="+mn-lt"/>
                <a:ea typeface="+mn-ea"/>
                <a:cs typeface="+mn-cs"/>
              </a:rPr>
              <a:t> and a</a:t>
            </a:r>
            <a:r>
              <a:rPr lang="en-US" sz="1200" kern="1200" dirty="0" smtClean="0">
                <a:solidFill>
                  <a:schemeClr val="tx1"/>
                </a:solidFill>
                <a:effectLst/>
                <a:latin typeface="+mn-lt"/>
                <a:ea typeface="+mn-ea"/>
                <a:cs typeface="+mn-cs"/>
              </a:rPr>
              <a:t> BMI less than or equal to the maximum allowable BMI (currently 30). This change was implemented as part of the pancreas allocation system</a:t>
            </a:r>
            <a:r>
              <a:rPr lang="en-US" sz="1200" kern="1200" baseline="0" dirty="0" smtClean="0">
                <a:solidFill>
                  <a:schemeClr val="tx1"/>
                </a:solidFill>
                <a:effectLst/>
                <a:latin typeface="+mn-lt"/>
                <a:ea typeface="+mn-ea"/>
                <a:cs typeface="+mn-cs"/>
              </a:rPr>
              <a:t> (PAS) in 2014.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is important to understand that C-peptide is sometimes used as an approximation of diabetes status</a:t>
            </a:r>
            <a:r>
              <a:rPr lang="en-US" sz="1200" kern="1200" dirty="0" smtClean="0">
                <a:solidFill>
                  <a:schemeClr val="tx1"/>
                </a:solidFill>
                <a:effectLst/>
                <a:latin typeface="+mn-lt"/>
                <a:ea typeface="+mn-ea"/>
                <a:cs typeface="+mn-cs"/>
              </a:rPr>
              <a:t>: for example, Type 2 diabetes is often associated with higher C-peptide values compared to Type 1 diabetes. The KP waiting time criterion restricts a Type 2 high BMI candidate’s ability</a:t>
            </a:r>
            <a:r>
              <a:rPr lang="en-US" sz="1200" kern="1200" baseline="0" dirty="0" smtClean="0">
                <a:solidFill>
                  <a:schemeClr val="tx1"/>
                </a:solidFill>
                <a:effectLst/>
                <a:latin typeface="+mn-lt"/>
                <a:ea typeface="+mn-ea"/>
                <a:cs typeface="+mn-cs"/>
              </a:rPr>
              <a:t> to accrue waiting time</a:t>
            </a:r>
            <a:r>
              <a:rPr lang="en-US" sz="1200" kern="1200" dirty="0" smtClean="0">
                <a:solidFill>
                  <a:schemeClr val="tx1"/>
                </a:solidFill>
                <a:effectLst/>
                <a:latin typeface="+mn-lt"/>
                <a:ea typeface="+mn-ea"/>
                <a:cs typeface="+mn-cs"/>
              </a:rPr>
              <a:t>, since Type 1 candidates may have high BMIs but still qualify to accrue waiting time because of a low C-peptide.  Waiting time accrual is critical for KP candidates because it impacts allocation.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strike="noStrik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strike="noStrike" kern="1200" baseline="0" dirty="0" smtClean="0">
                <a:solidFill>
                  <a:schemeClr val="tx1"/>
                </a:solidFill>
                <a:effectLst/>
                <a:latin typeface="+mn-lt"/>
                <a:ea typeface="+mn-ea"/>
                <a:cs typeface="+mn-cs"/>
              </a:rPr>
              <a:t>Since </a:t>
            </a:r>
            <a:r>
              <a:rPr lang="en-US" sz="1200" kern="1200" baseline="0" dirty="0" smtClean="0">
                <a:solidFill>
                  <a:schemeClr val="tx1"/>
                </a:solidFill>
                <a:effectLst/>
                <a:latin typeface="+mn-lt"/>
                <a:ea typeface="+mn-ea"/>
                <a:cs typeface="+mn-cs"/>
              </a:rPr>
              <a:t>PAS was implemented in 2014, the Pancreas Committee has reviewed </a:t>
            </a:r>
            <a:r>
              <a:rPr lang="en-US" sz="1200" kern="1200" dirty="0" smtClean="0">
                <a:solidFill>
                  <a:schemeClr val="tx1"/>
                </a:solidFill>
                <a:effectLst/>
                <a:latin typeface="+mn-lt"/>
                <a:ea typeface="+mn-ea"/>
                <a:cs typeface="+mn-cs"/>
              </a:rPr>
              <a:t>the maximum allowable BMI every 6 months to determine if it should be modified. </a:t>
            </a:r>
          </a:p>
        </p:txBody>
      </p:sp>
      <p:sp>
        <p:nvSpPr>
          <p:cNvPr id="4" name="Slide Number Placeholder 3"/>
          <p:cNvSpPr>
            <a:spLocks noGrp="1"/>
          </p:cNvSpPr>
          <p:nvPr>
            <p:ph type="sldNum" sz="quarter" idx="10"/>
          </p:nvPr>
        </p:nvSpPr>
        <p:spPr/>
        <p:txBody>
          <a:bodyPr/>
          <a:lstStyle/>
          <a:p>
            <a:fld id="{26E34781-6EDE-5B4E-B103-71F0AC490716}" type="slidenum">
              <a:rPr lang="en-US" smtClean="0"/>
              <a:t>2</a:t>
            </a:fld>
            <a:endParaRPr lang="en-US"/>
          </a:p>
        </p:txBody>
      </p:sp>
    </p:spTree>
    <p:extLst>
      <p:ext uri="{BB962C8B-B14F-4D97-AF65-F5344CB8AC3E}">
        <p14:creationId xmlns:p14="http://schemas.microsoft.com/office/powerpoint/2010/main" val="2765226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 1 high</a:t>
            </a:r>
            <a:r>
              <a:rPr lang="en-US" baseline="0" dirty="0" smtClean="0"/>
              <a:t> BMI may have elevated risk: </a:t>
            </a:r>
            <a:r>
              <a:rPr lang="en-US" dirty="0" smtClean="0"/>
              <a:t>This</a:t>
            </a:r>
            <a:r>
              <a:rPr lang="en-US" baseline="0" dirty="0" smtClean="0"/>
              <a:t> study is for Type 1 Diabetics with high BMIs. Because Type 1 Diabetics have low c-peptide, they can have a high BMI and still get transplanted. </a:t>
            </a:r>
            <a:r>
              <a:rPr lang="en-US" dirty="0" smtClean="0"/>
              <a:t>This highlights that the current KP waiting time criterion restricting access for Type 2 candidates</a:t>
            </a:r>
            <a:r>
              <a:rPr lang="en-US" baseline="0" dirty="0" smtClean="0"/>
              <a:t> is arbitrary.  </a:t>
            </a:r>
            <a:endParaRPr lang="en-US" dirty="0" smtClean="0"/>
          </a:p>
        </p:txBody>
      </p:sp>
      <p:sp>
        <p:nvSpPr>
          <p:cNvPr id="4" name="Slide Number Placeholder 3"/>
          <p:cNvSpPr>
            <a:spLocks noGrp="1"/>
          </p:cNvSpPr>
          <p:nvPr>
            <p:ph type="sldNum" sz="quarter" idx="10"/>
          </p:nvPr>
        </p:nvSpPr>
        <p:spPr/>
        <p:txBody>
          <a:bodyPr/>
          <a:lstStyle/>
          <a:p>
            <a:fld id="{C8332432-3A17-E143-816C-B629063FD1BD}" type="slidenum">
              <a:rPr lang="en-US" smtClean="0"/>
              <a:t>22</a:t>
            </a:fld>
            <a:endParaRPr lang="en-US"/>
          </a:p>
        </p:txBody>
      </p:sp>
    </p:spTree>
    <p:extLst>
      <p:ext uri="{BB962C8B-B14F-4D97-AF65-F5344CB8AC3E}">
        <p14:creationId xmlns:p14="http://schemas.microsoft.com/office/powerpoint/2010/main" val="1972840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KP waiting</a:t>
            </a:r>
            <a:r>
              <a:rPr lang="en-US" baseline="0" dirty="0" smtClean="0"/>
              <a:t> time criterion removed by this policy change also removes the requirement that KP candidates be on insulin to accrue waiting time. Similarly to high BMI Type 2 KP candidates, KP candidates with no insulin usage are rarely transplanted. However, there is evidence that these candidates need an SPK or PAK transplant and would benefit from it. Typically these candidates were on insulin but came off it due to complications with renal failure. Once they get a kidney transplant, they’re likely to need insulin again, and so may be appropriate for an SPK or PAK transplant. Because removing the restriction to accrue waiting time for KP candidates not on insulin restores discretion to the transplant team in deciding which candidates would best benefit from transplant, the Committee supported removing this waiting time criterion as well. </a:t>
            </a:r>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23</a:t>
            </a:fld>
            <a:endParaRPr lang="en-US"/>
          </a:p>
        </p:txBody>
      </p:sp>
    </p:spTree>
    <p:extLst>
      <p:ext uri="{BB962C8B-B14F-4D97-AF65-F5344CB8AC3E}">
        <p14:creationId xmlns:p14="http://schemas.microsoft.com/office/powerpoint/2010/main" val="2591047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strike="noStrike" kern="1200" baseline="0" dirty="0" smtClean="0">
                <a:solidFill>
                  <a:schemeClr val="tx1"/>
                </a:solidFill>
                <a:effectLst/>
                <a:latin typeface="+mn-lt"/>
                <a:ea typeface="+mn-ea"/>
                <a:cs typeface="+mn-cs"/>
              </a:rPr>
              <a:t>Increasing or lowering </a:t>
            </a:r>
            <a:r>
              <a:rPr lang="en-US" sz="1200" kern="1200" dirty="0" smtClean="0">
                <a:solidFill>
                  <a:schemeClr val="tx1"/>
                </a:solidFill>
                <a:effectLst/>
                <a:latin typeface="+mn-lt"/>
                <a:ea typeface="+mn-ea"/>
                <a:cs typeface="+mn-cs"/>
              </a:rPr>
              <a:t>the maximum allowable BMI is based on the percentage of active KP candidates on</a:t>
            </a:r>
            <a:r>
              <a:rPr lang="en-US" sz="1200" kern="1200" baseline="0" dirty="0" smtClean="0">
                <a:solidFill>
                  <a:schemeClr val="tx1"/>
                </a:solidFill>
                <a:effectLst/>
                <a:latin typeface="+mn-lt"/>
                <a:ea typeface="+mn-ea"/>
                <a:cs typeface="+mn-cs"/>
              </a:rPr>
              <a:t> insulin with a C-peptide greater than 2 and a BMI below the maximum (table 11-1 on the slide)</a:t>
            </a:r>
            <a:r>
              <a:rPr lang="en-US" sz="1200" kern="1200" dirty="0" smtClean="0">
                <a:solidFill>
                  <a:schemeClr val="tx1"/>
                </a:solidFill>
                <a:effectLst/>
                <a:latin typeface="+mn-lt"/>
                <a:ea typeface="+mn-ea"/>
                <a:cs typeface="+mn-cs"/>
              </a:rPr>
              <a:t>. If</a:t>
            </a:r>
            <a:r>
              <a:rPr lang="en-US" sz="1200" kern="1200" baseline="0" dirty="0" smtClean="0">
                <a:solidFill>
                  <a:schemeClr val="tx1"/>
                </a:solidFill>
                <a:effectLst/>
                <a:latin typeface="+mn-lt"/>
                <a:ea typeface="+mn-ea"/>
                <a:cs typeface="+mn-cs"/>
              </a:rPr>
              <a:t> the percent is greater than 15% nationally, the max BMI is lowered by 2. If it is less than 10% nationally, the max BMI is increased by 2.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maximum allowable BMI at implementation of PAS was 28, and was changed to 30 after 6 month</a:t>
            </a:r>
            <a:r>
              <a:rPr lang="en-US" sz="1200" kern="1200" baseline="0" dirty="0" smtClean="0">
                <a:solidFill>
                  <a:schemeClr val="tx1"/>
                </a:solidFill>
                <a:effectLst/>
                <a:latin typeface="+mn-lt"/>
                <a:ea typeface="+mn-ea"/>
                <a:cs typeface="+mn-cs"/>
              </a:rPr>
              <a:t> review</a:t>
            </a:r>
            <a:r>
              <a:rPr lang="en-US" sz="1200" kern="1200" dirty="0" smtClean="0">
                <a:solidFill>
                  <a:schemeClr val="tx1"/>
                </a:solidFill>
                <a:effectLst/>
                <a:latin typeface="+mn-lt"/>
                <a:ea typeface="+mn-ea"/>
                <a:cs typeface="+mn-cs"/>
              </a:rPr>
              <a:t>. Subsequent 6 month analyses have indicated the maximum BMI should be raised further because low</a:t>
            </a:r>
            <a:r>
              <a:rPr lang="en-US" sz="1200" kern="1200" baseline="0" dirty="0" smtClean="0">
                <a:solidFill>
                  <a:schemeClr val="tx1"/>
                </a:solidFill>
                <a:effectLst/>
                <a:latin typeface="+mn-lt"/>
                <a:ea typeface="+mn-ea"/>
                <a:cs typeface="+mn-cs"/>
              </a:rPr>
              <a:t> C-peptide, high BMI candidates still represented less than 10% nationally. H</a:t>
            </a:r>
            <a:r>
              <a:rPr lang="en-US" sz="1200" kern="1200" dirty="0" smtClean="0">
                <a:solidFill>
                  <a:schemeClr val="tx1"/>
                </a:solidFill>
                <a:effectLst/>
                <a:latin typeface="+mn-lt"/>
                <a:ea typeface="+mn-ea"/>
                <a:cs typeface="+mn-cs"/>
              </a:rPr>
              <a:t>owever, current policy states that </a:t>
            </a:r>
            <a:r>
              <a:rPr lang="en-US" sz="1200" strike="noStrike" kern="1200" baseline="0" dirty="0" smtClean="0">
                <a:solidFill>
                  <a:schemeClr val="tx1"/>
                </a:solidFill>
                <a:effectLst/>
                <a:latin typeface="+mn-lt"/>
                <a:ea typeface="+mn-ea"/>
                <a:cs typeface="+mn-cs"/>
              </a:rPr>
              <a:t>the maximum can’t e</a:t>
            </a:r>
            <a:r>
              <a:rPr lang="en-US" sz="1200" kern="1200" dirty="0" smtClean="0">
                <a:solidFill>
                  <a:schemeClr val="tx1"/>
                </a:solidFill>
                <a:effectLst/>
                <a:latin typeface="+mn-lt"/>
                <a:ea typeface="+mn-ea"/>
                <a:cs typeface="+mn-cs"/>
              </a:rPr>
              <a:t>xceed 30. Modification of the BMI threshold served as an indicator to the Committee that the qualifying criteria should be re-evaluated.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3</a:t>
            </a:fld>
            <a:endParaRPr lang="en-US"/>
          </a:p>
        </p:txBody>
      </p:sp>
    </p:spTree>
    <p:extLst>
      <p:ext uri="{BB962C8B-B14F-4D97-AF65-F5344CB8AC3E}">
        <p14:creationId xmlns:p14="http://schemas.microsoft.com/office/powerpoint/2010/main" val="61748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t>
            </a:r>
            <a:r>
              <a:rPr lang="en-US" sz="1200" kern="1200" baseline="0" dirty="0" smtClean="0">
                <a:solidFill>
                  <a:schemeClr val="tx1"/>
                </a:solidFill>
                <a:effectLst/>
                <a:latin typeface="+mn-lt"/>
                <a:ea typeface="+mn-ea"/>
                <a:cs typeface="+mn-cs"/>
              </a:rPr>
              <a:t>found that </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the </a:t>
            </a:r>
            <a:r>
              <a:rPr lang="en-US" altLang="en-US" sz="1200" dirty="0" smtClean="0">
                <a:latin typeface="Arial" panose="020B0604020202020204" pitchFamily="34" charset="0"/>
                <a:cs typeface="Arial" panose="020B0604020202020204" pitchFamily="34" charset="0"/>
              </a:rPr>
              <a:t>criterion restricts waiting time accrual for Type 2 high BMI candidates without a medical basis for the exclusion</a:t>
            </a:r>
            <a:r>
              <a:rPr lang="en-US" sz="1200" kern="1200" baseline="0" dirty="0" smtClean="0">
                <a:solidFill>
                  <a:schemeClr val="tx1"/>
                </a:solidFill>
                <a:effectLst/>
                <a:latin typeface="+mn-lt"/>
                <a:ea typeface="+mn-ea"/>
                <a:cs typeface="+mn-cs"/>
              </a:rPr>
              <a:t>. Significant evidence shows that Type 2 high BMI candidates, if well-selected, may have comparable outcomes to other SPK recipients. The policy is also unfair in that it allows Type 1 candidates with high BMIs to accrue waiting time, while high BMI Type 2 candidates are restricted. The Committee discovered no evidence that high BMI Type 1 recipients showed better outcomes than high BMI Type 2 recipients, and indeed found some evidence suggesting high BMI Type 1 recipients may have worse outcomes than other SPK recipients, including high BMI Type 2 recipients.</a:t>
            </a:r>
          </a:p>
          <a:p>
            <a:pPr marL="0" marR="0" indent="0" algn="l" defTabSz="457200" rtl="0" eaLnBrk="1" fontAlgn="auto" latinLnBrk="0" hangingPunct="1">
              <a:lnSpc>
                <a:spcPct val="100000"/>
              </a:lnSpc>
              <a:spcBef>
                <a:spcPts val="0"/>
              </a:spcBef>
              <a:spcAft>
                <a:spcPts val="0"/>
              </a:spcAft>
              <a:buClrTx/>
              <a:buSzTx/>
              <a:buFont typeface="+mj-lt"/>
              <a:buNone/>
              <a:tabLst/>
              <a:defRPr/>
            </a:pPr>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4</a:t>
            </a:fld>
            <a:endParaRPr lang="en-US"/>
          </a:p>
        </p:txBody>
      </p:sp>
    </p:spTree>
    <p:extLst>
      <p:ext uri="{BB962C8B-B14F-4D97-AF65-F5344CB8AC3E}">
        <p14:creationId xmlns:p14="http://schemas.microsoft.com/office/powerpoint/2010/main" val="2838851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graph comes from analysis we</a:t>
            </a:r>
            <a:r>
              <a:rPr lang="en-US" sz="1200" kern="1200" baseline="0" dirty="0" smtClean="0">
                <a:solidFill>
                  <a:schemeClr val="tx1"/>
                </a:solidFill>
                <a:effectLst/>
                <a:latin typeface="+mn-lt"/>
                <a:ea typeface="+mn-ea"/>
                <a:cs typeface="+mn-cs"/>
              </a:rPr>
              <a:t> requested to identify SPK recipient survival by </a:t>
            </a:r>
            <a:r>
              <a:rPr lang="en-US" baseline="0" dirty="0" smtClean="0"/>
              <a:t>BMI. BMI &gt; 30 is marked by the dark blue line. The graph shows that higher BMI SPK recipients may have comparable patient survival to candidates with BMIs between 18.5 and 30.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[if there are questions about how many were included in each</a:t>
            </a:r>
            <a:r>
              <a:rPr lang="en-US" sz="1200" b="0" i="1" kern="1200" baseline="0" dirty="0" smtClean="0">
                <a:solidFill>
                  <a:schemeClr val="tx1"/>
                </a:solidFill>
                <a:effectLst/>
                <a:latin typeface="+mn-lt"/>
                <a:ea typeface="+mn-ea"/>
                <a:cs typeface="+mn-cs"/>
              </a:rPr>
              <a:t> of the cohorts: </a:t>
            </a:r>
            <a:r>
              <a:rPr lang="en-US" b="0" i="1" baseline="0" dirty="0" smtClean="0"/>
              <a:t>BMI &gt; 30 (n=92), BMI 28-30 (n = 114), BMI 18.5-28 (n=504), BMI &lt;=18.5 (n=9). The data is from a 2004-2014 cohort with 2 year follow up for recipient survival. The analysis did not stratify by diabetes type]</a:t>
            </a:r>
          </a:p>
        </p:txBody>
      </p:sp>
      <p:sp>
        <p:nvSpPr>
          <p:cNvPr id="4" name="Slide Number Placeholder 3"/>
          <p:cNvSpPr>
            <a:spLocks noGrp="1"/>
          </p:cNvSpPr>
          <p:nvPr>
            <p:ph type="sldNum" sz="quarter" idx="10"/>
          </p:nvPr>
        </p:nvSpPr>
        <p:spPr/>
        <p:txBody>
          <a:bodyPr/>
          <a:lstStyle/>
          <a:p>
            <a:fld id="{26E34781-6EDE-5B4E-B103-71F0AC490716}" type="slidenum">
              <a:rPr lang="en-US" smtClean="0"/>
              <a:t>5</a:t>
            </a:fld>
            <a:endParaRPr lang="en-US"/>
          </a:p>
        </p:txBody>
      </p:sp>
    </p:spTree>
    <p:extLst>
      <p:ext uri="{BB962C8B-B14F-4D97-AF65-F5344CB8AC3E}">
        <p14:creationId xmlns:p14="http://schemas.microsoft.com/office/powerpoint/2010/main" val="762369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strike="noStrike" kern="1200" dirty="0" smtClean="0">
                <a:solidFill>
                  <a:schemeClr val="tx1"/>
                </a:solidFill>
                <a:effectLst/>
                <a:latin typeface="+mn-lt"/>
                <a:ea typeface="+mn-ea"/>
                <a:cs typeface="+mn-cs"/>
              </a:rPr>
              <a:t>These</a:t>
            </a:r>
            <a:r>
              <a:rPr lang="en-US" sz="1200" b="0" strike="noStrike" kern="1200" baseline="0" dirty="0" smtClean="0">
                <a:solidFill>
                  <a:schemeClr val="tx1"/>
                </a:solidFill>
                <a:effectLst/>
                <a:latin typeface="+mn-lt"/>
                <a:ea typeface="+mn-ea"/>
                <a:cs typeface="+mn-cs"/>
              </a:rPr>
              <a:t> figures </a:t>
            </a:r>
            <a:r>
              <a:rPr lang="en-US" sz="1200" kern="1200" dirty="0" smtClean="0">
                <a:solidFill>
                  <a:schemeClr val="tx1"/>
                </a:solidFill>
                <a:effectLst/>
                <a:latin typeface="+mn-lt"/>
                <a:ea typeface="+mn-ea"/>
                <a:cs typeface="+mn-cs"/>
              </a:rPr>
              <a:t>show kidney</a:t>
            </a:r>
            <a:r>
              <a:rPr lang="en-US" sz="1200" kern="1200" baseline="0" dirty="0" smtClean="0">
                <a:solidFill>
                  <a:schemeClr val="tx1"/>
                </a:solidFill>
                <a:effectLst/>
                <a:latin typeface="+mn-lt"/>
                <a:ea typeface="+mn-ea"/>
                <a:cs typeface="+mn-cs"/>
              </a:rPr>
              <a:t> and pancreas </a:t>
            </a:r>
            <a:r>
              <a:rPr lang="en-US" sz="1200" kern="1200" dirty="0" smtClean="0">
                <a:solidFill>
                  <a:schemeClr val="tx1"/>
                </a:solidFill>
                <a:effectLst/>
                <a:latin typeface="+mn-lt"/>
                <a:ea typeface="+mn-ea"/>
                <a:cs typeface="+mn-cs"/>
              </a:rPr>
              <a:t>graft survival for Type 1 and Type 2 recipients, stratified by BMI. The purple</a:t>
            </a:r>
            <a:r>
              <a:rPr lang="en-US" sz="1200" kern="1200" baseline="0" dirty="0" smtClean="0">
                <a:solidFill>
                  <a:schemeClr val="tx1"/>
                </a:solidFill>
                <a:effectLst/>
                <a:latin typeface="+mn-lt"/>
                <a:ea typeface="+mn-ea"/>
                <a:cs typeface="+mn-cs"/>
              </a:rPr>
              <a:t> line in each graph represents Type 2 BMI &gt; 30 recipients</a:t>
            </a:r>
            <a:r>
              <a:rPr lang="en-US" sz="1200" kern="1200" dirty="0" smtClean="0">
                <a:solidFill>
                  <a:schemeClr val="tx1"/>
                </a:solidFill>
                <a:effectLst/>
                <a:latin typeface="+mn-lt"/>
                <a:ea typeface="+mn-ea"/>
                <a:cs typeface="+mn-cs"/>
              </a:rPr>
              <a:t>. These figures highlight that well-selected Type 2 recipients with higher BMIs may have comparable outcomes to Type 1 recipient outcomes for both kidney and pancreas graft survival. In fact, the analysis indicates that outcomes for Type 1 recipients with BMIs greater than 30</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may have worse pancreas graft survival than other SPK recipients. </a:t>
            </a:r>
            <a:r>
              <a:rPr lang="en-US" dirty="0" smtClean="0"/>
              <a:t>This highlights that the current KP waiting time criterion restricting access for Type 2 candidates</a:t>
            </a:r>
            <a:r>
              <a:rPr lang="en-US" baseline="0" dirty="0" smtClean="0"/>
              <a:t> is unfair.  </a:t>
            </a:r>
            <a:endParaRPr lang="en-US" dirty="0" smtClean="0"/>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[graphs</a:t>
            </a:r>
            <a:r>
              <a:rPr lang="en-US" sz="1200" i="1" kern="1200" baseline="0" dirty="0" smtClean="0">
                <a:solidFill>
                  <a:schemeClr val="tx1"/>
                </a:solidFill>
                <a:effectLst/>
                <a:latin typeface="+mn-lt"/>
                <a:ea typeface="+mn-ea"/>
                <a:cs typeface="+mn-cs"/>
              </a:rPr>
              <a:t> are from an abstract submitted for 2018 ATC. </a:t>
            </a:r>
            <a:r>
              <a:rPr lang="en-US" sz="1200" i="1" kern="120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 The authors analyzed UNOS data from 2006-2013 using a cohort of 6631 SPK recipients, including 622 Type 2 recipients.] </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E34781-6EDE-5B4E-B103-71F0AC490716}" type="slidenum">
              <a:rPr lang="en-US" smtClean="0"/>
              <a:t>6</a:t>
            </a:fld>
            <a:endParaRPr lang="en-US"/>
          </a:p>
        </p:txBody>
      </p:sp>
    </p:spTree>
    <p:extLst>
      <p:ext uri="{BB962C8B-B14F-4D97-AF65-F5344CB8AC3E}">
        <p14:creationId xmlns:p14="http://schemas.microsoft.com/office/powerpoint/2010/main" val="446794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PAS went out for public comment in 2010, there were concerns about the impact on kidney alone populations</a:t>
            </a:r>
            <a:r>
              <a:rPr lang="en-US" sz="1200" kern="1200" baseline="0" dirty="0" smtClean="0">
                <a:solidFill>
                  <a:schemeClr val="tx1"/>
                </a:solidFill>
                <a:effectLst/>
                <a:latin typeface="+mn-lt"/>
                <a:ea typeface="+mn-ea"/>
                <a:cs typeface="+mn-cs"/>
              </a:rPr>
              <a:t> that led to the inclusion of the waiting time criterion.</a:t>
            </a:r>
            <a:r>
              <a:rPr lang="en-US" sz="1200" kern="1200" dirty="0" smtClean="0">
                <a:solidFill>
                  <a:schemeClr val="tx1"/>
                </a:solidFill>
                <a:effectLst/>
                <a:latin typeface="+mn-lt"/>
                <a:ea typeface="+mn-ea"/>
                <a:cs typeface="+mn-cs"/>
              </a:rPr>
              <a:t> However, all available data suggests that removing the criterion would have</a:t>
            </a:r>
            <a:r>
              <a:rPr lang="en-US" sz="1200" kern="1200" baseline="0" dirty="0" smtClean="0">
                <a:solidFill>
                  <a:schemeClr val="tx1"/>
                </a:solidFill>
                <a:effectLst/>
                <a:latin typeface="+mn-lt"/>
                <a:ea typeface="+mn-ea"/>
                <a:cs typeface="+mn-cs"/>
              </a:rPr>
              <a:t> a minimal</a:t>
            </a:r>
            <a:r>
              <a:rPr lang="en-US" sz="1200" kern="1200" dirty="0" smtClean="0">
                <a:solidFill>
                  <a:schemeClr val="tx1"/>
                </a:solidFill>
                <a:effectLst/>
                <a:latin typeface="+mn-lt"/>
                <a:ea typeface="+mn-ea"/>
                <a:cs typeface="+mn-cs"/>
              </a:rPr>
              <a:t> impact on kidney alone populations. The Committee reviewed data on SPK</a:t>
            </a:r>
            <a:r>
              <a:rPr lang="en-US" sz="1200" kern="1200" baseline="0" dirty="0" smtClean="0">
                <a:solidFill>
                  <a:schemeClr val="tx1"/>
                </a:solidFill>
                <a:effectLst/>
                <a:latin typeface="+mn-lt"/>
                <a:ea typeface="+mn-ea"/>
                <a:cs typeface="+mn-cs"/>
              </a:rPr>
              <a:t> registrations and recipients from 2006-2016 to examine whether Type 2 registrations or transplants were increasing. However, no trends were seen. Thus, this concern raised in PAS no longer applies.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It’s also important to note that b</a:t>
            </a:r>
            <a:r>
              <a:rPr lang="en-US" sz="1200" kern="1200" dirty="0" smtClean="0">
                <a:solidFill>
                  <a:schemeClr val="tx1"/>
                </a:solidFill>
                <a:effectLst/>
                <a:latin typeface="+mn-lt"/>
                <a:ea typeface="+mn-ea"/>
                <a:cs typeface="+mn-cs"/>
              </a:rPr>
              <a:t>efore any restriction was in place for Type 2 diabetics, there were on average less than 9 transplants of high BMI Type 2 KP recipients every year over the course of a decade, or 87 in total. This suggests that programs will show</a:t>
            </a:r>
            <a:r>
              <a:rPr lang="en-US" sz="1200" kern="1200" baseline="0" dirty="0" smtClean="0">
                <a:solidFill>
                  <a:schemeClr val="tx1"/>
                </a:solidFill>
                <a:effectLst/>
                <a:latin typeface="+mn-lt"/>
                <a:ea typeface="+mn-ea"/>
                <a:cs typeface="+mn-cs"/>
              </a:rPr>
              <a:t> discretion </a:t>
            </a: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deciding which candidates are appropriate for transplant, and that programs are unlikely to abuse the lack of restriction.</a:t>
            </a:r>
          </a:p>
          <a:p>
            <a:pPr marL="0" marR="0" indent="0" algn="l" defTabSz="457200" rtl="0" eaLnBrk="1" fontAlgn="auto" latinLnBrk="0" hangingPunct="1">
              <a:lnSpc>
                <a:spcPct val="100000"/>
              </a:lnSpc>
              <a:spcBef>
                <a:spcPts val="0"/>
              </a:spcBef>
              <a:spcAft>
                <a:spcPts val="0"/>
              </a:spcAft>
              <a:buClrTx/>
              <a:buSzTx/>
              <a:buFont typeface="+mj-lt"/>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mj-lt"/>
              <a:buNone/>
              <a:tabLst/>
              <a:defRPr/>
            </a:pPr>
            <a:endParaRPr lang="en-US" sz="1200" kern="1200" baseline="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7</a:t>
            </a:fld>
            <a:endParaRPr lang="en-US"/>
          </a:p>
        </p:txBody>
      </p:sp>
    </p:spTree>
    <p:extLst>
      <p:ext uri="{BB962C8B-B14F-4D97-AF65-F5344CB8AC3E}">
        <p14:creationId xmlns:p14="http://schemas.microsoft.com/office/powerpoint/2010/main" val="691356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Because of concerns raised about whether Type 2 KP transplantation is increasing at a significant rate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we analyzed data regarding KP registrations and recipients by year and diabetes type. As the graphs above indicate, while Type 1 registrations have dropped slightly, </a:t>
            </a:r>
            <a:r>
              <a:rPr lang="en-US" sz="1200" kern="1200" dirty="0" smtClean="0">
                <a:solidFill>
                  <a:schemeClr val="tx1"/>
                </a:solidFill>
                <a:effectLst/>
                <a:latin typeface="+mn-lt"/>
                <a:ea typeface="+mn-ea"/>
                <a:cs typeface="+mn-cs"/>
              </a:rPr>
              <a:t>Type 2 registrations and Type 2 recipients have held steady over the past decade</a:t>
            </a:r>
            <a:r>
              <a:rPr lang="en-US" sz="1200" kern="1200" baseline="0" dirty="0" smtClean="0">
                <a:solidFill>
                  <a:schemeClr val="tx1"/>
                </a:solidFill>
                <a:effectLst/>
                <a:latin typeface="+mn-lt"/>
                <a:ea typeface="+mn-ea"/>
                <a:cs typeface="+mn-cs"/>
              </a:rPr>
              <a:t> and no trends were seen regarding Type 2 transplant rates. </a:t>
            </a:r>
            <a:r>
              <a:rPr lang="en-US" sz="1200" strike="noStrike" kern="1200" baseline="0" dirty="0" smtClean="0">
                <a:solidFill>
                  <a:schemeClr val="tx1"/>
                </a:solidFill>
                <a:effectLst/>
                <a:latin typeface="+mn-lt"/>
                <a:ea typeface="+mn-ea"/>
                <a:cs typeface="+mn-cs"/>
              </a:rPr>
              <a:t>Thus, the data suggests there are no trends in Type 2 KP transplants.</a:t>
            </a:r>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8</a:t>
            </a:fld>
            <a:endParaRPr lang="en-US"/>
          </a:p>
        </p:txBody>
      </p:sp>
    </p:spTree>
    <p:extLst>
      <p:ext uri="{BB962C8B-B14F-4D97-AF65-F5344CB8AC3E}">
        <p14:creationId xmlns:p14="http://schemas.microsoft.com/office/powerpoint/2010/main" val="1132181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Finally,</a:t>
            </a:r>
            <a:r>
              <a:rPr lang="en-US" sz="1200" kern="1200" baseline="0" dirty="0" smtClean="0">
                <a:solidFill>
                  <a:schemeClr val="tx1"/>
                </a:solidFill>
                <a:effectLst/>
                <a:latin typeface="+mn-lt"/>
                <a:ea typeface="+mn-ea"/>
                <a:cs typeface="+mn-cs"/>
              </a:rPr>
              <a:t> this policy unfairly limits access to transplant for certain populations of candidates. </a:t>
            </a:r>
            <a:r>
              <a:rPr lang="en-US" sz="1200" kern="1200" dirty="0" smtClean="0">
                <a:solidFill>
                  <a:schemeClr val="tx1"/>
                </a:solidFill>
                <a:effectLst/>
                <a:latin typeface="+mn-lt"/>
                <a:ea typeface="+mn-ea"/>
                <a:cs typeface="+mn-cs"/>
              </a:rPr>
              <a:t>Substantial evidence indicates that Type 2 candidates can be successfully transplanted, even when these recipients have a BMI above 30. Specifically, Asian, African American and Hispanic populations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represent a greater proportion of Type 2 high BMI simultaneous pancreas-kidney (SPK) candidates and recipients,</a:t>
            </a:r>
            <a:r>
              <a:rPr lang="en-US" sz="1200" kern="1200" baseline="0" dirty="0" smtClean="0">
                <a:solidFill>
                  <a:schemeClr val="tx1"/>
                </a:solidFill>
                <a:effectLst/>
                <a:latin typeface="+mn-lt"/>
                <a:ea typeface="+mn-ea"/>
                <a:cs typeface="+mn-cs"/>
              </a:rPr>
              <a:t> whose waiting time is currently restricted, and who would benefit from the removal of this KP waiting time criterion.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9</a:t>
            </a:fld>
            <a:endParaRPr lang="en-US"/>
          </a:p>
        </p:txBody>
      </p:sp>
    </p:spTree>
    <p:extLst>
      <p:ext uri="{BB962C8B-B14F-4D97-AF65-F5344CB8AC3E}">
        <p14:creationId xmlns:p14="http://schemas.microsoft.com/office/powerpoint/2010/main" val="74480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6540" y="1721629"/>
            <a:ext cx="11073631" cy="1619250"/>
          </a:xfrm>
        </p:spPr>
        <p:txBody>
          <a:bodyPr/>
          <a:lstStyle>
            <a:lvl1pPr algn="ctr">
              <a:defRPr sz="4800"/>
            </a:lvl1pPr>
          </a:lstStyle>
          <a:p>
            <a:r>
              <a:rPr lang="en-US" dirty="0" smtClean="0"/>
              <a:t>Click to edit Master title style</a:t>
            </a:r>
            <a:endParaRPr dirty="0"/>
          </a:p>
        </p:txBody>
      </p:sp>
      <p:sp>
        <p:nvSpPr>
          <p:cNvPr id="3" name="Subtitle 2"/>
          <p:cNvSpPr>
            <a:spLocks noGrp="1"/>
          </p:cNvSpPr>
          <p:nvPr>
            <p:ph type="subTitle" idx="1" hasCustomPrompt="1"/>
          </p:nvPr>
        </p:nvSpPr>
        <p:spPr>
          <a:xfrm>
            <a:off x="556540" y="3810000"/>
            <a:ext cx="11073631" cy="753036"/>
          </a:xfrm>
        </p:spPr>
        <p:txBody>
          <a:bodyPr>
            <a:normAutofit/>
          </a:bodyPr>
          <a:lstStyle>
            <a:lvl1pPr marL="0" indent="0" algn="ctr">
              <a:spcBef>
                <a:spcPts val="300"/>
              </a:spcBef>
              <a:buNone/>
              <a:defRPr sz="2800" i="1">
                <a:solidFill>
                  <a:schemeClr val="bg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dirty="0"/>
          </a:p>
        </p:txBody>
      </p:sp>
      <p:sp>
        <p:nvSpPr>
          <p:cNvPr id="4"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385278" y="1348828"/>
            <a:ext cx="11394917" cy="44052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itle Placeholder 1"/>
          <p:cNvSpPr>
            <a:spLocks noGrp="1"/>
          </p:cNvSpPr>
          <p:nvPr>
            <p:ph type="title"/>
          </p:nvPr>
        </p:nvSpPr>
        <p:spPr>
          <a:xfrm>
            <a:off x="385279" y="156310"/>
            <a:ext cx="11651769" cy="850932"/>
          </a:xfrm>
          <a:prstGeom prst="rect">
            <a:avLst/>
          </a:prstGeom>
        </p:spPr>
        <p:txBody>
          <a:bodyPr vert="horz" lIns="91440" tIns="45720" rIns="91440" bIns="45720" rtlCol="0" anchor="ctr" anchorCtr="0">
            <a:noAutofit/>
          </a:bodyPr>
          <a:lstStyle/>
          <a:p>
            <a:r>
              <a:rPr lang="en-US" dirty="0" smtClean="0"/>
              <a:t>Click to edit Master title style</a:t>
            </a:r>
            <a:endParaRPr dirty="0"/>
          </a:p>
        </p:txBody>
      </p:sp>
      <p:sp>
        <p:nvSpPr>
          <p:cNvPr id="6"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279" y="156310"/>
            <a:ext cx="11651769" cy="850932"/>
          </a:xfrm>
          <a:prstGeom prst="rect">
            <a:avLst/>
          </a:prstGeom>
        </p:spPr>
        <p:txBody>
          <a:bodyPr vert="horz" lIns="91440" tIns="45720" rIns="91440" bIns="45720" rtlCol="0" anchor="ctr"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385278" y="1348828"/>
            <a:ext cx="11394917" cy="44052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pic>
        <p:nvPicPr>
          <p:cNvPr id="13" name="Picture 12" descr="unos_optn_logo_blue_rgb.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5156" y="6326538"/>
            <a:ext cx="1780858" cy="421957"/>
          </a:xfrm>
          <a:prstGeom prst="rect">
            <a:avLst/>
          </a:prstGeom>
        </p:spPr>
      </p:pic>
    </p:spTree>
  </p:cSld>
  <p:clrMap bg1="lt1" tx1="dk1" bg2="lt2" tx2="dk2" accent1="accent1" accent2="accent2" accent3="accent3" accent4="accent4" accent5="accent5" accent6="accent6" hlink="hlink" folHlink="folHlink"/>
  <p:sldLayoutIdLst>
    <p:sldLayoutId id="2147484103" r:id="rId1"/>
    <p:sldLayoutId id="2147484104" r:id="rId2"/>
  </p:sldLayoutIdLst>
  <p:timing>
    <p:tnLst>
      <p:par>
        <p:cTn id="1" dur="indefinite" restart="never" nodeType="tmRoot"/>
      </p:par>
    </p:tnLst>
  </p:timing>
  <p:hf hdr="0" ftr="0" dt="0"/>
  <p:txStyles>
    <p:titleStyle>
      <a:lvl1pPr algn="l" defTabSz="914400" rtl="0" eaLnBrk="1" latinLnBrk="0" hangingPunct="1">
        <a:spcBef>
          <a:spcPct val="0"/>
        </a:spcBef>
        <a:buNone/>
        <a:defRPr sz="4800" b="0" i="0" kern="1200">
          <a:solidFill>
            <a:schemeClr val="tx2"/>
          </a:solidFill>
          <a:latin typeface="Arial"/>
          <a:ea typeface="+mj-ea"/>
          <a:cs typeface="Myriad Pro"/>
        </a:defRPr>
      </a:lvl1pPr>
    </p:titleStyle>
    <p:bodyStyle>
      <a:lvl1pPr marL="228600" indent="-228600" algn="l" defTabSz="914400" rtl="0" eaLnBrk="1" latinLnBrk="0" hangingPunct="1">
        <a:spcBef>
          <a:spcPts val="2000"/>
        </a:spcBef>
        <a:buClr>
          <a:schemeClr val="bg2"/>
        </a:buClr>
        <a:buSzPct val="80000"/>
        <a:buFont typeface="Wingdings" charset="2"/>
        <a:buChar char="§"/>
        <a:defRPr sz="2800" b="0" i="0" kern="1200">
          <a:solidFill>
            <a:srgbClr val="002045"/>
          </a:solidFill>
          <a:latin typeface="Arial"/>
          <a:ea typeface="+mn-ea"/>
          <a:cs typeface="Myriad Pro"/>
        </a:defRPr>
      </a:lvl1pPr>
      <a:lvl2pPr marL="4572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2pPr>
      <a:lvl3pPr marL="6858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3pPr>
      <a:lvl4pPr marL="9144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4pPr>
      <a:lvl5pPr marL="11430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tiff"/></Relationships>
</file>

<file path=ppt/slides/_rels/slide2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tiff"/><Relationship Id="rId4" Type="http://schemas.openxmlformats.org/officeDocument/2006/relationships/image" Target="../media/image18.tif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FEF8753-48E3-DC43-B5AB-733E5321FD2E}" type="slidenum">
              <a:rPr lang="en-US" smtClean="0"/>
              <a:pPr/>
              <a:t>1</a:t>
            </a:fld>
            <a:endParaRPr lang="en-US" dirty="0"/>
          </a:p>
        </p:txBody>
      </p:sp>
      <p:sp>
        <p:nvSpPr>
          <p:cNvPr id="5" name="Title 1"/>
          <p:cNvSpPr>
            <a:spLocks noGrp="1"/>
          </p:cNvSpPr>
          <p:nvPr>
            <p:ph type="ctrTitle"/>
          </p:nvPr>
        </p:nvSpPr>
        <p:spPr>
          <a:xfrm>
            <a:off x="556540" y="1721629"/>
            <a:ext cx="11073631" cy="1619250"/>
          </a:xfrm>
        </p:spPr>
        <p:txBody>
          <a:bodyPr/>
          <a:lstStyle/>
          <a:p>
            <a:r>
              <a:rPr lang="en-US" sz="6000" dirty="0"/>
              <a:t>Proposal to Change Waiting Time Criteria for Kidney-Pancreas Candidates</a:t>
            </a:r>
          </a:p>
        </p:txBody>
      </p:sp>
      <p:sp>
        <p:nvSpPr>
          <p:cNvPr id="6" name="Rectangle 5"/>
          <p:cNvSpPr/>
          <p:nvPr/>
        </p:nvSpPr>
        <p:spPr>
          <a:xfrm>
            <a:off x="2210477" y="3889250"/>
            <a:ext cx="7767896" cy="646331"/>
          </a:xfrm>
          <a:prstGeom prst="rect">
            <a:avLst/>
          </a:prstGeom>
        </p:spPr>
        <p:txBody>
          <a:bodyPr wrap="none">
            <a:spAutoFit/>
          </a:bodyPr>
          <a:lstStyle/>
          <a:p>
            <a:pPr lvl="0" algn="ctr" defTabSz="914400">
              <a:spcBef>
                <a:spcPts val="300"/>
              </a:spcBef>
              <a:buClr>
                <a:srgbClr val="0FA0E4"/>
              </a:buClr>
              <a:buSzPct val="80000"/>
            </a:pPr>
            <a:r>
              <a:rPr lang="en-US" sz="3600" i="1" dirty="0" smtClean="0">
                <a:solidFill>
                  <a:srgbClr val="0FA0E4"/>
                </a:solidFill>
                <a:latin typeface="Arial"/>
              </a:rPr>
              <a:t>Pancreas Transplantation Committee</a:t>
            </a:r>
            <a:endParaRPr lang="en-US" sz="3600" i="1" dirty="0">
              <a:solidFill>
                <a:srgbClr val="0FA0E4"/>
              </a:solidFill>
              <a:latin typeface="Arial"/>
            </a:endParaRPr>
          </a:p>
        </p:txBody>
      </p:sp>
    </p:spTree>
    <p:extLst>
      <p:ext uri="{BB962C8B-B14F-4D97-AF65-F5344CB8AC3E}">
        <p14:creationId xmlns:p14="http://schemas.microsoft.com/office/powerpoint/2010/main" val="347087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279" y="496429"/>
            <a:ext cx="11651769" cy="850932"/>
          </a:xfrm>
        </p:spPr>
        <p:txBody>
          <a:bodyPr/>
          <a:lstStyle/>
          <a:p>
            <a:r>
              <a:rPr lang="en-US" dirty="0" smtClean="0"/>
              <a:t>Minority SPK Candidates</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10</a:t>
            </a:fld>
            <a:endParaRPr lang="en-US" dirty="0"/>
          </a:p>
        </p:txBody>
      </p:sp>
      <p:pic>
        <p:nvPicPr>
          <p:cNvPr id="5" name="Picture 4" descr="distribution of diabetes type by ethnicity for candidates with BMI &gt; 30, 2013-2016" title="Figure 7"/>
          <p:cNvPicPr/>
          <p:nvPr/>
        </p:nvPicPr>
        <p:blipFill>
          <a:blip r:embed="rId3"/>
          <a:stretch>
            <a:fillRect/>
          </a:stretch>
        </p:blipFill>
        <p:spPr>
          <a:xfrm>
            <a:off x="493767" y="1525339"/>
            <a:ext cx="10742504" cy="5052594"/>
          </a:xfrm>
          <a:prstGeom prst="rect">
            <a:avLst/>
          </a:prstGeom>
        </p:spPr>
      </p:pic>
    </p:spTree>
    <p:extLst>
      <p:ext uri="{BB962C8B-B14F-4D97-AF65-F5344CB8AC3E}">
        <p14:creationId xmlns:p14="http://schemas.microsoft.com/office/powerpoint/2010/main" val="73469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799"/>
              <a:t>Remove </a:t>
            </a:r>
            <a:r>
              <a:rPr lang="en-US" smtClean="0"/>
              <a:t>the </a:t>
            </a:r>
            <a:r>
              <a:rPr lang="en-US" dirty="0"/>
              <a:t>BMI/insulin requirement from KP waiting time </a:t>
            </a:r>
            <a:r>
              <a:rPr lang="en-US" dirty="0" smtClean="0"/>
              <a:t>criteria</a:t>
            </a:r>
            <a:r>
              <a:rPr lang="en-US" sz="2799" dirty="0"/>
              <a:t> (highlighted portion below) and references to max BMI</a:t>
            </a:r>
          </a:p>
        </p:txBody>
      </p:sp>
      <p:sp>
        <p:nvSpPr>
          <p:cNvPr id="3" name="Title 2"/>
          <p:cNvSpPr>
            <a:spLocks noGrp="1"/>
          </p:cNvSpPr>
          <p:nvPr>
            <p:ph type="title"/>
          </p:nvPr>
        </p:nvSpPr>
        <p:spPr/>
        <p:txBody>
          <a:bodyPr/>
          <a:lstStyle/>
          <a:p>
            <a:r>
              <a:rPr lang="en-US" dirty="0" smtClean="0"/>
              <a:t>Proposed Solution:</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solidFill>
                  <a:srgbClr val="000000">
                    <a:tint val="75000"/>
                  </a:srgbClr>
                </a:solidFill>
              </a:rPr>
              <a:pPr/>
              <a:t>11</a:t>
            </a:fld>
            <a:endParaRPr lang="en-US" dirty="0">
              <a:solidFill>
                <a:srgbClr val="000000">
                  <a:tint val="75000"/>
                </a:srgbClr>
              </a:solidFill>
            </a:endParaRPr>
          </a:p>
        </p:txBody>
      </p:sp>
      <p:pic>
        <p:nvPicPr>
          <p:cNvPr id="6" name="Picture 5"/>
          <p:cNvPicPr>
            <a:picLocks noChangeAspect="1"/>
          </p:cNvPicPr>
          <p:nvPr/>
        </p:nvPicPr>
        <p:blipFill>
          <a:blip r:embed="rId3"/>
          <a:stretch>
            <a:fillRect/>
          </a:stretch>
        </p:blipFill>
        <p:spPr>
          <a:xfrm>
            <a:off x="1112415" y="2694555"/>
            <a:ext cx="9265627" cy="3681293"/>
          </a:xfrm>
          <a:prstGeom prst="rect">
            <a:avLst/>
          </a:prstGeom>
        </p:spPr>
      </p:pic>
    </p:spTree>
    <p:extLst>
      <p:ext uri="{BB962C8B-B14F-4D97-AF65-F5344CB8AC3E}">
        <p14:creationId xmlns:p14="http://schemas.microsoft.com/office/powerpoint/2010/main" val="1112274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279" y="1349371"/>
            <a:ext cx="11394917" cy="5027244"/>
          </a:xfrm>
        </p:spPr>
        <p:txBody>
          <a:bodyPr>
            <a:normAutofit/>
          </a:bodyPr>
          <a:lstStyle/>
          <a:p>
            <a:pPr marL="514350" indent="-514350">
              <a:buFont typeface="+mj-lt"/>
              <a:buAutoNum type="arabicPeriod"/>
            </a:pPr>
            <a:r>
              <a:rPr lang="en-US" dirty="0"/>
              <a:t>Allows discretion of transplant </a:t>
            </a:r>
            <a:r>
              <a:rPr lang="en-US" dirty="0" smtClean="0"/>
              <a:t>team</a:t>
            </a:r>
          </a:p>
          <a:p>
            <a:pPr marL="514350" indent="-514350">
              <a:buFont typeface="+mj-lt"/>
              <a:buAutoNum type="arabicPeriod"/>
            </a:pPr>
            <a:r>
              <a:rPr lang="en-US" dirty="0" smtClean="0"/>
              <a:t>Programs </a:t>
            </a:r>
            <a:r>
              <a:rPr lang="en-US" dirty="0"/>
              <a:t>are already reviewed for outcomes – don’t need additional </a:t>
            </a:r>
            <a:r>
              <a:rPr lang="en-US" dirty="0" smtClean="0"/>
              <a:t>restriction</a:t>
            </a:r>
          </a:p>
          <a:p>
            <a:pPr marL="514350" indent="-514350">
              <a:buFont typeface="+mj-lt"/>
              <a:buAutoNum type="arabicPeriod"/>
            </a:pPr>
            <a:r>
              <a:rPr lang="en-US" dirty="0" smtClean="0"/>
              <a:t>Encourages KP </a:t>
            </a:r>
            <a:r>
              <a:rPr lang="en-US" dirty="0"/>
              <a:t>transplantation </a:t>
            </a:r>
            <a:r>
              <a:rPr lang="en-US" dirty="0" smtClean="0"/>
              <a:t>and utilization of pancreata</a:t>
            </a:r>
          </a:p>
          <a:p>
            <a:pPr marL="514350" indent="-514350">
              <a:buFont typeface="+mj-lt"/>
              <a:buAutoNum type="arabicPeriod"/>
            </a:pPr>
            <a:r>
              <a:rPr lang="en-US" dirty="0" smtClean="0"/>
              <a:t>Removes </a:t>
            </a:r>
            <a:r>
              <a:rPr lang="en-US" dirty="0"/>
              <a:t>burden of reviewing maximum every six </a:t>
            </a:r>
            <a:r>
              <a:rPr lang="en-US" dirty="0" smtClean="0"/>
              <a:t>months</a:t>
            </a:r>
          </a:p>
          <a:p>
            <a:pPr marL="514350" indent="-514350">
              <a:buFont typeface="+mj-lt"/>
              <a:buAutoNum type="arabicPeriod"/>
            </a:pPr>
            <a:r>
              <a:rPr lang="en-US" dirty="0" smtClean="0"/>
              <a:t>Reviewing max BMI every 6 months generates confusion in community</a:t>
            </a:r>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Other reasons to choose this solution?</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solidFill>
                  <a:srgbClr val="000000">
                    <a:tint val="75000"/>
                  </a:srgbClr>
                </a:solidFill>
              </a:rPr>
              <a:pPr/>
              <a:t>12</a:t>
            </a:fld>
            <a:endParaRPr lang="en-US" dirty="0">
              <a:solidFill>
                <a:srgbClr val="000000">
                  <a:tint val="75000"/>
                </a:srgbClr>
              </a:solidFill>
            </a:endParaRPr>
          </a:p>
        </p:txBody>
      </p:sp>
    </p:spTree>
    <p:custDataLst>
      <p:tags r:id="rId1"/>
    </p:custDataLst>
    <p:extLst>
      <p:ext uri="{BB962C8B-B14F-4D97-AF65-F5344CB8AC3E}">
        <p14:creationId xmlns:p14="http://schemas.microsoft.com/office/powerpoint/2010/main" val="3663690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278" y="1348828"/>
            <a:ext cx="11394917" cy="4819960"/>
          </a:xfrm>
        </p:spPr>
        <p:txBody>
          <a:bodyPr>
            <a:normAutofit/>
          </a:bodyPr>
          <a:lstStyle/>
          <a:p>
            <a:r>
              <a:rPr lang="en-US" altLang="en-US" sz="2600" dirty="0" smtClean="0">
                <a:latin typeface="Arial" panose="020B0604020202020204" pitchFamily="34" charset="0"/>
                <a:cs typeface="Arial" panose="020B0604020202020204" pitchFamily="34" charset="0"/>
              </a:rPr>
              <a:t>Transplant hospitals need to educate staff on the policy change</a:t>
            </a:r>
          </a:p>
          <a:p>
            <a:r>
              <a:rPr lang="en-US" altLang="en-US" sz="2600" dirty="0" smtClean="0">
                <a:solidFill>
                  <a:schemeClr val="tx1"/>
                </a:solidFill>
                <a:latin typeface="Arial" panose="020B0604020202020204" pitchFamily="34" charset="0"/>
                <a:cs typeface="Arial" panose="020B0604020202020204" pitchFamily="34" charset="0"/>
              </a:rPr>
              <a:t>Staff need to be aware of changes to KP waiting time criteria, as this will affect their procedures regarding candidate recruitment</a:t>
            </a:r>
            <a:endParaRPr lang="en-US" altLang="en-US" dirty="0">
              <a:solidFill>
                <a:schemeClr val="tx1"/>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385279" y="221626"/>
            <a:ext cx="11651769" cy="850932"/>
          </a:xfrm>
        </p:spPr>
        <p:txBody>
          <a:bodyPr/>
          <a:lstStyle/>
          <a:p>
            <a:r>
              <a:rPr lang="en-US" sz="4400" dirty="0" smtClean="0"/>
              <a:t>How will </a:t>
            </a:r>
            <a:r>
              <a:rPr lang="en-US" sz="4400" dirty="0"/>
              <a:t>m</a:t>
            </a:r>
            <a:r>
              <a:rPr lang="en-US" sz="4400" dirty="0" smtClean="0"/>
              <a:t>embers </a:t>
            </a:r>
            <a:r>
              <a:rPr lang="en-US" sz="4400" dirty="0"/>
              <a:t>i</a:t>
            </a:r>
            <a:r>
              <a:rPr lang="en-US" sz="4400" dirty="0" smtClean="0"/>
              <a:t>mplement </a:t>
            </a:r>
            <a:r>
              <a:rPr lang="en-US" sz="4400" dirty="0"/>
              <a:t>t</a:t>
            </a:r>
            <a:r>
              <a:rPr lang="en-US" sz="4400" dirty="0" smtClean="0"/>
              <a:t>his </a:t>
            </a:r>
            <a:r>
              <a:rPr lang="en-US" sz="4400" dirty="0"/>
              <a:t>p</a:t>
            </a:r>
            <a:r>
              <a:rPr lang="en-US" sz="4400" dirty="0" smtClean="0"/>
              <a:t>roposal?</a:t>
            </a:r>
            <a:endParaRPr lang="en-US" sz="4400"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13</a:t>
            </a:fld>
            <a:endParaRPr lang="en-US" dirty="0"/>
          </a:p>
        </p:txBody>
      </p:sp>
    </p:spTree>
    <p:extLst>
      <p:ext uri="{BB962C8B-B14F-4D97-AF65-F5344CB8AC3E}">
        <p14:creationId xmlns:p14="http://schemas.microsoft.com/office/powerpoint/2010/main" val="4084381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278" y="1007242"/>
            <a:ext cx="11394917" cy="5850758"/>
          </a:xfrm>
        </p:spPr>
        <p:txBody>
          <a:bodyPr>
            <a:normAutofit/>
          </a:bodyPr>
          <a:lstStyle/>
          <a:p>
            <a:r>
              <a:rPr lang="en-US" dirty="0" smtClean="0"/>
              <a:t>Anticipated Board Review date: June, 2018</a:t>
            </a:r>
          </a:p>
          <a:p>
            <a:r>
              <a:rPr lang="en-US" dirty="0" smtClean="0"/>
              <a:t>Programming in </a:t>
            </a:r>
            <a:r>
              <a:rPr lang="en-US" dirty="0" err="1" smtClean="0"/>
              <a:t>UNet</a:t>
            </a:r>
            <a:r>
              <a:rPr lang="en-US" baseline="30000" dirty="0" err="1" smtClean="0"/>
              <a:t>SM</a:t>
            </a:r>
            <a:endParaRPr lang="en-US" sz="2800" dirty="0" smtClean="0"/>
          </a:p>
          <a:p>
            <a:pPr lvl="1"/>
            <a:r>
              <a:rPr lang="en-US" dirty="0" smtClean="0"/>
              <a:t>Modifications to managing kidney-pancreas registrations in </a:t>
            </a:r>
            <a:r>
              <a:rPr lang="en-US" dirty="0" err="1" smtClean="0"/>
              <a:t>Waitlist</a:t>
            </a:r>
            <a:r>
              <a:rPr lang="en-US" baseline="30000" dirty="0" err="1" smtClean="0"/>
              <a:t>SM</a:t>
            </a:r>
            <a:endParaRPr lang="en-US" baseline="30000" dirty="0" smtClean="0"/>
          </a:p>
          <a:p>
            <a:pPr lvl="1"/>
            <a:r>
              <a:rPr lang="en-US" dirty="0"/>
              <a:t>Waiting time that would have been accrued will be granted to candidates newly eligible for KP waiting </a:t>
            </a:r>
            <a:r>
              <a:rPr lang="en-US" dirty="0" smtClean="0"/>
              <a:t>time</a:t>
            </a:r>
            <a:endParaRPr lang="en-US" baseline="30000" dirty="0" smtClean="0"/>
          </a:p>
          <a:p>
            <a:r>
              <a:rPr lang="en-US" dirty="0" smtClean="0"/>
              <a:t>Site surveys would no longer review insulin, C-peptide and BMI criteria for KP candidates</a:t>
            </a:r>
          </a:p>
          <a:p>
            <a:r>
              <a:rPr lang="en-US" dirty="0" smtClean="0"/>
              <a:t>Post-implementation, committee will evaluate: </a:t>
            </a:r>
          </a:p>
          <a:p>
            <a:pPr lvl="1"/>
            <a:r>
              <a:rPr lang="en-US" dirty="0" smtClean="0"/>
              <a:t>Trends in Type 1 and Type 2 KP candidates/recipients</a:t>
            </a:r>
          </a:p>
          <a:p>
            <a:pPr lvl="1"/>
            <a:r>
              <a:rPr lang="en-US" dirty="0" smtClean="0"/>
              <a:t>Post-transplant outcomes for patient, pancreas graft, kidney graft survival stratified by diabetes type, BMI and ethnicity</a:t>
            </a:r>
            <a:endParaRPr lang="en-US" dirty="0"/>
          </a:p>
          <a:p>
            <a:pPr lvl="1"/>
            <a:endParaRPr lang="en-US" dirty="0" smtClean="0"/>
          </a:p>
          <a:p>
            <a:pPr lvl="1"/>
            <a:endParaRPr lang="en-US" dirty="0"/>
          </a:p>
        </p:txBody>
      </p:sp>
      <p:sp>
        <p:nvSpPr>
          <p:cNvPr id="3" name="Title 2"/>
          <p:cNvSpPr>
            <a:spLocks noGrp="1"/>
          </p:cNvSpPr>
          <p:nvPr>
            <p:ph type="title"/>
          </p:nvPr>
        </p:nvSpPr>
        <p:spPr/>
        <p:txBody>
          <a:bodyPr/>
          <a:lstStyle/>
          <a:p>
            <a:r>
              <a:rPr lang="en-US" sz="4400" dirty="0" smtClean="0"/>
              <a:t>How will the OPTN implement this proposal?</a:t>
            </a:r>
            <a:endParaRPr lang="en-US" sz="4400"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14</a:t>
            </a:fld>
            <a:endParaRPr lang="en-US" dirty="0"/>
          </a:p>
        </p:txBody>
      </p:sp>
    </p:spTree>
    <p:extLst>
      <p:ext uri="{BB962C8B-B14F-4D97-AF65-F5344CB8AC3E}">
        <p14:creationId xmlns:p14="http://schemas.microsoft.com/office/powerpoint/2010/main" val="2207920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spcBef>
                <a:spcPts val="0"/>
              </a:spcBef>
              <a:buNone/>
              <a:defRPr/>
            </a:pPr>
            <a:r>
              <a:rPr lang="en-US" dirty="0" smtClean="0">
                <a:latin typeface="Arial" panose="020B0604020202020204" pitchFamily="34" charset="0"/>
                <a:cs typeface="Arial" panose="020B0604020202020204" pitchFamily="34" charset="0"/>
              </a:rPr>
              <a:t>Jon </a:t>
            </a:r>
            <a:r>
              <a:rPr lang="en-US" dirty="0" err="1" smtClean="0">
                <a:latin typeface="Arial" panose="020B0604020202020204" pitchFamily="34" charset="0"/>
                <a:cs typeface="Arial" panose="020B0604020202020204" pitchFamily="34" charset="0"/>
              </a:rPr>
              <a:t>Odorico</a:t>
            </a:r>
            <a:r>
              <a:rPr lang="en-US" dirty="0" smtClean="0">
                <a:latin typeface="Arial" panose="020B0604020202020204" pitchFamily="34" charset="0"/>
                <a:cs typeface="Arial" panose="020B0604020202020204" pitchFamily="34" charset="0"/>
              </a:rPr>
              <a:t>, MD</a:t>
            </a:r>
          </a:p>
          <a:p>
            <a:pPr marL="0" indent="0">
              <a:spcBef>
                <a:spcPts val="0"/>
              </a:spcBef>
              <a:buNone/>
              <a:defRPr/>
            </a:pPr>
            <a:r>
              <a:rPr lang="en-US" dirty="0" smtClean="0">
                <a:latin typeface="Arial" panose="020B0604020202020204" pitchFamily="34" charset="0"/>
                <a:cs typeface="Arial" panose="020B0604020202020204" pitchFamily="34" charset="0"/>
              </a:rPr>
              <a:t>Pancreas Transplantation Committee </a:t>
            </a:r>
            <a:r>
              <a:rPr lang="en-US" dirty="0">
                <a:latin typeface="Arial" panose="020B0604020202020204" pitchFamily="34" charset="0"/>
                <a:cs typeface="Arial" panose="020B0604020202020204" pitchFamily="34" charset="0"/>
              </a:rPr>
              <a:t>Chair                                              </a:t>
            </a:r>
            <a:endParaRPr lang="en-US" dirty="0" smtClean="0">
              <a:latin typeface="Arial" panose="020B0604020202020204" pitchFamily="34" charset="0"/>
              <a:cs typeface="Arial" panose="020B0604020202020204" pitchFamily="34" charset="0"/>
            </a:endParaRPr>
          </a:p>
          <a:p>
            <a:pPr marL="0" indent="0">
              <a:spcBef>
                <a:spcPts val="0"/>
              </a:spcBef>
              <a:buNone/>
              <a:defRPr/>
            </a:pPr>
            <a:r>
              <a:rPr lang="en-US" dirty="0" smtClean="0">
                <a:latin typeface="Arial" panose="020B0604020202020204" pitchFamily="34" charset="0"/>
                <a:cs typeface="Arial" panose="020B0604020202020204" pitchFamily="34" charset="0"/>
              </a:rPr>
              <a:t>jon@surgery.wisc.edu</a:t>
            </a:r>
            <a:endParaRPr lang="en-US" dirty="0">
              <a:latin typeface="Arial" panose="020B0604020202020204" pitchFamily="34" charset="0"/>
              <a:cs typeface="Arial" panose="020B0604020202020204" pitchFamily="34" charset="0"/>
            </a:endParaRPr>
          </a:p>
          <a:p>
            <a:pPr marL="0" indent="0">
              <a:lnSpc>
                <a:spcPct val="110000"/>
              </a:lnSpc>
              <a:spcBef>
                <a:spcPts val="0"/>
              </a:spcBef>
              <a:buNone/>
              <a:defRPr/>
            </a:pPr>
            <a:endParaRPr lang="en-US" dirty="0" smtClean="0">
              <a:latin typeface="Arial" panose="020B0604020202020204" pitchFamily="34" charset="0"/>
              <a:cs typeface="Arial" panose="020B0604020202020204" pitchFamily="34" charset="0"/>
            </a:endParaRPr>
          </a:p>
          <a:p>
            <a:pPr marL="0" indent="0">
              <a:lnSpc>
                <a:spcPct val="110000"/>
              </a:lnSpc>
              <a:spcBef>
                <a:spcPts val="0"/>
              </a:spcBef>
              <a:buNone/>
              <a:defRPr/>
            </a:pPr>
            <a:r>
              <a:rPr lang="en-US" dirty="0" smtClean="0">
                <a:latin typeface="Arial" panose="020B0604020202020204" pitchFamily="34" charset="0"/>
                <a:cs typeface="Arial" panose="020B0604020202020204" pitchFamily="34" charset="0"/>
              </a:rPr>
              <a:t>Abigail Fox, MPA</a:t>
            </a:r>
            <a:endParaRPr lang="en-US" dirty="0">
              <a:latin typeface="Arial" panose="020B0604020202020204" pitchFamily="34" charset="0"/>
              <a:cs typeface="Arial" panose="020B0604020202020204" pitchFamily="34" charset="0"/>
            </a:endParaRPr>
          </a:p>
          <a:p>
            <a:pPr marL="0" indent="0">
              <a:lnSpc>
                <a:spcPct val="110000"/>
              </a:lnSpc>
              <a:spcBef>
                <a:spcPts val="0"/>
              </a:spcBef>
              <a:buNone/>
              <a:defRPr/>
            </a:pPr>
            <a:r>
              <a:rPr lang="en-US" dirty="0" smtClean="0">
                <a:latin typeface="Arial" panose="020B0604020202020204" pitchFamily="34" charset="0"/>
                <a:cs typeface="Arial" panose="020B0604020202020204" pitchFamily="34" charset="0"/>
              </a:rPr>
              <a:t>Pancreas Transplantation Committee </a:t>
            </a:r>
            <a:r>
              <a:rPr lang="en-US" dirty="0">
                <a:latin typeface="Arial" panose="020B0604020202020204" pitchFamily="34" charset="0"/>
                <a:cs typeface="Arial" panose="020B0604020202020204" pitchFamily="34" charset="0"/>
              </a:rPr>
              <a:t>Liaison                                               </a:t>
            </a:r>
          </a:p>
          <a:p>
            <a:pPr marL="0" indent="0">
              <a:lnSpc>
                <a:spcPct val="110000"/>
              </a:lnSpc>
              <a:spcBef>
                <a:spcPts val="0"/>
              </a:spcBef>
              <a:buNone/>
              <a:defRPr/>
            </a:pPr>
            <a:r>
              <a:rPr lang="en-US" dirty="0" smtClean="0">
                <a:latin typeface="Arial" panose="020B0604020202020204" pitchFamily="34" charset="0"/>
                <a:cs typeface="Arial" panose="020B0604020202020204" pitchFamily="34" charset="0"/>
              </a:rPr>
              <a:t>Abigail.fox@unos.org</a:t>
            </a:r>
            <a:endParaRPr lang="en-US" dirty="0">
              <a:latin typeface="Arial" panose="020B0604020202020204" pitchFamily="34" charset="0"/>
              <a:cs typeface="Arial" panose="020B0604020202020204" pitchFamily="34" charset="0"/>
            </a:endParaRPr>
          </a:p>
          <a:p>
            <a:endParaRPr lang="en-US" dirty="0"/>
          </a:p>
        </p:txBody>
      </p:sp>
      <p:sp>
        <p:nvSpPr>
          <p:cNvPr id="3" name="Title 2"/>
          <p:cNvSpPr>
            <a:spLocks noGrp="1"/>
          </p:cNvSpPr>
          <p:nvPr>
            <p:ph type="title"/>
          </p:nvPr>
        </p:nvSpPr>
        <p:spPr/>
        <p:txBody>
          <a:bodyPr/>
          <a:lstStyle/>
          <a:p>
            <a:r>
              <a:rPr lang="en-US" sz="4400" dirty="0" smtClean="0"/>
              <a:t>Questions?</a:t>
            </a:r>
            <a:endParaRPr lang="en-US" sz="4400"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15</a:t>
            </a:fld>
            <a:endParaRPr lang="en-US" dirty="0"/>
          </a:p>
        </p:txBody>
      </p:sp>
    </p:spTree>
    <p:extLst>
      <p:ext uri="{BB962C8B-B14F-4D97-AF65-F5344CB8AC3E}">
        <p14:creationId xmlns:p14="http://schemas.microsoft.com/office/powerpoint/2010/main" val="4267667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Extra Slides</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16</a:t>
            </a:fld>
            <a:endParaRPr lang="en-US" dirty="0"/>
          </a:p>
        </p:txBody>
      </p:sp>
    </p:spTree>
    <p:extLst>
      <p:ext uri="{BB962C8B-B14F-4D97-AF65-F5344CB8AC3E}">
        <p14:creationId xmlns:p14="http://schemas.microsoft.com/office/powerpoint/2010/main" val="2193306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Change the cap to a number – e.g., </a:t>
            </a:r>
            <a:r>
              <a:rPr lang="en-US" dirty="0" smtClean="0"/>
              <a:t>32 or 36 …</a:t>
            </a:r>
          </a:p>
          <a:p>
            <a:pPr lvl="1"/>
            <a:r>
              <a:rPr lang="en-US" dirty="0" smtClean="0"/>
              <a:t>PROS: </a:t>
            </a:r>
            <a:r>
              <a:rPr lang="en-US" strike="sngStrike" dirty="0" smtClean="0"/>
              <a:t>would</a:t>
            </a:r>
            <a:r>
              <a:rPr lang="en-US" dirty="0" smtClean="0"/>
              <a:t> captures most of the candidates being transplanted but keeps a cap in place</a:t>
            </a:r>
          </a:p>
          <a:p>
            <a:pPr lvl="1"/>
            <a:r>
              <a:rPr lang="en-US" dirty="0" smtClean="0"/>
              <a:t>CONS</a:t>
            </a:r>
            <a:r>
              <a:rPr lang="en-US" dirty="0"/>
              <a:t>: Number still arbitrary and removes discretion from transplant </a:t>
            </a:r>
            <a:r>
              <a:rPr lang="en-US" dirty="0" smtClean="0"/>
              <a:t>team</a:t>
            </a:r>
          </a:p>
          <a:p>
            <a:r>
              <a:rPr lang="en-US" dirty="0" smtClean="0"/>
              <a:t>Remove BMI cap but keep table that allows only up to 15% T2</a:t>
            </a:r>
          </a:p>
          <a:p>
            <a:pPr lvl="1"/>
            <a:r>
              <a:rPr lang="en-US" dirty="0" smtClean="0"/>
              <a:t>PROS: imposes limit without specifying cap</a:t>
            </a:r>
          </a:p>
          <a:p>
            <a:pPr lvl="1"/>
            <a:r>
              <a:rPr lang="en-US" dirty="0" smtClean="0"/>
              <a:t>CONS: May result in no change to maximum allowable BMI if T2 is close to 10%, meaning BMI would stay at 30 </a:t>
            </a:r>
          </a:p>
          <a:p>
            <a:pPr lvl="1"/>
            <a:r>
              <a:rPr lang="en-US" dirty="0" smtClean="0"/>
              <a:t>Still an artificial limitation that removes discretion and limits access to transplant</a:t>
            </a:r>
          </a:p>
          <a:p>
            <a:pPr lvl="1"/>
            <a:r>
              <a:rPr lang="en-US" dirty="0" smtClean="0"/>
              <a:t>Requires continual reassessment and updating policy to reflect the correct level</a:t>
            </a:r>
          </a:p>
        </p:txBody>
      </p:sp>
      <p:sp>
        <p:nvSpPr>
          <p:cNvPr id="3" name="Title 2"/>
          <p:cNvSpPr>
            <a:spLocks noGrp="1"/>
          </p:cNvSpPr>
          <p:nvPr>
            <p:ph type="title"/>
          </p:nvPr>
        </p:nvSpPr>
        <p:spPr/>
        <p:txBody>
          <a:bodyPr/>
          <a:lstStyle/>
          <a:p>
            <a:r>
              <a:rPr lang="en-US" dirty="0" smtClean="0"/>
              <a:t>Alternative Solutions Considered</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solidFill>
                  <a:srgbClr val="000000">
                    <a:tint val="75000"/>
                  </a:srgbClr>
                </a:solidFill>
              </a:rPr>
              <a:pPr/>
              <a:t>17</a:t>
            </a:fld>
            <a:endParaRPr lang="en-US" dirty="0">
              <a:solidFill>
                <a:srgbClr val="000000">
                  <a:tint val="75000"/>
                </a:srgbClr>
              </a:solidFill>
            </a:endParaRPr>
          </a:p>
        </p:txBody>
      </p:sp>
    </p:spTree>
    <p:extLst>
      <p:ext uri="{BB962C8B-B14F-4D97-AF65-F5344CB8AC3E}">
        <p14:creationId xmlns:p14="http://schemas.microsoft.com/office/powerpoint/2010/main" val="3219124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Compared SPK candidates/recipients who met </a:t>
            </a:r>
            <a:r>
              <a:rPr lang="en-US" sz="3200" dirty="0"/>
              <a:t>KP waiting time criteria </a:t>
            </a:r>
            <a:r>
              <a:rPr lang="en-US" sz="3200" dirty="0" smtClean="0"/>
              <a:t>with those who didn’t meet criteria for:</a:t>
            </a:r>
            <a:endParaRPr lang="en-US" sz="3200" dirty="0"/>
          </a:p>
          <a:p>
            <a:pPr lvl="1"/>
            <a:r>
              <a:rPr lang="en-US" sz="2400" dirty="0" smtClean="0"/>
              <a:t>Waitlist mortality </a:t>
            </a:r>
            <a:endParaRPr lang="en-US" sz="2400" dirty="0"/>
          </a:p>
          <a:p>
            <a:pPr lvl="1"/>
            <a:r>
              <a:rPr lang="en-US" sz="2400" dirty="0" smtClean="0"/>
              <a:t>Recipients for Post-transplant </a:t>
            </a:r>
            <a:r>
              <a:rPr lang="en-US" sz="2400" dirty="0"/>
              <a:t>outcomes</a:t>
            </a:r>
          </a:p>
          <a:p>
            <a:r>
              <a:rPr lang="en-US" sz="3200" dirty="0" smtClean="0"/>
              <a:t>Compared </a:t>
            </a:r>
            <a:r>
              <a:rPr lang="en-US" sz="3200" dirty="0"/>
              <a:t>T1, T2 SPK </a:t>
            </a:r>
            <a:r>
              <a:rPr lang="en-US" sz="3200" dirty="0" smtClean="0"/>
              <a:t>candidates/recipients for</a:t>
            </a:r>
            <a:r>
              <a:rPr lang="en-US" sz="3200" dirty="0"/>
              <a:t>:</a:t>
            </a:r>
          </a:p>
          <a:p>
            <a:pPr lvl="1"/>
            <a:r>
              <a:rPr lang="en-US" sz="2400" dirty="0"/>
              <a:t>Waitlist mortality </a:t>
            </a:r>
          </a:p>
          <a:p>
            <a:pPr lvl="1"/>
            <a:r>
              <a:rPr lang="en-US" sz="2400" dirty="0"/>
              <a:t>Post-transplant </a:t>
            </a:r>
            <a:r>
              <a:rPr lang="en-US" sz="2400" dirty="0" smtClean="0"/>
              <a:t>outcomes</a:t>
            </a:r>
            <a:endParaRPr lang="en-US" sz="2400" dirty="0"/>
          </a:p>
        </p:txBody>
      </p:sp>
      <p:sp>
        <p:nvSpPr>
          <p:cNvPr id="3" name="Title 2"/>
          <p:cNvSpPr>
            <a:spLocks noGrp="1"/>
          </p:cNvSpPr>
          <p:nvPr>
            <p:ph type="title"/>
          </p:nvPr>
        </p:nvSpPr>
        <p:spPr/>
        <p:txBody>
          <a:bodyPr/>
          <a:lstStyle/>
          <a:p>
            <a:r>
              <a:rPr lang="en-US" dirty="0" smtClean="0"/>
              <a:t>UNOS Research Analysis: </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18</a:t>
            </a:fld>
            <a:endParaRPr lang="en-US" dirty="0"/>
          </a:p>
        </p:txBody>
      </p:sp>
    </p:spTree>
    <p:extLst>
      <p:ext uri="{BB962C8B-B14F-4D97-AF65-F5344CB8AC3E}">
        <p14:creationId xmlns:p14="http://schemas.microsoft.com/office/powerpoint/2010/main" val="804526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Populations impacted by proposal</a:t>
            </a:r>
          </a:p>
        </p:txBody>
      </p:sp>
      <p:sp>
        <p:nvSpPr>
          <p:cNvPr id="4" name="Slide Number Placeholder 3"/>
          <p:cNvSpPr>
            <a:spLocks noGrp="1"/>
          </p:cNvSpPr>
          <p:nvPr>
            <p:ph type="sldNum" sz="quarter" idx="4"/>
          </p:nvPr>
        </p:nvSpPr>
        <p:spPr/>
        <p:txBody>
          <a:bodyPr/>
          <a:lstStyle/>
          <a:p>
            <a:fld id="{AFEF8753-48E3-DC43-B5AB-733E5321FD2E}" type="slidenum">
              <a:rPr lang="en-US" smtClean="0"/>
              <a:pPr/>
              <a:t>19</a:t>
            </a:fld>
            <a:endParaRPr lang="en-US" dirty="0"/>
          </a:p>
        </p:txBody>
      </p:sp>
      <p:pic>
        <p:nvPicPr>
          <p:cNvPr id="5" name="Picture 4"/>
          <p:cNvPicPr/>
          <p:nvPr/>
        </p:nvPicPr>
        <p:blipFill>
          <a:blip r:embed="rId3"/>
          <a:stretch>
            <a:fillRect/>
          </a:stretch>
        </p:blipFill>
        <p:spPr>
          <a:xfrm>
            <a:off x="857144" y="1007242"/>
            <a:ext cx="9903417" cy="4882114"/>
          </a:xfrm>
          <a:prstGeom prst="rect">
            <a:avLst/>
          </a:prstGeom>
        </p:spPr>
      </p:pic>
    </p:spTree>
    <p:extLst>
      <p:ext uri="{BB962C8B-B14F-4D97-AF65-F5344CB8AC3E}">
        <p14:creationId xmlns:p14="http://schemas.microsoft.com/office/powerpoint/2010/main" val="185574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788" y="1634039"/>
            <a:ext cx="11394917" cy="4925138"/>
          </a:xfrm>
        </p:spPr>
        <p:txBody>
          <a:bodyPr>
            <a:normAutofit/>
          </a:bodyPr>
          <a:lstStyle/>
          <a:p>
            <a:pPr>
              <a:spcBef>
                <a:spcPts val="0"/>
              </a:spcBef>
              <a:spcAft>
                <a:spcPts val="600"/>
              </a:spcAft>
            </a:pPr>
            <a:r>
              <a:rPr lang="en-US" sz="3200" dirty="0" smtClean="0"/>
              <a:t>In order to accrue waiting time, KP candidates must be:</a:t>
            </a:r>
          </a:p>
          <a:p>
            <a:pPr lvl="1">
              <a:spcBef>
                <a:spcPts val="0"/>
              </a:spcBef>
              <a:spcAft>
                <a:spcPts val="600"/>
              </a:spcAft>
            </a:pPr>
            <a:r>
              <a:rPr lang="en-US" sz="2400" dirty="0"/>
              <a:t>O</a:t>
            </a:r>
            <a:r>
              <a:rPr lang="en-US" sz="2400" dirty="0" smtClean="0"/>
              <a:t>n insulin and have a C-peptide ≤ 2 ng/mL </a:t>
            </a:r>
            <a:r>
              <a:rPr lang="en-US" sz="2400" b="1" u="sng" dirty="0" smtClean="0"/>
              <a:t>OR</a:t>
            </a:r>
          </a:p>
          <a:p>
            <a:pPr lvl="1">
              <a:spcBef>
                <a:spcPts val="0"/>
              </a:spcBef>
              <a:spcAft>
                <a:spcPts val="600"/>
              </a:spcAft>
            </a:pPr>
            <a:r>
              <a:rPr lang="en-US" sz="2400" dirty="0"/>
              <a:t>O</a:t>
            </a:r>
            <a:r>
              <a:rPr lang="en-US" sz="2400" dirty="0" smtClean="0"/>
              <a:t>n insulin, have a C-peptide &gt; 2 ng/mL and a body mass index (BMI) below the maximum (currently 30 kg/m</a:t>
            </a:r>
            <a:r>
              <a:rPr lang="en-US" sz="2400" baseline="30000" dirty="0" smtClean="0"/>
              <a:t>2</a:t>
            </a:r>
            <a:r>
              <a:rPr lang="en-US" sz="2400" dirty="0" smtClean="0"/>
              <a:t>) </a:t>
            </a:r>
          </a:p>
          <a:p>
            <a:pPr>
              <a:spcBef>
                <a:spcPts val="0"/>
              </a:spcBef>
            </a:pPr>
            <a:r>
              <a:rPr lang="en-US" sz="3200" dirty="0"/>
              <a:t>Waiting time accrual is important to SPK candidates because it impacts </a:t>
            </a:r>
            <a:r>
              <a:rPr lang="en-US" sz="3200" dirty="0" smtClean="0"/>
              <a:t>allocation</a:t>
            </a:r>
            <a:endParaRPr lang="en-US" sz="3200" dirty="0"/>
          </a:p>
        </p:txBody>
      </p:sp>
      <p:sp>
        <p:nvSpPr>
          <p:cNvPr id="3" name="Title 2"/>
          <p:cNvSpPr>
            <a:spLocks noGrp="1"/>
          </p:cNvSpPr>
          <p:nvPr>
            <p:ph type="title"/>
          </p:nvPr>
        </p:nvSpPr>
        <p:spPr>
          <a:xfrm>
            <a:off x="385278" y="323474"/>
            <a:ext cx="11651769" cy="850710"/>
          </a:xfrm>
        </p:spPr>
        <p:txBody>
          <a:bodyPr/>
          <a:lstStyle/>
          <a:p>
            <a:r>
              <a:rPr lang="en-US" dirty="0" smtClean="0"/>
              <a:t>Background</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solidFill>
                  <a:srgbClr val="000000">
                    <a:tint val="75000"/>
                  </a:srgbClr>
                </a:solidFill>
              </a:rPr>
              <a:pPr/>
              <a:t>2</a:t>
            </a:fld>
            <a:endParaRPr lang="en-US" dirty="0">
              <a:solidFill>
                <a:srgbClr val="000000">
                  <a:tint val="75000"/>
                </a:srgbClr>
              </a:solidFill>
            </a:endParaRPr>
          </a:p>
        </p:txBody>
      </p:sp>
    </p:spTree>
    <p:extLst>
      <p:ext uri="{BB962C8B-B14F-4D97-AF65-F5344CB8AC3E}">
        <p14:creationId xmlns:p14="http://schemas.microsoft.com/office/powerpoint/2010/main" val="3693812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Populations impacted by proposal</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20</a:t>
            </a:fld>
            <a:endParaRPr lang="en-US" dirty="0"/>
          </a:p>
        </p:txBody>
      </p:sp>
      <p:pic>
        <p:nvPicPr>
          <p:cNvPr id="5" name="Picture 4"/>
          <p:cNvPicPr/>
          <p:nvPr/>
        </p:nvPicPr>
        <p:blipFill>
          <a:blip r:embed="rId3"/>
          <a:stretch>
            <a:fillRect/>
          </a:stretch>
        </p:blipFill>
        <p:spPr>
          <a:xfrm>
            <a:off x="646772" y="1146726"/>
            <a:ext cx="10449510" cy="5053351"/>
          </a:xfrm>
          <a:prstGeom prst="rect">
            <a:avLst/>
          </a:prstGeom>
        </p:spPr>
      </p:pic>
    </p:spTree>
    <p:extLst>
      <p:ext uri="{BB962C8B-B14F-4D97-AF65-F5344CB8AC3E}">
        <p14:creationId xmlns:p14="http://schemas.microsoft.com/office/powerpoint/2010/main" val="1450347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7570" y="53928"/>
            <a:ext cx="7541835" cy="1396636"/>
          </a:xfrm>
          <a:prstGeom prst="rect">
            <a:avLst/>
          </a:prstGeom>
        </p:spPr>
      </p:pic>
      <p:pic>
        <p:nvPicPr>
          <p:cNvPr id="5" name="Picture 4"/>
          <p:cNvPicPr>
            <a:picLocks noChangeAspect="1"/>
          </p:cNvPicPr>
          <p:nvPr/>
        </p:nvPicPr>
        <p:blipFill>
          <a:blip r:embed="rId4"/>
          <a:stretch>
            <a:fillRect/>
          </a:stretch>
        </p:blipFill>
        <p:spPr>
          <a:xfrm>
            <a:off x="6121098" y="944157"/>
            <a:ext cx="5713512" cy="304721"/>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5"/>
          <a:stretch>
            <a:fillRect/>
          </a:stretch>
        </p:blipFill>
        <p:spPr>
          <a:xfrm>
            <a:off x="5424570" y="1564769"/>
            <a:ext cx="6623022" cy="5116284"/>
          </a:xfrm>
          <a:prstGeom prst="rect">
            <a:avLst/>
          </a:prstGeom>
        </p:spPr>
      </p:pic>
      <p:pic>
        <p:nvPicPr>
          <p:cNvPr id="7" name="Picture 6"/>
          <p:cNvPicPr>
            <a:picLocks noChangeAspect="1"/>
          </p:cNvPicPr>
          <p:nvPr/>
        </p:nvPicPr>
        <p:blipFill>
          <a:blip r:embed="rId6"/>
          <a:stretch>
            <a:fillRect/>
          </a:stretch>
        </p:blipFill>
        <p:spPr>
          <a:xfrm>
            <a:off x="354215" y="1388717"/>
            <a:ext cx="4912487" cy="5468391"/>
          </a:xfrm>
          <a:prstGeom prst="rect">
            <a:avLst/>
          </a:prstGeom>
        </p:spPr>
      </p:pic>
      <p:sp>
        <p:nvSpPr>
          <p:cNvPr id="8" name="Right Arrow 7"/>
          <p:cNvSpPr/>
          <p:nvPr/>
        </p:nvSpPr>
        <p:spPr>
          <a:xfrm>
            <a:off x="207569" y="2281163"/>
            <a:ext cx="326547" cy="4570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2416278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stretch>
            <a:fillRect/>
          </a:stretch>
        </p:blipFill>
        <p:spPr>
          <a:xfrm>
            <a:off x="1875294" y="1899899"/>
            <a:ext cx="8655519" cy="4960127"/>
          </a:xfrm>
          <a:prstGeom prst="rect">
            <a:avLst/>
          </a:prstGeom>
        </p:spPr>
      </p:pic>
      <p:pic>
        <p:nvPicPr>
          <p:cNvPr id="4" name="Picture 3"/>
          <p:cNvPicPr>
            <a:picLocks noChangeAspect="1"/>
          </p:cNvPicPr>
          <p:nvPr/>
        </p:nvPicPr>
        <p:blipFill>
          <a:blip r:embed="rId4"/>
          <a:stretch>
            <a:fillRect/>
          </a:stretch>
        </p:blipFill>
        <p:spPr>
          <a:xfrm>
            <a:off x="328686" y="247629"/>
            <a:ext cx="8231309" cy="1652270"/>
          </a:xfrm>
          <a:prstGeom prst="rect">
            <a:avLst/>
          </a:prstGeom>
        </p:spPr>
      </p:pic>
      <p:pic>
        <p:nvPicPr>
          <p:cNvPr id="5" name="Picture 4"/>
          <p:cNvPicPr>
            <a:picLocks noChangeAspect="1"/>
          </p:cNvPicPr>
          <p:nvPr/>
        </p:nvPicPr>
        <p:blipFill>
          <a:blip r:embed="rId5"/>
          <a:stretch>
            <a:fillRect/>
          </a:stretch>
        </p:blipFill>
        <p:spPr>
          <a:xfrm>
            <a:off x="8559995" y="694413"/>
            <a:ext cx="3453500" cy="292024"/>
          </a:xfrm>
          <a:prstGeom prst="rect">
            <a:avLst/>
          </a:prstGeom>
        </p:spPr>
      </p:pic>
    </p:spTree>
    <p:extLst>
      <p:ext uri="{BB962C8B-B14F-4D97-AF65-F5344CB8AC3E}">
        <p14:creationId xmlns:p14="http://schemas.microsoft.com/office/powerpoint/2010/main" val="649839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278" y="1348828"/>
            <a:ext cx="11394917" cy="5191457"/>
          </a:xfrm>
        </p:spPr>
        <p:txBody>
          <a:bodyPr>
            <a:normAutofit/>
          </a:bodyPr>
          <a:lstStyle/>
          <a:p>
            <a:r>
              <a:rPr lang="en-US" dirty="0" smtClean="0"/>
              <a:t>Rarely, some KP candidates are insulin-free</a:t>
            </a:r>
          </a:p>
          <a:p>
            <a:r>
              <a:rPr lang="en-US" dirty="0" smtClean="0"/>
              <a:t>However, evidence suggests they can still benefit</a:t>
            </a:r>
          </a:p>
          <a:p>
            <a:r>
              <a:rPr lang="en-US" dirty="0" smtClean="0"/>
              <a:t>Typically these candidates were on insulin but had to come off it while waiting for a kidney transplant</a:t>
            </a:r>
          </a:p>
          <a:p>
            <a:r>
              <a:rPr lang="en-US" dirty="0" smtClean="0"/>
              <a:t>Once they get a kidney transplant, they’ll need insulin again</a:t>
            </a:r>
          </a:p>
          <a:p>
            <a:r>
              <a:rPr lang="en-US" dirty="0" smtClean="0"/>
              <a:t>Therefore, an SPK or PAK transplant may be the appropriate option</a:t>
            </a:r>
          </a:p>
          <a:p>
            <a:r>
              <a:rPr lang="en-US" dirty="0" smtClean="0"/>
              <a:t>The Committee supported removing this aspect of the KP waiting time criteria</a:t>
            </a:r>
          </a:p>
        </p:txBody>
      </p:sp>
      <p:sp>
        <p:nvSpPr>
          <p:cNvPr id="3" name="Title 2"/>
          <p:cNvSpPr>
            <a:spLocks noGrp="1"/>
          </p:cNvSpPr>
          <p:nvPr>
            <p:ph type="title"/>
          </p:nvPr>
        </p:nvSpPr>
        <p:spPr/>
        <p:txBody>
          <a:bodyPr/>
          <a:lstStyle/>
          <a:p>
            <a:r>
              <a:rPr lang="en-US" dirty="0" smtClean="0"/>
              <a:t>Insulin Usage</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23</a:t>
            </a:fld>
            <a:endParaRPr lang="en-US" dirty="0"/>
          </a:p>
        </p:txBody>
      </p:sp>
    </p:spTree>
    <p:extLst>
      <p:ext uri="{BB962C8B-B14F-4D97-AF65-F5344CB8AC3E}">
        <p14:creationId xmlns:p14="http://schemas.microsoft.com/office/powerpoint/2010/main" val="4048092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600"/>
              </a:spcBef>
            </a:pPr>
            <a:r>
              <a:rPr lang="en-US" dirty="0" smtClean="0"/>
              <a:t>Max </a:t>
            </a:r>
            <a:r>
              <a:rPr lang="en-US" dirty="0"/>
              <a:t>BMI </a:t>
            </a:r>
            <a:r>
              <a:rPr lang="en-US" dirty="0" smtClean="0"/>
              <a:t>calculated </a:t>
            </a:r>
            <a:r>
              <a:rPr lang="en-US" dirty="0"/>
              <a:t>every 6 </a:t>
            </a:r>
            <a:r>
              <a:rPr lang="en-US" dirty="0" smtClean="0"/>
              <a:t>mos., </a:t>
            </a:r>
            <a:r>
              <a:rPr lang="en-US" dirty="0"/>
              <a:t>based on </a:t>
            </a:r>
            <a:r>
              <a:rPr lang="en-US" dirty="0" smtClean="0"/>
              <a:t>% active </a:t>
            </a:r>
            <a:r>
              <a:rPr lang="en-US" dirty="0"/>
              <a:t>KP candidates </a:t>
            </a:r>
            <a:r>
              <a:rPr lang="en-US" dirty="0" smtClean="0"/>
              <a:t>that meet criterion </a:t>
            </a:r>
            <a:r>
              <a:rPr lang="en-US" dirty="0"/>
              <a:t>3.b (on insulin, C-peptide &gt; 2, BMI ≤ maximum). </a:t>
            </a:r>
            <a:endParaRPr lang="en-US" dirty="0" smtClean="0"/>
          </a:p>
          <a:p>
            <a:pPr>
              <a:spcBef>
                <a:spcPts val="1200"/>
              </a:spcBef>
            </a:pPr>
            <a:r>
              <a:rPr lang="en-US" dirty="0" smtClean="0"/>
              <a:t>Max BMI cannot </a:t>
            </a:r>
            <a:r>
              <a:rPr lang="en-US" dirty="0"/>
              <a:t>exceed 30 kg/m</a:t>
            </a:r>
            <a:r>
              <a:rPr lang="en-US" baseline="30000" dirty="0"/>
              <a:t>2</a:t>
            </a:r>
          </a:p>
          <a:p>
            <a:endParaRPr lang="en-US" dirty="0"/>
          </a:p>
        </p:txBody>
      </p:sp>
      <p:sp>
        <p:nvSpPr>
          <p:cNvPr id="3" name="Title 2"/>
          <p:cNvSpPr>
            <a:spLocks noGrp="1"/>
          </p:cNvSpPr>
          <p:nvPr>
            <p:ph type="title"/>
          </p:nvPr>
        </p:nvSpPr>
        <p:spPr/>
        <p:txBody>
          <a:bodyPr/>
          <a:lstStyle/>
          <a:p>
            <a:r>
              <a:rPr lang="en-US" dirty="0" smtClean="0"/>
              <a:t>Background</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3</a:t>
            </a:fld>
            <a:endParaRPr lang="en-US" dirty="0"/>
          </a:p>
        </p:txBody>
      </p:sp>
      <p:pic>
        <p:nvPicPr>
          <p:cNvPr id="5" name="Picture 4"/>
          <p:cNvPicPr>
            <a:picLocks noChangeAspect="1"/>
          </p:cNvPicPr>
          <p:nvPr/>
        </p:nvPicPr>
        <p:blipFill>
          <a:blip r:embed="rId3"/>
          <a:stretch>
            <a:fillRect/>
          </a:stretch>
        </p:blipFill>
        <p:spPr>
          <a:xfrm>
            <a:off x="518877" y="2906442"/>
            <a:ext cx="11127718" cy="3422666"/>
          </a:xfrm>
          <a:prstGeom prst="rect">
            <a:avLst/>
          </a:prstGeom>
        </p:spPr>
      </p:pic>
    </p:spTree>
    <p:extLst>
      <p:ext uri="{BB962C8B-B14F-4D97-AF65-F5344CB8AC3E}">
        <p14:creationId xmlns:p14="http://schemas.microsoft.com/office/powerpoint/2010/main" val="846886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FEF8753-48E3-DC43-B5AB-733E5321FD2E}" type="slidenum">
              <a:rPr lang="en-US" smtClean="0"/>
              <a:pPr/>
              <a:t>4</a:t>
            </a:fld>
            <a:endParaRPr lang="en-US" dirty="0"/>
          </a:p>
        </p:txBody>
      </p:sp>
      <p:sp>
        <p:nvSpPr>
          <p:cNvPr id="5" name="Title 1"/>
          <p:cNvSpPr>
            <a:spLocks noGrp="1"/>
          </p:cNvSpPr>
          <p:nvPr>
            <p:ph type="title"/>
          </p:nvPr>
        </p:nvSpPr>
        <p:spPr>
          <a:xfrm>
            <a:off x="338580" y="156310"/>
            <a:ext cx="11651768" cy="859690"/>
          </a:xfrm>
        </p:spPr>
        <p:txBody>
          <a:bodyPr/>
          <a:lstStyle/>
          <a:p>
            <a:r>
              <a:rPr lang="en-US" sz="4400" dirty="0" smtClean="0"/>
              <a:t>What problems will the proposal solve? </a:t>
            </a:r>
            <a:endParaRPr lang="en-US" sz="4400" dirty="0"/>
          </a:p>
        </p:txBody>
      </p:sp>
      <p:sp>
        <p:nvSpPr>
          <p:cNvPr id="6" name="Content Placeholder 7"/>
          <p:cNvSpPr>
            <a:spLocks noGrp="1"/>
          </p:cNvSpPr>
          <p:nvPr>
            <p:ph idx="1"/>
          </p:nvPr>
        </p:nvSpPr>
        <p:spPr>
          <a:xfrm>
            <a:off x="338580" y="1198562"/>
            <a:ext cx="11078175" cy="5360615"/>
          </a:xfrm>
        </p:spPr>
        <p:txBody>
          <a:bodyPr>
            <a:normAutofit/>
          </a:bodyPr>
          <a:lstStyle/>
          <a:p>
            <a:pPr marL="514350" indent="-514350">
              <a:spcBef>
                <a:spcPts val="0"/>
              </a:spcBef>
              <a:spcAft>
                <a:spcPts val="600"/>
              </a:spcAft>
              <a:buFont typeface="+mj-lt"/>
              <a:buAutoNum type="arabicPeriod"/>
            </a:pPr>
            <a:r>
              <a:rPr lang="en-US" altLang="en-US" sz="3400" dirty="0">
                <a:latin typeface="Arial" panose="020B0604020202020204" pitchFamily="34" charset="0"/>
                <a:cs typeface="Arial" panose="020B0604020202020204" pitchFamily="34" charset="0"/>
              </a:rPr>
              <a:t>C</a:t>
            </a:r>
            <a:r>
              <a:rPr lang="en-US" altLang="en-US" sz="3400" dirty="0" smtClean="0">
                <a:latin typeface="Arial" panose="020B0604020202020204" pitchFamily="34" charset="0"/>
                <a:cs typeface="Arial" panose="020B0604020202020204" pitchFamily="34" charset="0"/>
              </a:rPr>
              <a:t>riterion restricts waiting time accrual for Type 2 high BMI candidates without a medical basis </a:t>
            </a:r>
          </a:p>
          <a:p>
            <a:pPr lvl="2"/>
            <a:r>
              <a:rPr lang="en-US" altLang="en-US" sz="2600" dirty="0">
                <a:latin typeface="Arial" panose="020B0604020202020204" pitchFamily="34" charset="0"/>
                <a:cs typeface="Arial" panose="020B0604020202020204" pitchFamily="34" charset="0"/>
              </a:rPr>
              <a:t>W</a:t>
            </a:r>
            <a:r>
              <a:rPr lang="en-US" altLang="en-US" sz="2600" dirty="0" smtClean="0">
                <a:latin typeface="Arial" panose="020B0604020202020204" pitchFamily="34" charset="0"/>
                <a:cs typeface="Arial" panose="020B0604020202020204" pitchFamily="34" charset="0"/>
              </a:rPr>
              <a:t>ell-selected high BMI Type 2 recipients may have comparable outcomes to other SPK recipients</a:t>
            </a:r>
          </a:p>
          <a:p>
            <a:pPr lvl="2"/>
            <a:r>
              <a:rPr lang="en-US" altLang="en-US" sz="2600" dirty="0">
                <a:latin typeface="Arial" panose="020B0604020202020204" pitchFamily="34" charset="0"/>
                <a:cs typeface="Arial" panose="020B0604020202020204" pitchFamily="34" charset="0"/>
              </a:rPr>
              <a:t>P</a:t>
            </a:r>
            <a:r>
              <a:rPr lang="en-US" altLang="en-US" sz="2600" dirty="0" smtClean="0">
                <a:latin typeface="Arial" panose="020B0604020202020204" pitchFamily="34" charset="0"/>
                <a:cs typeface="Arial" panose="020B0604020202020204" pitchFamily="34" charset="0"/>
              </a:rPr>
              <a:t>olicy is unfair in allowing Type 1, but not Type 2 candidates with high BMIs to accrue waiting time</a:t>
            </a:r>
            <a:endParaRPr lang="en-US" sz="1600" dirty="0">
              <a:latin typeface="Arial" panose="020B0604020202020204" pitchFamily="34" charset="0"/>
              <a:cs typeface="Arial" panose="020B0604020202020204" pitchFamily="34" charset="0"/>
            </a:endParaRPr>
          </a:p>
          <a:p>
            <a:pPr lvl="2"/>
            <a:endParaRPr lang="en-US" sz="1600" dirty="0" smtClean="0">
              <a:latin typeface="Arial" panose="020B0604020202020204" pitchFamily="34" charset="0"/>
              <a:cs typeface="Arial" panose="020B0604020202020204" pitchFamily="34" charset="0"/>
            </a:endParaRPr>
          </a:p>
          <a:p>
            <a:pPr lvl="1"/>
            <a:endParaRPr lang="en-US" sz="1600" dirty="0" smtClean="0"/>
          </a:p>
          <a:p>
            <a:endParaRPr lang="en-US" altLang="en-US" sz="3200" dirty="0" smtClean="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12710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Recipient Survival by BMI</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5</a:t>
            </a:fld>
            <a:endParaRPr lang="en-US" dirty="0"/>
          </a:p>
        </p:txBody>
      </p:sp>
      <p:pic>
        <p:nvPicPr>
          <p:cNvPr id="5" name="Picture 2" descr="/var/folders/bq/w5l2df7n7nl4sl1zxzt0cx55fzhpc9/T/com.microsoft.Powerpoint/WebArchiveCopyPasteTempFiles/cidimage001.jpg@01D341A3.0B7814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352" y="981958"/>
            <a:ext cx="9226230" cy="587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496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Graft Survival by BMI</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6</a:t>
            </a:fld>
            <a:endParaRPr lang="en-US" dirty="0"/>
          </a:p>
        </p:txBody>
      </p:sp>
      <p:pic>
        <p:nvPicPr>
          <p:cNvPr id="5" name="Picture 4"/>
          <p:cNvPicPr/>
          <p:nvPr/>
        </p:nvPicPr>
        <p:blipFill>
          <a:blip r:embed="rId3"/>
          <a:stretch>
            <a:fillRect/>
          </a:stretch>
        </p:blipFill>
        <p:spPr>
          <a:xfrm>
            <a:off x="497022" y="1007242"/>
            <a:ext cx="4493432" cy="5734497"/>
          </a:xfrm>
          <a:prstGeom prst="rect">
            <a:avLst/>
          </a:prstGeom>
        </p:spPr>
      </p:pic>
      <p:pic>
        <p:nvPicPr>
          <p:cNvPr id="6" name="Picture 5"/>
          <p:cNvPicPr/>
          <p:nvPr/>
        </p:nvPicPr>
        <p:blipFill>
          <a:blip r:embed="rId4"/>
          <a:stretch>
            <a:fillRect/>
          </a:stretch>
        </p:blipFill>
        <p:spPr>
          <a:xfrm>
            <a:off x="6555783" y="1007241"/>
            <a:ext cx="4618495" cy="5734497"/>
          </a:xfrm>
          <a:prstGeom prst="rect">
            <a:avLst/>
          </a:prstGeom>
        </p:spPr>
      </p:pic>
    </p:spTree>
    <p:extLst>
      <p:ext uri="{BB962C8B-B14F-4D97-AF65-F5344CB8AC3E}">
        <p14:creationId xmlns:p14="http://schemas.microsoft.com/office/powerpoint/2010/main" val="1758721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FEF8753-48E3-DC43-B5AB-733E5321FD2E}" type="slidenum">
              <a:rPr lang="en-US" smtClean="0"/>
              <a:pPr/>
              <a:t>7</a:t>
            </a:fld>
            <a:endParaRPr lang="en-US" dirty="0"/>
          </a:p>
        </p:txBody>
      </p:sp>
      <p:sp>
        <p:nvSpPr>
          <p:cNvPr id="5" name="Title 1"/>
          <p:cNvSpPr>
            <a:spLocks noGrp="1"/>
          </p:cNvSpPr>
          <p:nvPr>
            <p:ph type="title"/>
          </p:nvPr>
        </p:nvSpPr>
        <p:spPr>
          <a:xfrm>
            <a:off x="338580" y="156310"/>
            <a:ext cx="11651768" cy="859690"/>
          </a:xfrm>
        </p:spPr>
        <p:txBody>
          <a:bodyPr/>
          <a:lstStyle/>
          <a:p>
            <a:r>
              <a:rPr lang="en-US" sz="4400" dirty="0" smtClean="0"/>
              <a:t>What problems will the proposal solve? </a:t>
            </a:r>
            <a:endParaRPr lang="en-US" sz="4400" dirty="0"/>
          </a:p>
        </p:txBody>
      </p:sp>
      <p:sp>
        <p:nvSpPr>
          <p:cNvPr id="6" name="Content Placeholder 7"/>
          <p:cNvSpPr>
            <a:spLocks noGrp="1"/>
          </p:cNvSpPr>
          <p:nvPr>
            <p:ph idx="1"/>
          </p:nvPr>
        </p:nvSpPr>
        <p:spPr>
          <a:xfrm>
            <a:off x="338580" y="1198562"/>
            <a:ext cx="11078175" cy="5360615"/>
          </a:xfrm>
        </p:spPr>
        <p:txBody>
          <a:bodyPr>
            <a:normAutofit/>
          </a:bodyPr>
          <a:lstStyle/>
          <a:p>
            <a:pPr marL="514350" indent="-514350">
              <a:spcAft>
                <a:spcPts val="600"/>
              </a:spcAft>
              <a:buFont typeface="+mj-lt"/>
              <a:buAutoNum type="arabicPeriod" startAt="2"/>
            </a:pPr>
            <a:r>
              <a:rPr lang="en-US" sz="3200" dirty="0" smtClean="0">
                <a:latin typeface="Arial" panose="020B0604020202020204" pitchFamily="34" charset="0"/>
                <a:cs typeface="Arial" panose="020B0604020202020204" pitchFamily="34" charset="0"/>
              </a:rPr>
              <a:t>No need for criterion limiting T2 transplants; very </a:t>
            </a:r>
            <a:r>
              <a:rPr lang="en-US" sz="3200" dirty="0">
                <a:latin typeface="Arial" panose="020B0604020202020204" pitchFamily="34" charset="0"/>
                <a:cs typeface="Arial" panose="020B0604020202020204" pitchFamily="34" charset="0"/>
              </a:rPr>
              <a:t>few Type 2 SPK patients are transplanted with a higher BMI </a:t>
            </a:r>
          </a:p>
          <a:p>
            <a:pPr lvl="2">
              <a:spcAft>
                <a:spcPts val="600"/>
              </a:spcAft>
            </a:pPr>
            <a:r>
              <a:rPr lang="en-US" sz="2400" dirty="0">
                <a:latin typeface="Arial" panose="020B0604020202020204" pitchFamily="34" charset="0"/>
                <a:cs typeface="Arial" panose="020B0604020202020204" pitchFamily="34" charset="0"/>
              </a:rPr>
              <a:t>OPTN/UNOS analysis of a </a:t>
            </a:r>
            <a:r>
              <a:rPr lang="en-US" sz="2400" dirty="0" smtClean="0">
                <a:latin typeface="Arial" panose="020B0604020202020204" pitchFamily="34" charset="0"/>
                <a:cs typeface="Arial" panose="020B0604020202020204" pitchFamily="34" charset="0"/>
              </a:rPr>
              <a:t>2006-2016 </a:t>
            </a:r>
            <a:r>
              <a:rPr lang="en-US" sz="2400" dirty="0">
                <a:latin typeface="Arial" panose="020B0604020202020204" pitchFamily="34" charset="0"/>
                <a:cs typeface="Arial" panose="020B0604020202020204" pitchFamily="34" charset="0"/>
              </a:rPr>
              <a:t>cohort showed no trends in increasing Type 2 KP recipients and registrations </a:t>
            </a:r>
          </a:p>
          <a:p>
            <a:pPr lvl="2">
              <a:spcAft>
                <a:spcPts val="600"/>
              </a:spcAft>
            </a:pPr>
            <a:r>
              <a:rPr lang="en-US" sz="2400" dirty="0">
                <a:latin typeface="Arial" panose="020B0604020202020204" pitchFamily="34" charset="0"/>
                <a:cs typeface="Arial" panose="020B0604020202020204" pitchFamily="34" charset="0"/>
              </a:rPr>
              <a:t>From 2004-2014 (before any restriction on waiting time accrual), there were on average &lt; 9 Type 2 recipients with BMI  ≥ 30 per year </a:t>
            </a:r>
            <a:r>
              <a:rPr lang="en-US" sz="2400" i="1" dirty="0" smtClean="0">
                <a:latin typeface="Arial" panose="020B0604020202020204" pitchFamily="34" charset="0"/>
                <a:cs typeface="Arial" panose="020B0604020202020204" pitchFamily="34" charset="0"/>
              </a:rPr>
              <a:t>nationally</a:t>
            </a:r>
            <a:endParaRPr lang="en-US" sz="1600" dirty="0" smtClean="0"/>
          </a:p>
          <a:p>
            <a:endParaRPr lang="en-US" altLang="en-US" sz="3200" dirty="0" smtClean="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17019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a:t>
            </a:r>
            <a:r>
              <a:rPr lang="en-US" dirty="0" smtClean="0"/>
              <a:t>egistrations/recipients by year, DM type</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8</a:t>
            </a:fld>
            <a:endParaRPr lang="en-US" dirty="0"/>
          </a:p>
        </p:txBody>
      </p:sp>
      <p:pic>
        <p:nvPicPr>
          <p:cNvPr id="5" name="Picture 4"/>
          <p:cNvPicPr/>
          <p:nvPr/>
        </p:nvPicPr>
        <p:blipFill>
          <a:blip r:embed="rId3"/>
          <a:stretch>
            <a:fillRect/>
          </a:stretch>
        </p:blipFill>
        <p:spPr>
          <a:xfrm>
            <a:off x="1177871" y="1219875"/>
            <a:ext cx="9221491" cy="4944107"/>
          </a:xfrm>
          <a:prstGeom prst="rect">
            <a:avLst/>
          </a:prstGeom>
        </p:spPr>
      </p:pic>
    </p:spTree>
    <p:extLst>
      <p:ext uri="{BB962C8B-B14F-4D97-AF65-F5344CB8AC3E}">
        <p14:creationId xmlns:p14="http://schemas.microsoft.com/office/powerpoint/2010/main" val="4063369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spcAft>
                <a:spcPts val="600"/>
              </a:spcAft>
              <a:buFont typeface="+mj-lt"/>
              <a:buAutoNum type="arabicPeriod" startAt="3"/>
            </a:pPr>
            <a:r>
              <a:rPr lang="en-US" sz="3200" dirty="0">
                <a:latin typeface="Arial" panose="020B0604020202020204" pitchFamily="34" charset="0"/>
                <a:cs typeface="Arial" panose="020B0604020202020204" pitchFamily="34" charset="0"/>
              </a:rPr>
              <a:t>Otherwise acceptable transplant candidates </a:t>
            </a:r>
            <a:r>
              <a:rPr lang="en-US" sz="3200" dirty="0" smtClean="0">
                <a:latin typeface="Arial" panose="020B0604020202020204" pitchFamily="34" charset="0"/>
                <a:cs typeface="Arial" panose="020B0604020202020204" pitchFamily="34" charset="0"/>
              </a:rPr>
              <a:t>denied </a:t>
            </a:r>
            <a:r>
              <a:rPr lang="en-US" sz="3200" dirty="0">
                <a:latin typeface="Arial" panose="020B0604020202020204" pitchFamily="34" charset="0"/>
                <a:cs typeface="Arial" panose="020B0604020202020204" pitchFamily="34" charset="0"/>
              </a:rPr>
              <a:t>opportunity to accrue waiting time</a:t>
            </a:r>
          </a:p>
          <a:p>
            <a:pPr lvl="2">
              <a:spcAft>
                <a:spcPts val="600"/>
              </a:spcAft>
            </a:pPr>
            <a:r>
              <a:rPr lang="en-US" sz="2400" dirty="0" smtClean="0">
                <a:latin typeface="Arial" panose="020B0604020202020204" pitchFamily="34" charset="0"/>
                <a:cs typeface="Arial" panose="020B0604020202020204" pitchFamily="34" charset="0"/>
              </a:rPr>
              <a:t>Asian</a:t>
            </a:r>
            <a:r>
              <a:rPr lang="en-US" sz="2400" dirty="0">
                <a:latin typeface="Arial" panose="020B0604020202020204" pitchFamily="34" charset="0"/>
                <a:cs typeface="Arial" panose="020B0604020202020204" pitchFamily="34" charset="0"/>
              </a:rPr>
              <a:t>, African American and Hispanic populations are disproportionately impacted by the criterion because they represent a greater proportion of high BMI Type 2 SPK candidates and recipients</a:t>
            </a:r>
            <a:endParaRPr lang="en-US" sz="1600" dirty="0">
              <a:latin typeface="Arial" panose="020B0604020202020204" pitchFamily="34" charset="0"/>
              <a:cs typeface="Arial" panose="020B0604020202020204" pitchFamily="34" charset="0"/>
            </a:endParaRPr>
          </a:p>
          <a:p>
            <a:endParaRPr lang="en-US" dirty="0"/>
          </a:p>
        </p:txBody>
      </p:sp>
      <p:sp>
        <p:nvSpPr>
          <p:cNvPr id="3" name="Title 2"/>
          <p:cNvSpPr>
            <a:spLocks noGrp="1"/>
          </p:cNvSpPr>
          <p:nvPr>
            <p:ph type="title"/>
          </p:nvPr>
        </p:nvSpPr>
        <p:spPr/>
        <p:txBody>
          <a:bodyPr/>
          <a:lstStyle/>
          <a:p>
            <a:r>
              <a:rPr lang="en-US" dirty="0"/>
              <a:t>What problems will the proposal solve? </a:t>
            </a:r>
          </a:p>
        </p:txBody>
      </p:sp>
      <p:sp>
        <p:nvSpPr>
          <p:cNvPr id="4" name="Slide Number Placeholder 3"/>
          <p:cNvSpPr>
            <a:spLocks noGrp="1"/>
          </p:cNvSpPr>
          <p:nvPr>
            <p:ph type="sldNum" sz="quarter" idx="4"/>
          </p:nvPr>
        </p:nvSpPr>
        <p:spPr/>
        <p:txBody>
          <a:bodyPr/>
          <a:lstStyle/>
          <a:p>
            <a:fld id="{AFEF8753-48E3-DC43-B5AB-733E5321FD2E}" type="slidenum">
              <a:rPr lang="en-US" smtClean="0"/>
              <a:pPr/>
              <a:t>9</a:t>
            </a:fld>
            <a:endParaRPr lang="en-US" dirty="0"/>
          </a:p>
        </p:txBody>
      </p:sp>
    </p:spTree>
    <p:extLst>
      <p:ext uri="{BB962C8B-B14F-4D97-AF65-F5344CB8AC3E}">
        <p14:creationId xmlns:p14="http://schemas.microsoft.com/office/powerpoint/2010/main" val="18947740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Custom 4">
      <a:dk1>
        <a:srgbClr val="000000"/>
      </a:dk1>
      <a:lt1>
        <a:sysClr val="window" lastClr="FFFFFF"/>
      </a:lt1>
      <a:dk2>
        <a:srgbClr val="0A468C"/>
      </a:dk2>
      <a:lt2>
        <a:srgbClr val="0FA0E4"/>
      </a:lt2>
      <a:accent1>
        <a:srgbClr val="FBC01E"/>
      </a:accent1>
      <a:accent2>
        <a:srgbClr val="78B43C"/>
      </a:accent2>
      <a:accent3>
        <a:srgbClr val="FA8716"/>
      </a:accent3>
      <a:accent4>
        <a:srgbClr val="BE0204"/>
      </a:accent4>
      <a:accent5>
        <a:srgbClr val="800040"/>
      </a:accent5>
      <a:accent6>
        <a:srgbClr val="7E13E3"/>
      </a:accent6>
      <a:hlink>
        <a:srgbClr val="0FA0E4"/>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ue_x0020_Date xmlns="eb91da90-ef78-48fa-8294-c2e3b9c4157a" xsi:nil="true"/>
    <Note xmlns="eb91da90-ef78-48fa-8294-c2e3b9c4157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016BBB36FB9644B4DC5A4168E0CC9B" ma:contentTypeVersion="2" ma:contentTypeDescription="Create a new document." ma:contentTypeScope="" ma:versionID="153c61b9d62639d5fba16c15d24230f8">
  <xsd:schema xmlns:xsd="http://www.w3.org/2001/XMLSchema" xmlns:xs="http://www.w3.org/2001/XMLSchema" xmlns:p="http://schemas.microsoft.com/office/2006/metadata/properties" xmlns:ns2="eb91da90-ef78-48fa-8294-c2e3b9c4157a" targetNamespace="http://schemas.microsoft.com/office/2006/metadata/properties" ma:root="true" ma:fieldsID="0720fbe528f39436e7d2e4027fd66aeb" ns2:_="">
    <xsd:import namespace="eb91da90-ef78-48fa-8294-c2e3b9c4157a"/>
    <xsd:element name="properties">
      <xsd:complexType>
        <xsd:sequence>
          <xsd:element name="documentManagement">
            <xsd:complexType>
              <xsd:all>
                <xsd:element ref="ns2:Note" minOccurs="0"/>
                <xsd:element ref="ns2:Du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91da90-ef78-48fa-8294-c2e3b9c4157a" elementFormDefault="qualified">
    <xsd:import namespace="http://schemas.microsoft.com/office/2006/documentManagement/types"/>
    <xsd:import namespace="http://schemas.microsoft.com/office/infopath/2007/PartnerControls"/>
    <xsd:element name="Note" ma:index="8" nillable="true" ma:displayName="Notes" ma:internalName="Note">
      <xsd:simpleType>
        <xsd:restriction base="dms:Note">
          <xsd:maxLength value="255"/>
        </xsd:restriction>
      </xsd:simpleType>
    </xsd:element>
    <xsd:element name="Due_x0020_Date" ma:index="9" nillable="true" ma:displayName="Due Date" ma:format="DateOnly" ma:internalName="Due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B4DD36-3E77-48C1-BD50-FF15F831F4D8}">
  <ds:schemaRef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http://purl.org/dc/elements/1.1/"/>
    <ds:schemaRef ds:uri="http://purl.org/dc/dcmitype/"/>
    <ds:schemaRef ds:uri="http://purl.org/dc/terms/"/>
    <ds:schemaRef ds:uri="eb91da90-ef78-48fa-8294-c2e3b9c4157a"/>
  </ds:schemaRefs>
</ds:datastoreItem>
</file>

<file path=customXml/itemProps2.xml><?xml version="1.0" encoding="utf-8"?>
<ds:datastoreItem xmlns:ds="http://schemas.openxmlformats.org/officeDocument/2006/customXml" ds:itemID="{19AC5259-4682-454A-9542-9B6F82E2C399}">
  <ds:schemaRefs>
    <ds:schemaRef ds:uri="http://schemas.microsoft.com/sharepoint/v3/contenttype/forms"/>
  </ds:schemaRefs>
</ds:datastoreItem>
</file>

<file path=customXml/itemProps3.xml><?xml version="1.0" encoding="utf-8"?>
<ds:datastoreItem xmlns:ds="http://schemas.openxmlformats.org/officeDocument/2006/customXml" ds:itemID="{5DA688E4-6DA5-4549-8CEC-F7843070DC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91da90-ef78-48fa-8294-c2e3b9c415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3154</TotalTime>
  <Words>3007</Words>
  <Application>Microsoft Office PowerPoint</Application>
  <PresentationFormat>Custom</PresentationFormat>
  <Paragraphs>183</Paragraphs>
  <Slides>23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Myriad Pro</vt:lpstr>
      <vt:lpstr>Wingdings</vt:lpstr>
      <vt:lpstr>Expo</vt:lpstr>
      <vt:lpstr>Proposal to Change Waiting Time Criteria for Kidney-Pancreas Candidates</vt:lpstr>
      <vt:lpstr>Background</vt:lpstr>
      <vt:lpstr>Background</vt:lpstr>
      <vt:lpstr>What problems will the proposal solve? </vt:lpstr>
      <vt:lpstr>Recipient Survival by BMI</vt:lpstr>
      <vt:lpstr>Graft Survival by BMI</vt:lpstr>
      <vt:lpstr>What problems will the proposal solve? </vt:lpstr>
      <vt:lpstr>Registrations/recipients by year, DM type</vt:lpstr>
      <vt:lpstr>What problems will the proposal solve? </vt:lpstr>
      <vt:lpstr>Minority SPK Candidates</vt:lpstr>
      <vt:lpstr>Proposed Solution:</vt:lpstr>
      <vt:lpstr>Other reasons to choose this solution?</vt:lpstr>
      <vt:lpstr>How will members implement this proposal?</vt:lpstr>
      <vt:lpstr>How will the OPTN implement this proposal?</vt:lpstr>
      <vt:lpstr>Questions?</vt:lpstr>
      <vt:lpstr>Extra Slides</vt:lpstr>
      <vt:lpstr>Alternative Solutions Considered</vt:lpstr>
      <vt:lpstr>UNOS Research Analysis: </vt:lpstr>
      <vt:lpstr>Populations impacted by proposal</vt:lpstr>
      <vt:lpstr>Populations impacted by proposal</vt:lpstr>
      <vt:lpstr>PowerPoint Presentation</vt:lpstr>
      <vt:lpstr>PowerPoint Presentation</vt:lpstr>
      <vt:lpstr>Insulin Usage</vt:lpstr>
    </vt:vector>
  </TitlesOfParts>
  <Company>UNOS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Smolen</dc:creator>
  <cp:lastModifiedBy>Desiree Tenenbaum</cp:lastModifiedBy>
  <cp:revision>178</cp:revision>
  <dcterms:created xsi:type="dcterms:W3CDTF">2010-09-17T15:26:33Z</dcterms:created>
  <dcterms:modified xsi:type="dcterms:W3CDTF">2018-02-02T17:57:47Z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0x010100B9016BBB36FB9644B4DC5A4168E0CC9B</vt:lpwstr>
  </property>
  <property fmtid="{D5CDD505-2E9C-101B-9397-08002B2CF9AE}" pid="3" name="_dlc_DocIdItemGuid">
    <vt:lpwstr>4b5e162d-cc3d-4aa8-86d4-27de9de93b0a</vt:lpwstr>
  </property>
  <property fmtid="{D5CDD505-2E9C-101B-9397-08002B2CF9AE}" pid="4" name="Committee">
    <vt:lpwstr/>
  </property>
</Properties>
</file>