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3"/>
  </p:notesMasterIdLst>
  <p:handoutMasterIdLst>
    <p:handoutMasterId r:id="rId14"/>
  </p:handoutMasterIdLst>
  <p:sldIdLst>
    <p:sldId id="261" r:id="rId5"/>
    <p:sldId id="262" r:id="rId6"/>
    <p:sldId id="267" r:id="rId7"/>
    <p:sldId id="273" r:id="rId8"/>
    <p:sldId id="274" r:id="rId9"/>
    <p:sldId id="269" r:id="rId10"/>
    <p:sldId id="271" r:id="rId11"/>
    <p:sldId id="272" r:id="rId12"/>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Alison Wilhelm" initials="AW" lastIdx="1" clrIdx="1">
    <p:extLst>
      <p:ext uri="{19B8F6BF-5375-455C-9EA6-DF929625EA0E}">
        <p15:presenceInfo xmlns:p15="http://schemas.microsoft.com/office/powerpoint/2012/main" userId="S-1-5-21-3838001524-2532167733-2738084025-15623" providerId="AD"/>
      </p:ext>
    </p:extLst>
  </p:cmAuthor>
  <p:cmAuthor id="3" name="Liz Robbins Callahan" initials="LRC" lastIdx="6" clrIdx="2">
    <p:extLst>
      <p:ext uri="{19B8F6BF-5375-455C-9EA6-DF929625EA0E}">
        <p15:presenceInfo xmlns:p15="http://schemas.microsoft.com/office/powerpoint/2012/main" userId="Liz Robbins Callahan" providerId="None"/>
      </p:ext>
    </p:extLst>
  </p:cmAuthor>
  <p:cmAuthor id="4" name="Karen Sokohl" initials="KS" lastIdx="3" clrIdx="3">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3996"/>
    <a:srgbClr val="D76600"/>
    <a:srgbClr val="002045"/>
    <a:srgbClr val="001B37"/>
    <a:srgbClr val="0B76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83164" autoAdjust="0"/>
  </p:normalViewPr>
  <p:slideViewPr>
    <p:cSldViewPr snapToGrid="0" snapToObjects="1">
      <p:cViewPr varScale="1">
        <p:scale>
          <a:sx n="49" d="100"/>
          <a:sy n="49" d="100"/>
        </p:scale>
        <p:origin x="468" y="48"/>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2/13/2018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dirty="0"/>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2/13/2018</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dirty="0"/>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its Dec. 2016</a:t>
            </a:r>
            <a:r>
              <a:rPr lang="en-US" sz="1200" kern="1200" baseline="0" dirty="0" smtClean="0">
                <a:solidFill>
                  <a:schemeClr val="tx1"/>
                </a:solidFill>
                <a:effectLst/>
                <a:latin typeface="+mn-lt"/>
                <a:ea typeface="+mn-ea"/>
                <a:cs typeface="+mn-cs"/>
              </a:rPr>
              <a:t> meeting, t</a:t>
            </a:r>
            <a:r>
              <a:rPr lang="en-US" sz="1200" kern="1200" dirty="0" smtClean="0">
                <a:solidFill>
                  <a:schemeClr val="tx1"/>
                </a:solidFill>
                <a:effectLst/>
                <a:latin typeface="+mn-lt"/>
                <a:ea typeface="+mn-ea"/>
                <a:cs typeface="+mn-cs"/>
              </a:rPr>
              <a:t>he OPTN/UNOS Board of Directors approved the Thoracic Committee’s proposal to Modify the Adult Heart Allocation System.</a:t>
            </a:r>
            <a:r>
              <a:rPr lang="en-US" sz="1200" kern="1200" baseline="0" dirty="0" smtClean="0">
                <a:solidFill>
                  <a:schemeClr val="tx1"/>
                </a:solidFill>
                <a:effectLst/>
                <a:latin typeface="+mn-lt"/>
                <a:ea typeface="+mn-ea"/>
                <a:cs typeface="+mn-cs"/>
              </a:rPr>
              <a:t> </a:t>
            </a:r>
            <a:r>
              <a:rPr lang="en-US" sz="1200" strike="noStrike" kern="1200" baseline="0" dirty="0" smtClean="0">
                <a:solidFill>
                  <a:schemeClr val="tx1"/>
                </a:solidFill>
                <a:effectLst/>
                <a:latin typeface="+mn-lt"/>
                <a:ea typeface="+mn-ea"/>
                <a:cs typeface="+mn-cs"/>
              </a:rPr>
              <a:t>While developing t</a:t>
            </a:r>
            <a:r>
              <a:rPr lang="en-US" sz="1200" kern="1200" dirty="0" smtClean="0">
                <a:solidFill>
                  <a:schemeClr val="tx1"/>
                </a:solidFill>
                <a:effectLst/>
                <a:latin typeface="+mn-lt"/>
                <a:ea typeface="+mn-ea"/>
                <a:cs typeface="+mn-cs"/>
              </a:rPr>
              <a:t>he proposal, the Committee received feedback from the heart transplant community about concerns that hypertrophic cardiomyopathy (HCM) and restrictive cardiomyopathy (RCM) candidates may be disadvantaged by the proposed </a:t>
            </a:r>
            <a:r>
              <a:rPr lang="en-US" sz="1200" u="none" kern="1200" dirty="0" smtClean="0">
                <a:solidFill>
                  <a:schemeClr val="tx1"/>
                </a:solidFill>
                <a:effectLst/>
                <a:latin typeface="+mn-lt"/>
                <a:ea typeface="+mn-ea"/>
                <a:cs typeface="+mn-cs"/>
              </a:rPr>
              <a:t>policy for</a:t>
            </a:r>
            <a:r>
              <a:rPr lang="en-US" sz="1200" u="none" kern="1200" baseline="0" dirty="0" smtClean="0">
                <a:solidFill>
                  <a:schemeClr val="tx1"/>
                </a:solidFill>
                <a:effectLst/>
                <a:latin typeface="+mn-lt"/>
                <a:ea typeface="+mn-ea"/>
                <a:cs typeface="+mn-cs"/>
              </a:rPr>
              <a:t> these reasons:</a:t>
            </a:r>
            <a:endParaRPr lang="en-US" sz="1200" u="none"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HCM/RCM physiology may not benefit from mechanical circulatory support devices (MCSDs), and the higher statuses are device driven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 lack of uniform expertise in HCM/RCM physiology results in variability in Regional Review Board (RRB) decisions across the country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Objectively quantifying the severity of illness is challenging</a:t>
            </a: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r>
              <a:rPr lang="en-US" b="0" dirty="0" smtClean="0"/>
              <a:t>Improved data collection required by the new heart policy should</a:t>
            </a:r>
            <a:r>
              <a:rPr lang="en-US" b="0" baseline="0" dirty="0" smtClean="0"/>
              <a:t> </a:t>
            </a:r>
            <a:r>
              <a:rPr lang="en-US" b="0" strike="noStrike" dirty="0" smtClean="0"/>
              <a:t> </a:t>
            </a:r>
            <a:r>
              <a:rPr lang="en-US" b="0" strike="noStrike" baseline="0" dirty="0" smtClean="0"/>
              <a:t>help us better assess w</a:t>
            </a:r>
            <a:r>
              <a:rPr lang="en-US" b="0" dirty="0" smtClean="0"/>
              <a:t>hether specific subpopulations of HCM/RCM are disadvantaged by the status 4 assignment. It could also result in future policy changes to address any disadvantages. </a:t>
            </a:r>
          </a:p>
          <a:p>
            <a:endParaRPr lang="en-US" b="0" dirty="0" smtClean="0"/>
          </a:p>
          <a:p>
            <a:r>
              <a:rPr lang="en-US" sz="1200" strike="noStrike"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exception and review process will accommodate these candidates.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Committee recognized that HCM/RCM expertise may be inconsistent across the review boards. This could make evaluating and awarding HCM/RCM exception requests vulnerable to variability.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dirty="0"/>
          </a:p>
        </p:txBody>
      </p:sp>
    </p:spTree>
    <p:extLst>
      <p:ext uri="{BB962C8B-B14F-4D97-AF65-F5344CB8AC3E}">
        <p14:creationId xmlns:p14="http://schemas.microsoft.com/office/powerpoint/2010/main" val="3265699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help mitigate these potential inconsistencies, the Committee created guidance for the review boards. </a:t>
            </a:r>
            <a:r>
              <a:rPr lang="en-US" strike="noStrike" baseline="0" dirty="0" smtClean="0"/>
              <a:t>They can use this </a:t>
            </a:r>
            <a:r>
              <a:rPr lang="en-US" dirty="0" smtClean="0"/>
              <a:t>objective criteria to standardize how they evaluate and make decisions about HCM/RCM exception requests. </a:t>
            </a:r>
          </a:p>
          <a:p>
            <a:endParaRPr lang="en-US"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dirty="0"/>
          </a:p>
        </p:txBody>
      </p:sp>
    </p:spTree>
    <p:extLst>
      <p:ext uri="{BB962C8B-B14F-4D97-AF65-F5344CB8AC3E}">
        <p14:creationId xmlns:p14="http://schemas.microsoft.com/office/powerpoint/2010/main" val="2708391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shows the recommended</a:t>
            </a:r>
            <a:r>
              <a:rPr lang="en-US" baseline="0" dirty="0" smtClean="0"/>
              <a:t> criteria for HCM/RCM status exc</a:t>
            </a:r>
            <a:r>
              <a:rPr lang="en-US" sz="1600" baseline="0" dirty="0" smtClean="0"/>
              <a:t>e</a:t>
            </a:r>
            <a:r>
              <a:rPr lang="en-US" baseline="0" dirty="0" smtClean="0"/>
              <a:t>ptions.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dirty="0"/>
          </a:p>
        </p:txBody>
      </p:sp>
    </p:spTree>
    <p:extLst>
      <p:ext uri="{BB962C8B-B14F-4D97-AF65-F5344CB8AC3E}">
        <p14:creationId xmlns:p14="http://schemas.microsoft.com/office/powerpoint/2010/main" val="1649316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table shows the rest of the recommended</a:t>
            </a:r>
            <a:r>
              <a:rPr lang="en-US" baseline="0" dirty="0" smtClean="0"/>
              <a:t> criteria for HCM/RCM status exc</a:t>
            </a:r>
            <a:r>
              <a:rPr lang="en-US" sz="1600" baseline="0" dirty="0" smtClean="0"/>
              <a:t>e</a:t>
            </a:r>
            <a:r>
              <a:rPr lang="en-US" baseline="0" dirty="0" smtClean="0"/>
              <a:t>ptions.</a:t>
            </a:r>
            <a:endParaRPr lang="en-US"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dirty="0"/>
          </a:p>
        </p:txBody>
      </p:sp>
    </p:spTree>
    <p:extLst>
      <p:ext uri="{BB962C8B-B14F-4D97-AF65-F5344CB8AC3E}">
        <p14:creationId xmlns:p14="http://schemas.microsoft.com/office/powerpoint/2010/main" val="2088507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this</a:t>
            </a:r>
            <a:r>
              <a:rPr lang="en-US" baseline="0" dirty="0" smtClean="0"/>
              <a:t> is a guidance document, it is not required for members to follow the information contained in the guidance. The guidance document can serve as a resource for r</a:t>
            </a:r>
            <a:r>
              <a:rPr lang="en-US" dirty="0" smtClean="0"/>
              <a:t>eview board members when assessing exception requests</a:t>
            </a:r>
            <a:r>
              <a:rPr lang="en-US" dirty="0" smtClean="0">
                <a:latin typeface="Arial" panose="020B0604020202020204" pitchFamily="34" charset="0"/>
                <a:cs typeface="Arial" panose="020B0604020202020204" pitchFamily="34" charset="0"/>
              </a:rPr>
              <a:t>.</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Heart programs can also consider guidance when submitting exception requests for HCM/RCM candidates.</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dirty="0"/>
          </a:p>
        </p:txBody>
      </p:sp>
    </p:spTree>
    <p:extLst>
      <p:ext uri="{BB962C8B-B14F-4D97-AF65-F5344CB8AC3E}">
        <p14:creationId xmlns:p14="http://schemas.microsoft.com/office/powerpoint/2010/main" val="585580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trike="noStrike" baseline="0" dirty="0" smtClean="0"/>
              <a:t>We project that t</a:t>
            </a:r>
            <a:r>
              <a:rPr lang="en-US" baseline="0" dirty="0" smtClean="0"/>
              <a:t>he Board of Directors will consider this proposal in June 2018. This guidance will be part of the pending heart policy implementation, and will be available on the OPTN site. Since it is guidance, no monitoring is necessary, </a:t>
            </a:r>
            <a:r>
              <a:rPr lang="en-US" strike="noStrike" baseline="0" dirty="0" smtClean="0"/>
              <a:t>although H</a:t>
            </a:r>
            <a:r>
              <a:rPr lang="en-US" baseline="0" dirty="0" smtClean="0"/>
              <a:t>CM/RCM patients and all exceptions will be monitored as part of the pending heart policy.</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dirty="0"/>
          </a:p>
        </p:txBody>
      </p:sp>
    </p:spTree>
    <p:extLst>
      <p:ext uri="{BB962C8B-B14F-4D97-AF65-F5344CB8AC3E}">
        <p14:creationId xmlns:p14="http://schemas.microsoft.com/office/powerpoint/2010/main" val="3343801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dirty="0"/>
          </a:p>
        </p:txBody>
      </p:sp>
    </p:spTree>
    <p:extLst>
      <p:ext uri="{BB962C8B-B14F-4D97-AF65-F5344CB8AC3E}">
        <p14:creationId xmlns:p14="http://schemas.microsoft.com/office/powerpoint/2010/main" val="3160735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pPr lvl="0"/>
            <a:r>
              <a:rPr lang="en-US" sz="4400" dirty="0"/>
              <a:t>Review Board Guidance for Hypertrophic and Restrictive Cardiomyopathy </a:t>
            </a:r>
            <a:r>
              <a:rPr lang="en-US" sz="4400" dirty="0" smtClean="0"/>
              <a:t/>
            </a:r>
            <a:br>
              <a:rPr lang="en-US" sz="4400" dirty="0" smtClean="0"/>
            </a:br>
            <a:r>
              <a:rPr lang="en-US" sz="4400" dirty="0" smtClean="0"/>
              <a:t>Exception </a:t>
            </a:r>
            <a:r>
              <a:rPr lang="en-US" sz="4400" dirty="0"/>
              <a:t>Requests</a:t>
            </a:r>
          </a:p>
        </p:txBody>
      </p:sp>
      <p:sp>
        <p:nvSpPr>
          <p:cNvPr id="6" name="Subtitle 2"/>
          <p:cNvSpPr>
            <a:spLocks noGrp="1"/>
          </p:cNvSpPr>
          <p:nvPr>
            <p:ph type="subTitle" idx="1"/>
          </p:nvPr>
        </p:nvSpPr>
        <p:spPr>
          <a:xfrm>
            <a:off x="556540" y="3800655"/>
            <a:ext cx="11073631" cy="753036"/>
          </a:xfrm>
        </p:spPr>
        <p:txBody>
          <a:bodyPr>
            <a:normAutofit/>
          </a:bodyPr>
          <a:lstStyle/>
          <a:p>
            <a:r>
              <a:rPr lang="en-US" sz="3600" dirty="0" smtClean="0"/>
              <a:t>Thoracic Organ Transplantation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348828"/>
            <a:ext cx="11394917" cy="4808132"/>
          </a:xfrm>
        </p:spPr>
        <p:txBody>
          <a:bodyPr>
            <a:normAutofit/>
          </a:bodyPr>
          <a:lstStyle/>
          <a:p>
            <a:r>
              <a:rPr lang="en-US" sz="3200" dirty="0" smtClean="0"/>
              <a:t>Concern from community </a:t>
            </a:r>
            <a:r>
              <a:rPr lang="en-US" sz="3200" dirty="0"/>
              <a:t>that hypertrophic cardiomyopathy (HCM) and restrictive cardiomyopathy (RCM) candidates may be disadvantaged </a:t>
            </a:r>
            <a:r>
              <a:rPr lang="en-US" sz="3200" dirty="0" smtClean="0"/>
              <a:t>in new heart allocation system</a:t>
            </a:r>
          </a:p>
          <a:p>
            <a:pPr lvl="1"/>
            <a:r>
              <a:rPr lang="en-US" sz="2400" dirty="0" smtClean="0"/>
              <a:t>HCM/RCM </a:t>
            </a:r>
            <a:r>
              <a:rPr lang="en-US" sz="2400" dirty="0"/>
              <a:t>physiology may not benefit from mechanical circulatory support devices (MCSDs), and the higher statuses are device driven</a:t>
            </a:r>
          </a:p>
          <a:p>
            <a:pPr lvl="1"/>
            <a:r>
              <a:rPr lang="en-US" sz="2400" dirty="0"/>
              <a:t>A lack of uniform expertise in </a:t>
            </a:r>
            <a:r>
              <a:rPr lang="en-US" sz="2400" dirty="0" smtClean="0"/>
              <a:t>their physiology </a:t>
            </a:r>
            <a:r>
              <a:rPr lang="en-US" sz="2400" dirty="0"/>
              <a:t>results in variability in Regional Review Board </a:t>
            </a:r>
            <a:r>
              <a:rPr lang="en-US" sz="2400" dirty="0" smtClean="0"/>
              <a:t>decisions </a:t>
            </a:r>
            <a:r>
              <a:rPr lang="en-US" sz="2400" dirty="0"/>
              <a:t>across the country</a:t>
            </a:r>
          </a:p>
          <a:p>
            <a:pPr lvl="1"/>
            <a:r>
              <a:rPr lang="en-US" sz="2400" dirty="0"/>
              <a:t>Objectively quantifying the severity of illness is challenging</a:t>
            </a:r>
          </a:p>
          <a:p>
            <a:pPr marL="0" indent="0">
              <a:buNone/>
            </a:pPr>
            <a:endParaRPr lang="en-US" sz="3200" dirty="0" smtClean="0"/>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200" dirty="0" smtClean="0"/>
              <a:t>Guidance </a:t>
            </a:r>
            <a:r>
              <a:rPr lang="en-US" sz="3200" dirty="0"/>
              <a:t>for the </a:t>
            </a:r>
            <a:r>
              <a:rPr lang="en-US" sz="3200" dirty="0" smtClean="0"/>
              <a:t>RRBs that outlining </a:t>
            </a:r>
            <a:r>
              <a:rPr lang="en-US" sz="3200" dirty="0"/>
              <a:t>objective criteria to standardize the evaluation and decision-making of HCM/RCM exception </a:t>
            </a:r>
            <a:r>
              <a:rPr lang="en-US" sz="3200" dirty="0" smtClean="0"/>
              <a:t>requests</a:t>
            </a:r>
          </a:p>
          <a:p>
            <a:r>
              <a:rPr lang="en-US" sz="3200" dirty="0" smtClean="0"/>
              <a:t>Guidance provides</a:t>
            </a:r>
            <a:r>
              <a:rPr lang="en-US" sz="3200" dirty="0"/>
              <a:t>:</a:t>
            </a:r>
          </a:p>
          <a:p>
            <a:pPr lvl="1"/>
            <a:r>
              <a:rPr lang="en-US" sz="2400" dirty="0"/>
              <a:t>Guidelines </a:t>
            </a:r>
            <a:r>
              <a:rPr lang="en-US" sz="2400" dirty="0" smtClean="0"/>
              <a:t>about which </a:t>
            </a:r>
            <a:r>
              <a:rPr lang="en-US" sz="2400" dirty="0"/>
              <a:t>statuses would be appropriate for specific conditions</a:t>
            </a:r>
          </a:p>
          <a:p>
            <a:pPr lvl="1"/>
            <a:r>
              <a:rPr lang="en-US" sz="2400" dirty="0"/>
              <a:t>Rationale and context that justify the </a:t>
            </a:r>
            <a:r>
              <a:rPr lang="en-US" sz="2400" dirty="0" smtClean="0"/>
              <a:t>recommendations to help review </a:t>
            </a:r>
            <a:r>
              <a:rPr lang="en-US" sz="2400" dirty="0"/>
              <a:t>boards without an HCM/RCM expert</a:t>
            </a:r>
          </a:p>
          <a:p>
            <a:pPr lvl="1"/>
            <a:r>
              <a:rPr lang="en-US" sz="2400" dirty="0" smtClean="0"/>
              <a:t>Objective </a:t>
            </a:r>
            <a:r>
              <a:rPr lang="en-US" sz="2400" dirty="0"/>
              <a:t>criteria </a:t>
            </a:r>
            <a:r>
              <a:rPr lang="en-US" sz="2400" dirty="0" smtClean="0"/>
              <a:t>review </a:t>
            </a:r>
            <a:r>
              <a:rPr lang="en-US" sz="2400" dirty="0"/>
              <a:t>boards can use </a:t>
            </a:r>
            <a:r>
              <a:rPr lang="en-US" sz="2400" dirty="0" smtClean="0"/>
              <a:t>to evaluate exception </a:t>
            </a:r>
            <a:r>
              <a:rPr lang="en-US" sz="2400" dirty="0"/>
              <a:t>requests, potentially increasing </a:t>
            </a:r>
            <a:r>
              <a:rPr lang="en-US" sz="2400" dirty="0" smtClean="0"/>
              <a:t>standardized decision-making</a:t>
            </a:r>
            <a:endParaRPr lang="en-US" sz="2400" dirty="0"/>
          </a:p>
          <a:p>
            <a:pPr lvl="0"/>
            <a:endParaRPr lang="en-US" dirty="0" smtClean="0"/>
          </a:p>
          <a:p>
            <a:pPr marL="0" lvl="0" indent="0">
              <a:buNone/>
            </a:pPr>
            <a:endParaRPr lang="en-US" alt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pic>
        <p:nvPicPr>
          <p:cNvPr id="8" name="Picture 7"/>
          <p:cNvPicPr>
            <a:picLocks noChangeAspect="1"/>
          </p:cNvPicPr>
          <p:nvPr/>
        </p:nvPicPr>
        <p:blipFill>
          <a:blip r:embed="rId3"/>
          <a:stretch>
            <a:fillRect/>
          </a:stretch>
        </p:blipFill>
        <p:spPr>
          <a:xfrm>
            <a:off x="2331191" y="865986"/>
            <a:ext cx="7396226" cy="5992014"/>
          </a:xfrm>
          <a:prstGeom prst="rect">
            <a:avLst/>
          </a:prstGeom>
        </p:spPr>
      </p:pic>
      <p:sp>
        <p:nvSpPr>
          <p:cNvPr id="2" name="Rectangle 1"/>
          <p:cNvSpPr/>
          <p:nvPr/>
        </p:nvSpPr>
        <p:spPr>
          <a:xfrm>
            <a:off x="119448" y="271849"/>
            <a:ext cx="11359979" cy="523220"/>
          </a:xfrm>
          <a:prstGeom prst="rect">
            <a:avLst/>
          </a:prstGeom>
        </p:spPr>
        <p:txBody>
          <a:bodyPr wrap="square">
            <a:spAutoFit/>
          </a:bodyPr>
          <a:lstStyle/>
          <a:p>
            <a:pPr>
              <a:spcAft>
                <a:spcPts val="600"/>
              </a:spcAft>
            </a:pPr>
            <a:r>
              <a:rPr lang="en-US" sz="2800" dirty="0">
                <a:solidFill>
                  <a:schemeClr val="tx2"/>
                </a:solidFill>
                <a:latin typeface="Arial" panose="020B0604020202020204" pitchFamily="34" charset="0"/>
                <a:ea typeface="Cambria" panose="02040503050406030204" pitchFamily="18" charset="0"/>
              </a:rPr>
              <a:t>Table 1: Recommended criteria for HCM/RCM status exceptions</a:t>
            </a:r>
          </a:p>
        </p:txBody>
      </p:sp>
    </p:spTree>
    <p:extLst>
      <p:ext uri="{BB962C8B-B14F-4D97-AF65-F5344CB8AC3E}">
        <p14:creationId xmlns:p14="http://schemas.microsoft.com/office/powerpoint/2010/main" val="3976567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
        <p:nvSpPr>
          <p:cNvPr id="5" name="Rectangle 4"/>
          <p:cNvSpPr/>
          <p:nvPr/>
        </p:nvSpPr>
        <p:spPr>
          <a:xfrm>
            <a:off x="119448" y="271849"/>
            <a:ext cx="11359979" cy="523220"/>
          </a:xfrm>
          <a:prstGeom prst="rect">
            <a:avLst/>
          </a:prstGeom>
        </p:spPr>
        <p:txBody>
          <a:bodyPr wrap="square">
            <a:spAutoFit/>
          </a:bodyPr>
          <a:lstStyle/>
          <a:p>
            <a:pPr>
              <a:spcAft>
                <a:spcPts val="600"/>
              </a:spcAft>
            </a:pPr>
            <a:r>
              <a:rPr lang="en-US" sz="2800" dirty="0">
                <a:solidFill>
                  <a:schemeClr val="tx2"/>
                </a:solidFill>
                <a:latin typeface="Arial" panose="020B0604020202020204" pitchFamily="34" charset="0"/>
                <a:ea typeface="Cambria" panose="02040503050406030204" pitchFamily="18" charset="0"/>
              </a:rPr>
              <a:t>Table 1: Recommended criteria for HCM/RCM status exceptions</a:t>
            </a:r>
          </a:p>
        </p:txBody>
      </p:sp>
      <p:pic>
        <p:nvPicPr>
          <p:cNvPr id="3" name="Picture 2"/>
          <p:cNvPicPr>
            <a:picLocks noChangeAspect="1"/>
          </p:cNvPicPr>
          <p:nvPr/>
        </p:nvPicPr>
        <p:blipFill>
          <a:blip r:embed="rId3"/>
          <a:stretch>
            <a:fillRect/>
          </a:stretch>
        </p:blipFill>
        <p:spPr>
          <a:xfrm>
            <a:off x="1185620" y="1221227"/>
            <a:ext cx="9907196" cy="5006578"/>
          </a:xfrm>
          <a:prstGeom prst="rect">
            <a:avLst/>
          </a:prstGeom>
        </p:spPr>
      </p:pic>
    </p:spTree>
    <p:extLst>
      <p:ext uri="{BB962C8B-B14F-4D97-AF65-F5344CB8AC3E}">
        <p14:creationId xmlns:p14="http://schemas.microsoft.com/office/powerpoint/2010/main" val="1832879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RRB members </a:t>
            </a:r>
            <a:r>
              <a:rPr lang="en-US" dirty="0"/>
              <a:t>should consult this resource when assessing exception </a:t>
            </a:r>
            <a:r>
              <a:rPr lang="en-US" dirty="0" smtClean="0"/>
              <a:t>requests</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Heart programs can consider guidance when submitting exception requests for HCM/RCM candidates</a:t>
            </a:r>
          </a:p>
          <a:p>
            <a:r>
              <a:rPr lang="en-US" dirty="0" smtClean="0">
                <a:latin typeface="Arial" panose="020B0604020202020204" pitchFamily="34" charset="0"/>
                <a:cs typeface="Arial" panose="020B0604020202020204" pitchFamily="34" charset="0"/>
              </a:rPr>
              <a:t>Guidance only, not mandatory</a:t>
            </a:r>
            <a:endParaRPr lang="en-US" strike="sngStrike" dirty="0" smtClean="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June 2018 – Board of Directors meeting</a:t>
            </a:r>
          </a:p>
          <a:p>
            <a:r>
              <a:rPr lang="en-US" dirty="0" smtClean="0"/>
              <a:t>Implemented along with pending heart policy</a:t>
            </a:r>
          </a:p>
          <a:p>
            <a:r>
              <a:rPr lang="en-US" dirty="0" smtClean="0"/>
              <a:t>HCM/RCM patients and any exceptions will be monitored with other exception requests</a:t>
            </a:r>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917916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Kevin Chan, MD</a:t>
            </a:r>
            <a:endParaRPr lang="en-US" dirty="0">
              <a:latin typeface="Arial" panose="020B0604020202020204" pitchFamily="34" charset="0"/>
              <a:cs typeface="Arial" panose="020B0604020202020204" pitchFamily="34" charset="0"/>
            </a:endParaRPr>
          </a:p>
          <a:p>
            <a:pPr marL="0" indent="0">
              <a:spcBef>
                <a:spcPts val="0"/>
              </a:spcBef>
              <a:buNone/>
              <a:defRPr/>
            </a:pPr>
            <a:r>
              <a:rPr lang="en-US" dirty="0">
                <a:latin typeface="Arial" panose="020B0604020202020204" pitchFamily="34" charset="0"/>
                <a:cs typeface="Arial" panose="020B0604020202020204" pitchFamily="34" charset="0"/>
              </a:rPr>
              <a:t>Committee Chair                                              </a:t>
            </a:r>
          </a:p>
          <a:p>
            <a:pPr marL="0" indent="0">
              <a:spcBef>
                <a:spcPts val="0"/>
              </a:spcBef>
              <a:buNone/>
              <a:defRPr/>
            </a:pPr>
            <a:r>
              <a:rPr lang="en-US" dirty="0" smtClean="0">
                <a:latin typeface="Arial" panose="020B0604020202020204" pitchFamily="34" charset="0"/>
                <a:cs typeface="Arial" panose="020B0604020202020204" pitchFamily="34" charset="0"/>
              </a:rPr>
              <a:t>kevichan@med.umich.edu</a:t>
            </a:r>
          </a:p>
          <a:p>
            <a:pPr marL="0" indent="0">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Kimberly Uccellini, MS, MPH</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Committee Liaison                                               </a:t>
            </a: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Kimberly.Uccellini@unos.org</a:t>
            </a:r>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8</a:t>
            </a:fld>
            <a:endParaRPr lang="en-US" dirty="0">
              <a:solidFill>
                <a:srgbClr val="000000">
                  <a:tint val="75000"/>
                </a:srgbClr>
              </a:solidFill>
            </a:endParaRPr>
          </a:p>
        </p:txBody>
      </p:sp>
    </p:spTree>
    <p:extLst>
      <p:ext uri="{BB962C8B-B14F-4D97-AF65-F5344CB8AC3E}">
        <p14:creationId xmlns:p14="http://schemas.microsoft.com/office/powerpoint/2010/main" val="4165724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2.xml><?xml version="1.0" encoding="utf-8"?>
<ds:datastoreItem xmlns:ds="http://schemas.openxmlformats.org/officeDocument/2006/customXml" ds:itemID="{7CB4DD36-3E77-48C1-BD50-FF15F831F4D8}">
  <ds:schemaRefs>
    <ds:schemaRef ds:uri="http://purl.org/dc/terms/"/>
    <ds:schemaRef ds:uri="http://purl.org/dc/elements/1.1/"/>
    <ds:schemaRef ds:uri="http://schemas.microsoft.com/office/infopath/2007/PartnerControls"/>
    <ds:schemaRef ds:uri="http://purl.org/dc/dcmitype/"/>
    <ds:schemaRef ds:uri="http://schemas.microsoft.com/office/2006/metadata/properties"/>
    <ds:schemaRef ds:uri="eb91da90-ef78-48fa-8294-c2e3b9c4157a"/>
    <ds:schemaRef ds:uri="http://schemas.microsoft.com/office/2006/documentManagement/types"/>
    <ds:schemaRef ds:uri="http://www.w3.org/XML/1998/namespace"/>
    <ds:schemaRef ds:uri="http://schemas.openxmlformats.org/package/2006/metadata/core-properties"/>
  </ds:schemaRefs>
</ds:datastoreItem>
</file>

<file path=customXml/itemProps3.xml><?xml version="1.0" encoding="utf-8"?>
<ds:datastoreItem xmlns:ds="http://schemas.openxmlformats.org/officeDocument/2006/customXml" ds:itemID="{1FCB0F0D-AB8F-4160-9B41-FC20252E7D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1063</TotalTime>
  <Words>643</Words>
  <Application>Microsoft Office PowerPoint</Application>
  <PresentationFormat>Custom</PresentationFormat>
  <Paragraphs>60</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Cambria</vt:lpstr>
      <vt:lpstr>Myriad Pro</vt:lpstr>
      <vt:lpstr>Wingdings</vt:lpstr>
      <vt:lpstr>Expo</vt:lpstr>
      <vt:lpstr>Review Board Guidance for Hypertrophic and Restrictive Cardiomyopathy  Exception Requests</vt:lpstr>
      <vt:lpstr>What problem will the proposal solve? </vt:lpstr>
      <vt:lpstr>What are the proposed solutions?</vt:lpstr>
      <vt:lpstr>PowerPoint Presentation</vt:lpstr>
      <vt:lpstr>PowerPoint Presentation</vt:lpstr>
      <vt:lpstr>How will members implement this proposal?</vt:lpstr>
      <vt:lpstr>How will the OPTN implement this proposal?</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Desiree Tenenbaum</cp:lastModifiedBy>
  <cp:revision>67</cp:revision>
  <dcterms:created xsi:type="dcterms:W3CDTF">2010-09-17T15:26:33Z</dcterms:created>
  <dcterms:modified xsi:type="dcterms:W3CDTF">2018-02-13T14:45:58Z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