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8"/>
  </p:notesMasterIdLst>
  <p:handoutMasterIdLst>
    <p:handoutMasterId r:id="rId19"/>
  </p:handoutMasterIdLst>
  <p:sldIdLst>
    <p:sldId id="261" r:id="rId5"/>
    <p:sldId id="262" r:id="rId6"/>
    <p:sldId id="267" r:id="rId7"/>
    <p:sldId id="273" r:id="rId8"/>
    <p:sldId id="274" r:id="rId9"/>
    <p:sldId id="269" r:id="rId10"/>
    <p:sldId id="271" r:id="rId11"/>
    <p:sldId id="277" r:id="rId12"/>
    <p:sldId id="272" r:id="rId13"/>
    <p:sldId id="278" r:id="rId14"/>
    <p:sldId id="268" r:id="rId15"/>
    <p:sldId id="275" r:id="rId16"/>
    <p:sldId id="276" r:id="rId1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Alison Wilhelm" initials="AW" lastIdx="1" clrIdx="1">
    <p:extLst>
      <p:ext uri="{19B8F6BF-5375-455C-9EA6-DF929625EA0E}">
        <p15:presenceInfo xmlns:p15="http://schemas.microsoft.com/office/powerpoint/2012/main" userId="S-1-5-21-3838001524-2532167733-2738084025-15623" providerId="AD"/>
      </p:ext>
    </p:extLst>
  </p:cmAuthor>
  <p:cmAuthor id="3" name="Betsy Gans" initials="BG" lastIdx="3" clrIdx="2">
    <p:extLst>
      <p:ext uri="{19B8F6BF-5375-455C-9EA6-DF929625EA0E}">
        <p15:presenceInfo xmlns:p15="http://schemas.microsoft.com/office/powerpoint/2012/main" userId="S-1-5-21-3838001524-2532167733-2738084025-1539" providerId="AD"/>
      </p:ext>
    </p:extLst>
  </p:cmAuthor>
  <p:cmAuthor id="4" name="Liz Robbins Callahan" initials="LRC" lastIdx="7" clrIdx="3">
    <p:extLst>
      <p:ext uri="{19B8F6BF-5375-455C-9EA6-DF929625EA0E}">
        <p15:presenceInfo xmlns:p15="http://schemas.microsoft.com/office/powerpoint/2012/main" userId="Liz Robbins Calla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0" autoAdjust="0"/>
    <p:restoredTop sz="69300" autoAdjust="0"/>
  </p:normalViewPr>
  <p:slideViewPr>
    <p:cSldViewPr snapToGrid="0" snapToObjects="1">
      <p:cViewPr varScale="1">
        <p:scale>
          <a:sx n="41" d="100"/>
          <a:sy n="41" d="100"/>
        </p:scale>
        <p:origin x="810" y="4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2/13/2018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dirty="0"/>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2/13/2018</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dirty="0"/>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current OPTN/UNOS adult and pediatric lung and heart-lung Transplant Recipient Follow-up form (TRF) collects lung graft function status limited to bronchiolitis obliterans syndrome. The Thoracic Committee identified two issues with the way graft function data is collected on the TRF, which limits the utility of this data in the context of chronic lung rejection:</a:t>
            </a:r>
          </a:p>
          <a:p>
            <a:r>
              <a:rPr lang="en-US"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BOS data collection is outdated, incomplete, and inaccurate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Restrictive allograft syndrome (RAS) is not collected at all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limited data currently collected does not capture all the prognosis possibilities for declining graft function and may not accurately describe the type of rejection a patient is exhibiting. Chronic lung allograft dysfunction (CLAD) is a broader, more contemporary definition of post-transplant lung dysfunction, encompassing both obstructive and restrictive chronic lung rejection. This proposal will modify the adult and pediatric lung and heart-lung TRF forms to align with updated professional definitions. Refining the outcomes data the OPTN collects can better inform future policy.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dirty="0"/>
          </a:p>
        </p:txBody>
      </p:sp>
    </p:spTree>
    <p:extLst>
      <p:ext uri="{BB962C8B-B14F-4D97-AF65-F5344CB8AC3E}">
        <p14:creationId xmlns:p14="http://schemas.microsoft.com/office/powerpoint/2010/main" val="3265699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bronchial stricture reporting, data showed a gradual increase in missing values and therefore a decrease in reported values across the year 1-5 TRFs. A majority of responses for this question were “no,” with a higher percentage of affirmative responses reported on the 1-year TRF and a decreasing trend over time. Bronchial stricture reporting dropped noticeably at the time of reporting death or graft failure.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dirty="0"/>
          </a:p>
        </p:txBody>
      </p:sp>
    </p:spTree>
    <p:extLst>
      <p:ext uri="{BB962C8B-B14F-4D97-AF65-F5344CB8AC3E}">
        <p14:creationId xmlns:p14="http://schemas.microsoft.com/office/powerpoint/2010/main" val="636670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O2 requirement at rest, data showed that within 5-years of transplant for all adult lung alone transplants 2009-2015, approximately 20% of values were missing.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Subcommittee felt that all of this evidence supported efforts for more precise data collection focused on objective data fields, including FEV1 and FVC.</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13</a:t>
            </a:fld>
            <a:endParaRPr lang="en-US" dirty="0"/>
          </a:p>
        </p:txBody>
      </p:sp>
    </p:spTree>
    <p:extLst>
      <p:ext uri="{BB962C8B-B14F-4D97-AF65-F5344CB8AC3E}">
        <p14:creationId xmlns:p14="http://schemas.microsoft.com/office/powerpoint/2010/main" val="3250211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u="none" dirty="0" smtClean="0"/>
              <a:t>Committee</a:t>
            </a:r>
            <a:r>
              <a:rPr lang="en-US" baseline="0" dirty="0" smtClean="0"/>
              <a:t> </a:t>
            </a:r>
            <a:r>
              <a:rPr lang="en-US" strike="noStrike" baseline="0" dirty="0" smtClean="0"/>
              <a:t>and </a:t>
            </a:r>
            <a:r>
              <a:rPr lang="en-US" baseline="0" dirty="0" smtClean="0"/>
              <a:t>ultimately decided to add fields to the TRFs for FVC and FEF 25-75, and to modify the current FEV1 field. These will be collected at three time intervals per TRF (you will see an example of what this may look like in the next slide). </a:t>
            </a:r>
          </a:p>
          <a:p>
            <a:endParaRPr lang="en-US" baseline="0" dirty="0" smtClean="0"/>
          </a:p>
          <a:p>
            <a:r>
              <a:rPr lang="en-US" baseline="0" dirty="0" smtClean="0"/>
              <a:t>The Committee is also proposing to modify the current bronchial stricture field and the O2 requirement field. For bronchial stricture, the Committee proposes including it on the 6 month and 1-5 year TRFs, but is seeking feedback from the community on ways to improve the wording of question for the data element. The Committee believes that the current response choices for the question “Bronchial Stricture (since last follow up)” of “Yes, No, or Unknown” may not be the best choices for this condition. For the O2 requirement field, the Committee agreed that better data could be gathered if the question was clarified. The proposed change is to have a field for “O2 requirement </a:t>
            </a:r>
            <a:r>
              <a:rPr lang="en-US" b="0" baseline="0" dirty="0" smtClean="0"/>
              <a:t>at rest</a:t>
            </a:r>
            <a:r>
              <a:rPr lang="en-US" baseline="0" dirty="0" smtClean="0"/>
              <a:t>” and another for “O2 requirement </a:t>
            </a:r>
            <a:r>
              <a:rPr lang="en-US" b="0" baseline="0" dirty="0" smtClean="0"/>
              <a:t>with exercise</a:t>
            </a:r>
            <a:r>
              <a:rPr lang="en-US" baseline="0" dirty="0" smtClean="0"/>
              <a:t>”</a:t>
            </a:r>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elements selected are objective and standardized. They are easily accessible within a patient’s medical record for both clinical and non-clinical coordinators and no interpretation is necessary. This format should improve the accuracy and completeness of reporting. In addition, the modifications to the TRF allow for collection of a new phenotype of chronic lung rejection.</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dirty="0"/>
          </a:p>
        </p:txBody>
      </p:sp>
    </p:spTree>
    <p:extLst>
      <p:ext uri="{BB962C8B-B14F-4D97-AF65-F5344CB8AC3E}">
        <p14:creationId xmlns:p14="http://schemas.microsoft.com/office/powerpoint/2010/main" val="2708391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UNOS IT Department </a:t>
            </a:r>
            <a:r>
              <a:rPr lang="en-US" dirty="0" smtClean="0"/>
              <a:t>created this mock up </a:t>
            </a:r>
            <a:r>
              <a:rPr lang="en-US" baseline="0" dirty="0" smtClean="0"/>
              <a:t>of what a TRF could look like. Keep in mind that this is just a mock-up, and not what the final TRF will look like if implemented. Note that there are three intervals for Date Test Performed, which the Committee suggests be collected at three equally spread out time points during the TRF time period. The Committee welcomes feedback about these time intervals.</a:t>
            </a:r>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dirty="0"/>
          </a:p>
        </p:txBody>
      </p:sp>
    </p:spTree>
    <p:extLst>
      <p:ext uri="{BB962C8B-B14F-4D97-AF65-F5344CB8AC3E}">
        <p14:creationId xmlns:p14="http://schemas.microsoft.com/office/powerpoint/2010/main" val="2598909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table shows each data element, whether it is on the current TRF, and its status on the each proposed TRF. Note that there are only two entirely new fields – FVC and FEF25-75, but these are easily accessible already from a patient’s record. </a:t>
            </a:r>
          </a:p>
          <a:p>
            <a:endParaRPr lang="en-US" baseline="0" dirty="0" smtClean="0"/>
          </a:p>
          <a:p>
            <a:r>
              <a:rPr lang="en-US" dirty="0" smtClean="0"/>
              <a:t>(In</a:t>
            </a:r>
            <a:r>
              <a:rPr lang="en-US" baseline="0" dirty="0" smtClean="0"/>
              <a:t> case anyone asks, Bronchial Stricture and O2 Requirement not asked on interim forms partially due to having the highest rate of missing values across all TRFs)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dirty="0"/>
          </a:p>
        </p:txBody>
      </p:sp>
    </p:spTree>
    <p:extLst>
      <p:ext uri="{BB962C8B-B14F-4D97-AF65-F5344CB8AC3E}">
        <p14:creationId xmlns:p14="http://schemas.microsoft.com/office/powerpoint/2010/main" val="4234109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Transplant</a:t>
            </a:r>
            <a:r>
              <a:rPr lang="en-US" sz="1200" kern="1200" baseline="0" dirty="0" smtClean="0">
                <a:solidFill>
                  <a:schemeClr val="tx1"/>
                </a:solidFill>
                <a:effectLst/>
                <a:latin typeface="+mn-lt"/>
                <a:ea typeface="+mn-ea"/>
                <a:cs typeface="+mn-cs"/>
              </a:rPr>
              <a:t> hospital members will be affected by this proposal. </a:t>
            </a:r>
            <a:r>
              <a:rPr lang="en-US" sz="1200" kern="1200" dirty="0" smtClean="0">
                <a:solidFill>
                  <a:schemeClr val="tx1"/>
                </a:solidFill>
                <a:effectLst/>
                <a:latin typeface="+mn-lt"/>
                <a:ea typeface="+mn-ea"/>
                <a:cs typeface="+mn-cs"/>
              </a:rPr>
              <a:t>Transplant programs will be required to provide new graft function data to the OPTN for all adult and pediatric lung and heart-lung transplant recipients on the relevant TRF. Administrative burden is mitigated by the fact that the new data elements are standard measures obtained during PFT and readily obtainable to both clinical and non-clinical data coordinators in medical records. Minimal staff training may be required.</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dirty="0"/>
          </a:p>
        </p:txBody>
      </p:sp>
    </p:spTree>
    <p:extLst>
      <p:ext uri="{BB962C8B-B14F-4D97-AF65-F5344CB8AC3E}">
        <p14:creationId xmlns:p14="http://schemas.microsoft.com/office/powerpoint/2010/main" val="585580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proposal is projected to go to the Board of Directors in June of 2018. If approved, t</a:t>
            </a:r>
            <a:r>
              <a:rPr lang="en-US" dirty="0" smtClean="0"/>
              <a:t>his proposal will require an additional public comment posted in the Federal Register sponsored by the Health Resources and Services Administration (HRSA) to adhere to the Office of Management and Budget’s guidelines for collecting additional information. This proposal requires programming in UNet as it involves </a:t>
            </a:r>
            <a:r>
              <a:rPr lang="en-US" strike="noStrike" baseline="0" dirty="0" smtClean="0"/>
              <a:t>modifying </a:t>
            </a:r>
            <a:r>
              <a:rPr lang="en-US" dirty="0" smtClean="0"/>
              <a:t>TIEDI forms. We’ll modify The 6-month, 1-5 year, and 6+ year TRF forms</a:t>
            </a:r>
            <a:r>
              <a:rPr lang="en-US" baseline="0" dirty="0" smtClean="0"/>
              <a:t> </a:t>
            </a:r>
            <a:r>
              <a:rPr lang="en-US" dirty="0" smtClean="0"/>
              <a:t>for both adult and pediatric lung and heart-lung </a:t>
            </a:r>
            <a:r>
              <a:rPr lang="en-US" b="0" dirty="0" smtClean="0"/>
              <a:t>and we’ll also </a:t>
            </a:r>
            <a:r>
              <a:rPr lang="en-US" b="0" strike="noStrike" dirty="0" smtClean="0"/>
              <a:t>change</a:t>
            </a:r>
            <a:r>
              <a:rPr lang="en-US" b="0" strike="noStrike" baseline="0" dirty="0" smtClean="0"/>
              <a:t> t</a:t>
            </a:r>
            <a:r>
              <a:rPr lang="en-US" strike="noStrike" dirty="0" smtClean="0"/>
              <a:t>he</a:t>
            </a:r>
            <a:r>
              <a:rPr lang="en-US" dirty="0" smtClean="0"/>
              <a:t> interim forms.</a:t>
            </a:r>
          </a:p>
          <a:p>
            <a:endParaRPr lang="en-US" dirty="0" smtClean="0"/>
          </a:p>
          <a:p>
            <a:r>
              <a:rPr lang="en-US" dirty="0" smtClean="0"/>
              <a:t>This proposal may require an instructional program and will be monitored for specific needs throughout development and implementation to determine exactly what members need to know.</a:t>
            </a:r>
          </a:p>
          <a:p>
            <a:endParaRPr lang="en-US" dirty="0" smtClean="0"/>
          </a:p>
          <a:p>
            <a:r>
              <a:rPr lang="en-US" dirty="0" smtClean="0"/>
              <a:t>The</a:t>
            </a:r>
            <a:r>
              <a:rPr lang="en-US" baseline="0" dirty="0" smtClean="0"/>
              <a:t> changes to the data elements in this proposal do not affect the monitoring plan. Any data entered in UNet may be subject to OPTN review, and members are required to provide documentation as requested.</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dirty="0"/>
          </a:p>
        </p:txBody>
      </p:sp>
    </p:spTree>
    <p:extLst>
      <p:ext uri="{BB962C8B-B14F-4D97-AF65-F5344CB8AC3E}">
        <p14:creationId xmlns:p14="http://schemas.microsoft.com/office/powerpoint/2010/main" val="3343801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is asking for feedback on these</a:t>
            </a:r>
            <a:r>
              <a:rPr lang="en-US" baseline="0" dirty="0" smtClean="0"/>
              <a:t> three questions: whether or not to keep the bronchial stricture question on the 6 month and 1-5 year TRFs, how many time intervals should be collected for FEV1, FVC, and FEF25-75, and about budgetary impact of this proposal.</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dirty="0"/>
          </a:p>
        </p:txBody>
      </p:sp>
    </p:spTree>
    <p:extLst>
      <p:ext uri="{BB962C8B-B14F-4D97-AF65-F5344CB8AC3E}">
        <p14:creationId xmlns:p14="http://schemas.microsoft.com/office/powerpoint/2010/main" val="228589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dirty="0"/>
          </a:p>
        </p:txBody>
      </p:sp>
    </p:spTree>
    <p:extLst>
      <p:ext uri="{BB962C8B-B14F-4D97-AF65-F5344CB8AC3E}">
        <p14:creationId xmlns:p14="http://schemas.microsoft.com/office/powerpoint/2010/main" val="316073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Subcommittee looked at OPTN data on BOS reporting, Bronchial</a:t>
            </a:r>
            <a:r>
              <a:rPr lang="en-US" sz="1200" kern="1200" baseline="0" dirty="0" smtClean="0">
                <a:solidFill>
                  <a:schemeClr val="tx1"/>
                </a:solidFill>
                <a:effectLst/>
                <a:latin typeface="+mn-lt"/>
                <a:ea typeface="+mn-ea"/>
                <a:cs typeface="+mn-cs"/>
              </a:rPr>
              <a:t> Stricture data completeness, and O2 Requirement Data Completeness.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BOS data </a:t>
            </a:r>
            <a:r>
              <a:rPr lang="en-US" sz="1200" kern="1200" dirty="0" smtClean="0">
                <a:solidFill>
                  <a:schemeClr val="tx1"/>
                </a:solidFill>
                <a:effectLst/>
                <a:latin typeface="+mn-lt"/>
                <a:ea typeface="+mn-ea"/>
                <a:cs typeface="+mn-cs"/>
              </a:rPr>
              <a:t>illustrated the inconsistency in data reporting for BOS on the current TRF. The evidence shown in the analysis </a:t>
            </a:r>
            <a:r>
              <a:rPr lang="en-US" sz="1200" b="1" u="sng" kern="1200" baseline="0" dirty="0" smtClean="0">
                <a:solidFill>
                  <a:schemeClr val="tx1"/>
                </a:solidFill>
                <a:effectLst/>
                <a:latin typeface="+mn-lt"/>
                <a:ea typeface="+mn-ea"/>
                <a:cs typeface="+mn-cs"/>
              </a:rPr>
              <a:t>of these randomly selected individuals (BG)</a:t>
            </a:r>
            <a:r>
              <a:rPr lang="en-US" sz="1200" kern="1200" dirty="0" smtClean="0">
                <a:solidFill>
                  <a:schemeClr val="tx1"/>
                </a:solidFill>
                <a:effectLst/>
                <a:latin typeface="+mn-lt"/>
                <a:ea typeface="+mn-ea"/>
                <a:cs typeface="+mn-cs"/>
              </a:rPr>
              <a:t>  supports the claim that the current subjective criteria that is collected on the TRF using the BOS field does not always adequately represent the staging of rejection in lung transplants. Trends shown in this report indicate that centers likely do not see the progression through BOS stages the same way, and the data is not collected consistently within each center or patient year to year.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dirty="0"/>
          </a:p>
        </p:txBody>
      </p:sp>
    </p:spTree>
    <p:extLst>
      <p:ext uri="{BB962C8B-B14F-4D97-AF65-F5344CB8AC3E}">
        <p14:creationId xmlns:p14="http://schemas.microsoft.com/office/powerpoint/2010/main" val="3242985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pPr lvl="0"/>
            <a:r>
              <a:rPr lang="en-US" sz="4400" b="1" dirty="0" smtClean="0">
                <a:solidFill>
                  <a:srgbClr val="1F497D"/>
                </a:solidFill>
                <a:latin typeface="Arial" panose="020B0604020202020204" pitchFamily="34" charset="0"/>
                <a:ea typeface="Times New Roman" panose="02020603050405020304" pitchFamily="18" charset="0"/>
                <a:cs typeface="Arial" panose="020B0604020202020204" pitchFamily="34" charset="0"/>
              </a:rPr>
              <a:t>Modification of the </a:t>
            </a:r>
            <a:r>
              <a:rPr lang="en-US" sz="4400" b="1" dirty="0">
                <a:solidFill>
                  <a:srgbClr val="1F497D"/>
                </a:solidFill>
                <a:latin typeface="Arial" panose="020B0604020202020204" pitchFamily="34" charset="0"/>
                <a:ea typeface="Times New Roman" panose="02020603050405020304" pitchFamily="18" charset="0"/>
                <a:cs typeface="Arial" panose="020B0604020202020204" pitchFamily="34" charset="0"/>
              </a:rPr>
              <a:t>Lung Transplant Follow-up Form (TRF) to Better Characterize Longitudinal Change in Lung Function following Transplantation</a:t>
            </a:r>
            <a:r>
              <a:rPr lang="en-US" sz="3200" dirty="0">
                <a:solidFill>
                  <a:schemeClr val="tx1"/>
                </a:solidFill>
                <a:latin typeface="Arial" panose="020B0604020202020204" pitchFamily="34" charset="0"/>
              </a:rPr>
              <a:t/>
            </a:r>
            <a:br>
              <a:rPr lang="en-US" sz="3200" dirty="0">
                <a:solidFill>
                  <a:schemeClr val="tx1"/>
                </a:solidFill>
                <a:latin typeface="Arial" panose="020B0604020202020204" pitchFamily="34" charset="0"/>
              </a:rPr>
            </a:br>
            <a:endParaRPr lang="en-US" sz="4400" dirty="0"/>
          </a:p>
        </p:txBody>
      </p:sp>
      <p:sp>
        <p:nvSpPr>
          <p:cNvPr id="6" name="Subtitle 2"/>
          <p:cNvSpPr>
            <a:spLocks noGrp="1"/>
          </p:cNvSpPr>
          <p:nvPr>
            <p:ph type="subTitle" idx="1"/>
          </p:nvPr>
        </p:nvSpPr>
        <p:spPr>
          <a:xfrm>
            <a:off x="556540" y="4315005"/>
            <a:ext cx="11073631" cy="753036"/>
          </a:xfrm>
        </p:spPr>
        <p:txBody>
          <a:bodyPr>
            <a:normAutofit/>
          </a:bodyPr>
          <a:lstStyle/>
          <a:p>
            <a:r>
              <a:rPr lang="en-US" sz="3600" dirty="0" smtClean="0"/>
              <a:t>Thoracic Organ Transplantation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56540" y="2210363"/>
            <a:ext cx="11073631" cy="1619250"/>
          </a:xfrm>
        </p:spPr>
        <p:txBody>
          <a:bodyPr/>
          <a:lstStyle/>
          <a:p>
            <a:r>
              <a:rPr lang="en-US" dirty="0" smtClean="0"/>
              <a:t>Extra Slides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2582320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smtClean="0">
                <a:latin typeface="Arial" panose="020B0604020202020204" pitchFamily="34" charset="0"/>
                <a:cs typeface="Arial" panose="020B0604020202020204" pitchFamily="34" charset="0"/>
              </a:rPr>
              <a:t>Data showed inconsistent reporting for BOS on current TRF.</a:t>
            </a:r>
          </a:p>
          <a:p>
            <a:endParaRPr lang="en-US" alt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sz="4400" dirty="0" smtClean="0"/>
              <a:t>Supporting Evidence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pic>
        <p:nvPicPr>
          <p:cNvPr id="5" name="Picture 4" descr="This image shows that the the BOS reported for randomly elected individuals varies greatly on 1, 2, 3, 5, and 5 year forms (as well as death and graft failure points)." title="Randomly Selected Individuals to Depict the Variation in BOS Reporting"/>
          <p:cNvPicPr/>
          <p:nvPr/>
        </p:nvPicPr>
        <p:blipFill>
          <a:blip r:embed="rId3"/>
          <a:stretch>
            <a:fillRect/>
          </a:stretch>
        </p:blipFill>
        <p:spPr>
          <a:xfrm>
            <a:off x="1943169" y="1960530"/>
            <a:ext cx="8535988" cy="4781210"/>
          </a:xfrm>
          <a:prstGeom prst="rect">
            <a:avLst/>
          </a:prstGeom>
        </p:spPr>
      </p:pic>
    </p:spTree>
    <p:extLst>
      <p:ext uri="{BB962C8B-B14F-4D97-AF65-F5344CB8AC3E}">
        <p14:creationId xmlns:p14="http://schemas.microsoft.com/office/powerpoint/2010/main" val="3869570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Supporting Evidence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pic>
        <p:nvPicPr>
          <p:cNvPr id="7" name="Picture 6" descr="This table shows that there was a gradual increase in the number of missing values on forms as years pass since transplant." title="Bronchial Stricture Data Completenes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1407" y="1586362"/>
            <a:ext cx="7339330" cy="3866198"/>
          </a:xfrm>
          <a:prstGeom prst="rect">
            <a:avLst/>
          </a:prstGeom>
          <a:noFill/>
        </p:spPr>
      </p:pic>
      <p:sp>
        <p:nvSpPr>
          <p:cNvPr id="8" name="Rectangle 7"/>
          <p:cNvSpPr/>
          <p:nvPr/>
        </p:nvSpPr>
        <p:spPr>
          <a:xfrm>
            <a:off x="3860467" y="1095110"/>
            <a:ext cx="4467890" cy="369332"/>
          </a:xfrm>
          <a:prstGeom prst="rect">
            <a:avLst/>
          </a:prstGeom>
        </p:spPr>
        <p:txBody>
          <a:bodyPr wrap="none">
            <a:spAutoFit/>
          </a:bodyPr>
          <a:lstStyle/>
          <a:p>
            <a:r>
              <a:rPr lang="en-US" b="1" dirty="0">
                <a:latin typeface="Arial" panose="020B0604020202020204" pitchFamily="34" charset="0"/>
                <a:ea typeface="Calibri" panose="020F0502020204030204" pitchFamily="34" charset="0"/>
              </a:rPr>
              <a:t>Bronchial Stricture Data Completeness</a:t>
            </a:r>
            <a:endParaRPr lang="en-US" dirty="0"/>
          </a:p>
        </p:txBody>
      </p:sp>
    </p:spTree>
    <p:extLst>
      <p:ext uri="{BB962C8B-B14F-4D97-AF65-F5344CB8AC3E}">
        <p14:creationId xmlns:p14="http://schemas.microsoft.com/office/powerpoint/2010/main" val="4161510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Supporting Evidence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pic>
        <p:nvPicPr>
          <p:cNvPr id="5" name="Picture 4" descr="This table shows that from 2009-2015, about 20% of values were missing for the 02 at rest data field." title="O2 at Rest Data Completenes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6457" y="1673608"/>
            <a:ext cx="7680960" cy="4036640"/>
          </a:xfrm>
          <a:prstGeom prst="rect">
            <a:avLst/>
          </a:prstGeom>
          <a:noFill/>
        </p:spPr>
      </p:pic>
      <p:sp>
        <p:nvSpPr>
          <p:cNvPr id="2" name="Rectangle 1"/>
          <p:cNvSpPr/>
          <p:nvPr/>
        </p:nvSpPr>
        <p:spPr>
          <a:xfrm>
            <a:off x="4121069" y="1155759"/>
            <a:ext cx="3531736" cy="369332"/>
          </a:xfrm>
          <a:prstGeom prst="rect">
            <a:avLst/>
          </a:prstGeom>
        </p:spPr>
        <p:txBody>
          <a:bodyPr wrap="none">
            <a:spAutoFit/>
          </a:bodyPr>
          <a:lstStyle/>
          <a:p>
            <a:r>
              <a:rPr lang="en-US" b="1" dirty="0">
                <a:latin typeface="Arial" panose="020B0604020202020204" pitchFamily="34" charset="0"/>
                <a:ea typeface="Calibri" panose="020F0502020204030204" pitchFamily="34" charset="0"/>
              </a:rPr>
              <a:t>O2 at Rest Data Completeness</a:t>
            </a:r>
            <a:endParaRPr lang="en-US" dirty="0"/>
          </a:p>
        </p:txBody>
      </p:sp>
    </p:spTree>
    <p:extLst>
      <p:ext uri="{BB962C8B-B14F-4D97-AF65-F5344CB8AC3E}">
        <p14:creationId xmlns:p14="http://schemas.microsoft.com/office/powerpoint/2010/main" val="4017587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8828"/>
            <a:ext cx="11394917" cy="4808132"/>
          </a:xfrm>
        </p:spPr>
        <p:txBody>
          <a:bodyPr>
            <a:normAutofit/>
          </a:bodyPr>
          <a:lstStyle/>
          <a:p>
            <a:r>
              <a:rPr lang="en-US" altLang="en-US" sz="3200" dirty="0" smtClean="0">
                <a:latin typeface="Arial" panose="020B0604020202020204" pitchFamily="34" charset="0"/>
                <a:cs typeface="Arial" panose="020B0604020202020204" pitchFamily="34" charset="0"/>
              </a:rPr>
              <a:t>Current Transplant Recipient Follow-up (TRF) form only </a:t>
            </a:r>
            <a:r>
              <a:rPr lang="en-US" altLang="en-US" sz="3200" dirty="0">
                <a:latin typeface="Arial" panose="020B0604020202020204" pitchFamily="34" charset="0"/>
                <a:cs typeface="Arial" panose="020B0604020202020204" pitchFamily="34" charset="0"/>
              </a:rPr>
              <a:t>collects data on bronchiolitis obliterans syndrome (</a:t>
            </a:r>
            <a:r>
              <a:rPr lang="en-US" altLang="en-US" sz="3200" dirty="0" smtClean="0">
                <a:latin typeface="Arial" panose="020B0604020202020204" pitchFamily="34" charset="0"/>
                <a:cs typeface="Arial" panose="020B0604020202020204" pitchFamily="34" charset="0"/>
              </a:rPr>
              <a:t>BOS)</a:t>
            </a:r>
          </a:p>
          <a:p>
            <a:r>
              <a:rPr lang="en-US" sz="3200" dirty="0"/>
              <a:t>L</a:t>
            </a:r>
            <a:r>
              <a:rPr lang="en-US" sz="3200" dirty="0" smtClean="0"/>
              <a:t>imited </a:t>
            </a:r>
            <a:r>
              <a:rPr lang="en-US" sz="3200" dirty="0"/>
              <a:t>data </a:t>
            </a:r>
            <a:r>
              <a:rPr lang="en-US" sz="3200" dirty="0" smtClean="0"/>
              <a:t>does </a:t>
            </a:r>
            <a:r>
              <a:rPr lang="en-US" sz="3200" dirty="0"/>
              <a:t>not capture all the prognosis possibilities for declining graft </a:t>
            </a:r>
            <a:r>
              <a:rPr lang="en-US" sz="3200" dirty="0" smtClean="0"/>
              <a:t>function</a:t>
            </a: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200" dirty="0" smtClean="0"/>
              <a:t>Modify </a:t>
            </a:r>
            <a:r>
              <a:rPr lang="en-US" sz="3200" dirty="0"/>
              <a:t>current </a:t>
            </a:r>
            <a:r>
              <a:rPr lang="en-US" sz="3200" dirty="0" smtClean="0"/>
              <a:t>FEV1 </a:t>
            </a:r>
            <a:r>
              <a:rPr lang="en-US" sz="3200" dirty="0"/>
              <a:t>field and add Forced Vital Capacity (FVC) and Forced Expiratory Flow 25–75% (FEF 25–75) fields </a:t>
            </a:r>
            <a:endParaRPr lang="en-US" sz="3200" dirty="0" smtClean="0"/>
          </a:p>
          <a:p>
            <a:pPr lvl="1"/>
            <a:r>
              <a:rPr lang="en-US" sz="2400" dirty="0" smtClean="0"/>
              <a:t>Collected at three time intervals per TRF</a:t>
            </a:r>
            <a:endParaRPr lang="en-US" sz="2400" dirty="0"/>
          </a:p>
          <a:p>
            <a:pPr lvl="0"/>
            <a:r>
              <a:rPr lang="en-US" sz="3200" dirty="0"/>
              <a:t>Modify Bronchial Stricture and Oxygen Requirement </a:t>
            </a:r>
            <a:r>
              <a:rPr lang="en-US" sz="3200" dirty="0" smtClean="0"/>
              <a:t>fields</a:t>
            </a:r>
          </a:p>
          <a:p>
            <a:pPr lvl="1"/>
            <a:r>
              <a:rPr lang="en-US" sz="2400" dirty="0" smtClean="0"/>
              <a:t>Bronchial Stricture: 6 month and 1-5 year TRFs</a:t>
            </a:r>
          </a:p>
          <a:p>
            <a:pPr lvl="1"/>
            <a:r>
              <a:rPr lang="en-US" sz="2400" dirty="0" smtClean="0"/>
              <a:t>O2 Requirement: at rest and with exercise</a:t>
            </a:r>
          </a:p>
          <a:p>
            <a:pPr lvl="0"/>
            <a:endParaRPr lang="en-US" altLang="en-US" dirty="0">
              <a:latin typeface="Arial" panose="020B0604020202020204" pitchFamily="34" charset="0"/>
              <a:cs typeface="Arial" panose="020B0604020202020204" pitchFamily="34" charset="0"/>
            </a:endParaRPr>
          </a:p>
          <a:p>
            <a:pPr>
              <a:defRPr/>
            </a:pPr>
            <a:endParaRPr lang="en-US" alt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279" y="1780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0351" y="990094"/>
            <a:ext cx="8280010" cy="5867906"/>
          </a:xfrm>
          <a:prstGeom prst="rect">
            <a:avLst/>
          </a:prstGeom>
        </p:spPr>
      </p:pic>
    </p:spTree>
    <p:extLst>
      <p:ext uri="{BB962C8B-B14F-4D97-AF65-F5344CB8AC3E}">
        <p14:creationId xmlns:p14="http://schemas.microsoft.com/office/powerpoint/2010/main" val="2585196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279" y="1780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82977512"/>
              </p:ext>
            </p:extLst>
          </p:nvPr>
        </p:nvGraphicFramePr>
        <p:xfrm>
          <a:off x="310329" y="917302"/>
          <a:ext cx="11308741" cy="5845195"/>
        </p:xfrm>
        <a:graphic>
          <a:graphicData uri="http://schemas.openxmlformats.org/drawingml/2006/table">
            <a:tbl>
              <a:tblPr firstRow="1" bandRow="1">
                <a:tableStyleId>{21E4AEA4-8DFA-4A89-87EB-49C32662AFE0}</a:tableStyleId>
              </a:tblPr>
              <a:tblGrid>
                <a:gridCol w="2168140">
                  <a:extLst>
                    <a:ext uri="{9D8B030D-6E8A-4147-A177-3AD203B41FA5}">
                      <a16:colId xmlns:a16="http://schemas.microsoft.com/office/drawing/2014/main" val="20000"/>
                    </a:ext>
                  </a:extLst>
                </a:gridCol>
                <a:gridCol w="1328468">
                  <a:extLst>
                    <a:ext uri="{9D8B030D-6E8A-4147-A177-3AD203B41FA5}">
                      <a16:colId xmlns:a16="http://schemas.microsoft.com/office/drawing/2014/main" val="20001"/>
                    </a:ext>
                  </a:extLst>
                </a:gridCol>
                <a:gridCol w="1527873">
                  <a:extLst>
                    <a:ext uri="{9D8B030D-6E8A-4147-A177-3AD203B41FA5}">
                      <a16:colId xmlns:a16="http://schemas.microsoft.com/office/drawing/2014/main" val="20002"/>
                    </a:ext>
                  </a:extLst>
                </a:gridCol>
                <a:gridCol w="2514680">
                  <a:extLst>
                    <a:ext uri="{9D8B030D-6E8A-4147-A177-3AD203B41FA5}">
                      <a16:colId xmlns:a16="http://schemas.microsoft.com/office/drawing/2014/main" val="20003"/>
                    </a:ext>
                  </a:extLst>
                </a:gridCol>
                <a:gridCol w="1579323">
                  <a:extLst>
                    <a:ext uri="{9D8B030D-6E8A-4147-A177-3AD203B41FA5}">
                      <a16:colId xmlns:a16="http://schemas.microsoft.com/office/drawing/2014/main" val="20004"/>
                    </a:ext>
                  </a:extLst>
                </a:gridCol>
                <a:gridCol w="2190257">
                  <a:extLst>
                    <a:ext uri="{9D8B030D-6E8A-4147-A177-3AD203B41FA5}">
                      <a16:colId xmlns:a16="http://schemas.microsoft.com/office/drawing/2014/main" val="20005"/>
                    </a:ext>
                  </a:extLst>
                </a:gridCol>
              </a:tblGrid>
              <a:tr h="580018">
                <a:tc>
                  <a:txBody>
                    <a:bodyPr/>
                    <a:lstStyle/>
                    <a:p>
                      <a:r>
                        <a:rPr lang="en-US" sz="2400" dirty="0" smtClean="0">
                          <a:latin typeface="Arial" panose="020B0604020202020204" pitchFamily="34" charset="0"/>
                          <a:cs typeface="Arial" panose="020B0604020202020204" pitchFamily="34" charset="0"/>
                        </a:rPr>
                        <a:t>Element</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Current</a:t>
                      </a:r>
                      <a:r>
                        <a:rPr lang="en-US" sz="2400" baseline="0" dirty="0" smtClean="0">
                          <a:latin typeface="Arial" panose="020B0604020202020204" pitchFamily="34" charset="0"/>
                          <a:cs typeface="Arial" panose="020B0604020202020204" pitchFamily="34" charset="0"/>
                        </a:rPr>
                        <a:t> form</a:t>
                      </a:r>
                      <a:endParaRPr lang="en-US" sz="2400" dirty="0">
                        <a:latin typeface="Arial" panose="020B0604020202020204" pitchFamily="34" charset="0"/>
                        <a:cs typeface="Arial" panose="020B0604020202020204" pitchFamily="34" charset="0"/>
                      </a:endParaRPr>
                    </a:p>
                  </a:txBody>
                  <a:tcPr>
                    <a:solidFill>
                      <a:schemeClr val="bg2"/>
                    </a:solidFill>
                  </a:tcPr>
                </a:tc>
                <a:tc>
                  <a:txBody>
                    <a:bodyPr/>
                    <a:lstStyle/>
                    <a:p>
                      <a:r>
                        <a:rPr lang="en-US" sz="2400" dirty="0" smtClean="0">
                          <a:latin typeface="Arial" panose="020B0604020202020204" pitchFamily="34" charset="0"/>
                          <a:cs typeface="Arial" panose="020B0604020202020204" pitchFamily="34" charset="0"/>
                        </a:rPr>
                        <a:t>6 month form</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1-5 TRF</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6+ TRF</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Interim Forms (Death/Graft Failure)</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858143">
                <a:tc>
                  <a:txBody>
                    <a:bodyPr/>
                    <a:lstStyle/>
                    <a:p>
                      <a:r>
                        <a:rPr lang="en-US" sz="2400" b="1" dirty="0" smtClean="0">
                          <a:latin typeface="Arial" panose="020B0604020202020204" pitchFamily="34" charset="0"/>
                          <a:cs typeface="Arial" panose="020B0604020202020204" pitchFamily="34" charset="0"/>
                        </a:rPr>
                        <a:t>FEV 1</a:t>
                      </a:r>
                      <a:endParaRPr lang="en-US" sz="2400" b="1"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a:t>
                      </a:r>
                      <a:endParaRPr lang="en-US" sz="2400" dirty="0">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r>
                        <a:rPr lang="en-US" sz="2400" dirty="0" smtClean="0">
                          <a:latin typeface="Arial" panose="020B0604020202020204" pitchFamily="34" charset="0"/>
                          <a:cs typeface="Arial" panose="020B0604020202020204" pitchFamily="34" charset="0"/>
                        </a:rPr>
                        <a:t>Yes-modified</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 modified</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Yes-modified</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858143">
                <a:tc>
                  <a:txBody>
                    <a:bodyPr/>
                    <a:lstStyle/>
                    <a:p>
                      <a:r>
                        <a:rPr lang="en-US" sz="2400" b="1" dirty="0" smtClean="0">
                          <a:latin typeface="Arial" panose="020B0604020202020204" pitchFamily="34" charset="0"/>
                          <a:cs typeface="Arial" panose="020B0604020202020204" pitchFamily="34" charset="0"/>
                        </a:rPr>
                        <a:t>FVC</a:t>
                      </a:r>
                      <a:endParaRPr lang="en-US" sz="2400" b="1"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No</a:t>
                      </a:r>
                      <a:endParaRPr lang="en-US" sz="2400" dirty="0">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r>
                        <a:rPr lang="en-US" sz="2400" dirty="0" smtClean="0">
                          <a:latin typeface="Arial" panose="020B0604020202020204" pitchFamily="34" charset="0"/>
                          <a:cs typeface="Arial" panose="020B0604020202020204" pitchFamily="34" charset="0"/>
                        </a:rPr>
                        <a:t>Yes- New</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 New</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 New</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858143">
                <a:tc>
                  <a:txBody>
                    <a:bodyPr/>
                    <a:lstStyle/>
                    <a:p>
                      <a:r>
                        <a:rPr lang="en-US" sz="2400" b="1" dirty="0" smtClean="0">
                          <a:latin typeface="Arial" panose="020B0604020202020204" pitchFamily="34" charset="0"/>
                          <a:cs typeface="Arial" panose="020B0604020202020204" pitchFamily="34" charset="0"/>
                        </a:rPr>
                        <a:t>FEF 25-75</a:t>
                      </a:r>
                      <a:endParaRPr lang="en-US" sz="2400" b="1"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No</a:t>
                      </a:r>
                      <a:endParaRPr lang="en-US" sz="2400" dirty="0">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r>
                        <a:rPr lang="en-US" sz="2400" dirty="0" smtClean="0">
                          <a:latin typeface="Arial" panose="020B0604020202020204" pitchFamily="34" charset="0"/>
                          <a:cs typeface="Arial" panose="020B0604020202020204" pitchFamily="34" charset="0"/>
                        </a:rPr>
                        <a:t>Yes- New</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 New</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 New</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858143">
                <a:tc>
                  <a:txBody>
                    <a:bodyPr/>
                    <a:lstStyle/>
                    <a:p>
                      <a:r>
                        <a:rPr lang="en-US" sz="2400" b="1" dirty="0" smtClean="0">
                          <a:latin typeface="Arial" panose="020B0604020202020204" pitchFamily="34" charset="0"/>
                          <a:cs typeface="Arial" panose="020B0604020202020204" pitchFamily="34" charset="0"/>
                        </a:rPr>
                        <a:t>Bronchial stricture</a:t>
                      </a:r>
                      <a:endParaRPr lang="en-US" sz="2400" b="1"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a:t>
                      </a:r>
                      <a:endParaRPr lang="en-US" sz="2400" dirty="0">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r>
                        <a:rPr lang="en-US" sz="2400" dirty="0" smtClean="0">
                          <a:latin typeface="Arial" panose="020B0604020202020204" pitchFamily="34" charset="0"/>
                          <a:cs typeface="Arial" panose="020B0604020202020204" pitchFamily="34" charset="0"/>
                        </a:rPr>
                        <a:t>Yes-modified</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solidFill>
                            <a:schemeClr val="tx1"/>
                          </a:solidFill>
                          <a:latin typeface="Arial" panose="020B0604020202020204" pitchFamily="34" charset="0"/>
                          <a:cs typeface="Arial" panose="020B0604020202020204" pitchFamily="34" charset="0"/>
                        </a:rPr>
                        <a:t>Yes- modified</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r>
                        <a:rPr lang="en-US" sz="2400" dirty="0" smtClean="0">
                          <a:solidFill>
                            <a:schemeClr val="tx1"/>
                          </a:solidFill>
                          <a:latin typeface="Arial" panose="020B0604020202020204" pitchFamily="34" charset="0"/>
                          <a:cs typeface="Arial" panose="020B0604020202020204" pitchFamily="34" charset="0"/>
                        </a:rPr>
                        <a:t>No</a:t>
                      </a:r>
                      <a:endParaRPr lang="en-US" sz="2400" dirty="0">
                        <a:solidFill>
                          <a:schemeClr val="tx1"/>
                        </a:solidFill>
                        <a:latin typeface="Arial" panose="020B0604020202020204" pitchFamily="34" charset="0"/>
                        <a:cs typeface="Arial" panose="020B0604020202020204" pitchFamily="34" charset="0"/>
                      </a:endParaRPr>
                    </a:p>
                  </a:txBody>
                  <a:tcPr/>
                </a:tc>
                <a:tc>
                  <a:txBody>
                    <a:bodyPr/>
                    <a:lstStyle/>
                    <a:p>
                      <a:endParaRPr lang="en-US" sz="240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858143">
                <a:tc>
                  <a:txBody>
                    <a:bodyPr/>
                    <a:lstStyle/>
                    <a:p>
                      <a:r>
                        <a:rPr lang="en-US" sz="2400" b="1" dirty="0" smtClean="0">
                          <a:latin typeface="Arial" panose="020B0604020202020204" pitchFamily="34" charset="0"/>
                          <a:cs typeface="Arial" panose="020B0604020202020204" pitchFamily="34" charset="0"/>
                        </a:rPr>
                        <a:t>Oxygen requirement</a:t>
                      </a:r>
                      <a:endParaRPr lang="en-US" sz="2400" b="1"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a:t>
                      </a:r>
                      <a:endParaRPr lang="en-US" sz="2400" dirty="0">
                        <a:latin typeface="Arial" panose="020B0604020202020204" pitchFamily="34" charset="0"/>
                        <a:cs typeface="Arial" panose="020B0604020202020204" pitchFamily="34" charset="0"/>
                      </a:endParaRPr>
                    </a:p>
                  </a:txBody>
                  <a:tcPr>
                    <a:solidFill>
                      <a:schemeClr val="bg2">
                        <a:lumMod val="20000"/>
                        <a:lumOff val="80000"/>
                      </a:schemeClr>
                    </a:solidFill>
                  </a:tcPr>
                </a:tc>
                <a:tc>
                  <a:txBody>
                    <a:bodyPr/>
                    <a:lstStyle/>
                    <a:p>
                      <a:r>
                        <a:rPr lang="en-US" sz="2400" dirty="0" smtClean="0">
                          <a:latin typeface="Arial" panose="020B0604020202020204" pitchFamily="34" charset="0"/>
                          <a:cs typeface="Arial" panose="020B0604020202020204" pitchFamily="34" charset="0"/>
                        </a:rPr>
                        <a:t>Yes-modified</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 modified</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Yes-modified</a:t>
                      </a:r>
                      <a:endParaRPr lang="en-US" sz="2400" dirty="0">
                        <a:latin typeface="Arial" panose="020B0604020202020204" pitchFamily="34" charset="0"/>
                        <a:cs typeface="Arial" panose="020B0604020202020204" pitchFamily="34" charset="0"/>
                      </a:endParaRPr>
                    </a:p>
                  </a:txBody>
                  <a:tcPr/>
                </a:tc>
                <a:tc>
                  <a:txBody>
                    <a:bodyPr/>
                    <a:lstStyle/>
                    <a:p>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10702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sz="3200" dirty="0" smtClean="0">
                <a:latin typeface="Arial" panose="020B0604020202020204" pitchFamily="34" charset="0"/>
                <a:cs typeface="Arial" panose="020B0604020202020204" pitchFamily="34" charset="0"/>
              </a:rPr>
              <a:t>Transplant Hospitals: provide new graft function data</a:t>
            </a:r>
          </a:p>
          <a:p>
            <a:pPr lvl="1"/>
            <a:r>
              <a:rPr lang="en-US" altLang="en-US" sz="2400" dirty="0" smtClean="0">
                <a:latin typeface="Arial" panose="020B0604020202020204" pitchFamily="34" charset="0"/>
                <a:cs typeface="Arial" panose="020B0604020202020204" pitchFamily="34" charset="0"/>
              </a:rPr>
              <a:t>New data elements are standard measures (part of pulmonary function test) readily available </a:t>
            </a:r>
          </a:p>
          <a:p>
            <a:r>
              <a:rPr lang="en-US" altLang="en-US" sz="3200" dirty="0" smtClean="0">
                <a:latin typeface="Arial" panose="020B0604020202020204" pitchFamily="34" charset="0"/>
                <a:cs typeface="Arial" panose="020B0604020202020204" pitchFamily="34" charset="0"/>
              </a:rPr>
              <a:t>Possible minimal staff training</a:t>
            </a:r>
          </a:p>
          <a:p>
            <a:pPr marL="0" indent="0">
              <a:buNone/>
            </a:pPr>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June 2018 – Board of Directors meeting</a:t>
            </a:r>
          </a:p>
          <a:p>
            <a:r>
              <a:rPr lang="en-US" sz="3200" dirty="0"/>
              <a:t>Programming </a:t>
            </a:r>
            <a:r>
              <a:rPr lang="en-US" sz="3200" dirty="0" smtClean="0"/>
              <a:t>of TIEDI forms</a:t>
            </a:r>
          </a:p>
          <a:p>
            <a:r>
              <a:rPr lang="en-US" sz="3200" dirty="0" smtClean="0"/>
              <a:t>Instructional effort may be needed</a:t>
            </a:r>
          </a:p>
          <a:p>
            <a:r>
              <a:rPr lang="en-US" sz="3200" dirty="0" smtClean="0"/>
              <a:t>No changes to monitoring plan</a:t>
            </a:r>
          </a:p>
          <a:p>
            <a:pPr lvl="1"/>
            <a:r>
              <a:rPr lang="en-US" sz="2400" dirty="0" smtClean="0"/>
              <a:t>Any data entered in UNet</a:t>
            </a:r>
            <a:r>
              <a:rPr lang="en-US" sz="2400" baseline="30000" dirty="0" smtClean="0"/>
              <a:t>SM</a:t>
            </a:r>
            <a:r>
              <a:rPr lang="en-US" sz="2400" dirty="0" smtClean="0"/>
              <a:t> is subject to OPTN review</a:t>
            </a:r>
            <a:endParaRPr lang="en-US" sz="2400" dirty="0"/>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917916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US" sz="3000" dirty="0" smtClean="0"/>
              <a:t>The </a:t>
            </a:r>
            <a:r>
              <a:rPr lang="en-US" sz="3000" dirty="0"/>
              <a:t>Committee is proposing keeping the bronchial stricture question on the 6-month and 1-5 year </a:t>
            </a:r>
            <a:r>
              <a:rPr lang="en-US" sz="3000" dirty="0" smtClean="0"/>
              <a:t>TRFs. </a:t>
            </a:r>
            <a:r>
              <a:rPr lang="en-US" sz="3000" dirty="0"/>
              <a:t>Does the community feel this question is of value? If so, please provide input on how the question could be better asked to elicit more meaningful data regarding this short-term complication. If not, please articulate why.</a:t>
            </a:r>
          </a:p>
          <a:p>
            <a:pPr lvl="0"/>
            <a:r>
              <a:rPr lang="en-US" sz="3000" dirty="0"/>
              <a:t>The Committee welcomes feedback on how many time intervals should be collected for FEV1, FVC, and </a:t>
            </a:r>
            <a:r>
              <a:rPr lang="en-US" sz="3000" dirty="0" smtClean="0"/>
              <a:t>FEF 25-75.</a:t>
            </a:r>
            <a:endParaRPr lang="en-US" sz="3000" dirty="0"/>
          </a:p>
          <a:p>
            <a:pPr lvl="0"/>
            <a:r>
              <a:rPr lang="en-US" sz="3000" dirty="0"/>
              <a:t>Members are asked to comment on both the immediate and long term budgetary impact of resources that may be required if this proposal is approved. This information assists the Board in considering the proposal and its impact on the community.</a:t>
            </a:r>
          </a:p>
          <a:p>
            <a:endParaRPr lang="en-US" dirty="0"/>
          </a:p>
        </p:txBody>
      </p:sp>
      <p:sp>
        <p:nvSpPr>
          <p:cNvPr id="3" name="Title 2"/>
          <p:cNvSpPr>
            <a:spLocks noGrp="1"/>
          </p:cNvSpPr>
          <p:nvPr>
            <p:ph type="title"/>
          </p:nvPr>
        </p:nvSpPr>
        <p:spPr/>
        <p:txBody>
          <a:bodyPr/>
          <a:lstStyle/>
          <a:p>
            <a:r>
              <a:rPr lang="en-US" dirty="0" smtClean="0"/>
              <a:t>Feedback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1261449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Kevin Chan, MD</a:t>
            </a: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a:latin typeface="Arial" panose="020B0604020202020204" pitchFamily="34" charset="0"/>
                <a:cs typeface="Arial" panose="020B0604020202020204" pitchFamily="34" charset="0"/>
              </a:rPr>
              <a:t>Committee Chair                                              </a:t>
            </a:r>
          </a:p>
          <a:p>
            <a:pPr marL="0" indent="0">
              <a:spcBef>
                <a:spcPts val="0"/>
              </a:spcBef>
              <a:buNone/>
              <a:defRPr/>
            </a:pPr>
            <a:r>
              <a:rPr lang="en-US" dirty="0" smtClean="0">
                <a:latin typeface="Arial" panose="020B0604020202020204" pitchFamily="34" charset="0"/>
                <a:cs typeface="Arial" panose="020B0604020202020204" pitchFamily="34" charset="0"/>
              </a:rPr>
              <a:t>kevichan@med.umich.edu</a:t>
            </a:r>
          </a:p>
          <a:p>
            <a:pPr marL="0" indent="0">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Kimberly Uccellini, MS, MPH</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Committee Liaison                                               </a:t>
            </a: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Kimberly.Uccellini@unos.org</a:t>
            </a:r>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9</a:t>
            </a:fld>
            <a:endParaRPr lang="en-US" dirty="0">
              <a:solidFill>
                <a:srgbClr val="000000">
                  <a:tint val="75000"/>
                </a:srgbClr>
              </a:solidFill>
            </a:endParaRPr>
          </a:p>
        </p:txBody>
      </p:sp>
    </p:spTree>
    <p:extLst>
      <p:ext uri="{BB962C8B-B14F-4D97-AF65-F5344CB8AC3E}">
        <p14:creationId xmlns:p14="http://schemas.microsoft.com/office/powerpoint/2010/main" val="4165724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7CB4DD36-3E77-48C1-BD50-FF15F831F4D8}">
  <ds:schemaRefs>
    <ds:schemaRef ds:uri="eb91da90-ef78-48fa-8294-c2e3b9c4157a"/>
    <ds:schemaRef ds:uri="http://schemas.microsoft.com/office/2006/metadata/properties"/>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office/2006/documentManagement/types"/>
    <ds:schemaRef ds:uri="http://purl.org/dc/dcmitype/"/>
    <ds:schemaRef ds:uri="http://purl.org/dc/terms/"/>
  </ds:schemaRefs>
</ds:datastoreItem>
</file>

<file path=customXml/itemProps3.xml><?xml version="1.0" encoding="utf-8"?>
<ds:datastoreItem xmlns:ds="http://schemas.openxmlformats.org/officeDocument/2006/customXml" ds:itemID="{E7BE8978-149E-4053-8C53-A80C4B2103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1095</TotalTime>
  <Words>1434</Words>
  <Application>Microsoft Office PowerPoint</Application>
  <PresentationFormat>Custom</PresentationFormat>
  <Paragraphs>129</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Myriad Pro</vt:lpstr>
      <vt:lpstr>Times New Roman</vt:lpstr>
      <vt:lpstr>Wingdings</vt:lpstr>
      <vt:lpstr>Expo</vt:lpstr>
      <vt:lpstr>Modification of the Lung Transplant Follow-up Form (TRF) to Better Characterize Longitudinal Change in Lung Function following Transplantation </vt:lpstr>
      <vt:lpstr>What problem will the proposal solve? </vt:lpstr>
      <vt:lpstr>What are the proposed solutions?</vt:lpstr>
      <vt:lpstr>What are the proposed solutions?</vt:lpstr>
      <vt:lpstr>What are the proposed solutions?</vt:lpstr>
      <vt:lpstr>How will members implement this proposal?</vt:lpstr>
      <vt:lpstr>How will the OPTN implement this proposal?</vt:lpstr>
      <vt:lpstr>Feedback</vt:lpstr>
      <vt:lpstr>Questions?</vt:lpstr>
      <vt:lpstr>Extra Slides</vt:lpstr>
      <vt:lpstr>Supporting Evidence</vt:lpstr>
      <vt:lpstr>Supporting Evidence</vt:lpstr>
      <vt:lpstr>Supporting Evidence</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Desiree Tenenbaum</cp:lastModifiedBy>
  <cp:revision>65</cp:revision>
  <dcterms:created xsi:type="dcterms:W3CDTF">2010-09-17T15:26:33Z</dcterms:created>
  <dcterms:modified xsi:type="dcterms:W3CDTF">2018-02-13T14:46:40Z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