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2" r:id="rId4"/>
  </p:sldMasterIdLst>
  <p:notesMasterIdLst>
    <p:notesMasterId r:id="rId11"/>
  </p:notesMasterIdLst>
  <p:handoutMasterIdLst>
    <p:handoutMasterId r:id="rId12"/>
  </p:handoutMasterIdLst>
  <p:sldIdLst>
    <p:sldId id="261" r:id="rId5"/>
    <p:sldId id="262" r:id="rId6"/>
    <p:sldId id="270" r:id="rId7"/>
    <p:sldId id="271" r:id="rId8"/>
    <p:sldId id="272" r:id="rId9"/>
    <p:sldId id="269" r:id="rId10"/>
  </p:sldIdLst>
  <p:sldSz cx="12188825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nnon F. Edwards" initials="SFE" lastIdx="3" clrIdx="0">
    <p:extLst>
      <p:ext uri="{19B8F6BF-5375-455C-9EA6-DF929625EA0E}">
        <p15:presenceInfo xmlns:p15="http://schemas.microsoft.com/office/powerpoint/2012/main" userId="S-1-5-21-3838001524-2532167733-2738084025-15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6600"/>
    <a:srgbClr val="002045"/>
    <a:srgbClr val="001B37"/>
    <a:srgbClr val="0B76BC"/>
    <a:srgbClr val="283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77918" autoAdjust="0"/>
  </p:normalViewPr>
  <p:slideViewPr>
    <p:cSldViewPr snapToGrid="0" snapToObjects="1">
      <p:cViewPr varScale="1">
        <p:scale>
          <a:sx n="90" d="100"/>
          <a:sy n="90" d="100"/>
        </p:scale>
        <p:origin x="1356" y="7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E697554-EDE7-C740-8201-C9DDA9E9AA5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9EBA865-CC10-C149-9C90-415BB204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995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63F705A-8FF2-604C-8E1D-7FD5CF39FB9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6E34781-6EDE-5B4E-B103-71F0AC49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17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Committee</a:t>
            </a:r>
            <a:r>
              <a:rPr lang="en-US" baseline="0" dirty="0" smtClean="0"/>
              <a:t> distributed a concept paper in the spring to get feedback on several concepts. There was general support for developing an expedited placement system but varying opinions on how the system would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56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Committee is focusing initially on liver allocation in order to develop</a:t>
            </a:r>
            <a:r>
              <a:rPr lang="en-US" baseline="0" dirty="0" smtClean="0"/>
              <a:t> a framework that could eventually be used for the other organ systems.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94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Committee will</a:t>
            </a:r>
            <a:r>
              <a:rPr lang="en-US" baseline="0" dirty="0" smtClean="0"/>
              <a:t> be reviewing data on the probability of transplant model to help identify “pre-OR” triggers.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08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the timeline for this</a:t>
            </a:r>
            <a:r>
              <a:rPr lang="en-US" baseline="0" dirty="0" smtClean="0"/>
              <a:t> project with the goal to distribute a proposal during the Jan-Mar 2019 public comment period.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05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540" y="1721629"/>
            <a:ext cx="11073631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6540" y="3810000"/>
            <a:ext cx="11073631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800" i="1">
                <a:solidFill>
                  <a:schemeClr val="bg2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 style</a:t>
            </a:r>
            <a:endParaRPr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385278" y="1348828"/>
            <a:ext cx="11394917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85279" y="156310"/>
            <a:ext cx="11651769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5279" y="156310"/>
            <a:ext cx="11651769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278" y="1348828"/>
            <a:ext cx="11394917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unos_optn_logo_blue_rgb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6" y="6326538"/>
            <a:ext cx="1780858" cy="4219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800" b="0" i="0" kern="1200">
          <a:solidFill>
            <a:schemeClr val="tx2"/>
          </a:solidFill>
          <a:latin typeface="Arial"/>
          <a:ea typeface="+mj-ea"/>
          <a:cs typeface="Myriad Pro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bg2"/>
        </a:buClr>
        <a:buSzPct val="80000"/>
        <a:buFont typeface="Wingdings" charset="2"/>
        <a:buChar char="§"/>
        <a:defRPr sz="2800" b="0" i="0" kern="1200">
          <a:solidFill>
            <a:srgbClr val="002045"/>
          </a:solidFill>
          <a:latin typeface="Arial"/>
          <a:ea typeface="+mn-ea"/>
          <a:cs typeface="Myriad Pro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bg2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bg2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3pPr>
      <a:lvl4pPr marL="9144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4pPr>
      <a:lvl5pPr marL="11430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hunter@unos.org" TargetMode="External"/><Relationship Id="rId2" Type="http://schemas.openxmlformats.org/officeDocument/2006/relationships/hyperlink" Target="mailto:jprinz@donoralliance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56540" y="1721629"/>
            <a:ext cx="11073631" cy="1619250"/>
          </a:xfrm>
        </p:spPr>
        <p:txBody>
          <a:bodyPr/>
          <a:lstStyle/>
          <a:p>
            <a:r>
              <a:rPr lang="en-US" sz="6000" dirty="0" smtClean="0"/>
              <a:t>OPO Committee </a:t>
            </a:r>
            <a:endParaRPr lang="en-US" sz="60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56540" y="3414889"/>
            <a:ext cx="11073631" cy="7530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Fall 2018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087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8580" y="156309"/>
            <a:ext cx="11651768" cy="1083767"/>
          </a:xfrm>
        </p:spPr>
        <p:txBody>
          <a:bodyPr/>
          <a:lstStyle/>
          <a:p>
            <a:r>
              <a:rPr lang="en-US" sz="4400" dirty="0" smtClean="0"/>
              <a:t>Recent Public Comment Proposals</a:t>
            </a:r>
            <a:endParaRPr lang="en-US" sz="4400" dirty="0"/>
          </a:p>
        </p:txBody>
      </p:sp>
      <p:sp>
        <p:nvSpPr>
          <p:cNvPr id="6" name="Content Placeholder 7"/>
          <p:cNvSpPr>
            <a:spLocks noGrp="1"/>
          </p:cNvSpPr>
          <p:nvPr>
            <p:ph idx="1"/>
          </p:nvPr>
        </p:nvSpPr>
        <p:spPr>
          <a:xfrm>
            <a:off x="385278" y="1553227"/>
            <a:ext cx="11394917" cy="3622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Expedited Placement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oncept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aper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Solicited feedback on several concepts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 is using the feedback as it works to develop a proposal for January 2019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752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278" y="1542197"/>
            <a:ext cx="11394917" cy="4211878"/>
          </a:xfrm>
        </p:spPr>
        <p:txBody>
          <a:bodyPr/>
          <a:lstStyle/>
          <a:p>
            <a:r>
              <a:rPr lang="en-US" sz="3200" dirty="0" smtClean="0"/>
              <a:t>Focus initially on liver allocation</a:t>
            </a:r>
          </a:p>
          <a:p>
            <a:r>
              <a:rPr lang="en-US" sz="3200" dirty="0" smtClean="0"/>
              <a:t>Develop criteria for both the in-OR and pre-OR triggers</a:t>
            </a:r>
          </a:p>
          <a:p>
            <a:r>
              <a:rPr lang="en-US" sz="3200" dirty="0" smtClean="0"/>
              <a:t>Evaluate what the “lists” might look like for both scenarios (e.g. quicker acceptance needed for in-OR turndown while pre-OR might be based on donor characteristics/acceptance history)</a:t>
            </a:r>
          </a:p>
          <a:p>
            <a:pPr marL="0" indent="0">
              <a:buNone/>
            </a:pPr>
            <a:endParaRPr lang="en-US" dirty="0" smtClean="0"/>
          </a:p>
          <a:p>
            <a:pPr marL="2286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5279" y="156309"/>
            <a:ext cx="11651769" cy="1167523"/>
          </a:xfrm>
        </p:spPr>
        <p:txBody>
          <a:bodyPr/>
          <a:lstStyle/>
          <a:p>
            <a:r>
              <a:rPr lang="en-US" dirty="0" smtClean="0"/>
              <a:t>Expedited Placement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08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278" y="1760561"/>
            <a:ext cx="11394917" cy="3993514"/>
          </a:xfrm>
        </p:spPr>
        <p:txBody>
          <a:bodyPr/>
          <a:lstStyle/>
          <a:p>
            <a:r>
              <a:rPr lang="en-US" sz="3200" dirty="0" smtClean="0"/>
              <a:t>Data requested to review “probability of transplant” model for pre-OR trigger</a:t>
            </a:r>
          </a:p>
          <a:p>
            <a:r>
              <a:rPr lang="en-US" sz="3200" dirty="0" smtClean="0"/>
              <a:t>Compare results to the donor profiles developed by the Liver Committee</a:t>
            </a:r>
            <a:endParaRPr lang="en-US" dirty="0" smtClean="0"/>
          </a:p>
          <a:p>
            <a:pPr marL="2286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5279" y="156309"/>
            <a:ext cx="11651769" cy="1167523"/>
          </a:xfrm>
        </p:spPr>
        <p:txBody>
          <a:bodyPr/>
          <a:lstStyle/>
          <a:p>
            <a:r>
              <a:rPr lang="en-US" dirty="0" smtClean="0"/>
              <a:t>Expedited Placement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1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278" y="1446662"/>
            <a:ext cx="11394917" cy="4612943"/>
          </a:xfrm>
        </p:spPr>
        <p:txBody>
          <a:bodyPr/>
          <a:lstStyle/>
          <a:p>
            <a:r>
              <a:rPr lang="en-US" sz="3200" dirty="0" smtClean="0"/>
              <a:t>Timeline – July to December 2018</a:t>
            </a:r>
          </a:p>
          <a:p>
            <a:pPr lvl="1"/>
            <a:r>
              <a:rPr lang="en-US" sz="2400" dirty="0" smtClean="0"/>
              <a:t>Continue monthly work group calls </a:t>
            </a:r>
          </a:p>
          <a:p>
            <a:pPr lvl="1"/>
            <a:r>
              <a:rPr lang="en-US" sz="2400" dirty="0" smtClean="0"/>
              <a:t>Develop policy language </a:t>
            </a:r>
          </a:p>
          <a:p>
            <a:pPr lvl="1"/>
            <a:r>
              <a:rPr lang="en-US" sz="2400" dirty="0" smtClean="0"/>
              <a:t>Discuss at OPO Committee in-person meeting </a:t>
            </a:r>
          </a:p>
          <a:p>
            <a:pPr lvl="1"/>
            <a:r>
              <a:rPr lang="en-US" sz="2400" dirty="0" smtClean="0"/>
              <a:t>Identify monitoring/compliance requirements</a:t>
            </a:r>
          </a:p>
          <a:p>
            <a:pPr lvl="1"/>
            <a:r>
              <a:rPr lang="en-US" sz="2400" dirty="0" smtClean="0"/>
              <a:t>Identify programming requirements</a:t>
            </a:r>
          </a:p>
          <a:p>
            <a:pPr lvl="1"/>
            <a:r>
              <a:rPr lang="en-US" sz="2400" dirty="0" smtClean="0"/>
              <a:t>Finalize policy language and proposal document (Dec)</a:t>
            </a:r>
          </a:p>
          <a:p>
            <a:pPr lvl="1"/>
            <a:r>
              <a:rPr lang="en-US" sz="2400" dirty="0" smtClean="0"/>
              <a:t>January-March 2019 public comment period</a:t>
            </a:r>
          </a:p>
          <a:p>
            <a:pPr lvl="1"/>
            <a:r>
              <a:rPr lang="en-US" sz="2400" dirty="0" smtClean="0"/>
              <a:t>June 2019 Board of Directors meeting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marL="228600" lvl="1" indent="0">
              <a:buNone/>
            </a:pPr>
            <a:endParaRPr lang="en-US" sz="2400" dirty="0" smtClean="0"/>
          </a:p>
          <a:p>
            <a:pPr marL="228600" lvl="1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2286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5279" y="156309"/>
            <a:ext cx="11651769" cy="1167523"/>
          </a:xfrm>
        </p:spPr>
        <p:txBody>
          <a:bodyPr/>
          <a:lstStyle/>
          <a:p>
            <a:r>
              <a:rPr lang="en-US" dirty="0" smtClean="0"/>
              <a:t>Expedited Placement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722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278" y="1610436"/>
            <a:ext cx="11394917" cy="414363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Jennifer Prinz, RN, BSN, MPH, CPTC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Committee Chair                                             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jprinz@donoralliance.org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Robert Hunter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Committee Liaison                                           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robert.hunter@unos.org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5279" y="156310"/>
            <a:ext cx="11651769" cy="1112932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763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Custom 4">
      <a:dk1>
        <a:srgbClr val="000000"/>
      </a:dk1>
      <a:lt1>
        <a:sysClr val="window" lastClr="FFFFFF"/>
      </a:lt1>
      <a:dk2>
        <a:srgbClr val="0A468C"/>
      </a:dk2>
      <a:lt2>
        <a:srgbClr val="0FA0E4"/>
      </a:lt2>
      <a:accent1>
        <a:srgbClr val="FBC01E"/>
      </a:accent1>
      <a:accent2>
        <a:srgbClr val="78B43C"/>
      </a:accent2>
      <a:accent3>
        <a:srgbClr val="FA8716"/>
      </a:accent3>
      <a:accent4>
        <a:srgbClr val="BE0204"/>
      </a:accent4>
      <a:accent5>
        <a:srgbClr val="800040"/>
      </a:accent5>
      <a:accent6>
        <a:srgbClr val="7E13E3"/>
      </a:accent6>
      <a:hlink>
        <a:srgbClr val="0FA0E4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016BBB36FB9644B4DC5A4168E0CC9B" ma:contentTypeVersion="2" ma:contentTypeDescription="Create a new document." ma:contentTypeScope="" ma:versionID="153c61b9d62639d5fba16c15d24230f8">
  <xsd:schema xmlns:xsd="http://www.w3.org/2001/XMLSchema" xmlns:xs="http://www.w3.org/2001/XMLSchema" xmlns:p="http://schemas.microsoft.com/office/2006/metadata/properties" xmlns:ns2="eb91da90-ef78-48fa-8294-c2e3b9c4157a" targetNamespace="http://schemas.microsoft.com/office/2006/metadata/properties" ma:root="true" ma:fieldsID="0720fbe528f39436e7d2e4027fd66aeb" ns2:_="">
    <xsd:import namespace="eb91da90-ef78-48fa-8294-c2e3b9c4157a"/>
    <xsd:element name="properties">
      <xsd:complexType>
        <xsd:sequence>
          <xsd:element name="documentManagement">
            <xsd:complexType>
              <xsd:all>
                <xsd:element ref="ns2:Note" minOccurs="0"/>
                <xsd:element ref="ns2:Du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91da90-ef78-48fa-8294-c2e3b9c4157a" elementFormDefault="qualified">
    <xsd:import namespace="http://schemas.microsoft.com/office/2006/documentManagement/types"/>
    <xsd:import namespace="http://schemas.microsoft.com/office/infopath/2007/PartnerControls"/>
    <xsd:element name="Note" ma:index="8" nillable="true" ma:displayName="Notes" ma:internalName="Note">
      <xsd:simpleType>
        <xsd:restriction base="dms:Note">
          <xsd:maxLength value="255"/>
        </xsd:restriction>
      </xsd:simpleType>
    </xsd:element>
    <xsd:element name="Due_x0020_Date" ma:index="9" nillable="true" ma:displayName="Due Date" ma:format="DateOnly" ma:internalName="Due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ue_x0020_Date xmlns="eb91da90-ef78-48fa-8294-c2e3b9c4157a" xsi:nil="true"/>
    <Note xmlns="eb91da90-ef78-48fa-8294-c2e3b9c4157a" xsi:nil="true"/>
  </documentManagement>
</p:properties>
</file>

<file path=customXml/itemProps1.xml><?xml version="1.0" encoding="utf-8"?>
<ds:datastoreItem xmlns:ds="http://schemas.openxmlformats.org/officeDocument/2006/customXml" ds:itemID="{7B5692BE-87B2-494D-B622-368921736A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91da90-ef78-48fa-8294-c2e3b9c415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AC5259-4682-454A-9542-9B6F82E2C3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B4DD36-3E77-48C1-BD50-FF15F831F4D8}">
  <ds:schemaRefs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eb91da90-ef78-48fa-8294-c2e3b9c4157a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</TotalTime>
  <Words>289</Words>
  <Application>Microsoft Office PowerPoint</Application>
  <PresentationFormat>Custom</PresentationFormat>
  <Paragraphs>49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Myriad Pro</vt:lpstr>
      <vt:lpstr>Wingdings</vt:lpstr>
      <vt:lpstr>Expo</vt:lpstr>
      <vt:lpstr>OPO Committee </vt:lpstr>
      <vt:lpstr>Recent Public Comment Proposals</vt:lpstr>
      <vt:lpstr>Expedited Placement Project</vt:lpstr>
      <vt:lpstr>Expedited Placement Project</vt:lpstr>
      <vt:lpstr>Expedited Placement Project</vt:lpstr>
      <vt:lpstr>Questions?</vt:lpstr>
    </vt:vector>
  </TitlesOfParts>
  <Company>UNOS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2018_July_OPO Committee_Update_PostOnly</dc:title>
  <dc:creator>Kevin Smolen</dc:creator>
  <cp:lastModifiedBy>Karen Sokohl</cp:lastModifiedBy>
  <cp:revision>55</cp:revision>
  <cp:lastPrinted>2018-07-16T19:14:32Z</cp:lastPrinted>
  <dcterms:created xsi:type="dcterms:W3CDTF">2010-09-17T15:26:33Z</dcterms:created>
  <dcterms:modified xsi:type="dcterms:W3CDTF">2018-08-22T19:33:15Z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0x010100B9016BBB36FB9644B4DC5A4168E0CC9B</vt:lpwstr>
  </property>
  <property fmtid="{D5CDD505-2E9C-101B-9397-08002B2CF9AE}" pid="3" name="_dlc_DocIdItemGuid">
    <vt:lpwstr>77589e5d-3c9a-4ae7-8e91-b377234c341b</vt:lpwstr>
  </property>
  <property fmtid="{D5CDD505-2E9C-101B-9397-08002B2CF9AE}" pid="4" name="Committee">
    <vt:lpwstr>19;#OPO|d9934aa4-d6e2-4ceb-83ab-58807a39c21f</vt:lpwstr>
  </property>
</Properties>
</file>