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Lst>
  <p:notesMasterIdLst>
    <p:notesMasterId r:id="rId15"/>
  </p:notesMasterIdLst>
  <p:handoutMasterIdLst>
    <p:handoutMasterId r:id="rId16"/>
  </p:handoutMasterIdLst>
  <p:sldIdLst>
    <p:sldId id="261" r:id="rId5"/>
    <p:sldId id="262" r:id="rId6"/>
    <p:sldId id="273" r:id="rId7"/>
    <p:sldId id="267" r:id="rId8"/>
    <p:sldId id="272" r:id="rId9"/>
    <p:sldId id="269" r:id="rId10"/>
    <p:sldId id="271" r:id="rId11"/>
    <p:sldId id="274" r:id="rId12"/>
    <p:sldId id="270" r:id="rId13"/>
    <p:sldId id="268" r:id="rId14"/>
  </p:sldIdLst>
  <p:sldSz cx="12188825"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F. Edwards" initials="SFE" lastIdx="3" clrIdx="0">
    <p:extLst>
      <p:ext uri="{19B8F6BF-5375-455C-9EA6-DF929625EA0E}">
        <p15:presenceInfo xmlns:p15="http://schemas.microsoft.com/office/powerpoint/2012/main" userId="S-1-5-21-3838001524-2532167733-2738084025-1549" providerId="AD"/>
      </p:ext>
    </p:extLst>
  </p:cmAuthor>
  <p:cmAuthor id="2" name="Tina M. Rhoades" initials="TMR" lastIdx="2" clrIdx="1">
    <p:extLst>
      <p:ext uri="{19B8F6BF-5375-455C-9EA6-DF929625EA0E}">
        <p15:presenceInfo xmlns:p15="http://schemas.microsoft.com/office/powerpoint/2012/main" userId="S-1-5-21-3838001524-2532167733-2738084025-8794" providerId="AD"/>
      </p:ext>
    </p:extLst>
  </p:cmAuthor>
  <p:cmAuthor id="3" name="Liz Robbins" initials="LR" lastIdx="3" clrIdx="2">
    <p:extLst>
      <p:ext uri="{19B8F6BF-5375-455C-9EA6-DF929625EA0E}">
        <p15:presenceInfo xmlns:p15="http://schemas.microsoft.com/office/powerpoint/2012/main" userId="S-1-5-21-3838001524-2532167733-2738084025-7535" providerId="AD"/>
      </p:ext>
    </p:extLst>
  </p:cmAuthor>
  <p:cmAuthor id="4" name="Karen Sokohl" initials="KS" lastIdx="3" clrIdx="3">
    <p:extLst>
      <p:ext uri="{19B8F6BF-5375-455C-9EA6-DF929625EA0E}">
        <p15:presenceInfo xmlns:p15="http://schemas.microsoft.com/office/powerpoint/2012/main" userId="S-1-5-21-3838001524-2532167733-2738084025-18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76600"/>
    <a:srgbClr val="002045"/>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63676" autoAdjust="0"/>
  </p:normalViewPr>
  <p:slideViewPr>
    <p:cSldViewPr snapToGrid="0" snapToObjects="1">
      <p:cViewPr varScale="1">
        <p:scale>
          <a:sx n="55" d="100"/>
          <a:sy n="55" d="100"/>
        </p:scale>
        <p:origin x="2364" y="72"/>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0E697554-EDE7-C740-8201-C9DDA9E9AA56}" type="datetimeFigureOut">
              <a:rPr lang="en-US" smtClean="0"/>
              <a:t>8/7/2018</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79EBA865-CC10-C149-9C90-415BB2048C16}" type="slidenum">
              <a:rPr lang="en-US" smtClean="0"/>
              <a:t>‹#›</a:t>
            </a:fld>
            <a:endParaRPr lang="en-US"/>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263F705A-8FF2-604C-8E1D-7FD5CF39FB92}" type="datetimeFigureOut">
              <a:rPr lang="en-US" smtClean="0"/>
              <a:t>8/7/2018</a:t>
            </a:fld>
            <a:endParaRPr lang="en-US"/>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26E34781-6EDE-5B4E-B103-71F0AC490716}" type="slidenum">
              <a:rPr lang="en-US" smtClean="0"/>
              <a:t>‹#›</a:t>
            </a:fld>
            <a:endParaRPr lang="en-US"/>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a:t>
            </a:fld>
            <a:endParaRPr lang="en-US"/>
          </a:p>
        </p:txBody>
      </p:sp>
    </p:spTree>
    <p:extLst>
      <p:ext uri="{BB962C8B-B14F-4D97-AF65-F5344CB8AC3E}">
        <p14:creationId xmlns:p14="http://schemas.microsoft.com/office/powerpoint/2010/main" val="27459361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6618">
              <a:defRPr/>
            </a:pPr>
            <a:r>
              <a:rPr lang="en-US" dirty="0"/>
              <a:t>Since 2013, the MPSC and the Pancreas Committee have been reviewing pancreas transplant program and islet Bylaws for currency and clarity. Though a Joint Societies Working Group developed recommendations in 2015, the project did not move forward at that time. A subsequent MPSC proposal in 2015 addressed changes to pancreas program requirements.</a:t>
            </a:r>
          </a:p>
          <a:p>
            <a:endParaRPr lang="en-US" dirty="0" smtClean="0"/>
          </a:p>
          <a:p>
            <a:r>
              <a:rPr lang="en-US" dirty="0"/>
              <a:t>In 2017, the MPSC encouraged the Pancreas Committee to resume work on this project. The MPSC noted that the Bylaws require islet program primary surgeons to have identical background and experience as pancreas program primary surgeons, without considering islet transplantation training and experience. The Committee agreed it would be appropriate and timely to review the Bylaws pertaining to islet programs. The Islet Bylaws Subcommittee met throughout the fall 2017 and spring 2018 to develop through clinical consensus a proposal that identifies the appropriate personnel and requirements for islet programs. The Subcommittee included leaders in the islet transplantation field to ensure the relevant expertise in the subsequent discussions. Key to the Subcommittee’s discussions was a desire to improve flexibility while increasing accountability for islet programs.</a:t>
            </a:r>
          </a:p>
          <a:p>
            <a:endParaRPr lang="en-US" dirty="0"/>
          </a:p>
          <a:p>
            <a:r>
              <a:rPr lang="en-US" dirty="0" smtClean="0"/>
              <a:t>The Committee</a:t>
            </a:r>
            <a:r>
              <a:rPr lang="en-US" baseline="0" dirty="0" smtClean="0"/>
              <a:t> Chair presented the proposed solutions to the MPSC for an April 2018 teleconference, and the full Committee reviewed and considered feedback given during the meeting. The Committee also reached out to AST, ASTS and CITR (Collaborative Islet Transplant Registry) to update them on the proposed changes before public comment. The Committee looks forward to hearing from these organizations and other members of the community on the proposed changes.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10</a:t>
            </a:fld>
            <a:endParaRPr lang="en-US"/>
          </a:p>
        </p:txBody>
      </p:sp>
    </p:spTree>
    <p:extLst>
      <p:ext uri="{BB962C8B-B14F-4D97-AF65-F5344CB8AC3E}">
        <p14:creationId xmlns:p14="http://schemas.microsoft.com/office/powerpoint/2010/main" val="1977611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6618">
              <a:defRPr/>
            </a:pPr>
            <a:r>
              <a:rPr lang="en-US" dirty="0"/>
              <a:t>Current islet Bylaw personnel requirements do not reflect the need for islet transplantation experience and </a:t>
            </a:r>
            <a:r>
              <a:rPr lang="en-US" dirty="0" smtClean="0"/>
              <a:t>expertise, which:</a:t>
            </a:r>
          </a:p>
          <a:p>
            <a:pPr defTabSz="466618">
              <a:defRPr/>
            </a:pPr>
            <a:endParaRPr lang="en-US" dirty="0" smtClean="0"/>
          </a:p>
          <a:p>
            <a:pPr marL="171450" indent="-171450" defTabSz="466618">
              <a:buFont typeface="Arial" panose="020B0604020202020204" pitchFamily="34" charset="0"/>
              <a:buChar char="•"/>
              <a:defRPr/>
            </a:pPr>
            <a:r>
              <a:rPr lang="en-US" dirty="0" smtClean="0"/>
              <a:t>Prevents </a:t>
            </a:r>
            <a:r>
              <a:rPr lang="en-US" dirty="0"/>
              <a:t>qualified candidates from leading programs </a:t>
            </a:r>
            <a:endParaRPr lang="en-US" dirty="0" smtClean="0"/>
          </a:p>
          <a:p>
            <a:pPr marL="0" indent="0" defTabSz="466618">
              <a:buFont typeface="Arial" panose="020B0604020202020204" pitchFamily="34" charset="0"/>
              <a:buNone/>
              <a:defRPr/>
            </a:pPr>
            <a:endParaRPr lang="en-US" dirty="0" smtClean="0"/>
          </a:p>
          <a:p>
            <a:pPr marL="171450" indent="-171450" defTabSz="466618">
              <a:buFont typeface="Arial" panose="020B0604020202020204" pitchFamily="34" charset="0"/>
              <a:buChar char="•"/>
              <a:defRPr/>
            </a:pPr>
            <a:r>
              <a:rPr lang="en-US" dirty="0" smtClean="0"/>
              <a:t>allows personnel </a:t>
            </a:r>
            <a:r>
              <a:rPr lang="en-US" dirty="0"/>
              <a:t>who are inexperienced in islet transplantation </a:t>
            </a:r>
            <a:r>
              <a:rPr lang="en-US" dirty="0" smtClean="0"/>
              <a:t>to oversee </a:t>
            </a:r>
            <a:r>
              <a:rPr lang="en-US" dirty="0"/>
              <a:t>islet programs and islet patient </a:t>
            </a:r>
            <a:r>
              <a:rPr lang="en-US" dirty="0" smtClean="0"/>
              <a:t>care </a:t>
            </a:r>
          </a:p>
          <a:p>
            <a:pPr marL="0" indent="0" defTabSz="466618">
              <a:buFont typeface="Arial" panose="020B0604020202020204" pitchFamily="34" charset="0"/>
              <a:buNone/>
              <a:defRPr/>
            </a:pPr>
            <a:endParaRPr lang="en-US" dirty="0" smtClean="0"/>
          </a:p>
          <a:p>
            <a:pPr marL="171450" indent="-171450" defTabSz="466618">
              <a:buFont typeface="Arial" panose="020B0604020202020204" pitchFamily="34" charset="0"/>
              <a:buChar char="•"/>
              <a:defRPr/>
            </a:pPr>
            <a:r>
              <a:rPr lang="en-US" dirty="0" smtClean="0"/>
              <a:t>Requires</a:t>
            </a:r>
            <a:r>
              <a:rPr lang="en-US" baseline="0" dirty="0" smtClean="0"/>
              <a:t> islet programs to be connected to pancreas programs, r</a:t>
            </a:r>
            <a:r>
              <a:rPr lang="en-US" dirty="0" smtClean="0"/>
              <a:t>estricting an </a:t>
            </a:r>
            <a:r>
              <a:rPr lang="en-US" dirty="0"/>
              <a:t>institution’s ability to establish an islet program as more pancreas programs </a:t>
            </a:r>
            <a:r>
              <a:rPr lang="en-US" dirty="0" smtClean="0"/>
              <a:t>close </a:t>
            </a:r>
          </a:p>
          <a:p>
            <a:pPr marL="0" indent="0" defTabSz="466618">
              <a:buFont typeface="Arial" panose="020B0604020202020204" pitchFamily="34" charset="0"/>
              <a:buNone/>
              <a:defRPr/>
            </a:pPr>
            <a:endParaRPr lang="en-US" dirty="0" smtClean="0"/>
          </a:p>
          <a:p>
            <a:pPr marL="171450" marR="0" lvl="0" indent="-171450" algn="l" defTabSz="46661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Preventing</a:t>
            </a:r>
            <a:r>
              <a:rPr lang="en-US" baseline="0" dirty="0" smtClean="0"/>
              <a:t> </a:t>
            </a:r>
            <a:r>
              <a:rPr lang="en-US" dirty="0" smtClean="0"/>
              <a:t>the field from growing.</a:t>
            </a:r>
          </a:p>
          <a:p>
            <a:pPr marL="171450" marR="0" lvl="0" indent="-171450" algn="l" defTabSz="466618"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a:p>
            <a:pPr marL="171450" marR="0" lvl="0" indent="-171450" algn="l" defTabSz="46661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desire to improve flexibility while increasing accountability for islet programs</a:t>
            </a:r>
          </a:p>
          <a:p>
            <a:pPr marL="171450" indent="-171450" defTabSz="466618">
              <a:buFont typeface="Arial" panose="020B0604020202020204" pitchFamily="34" charset="0"/>
              <a:buChar char="•"/>
              <a:defRPr/>
            </a:pPr>
            <a:endParaRPr lang="en-US" dirty="0"/>
          </a:p>
          <a:p>
            <a:pPr defTabSz="466618">
              <a:defRPr/>
            </a:pPr>
            <a:endParaRPr lang="en-US" dirty="0"/>
          </a:p>
          <a:p>
            <a:pPr defTabSz="466618">
              <a:defRPr/>
            </a:pPr>
            <a:endParaRPr lang="en-US" dirty="0"/>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2</a:t>
            </a:fld>
            <a:endParaRPr lang="en-US"/>
          </a:p>
        </p:txBody>
      </p:sp>
    </p:spTree>
    <p:extLst>
      <p:ext uri="{BB962C8B-B14F-4D97-AF65-F5344CB8AC3E}">
        <p14:creationId xmlns:p14="http://schemas.microsoft.com/office/powerpoint/2010/main" val="1488486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baseline="0" dirty="0" smtClean="0"/>
              <a:t>most important changes to the current Bylaws proposed by the Committee are:</a:t>
            </a:r>
          </a:p>
          <a:p>
            <a:endParaRPr lang="en-US" baseline="0" dirty="0" smtClean="0"/>
          </a:p>
          <a:p>
            <a:pPr marL="228600" indent="-228600">
              <a:buAutoNum type="arabicPeriod"/>
            </a:pPr>
            <a:r>
              <a:rPr lang="en-US" baseline="0" dirty="0" smtClean="0"/>
              <a:t>Having one required primary personnel member instead of two (clinical leader instead of primary surgeon and primary physician)</a:t>
            </a:r>
          </a:p>
          <a:p>
            <a:pPr marL="0" indent="0">
              <a:buNone/>
            </a:pPr>
            <a:endParaRPr lang="en-US" baseline="0" dirty="0" smtClean="0"/>
          </a:p>
          <a:p>
            <a:r>
              <a:rPr lang="en-US" baseline="0" dirty="0" smtClean="0"/>
              <a:t>2. Having a more detailed, islet-specific expert personnel list that’s required to be at the program to provide consistent patient care</a:t>
            </a:r>
          </a:p>
          <a:p>
            <a:endParaRPr lang="en-US" baseline="0" dirty="0" smtClean="0"/>
          </a:p>
          <a:p>
            <a:r>
              <a:rPr lang="en-US" baseline="0" dirty="0" smtClean="0"/>
              <a:t>3. Removing a connection with pancreas programs, which the Committee considers unnecessary and potentially harmful to the growth of islet transplantation, and allowing islet-programs to be free-standing</a:t>
            </a:r>
          </a:p>
          <a:p>
            <a:endParaRPr lang="en-US" baseline="0" dirty="0" smtClean="0"/>
          </a:p>
          <a:p>
            <a:r>
              <a:rPr lang="en-US" i="1" baseline="0" dirty="0" smtClean="0"/>
              <a:t>[background: current expert medical personnel recommended are: endocrinologist, person with experience complying with FDA regulations, researcher with experience in islet isolation]</a:t>
            </a:r>
            <a:endParaRPr lang="en-US" i="1" dirty="0"/>
          </a:p>
        </p:txBody>
      </p:sp>
      <p:sp>
        <p:nvSpPr>
          <p:cNvPr id="4" name="Slide Number Placeholder 3"/>
          <p:cNvSpPr>
            <a:spLocks noGrp="1"/>
          </p:cNvSpPr>
          <p:nvPr>
            <p:ph type="sldNum" sz="quarter" idx="10"/>
          </p:nvPr>
        </p:nvSpPr>
        <p:spPr/>
        <p:txBody>
          <a:bodyPr/>
          <a:lstStyle/>
          <a:p>
            <a:fld id="{26E34781-6EDE-5B4E-B103-71F0AC490716}" type="slidenum">
              <a:rPr lang="en-US" smtClean="0"/>
              <a:t>3</a:t>
            </a:fld>
            <a:endParaRPr lang="en-US"/>
          </a:p>
        </p:txBody>
      </p:sp>
    </p:spTree>
    <p:extLst>
      <p:ext uri="{BB962C8B-B14F-4D97-AF65-F5344CB8AC3E}">
        <p14:creationId xmlns:p14="http://schemas.microsoft.com/office/powerpoint/2010/main" val="901827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CURRENT: Pancreas and </a:t>
            </a:r>
            <a:r>
              <a:rPr lang="en-US" dirty="0"/>
              <a:t>islet programs </a:t>
            </a:r>
            <a:r>
              <a:rPr lang="en-US" dirty="0" smtClean="0"/>
              <a:t>are required to have </a:t>
            </a:r>
            <a:r>
              <a:rPr lang="en-US" dirty="0"/>
              <a:t>two primary personnel members, a primary physician and a primary surgeon. </a:t>
            </a:r>
            <a:endParaRPr lang="en-US" dirty="0" smtClean="0"/>
          </a:p>
          <a:p>
            <a:endParaRPr lang="en-US" dirty="0" smtClean="0"/>
          </a:p>
          <a:p>
            <a:r>
              <a:rPr lang="en-US" dirty="0" smtClean="0"/>
              <a:t>PROPOSED: Islet </a:t>
            </a:r>
            <a:r>
              <a:rPr lang="en-US" dirty="0"/>
              <a:t>programs </a:t>
            </a:r>
            <a:r>
              <a:rPr lang="en-US" dirty="0" smtClean="0"/>
              <a:t>will </a:t>
            </a:r>
            <a:r>
              <a:rPr lang="en-US" dirty="0"/>
              <a:t>be led </a:t>
            </a:r>
            <a:r>
              <a:rPr lang="en-US" dirty="0" smtClean="0"/>
              <a:t>by </a:t>
            </a:r>
            <a:r>
              <a:rPr lang="en-US" dirty="0"/>
              <a:t>one individual instead of two, but this individual </a:t>
            </a:r>
            <a:r>
              <a:rPr lang="en-US" dirty="0" smtClean="0"/>
              <a:t>will </a:t>
            </a:r>
            <a:r>
              <a:rPr lang="en-US" dirty="0"/>
              <a:t>have more islet-specific </a:t>
            </a:r>
            <a:r>
              <a:rPr lang="en-US" dirty="0" smtClean="0"/>
              <a:t>experience:</a:t>
            </a:r>
          </a:p>
          <a:p>
            <a:endParaRPr lang="en-US" dirty="0" smtClean="0"/>
          </a:p>
          <a:p>
            <a:pPr marL="171450" indent="-171450">
              <a:buFont typeface="Arial" panose="020B0604020202020204" pitchFamily="34" charset="0"/>
              <a:buChar char="•"/>
            </a:pPr>
            <a:r>
              <a:rPr lang="en-US" dirty="0" smtClean="0"/>
              <a:t>pre-</a:t>
            </a:r>
            <a:r>
              <a:rPr lang="en-US" dirty="0"/>
              <a:t>, </a:t>
            </a:r>
            <a:r>
              <a:rPr lang="en-US" dirty="0" err="1"/>
              <a:t>peri</a:t>
            </a:r>
            <a:r>
              <a:rPr lang="en-US" dirty="0"/>
              <a:t>- and post operative </a:t>
            </a:r>
            <a:r>
              <a:rPr lang="en-US" dirty="0" smtClean="0"/>
              <a:t>care (overseeing or participating in</a:t>
            </a:r>
            <a:r>
              <a:rPr lang="en-US" baseline="0" dirty="0" smtClean="0"/>
              <a:t> the care)</a:t>
            </a:r>
            <a:r>
              <a:rPr lang="en-US" dirty="0" smtClean="0"/>
              <a:t> </a:t>
            </a:r>
            <a:r>
              <a:rPr lang="en-US" dirty="0"/>
              <a:t>of 6 islet patients, of which at least one patient must be allogeneic. </a:t>
            </a:r>
            <a:endParaRPr lang="en-US" dirty="0" smtClean="0"/>
          </a:p>
          <a:p>
            <a:pPr marL="628650" lvl="1" indent="-171450">
              <a:buFont typeface="Arial" panose="020B0604020202020204" pitchFamily="34" charset="0"/>
              <a:buChar char="•"/>
            </a:pPr>
            <a:r>
              <a:rPr lang="en-US" i="1" dirty="0" smtClean="0"/>
              <a:t>[Note: The decision to require management and care of 6 patients was determined as a compromise between having the requisite experience needed to lead the program while not requiring a prohibitive number of patient-direct care that would unnecessarily limit the growth of the field]</a:t>
            </a:r>
          </a:p>
          <a:p>
            <a:pPr marL="171450" lvl="0" indent="-171450">
              <a:buFont typeface="Arial" panose="020B0604020202020204" pitchFamily="34" charset="0"/>
              <a:buChar char="•"/>
            </a:pPr>
            <a:r>
              <a:rPr lang="en-US" i="0" dirty="0" smtClean="0"/>
              <a:t>observation of three islet isolations, of which at least one must be an allogeneic islet isolation</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1" strike="noStrike" dirty="0" smtClean="0"/>
              <a:t>[Note: While autologous islet transplants may count towards the clinical leader requirements, the islet Bylaws only apply to programs that perform allogeneic islet transplants, which is why clinical leaders must demonstrate specific allogeneic islet transplant experience in addition to any autologous islet experience. ] </a:t>
            </a:r>
            <a:endParaRPr lang="en-US" i="0" dirty="0" smtClean="0"/>
          </a:p>
          <a:p>
            <a:pPr marL="171450" lvl="0" indent="-171450">
              <a:buFont typeface="Arial" panose="020B0604020202020204" pitchFamily="34" charset="0"/>
              <a:buChar char="•"/>
            </a:pPr>
            <a:r>
              <a:rPr lang="en-US" i="0" dirty="0" smtClean="0"/>
              <a:t> A demonstrated background in transplantation medicine, immunosuppression management, beta cell biology, or endocrinology</a:t>
            </a:r>
          </a:p>
          <a:p>
            <a:pPr marL="628650" lvl="1" indent="-171450">
              <a:buFont typeface="Arial" panose="020B0604020202020204" pitchFamily="34" charset="0"/>
              <a:buChar char="•"/>
            </a:pPr>
            <a:r>
              <a:rPr lang="en-US" i="1" dirty="0" smtClean="0"/>
              <a:t>[Note:</a:t>
            </a:r>
            <a:r>
              <a:rPr lang="en-US" i="1" baseline="0" dirty="0" smtClean="0"/>
              <a:t> the background is demonstrated through a 6 month fellowship in one of the specialties listed above]</a:t>
            </a:r>
            <a:endParaRPr lang="en-US" i="1" dirty="0"/>
          </a:p>
          <a:p>
            <a:r>
              <a:rPr lang="en-US" dirty="0"/>
              <a:t> </a:t>
            </a:r>
          </a:p>
          <a:p>
            <a:r>
              <a:rPr lang="en-US" dirty="0"/>
              <a:t>In addition to these islet-specific requirements, the new clinical leader would need the </a:t>
            </a:r>
            <a:r>
              <a:rPr lang="en-US" dirty="0" smtClean="0"/>
              <a:t>standard </a:t>
            </a:r>
            <a:r>
              <a:rPr lang="en-US" dirty="0"/>
              <a:t>hospital practice credentialing </a:t>
            </a:r>
            <a:r>
              <a:rPr lang="en-US" dirty="0" smtClean="0"/>
              <a:t>requirements required elsewhere in the Bylaws,</a:t>
            </a:r>
            <a:r>
              <a:rPr lang="en-US" dirty="0"/>
              <a:t> depending on whether the clinical leader is a surgeon or physician.</a:t>
            </a:r>
            <a:r>
              <a:rPr lang="en-US" dirty="0" smtClean="0">
                <a:effectLst/>
              </a:rPr>
              <a:t> </a:t>
            </a:r>
            <a:r>
              <a:rPr lang="en-US" dirty="0"/>
              <a:t> </a:t>
            </a:r>
            <a:endParaRPr lang="en-US" strike="sngStrike" dirty="0"/>
          </a:p>
        </p:txBody>
      </p:sp>
      <p:sp>
        <p:nvSpPr>
          <p:cNvPr id="4" name="Slide Number Placeholder 3"/>
          <p:cNvSpPr>
            <a:spLocks noGrp="1"/>
          </p:cNvSpPr>
          <p:nvPr>
            <p:ph type="sldNum" sz="quarter" idx="10"/>
          </p:nvPr>
        </p:nvSpPr>
        <p:spPr/>
        <p:txBody>
          <a:bodyPr/>
          <a:lstStyle/>
          <a:p>
            <a:fld id="{26E34781-6EDE-5B4E-B103-71F0AC490716}" type="slidenum">
              <a:rPr lang="en-US" smtClean="0"/>
              <a:t>4</a:t>
            </a:fld>
            <a:endParaRPr lang="en-US"/>
          </a:p>
        </p:txBody>
      </p:sp>
    </p:spTree>
    <p:extLst>
      <p:ext uri="{BB962C8B-B14F-4D97-AF65-F5344CB8AC3E}">
        <p14:creationId xmlns:p14="http://schemas.microsoft.com/office/powerpoint/2010/main" val="803903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EXPERT MEDICAL PERSONNEL</a:t>
            </a:r>
          </a:p>
          <a:p>
            <a:r>
              <a:rPr lang="en-US" dirty="0" smtClean="0"/>
              <a:t>Require certain </a:t>
            </a:r>
            <a:r>
              <a:rPr lang="en-US" dirty="0"/>
              <a:t>expert personnel </a:t>
            </a:r>
            <a:r>
              <a:rPr lang="en-US" dirty="0" smtClean="0"/>
              <a:t>to be on </a:t>
            </a:r>
            <a:r>
              <a:rPr lang="en-US" dirty="0"/>
              <a:t>site </a:t>
            </a:r>
            <a:r>
              <a:rPr lang="en-US" dirty="0" smtClean="0"/>
              <a:t>to support the islet program </a:t>
            </a:r>
            <a:r>
              <a:rPr lang="en-US" i="0" dirty="0" smtClean="0"/>
              <a:t>(One</a:t>
            </a:r>
            <a:r>
              <a:rPr lang="en-US" i="0" baseline="0" dirty="0" smtClean="0"/>
              <a:t> </a:t>
            </a:r>
            <a:r>
              <a:rPr lang="en-US" i="0" dirty="0" smtClean="0"/>
              <a:t>person may fulfill multiple roles)</a:t>
            </a:r>
            <a:r>
              <a:rPr lang="en-US" dirty="0" smtClean="0"/>
              <a:t>:</a:t>
            </a:r>
            <a:endParaRPr lang="en-US" dirty="0"/>
          </a:p>
          <a:p>
            <a:r>
              <a:rPr lang="en-US" dirty="0"/>
              <a:t> </a:t>
            </a:r>
          </a:p>
          <a:p>
            <a:pPr marL="174982" indent="-174982">
              <a:buFont typeface="Arial" panose="020B0604020202020204" pitchFamily="34" charset="0"/>
              <a:buChar char="•"/>
            </a:pPr>
            <a:r>
              <a:rPr lang="en-US" dirty="0"/>
              <a:t>An abdominal surgeon to treat procedural complications</a:t>
            </a:r>
          </a:p>
          <a:p>
            <a:pPr marL="174982" indent="-174982">
              <a:buFont typeface="Arial" panose="020B0604020202020204" pitchFamily="34" charset="0"/>
              <a:buChar char="•"/>
            </a:pPr>
            <a:r>
              <a:rPr lang="en-US" dirty="0"/>
              <a:t>A surgeon or interventional radiologist who has performed at least three portal vein access procedures </a:t>
            </a:r>
            <a:endParaRPr lang="en-US" dirty="0" smtClean="0"/>
          </a:p>
          <a:p>
            <a:pPr marL="174982" indent="-174982">
              <a:buFont typeface="Arial" panose="020B0604020202020204" pitchFamily="34" charset="0"/>
              <a:buChar char="•"/>
            </a:pPr>
            <a:r>
              <a:rPr lang="en-US" dirty="0" smtClean="0"/>
              <a:t>A </a:t>
            </a:r>
            <a:r>
              <a:rPr lang="en-US" dirty="0"/>
              <a:t>physician to manage immunosuppression </a:t>
            </a:r>
            <a:r>
              <a:rPr lang="en-US" dirty="0" smtClean="0"/>
              <a:t>(minimum </a:t>
            </a:r>
            <a:r>
              <a:rPr lang="en-US" dirty="0"/>
              <a:t>of six immunosuppression management cases)</a:t>
            </a:r>
          </a:p>
          <a:p>
            <a:pPr marL="174982" indent="-174982">
              <a:buFont typeface="Arial" panose="020B0604020202020204" pitchFamily="34" charset="0"/>
              <a:buChar char="•"/>
            </a:pPr>
            <a:r>
              <a:rPr lang="en-US" dirty="0"/>
              <a:t>An endocrinologist or physician to oversee transplant metabolic outcomes</a:t>
            </a:r>
          </a:p>
          <a:p>
            <a:endParaRPr lang="en-US" dirty="0" smtClean="0"/>
          </a:p>
          <a:p>
            <a:r>
              <a:rPr lang="en-US" i="1" dirty="0" smtClean="0"/>
              <a:t>[Note: these </a:t>
            </a:r>
            <a:r>
              <a:rPr lang="en-US" i="1" dirty="0"/>
              <a:t>personnel are essential to the function of the islet program and the safety of islet transplant patients. </a:t>
            </a:r>
            <a:r>
              <a:rPr lang="en-US" i="1" dirty="0" smtClean="0"/>
              <a:t>In </a:t>
            </a:r>
            <a:r>
              <a:rPr lang="en-US" i="1" dirty="0"/>
              <a:t>addition, the leader of the islet program may fulfill one or more roles of the expert medical personnel</a:t>
            </a:r>
            <a:r>
              <a:rPr lang="en-US" i="1" dirty="0" smtClean="0"/>
              <a:t>.]</a:t>
            </a:r>
            <a:r>
              <a:rPr lang="en-US" i="1" strike="sngStrike" dirty="0" smtClean="0"/>
              <a:t> </a:t>
            </a:r>
            <a:endParaRPr lang="en-US" i="1" dirty="0"/>
          </a:p>
          <a:p>
            <a:r>
              <a:rPr lang="en-US" dirty="0"/>
              <a:t> </a:t>
            </a:r>
            <a:endParaRPr lang="en-US" dirty="0" smtClean="0"/>
          </a:p>
          <a:p>
            <a:r>
              <a:rPr lang="en-US" dirty="0" smtClean="0"/>
              <a:t>FREE-STANDING ISLET PROGRAMS</a:t>
            </a:r>
          </a:p>
          <a:p>
            <a:r>
              <a:rPr lang="en-US" dirty="0" smtClean="0"/>
              <a:t>Right</a:t>
            </a:r>
            <a:r>
              <a:rPr lang="en-US" baseline="0" dirty="0" smtClean="0"/>
              <a:t> now, i</a:t>
            </a:r>
            <a:r>
              <a:rPr lang="en-US" dirty="0" smtClean="0"/>
              <a:t>slet programs </a:t>
            </a:r>
            <a:r>
              <a:rPr lang="en-US" dirty="0"/>
              <a:t>must be either at the same hospital as a pancreas transplant program or meet an exception and maintain a relationship with </a:t>
            </a:r>
            <a:r>
              <a:rPr lang="en-US" dirty="0" smtClean="0"/>
              <a:t>one. The committee proposes allowing free-standing islet programs. </a:t>
            </a:r>
          </a:p>
          <a:p>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The </a:t>
            </a:r>
            <a:r>
              <a:rPr lang="en-US" dirty="0"/>
              <a:t>Committee </a:t>
            </a:r>
            <a:r>
              <a:rPr lang="en-US" dirty="0" smtClean="0"/>
              <a:t>agreed </a:t>
            </a:r>
            <a:r>
              <a:rPr lang="en-US" dirty="0"/>
              <a:t>that it may be too restrictive to require affiliation with a pancreas transplant program as more pancreas programs close (16 voluntarily inactivated in the last 4 years), and allowing free-standing islet transplant programs would still be considered safe practice.  </a:t>
            </a:r>
            <a:r>
              <a:rPr lang="en-US" dirty="0" smtClean="0"/>
              <a:t>With the exception of VCA programs, no other membership requires affiliation with another transplant program. Therefore, the Committee proposes allowing islet transplant programs to be free-standing without associations with pancreas transplant programs.</a:t>
            </a:r>
          </a:p>
          <a:p>
            <a:endParaRPr lang="en-US" dirty="0" smtClean="0"/>
          </a:p>
          <a:p>
            <a:r>
              <a:rPr lang="en-US" dirty="0" smtClean="0"/>
              <a:t>This </a:t>
            </a:r>
            <a:r>
              <a:rPr lang="en-US" dirty="0"/>
              <a:t>is consistent with the work of the Committee to create a different path for islet programs. </a:t>
            </a:r>
            <a:endParaRPr lang="en-US" dirty="0" smtClean="0"/>
          </a:p>
        </p:txBody>
      </p:sp>
      <p:sp>
        <p:nvSpPr>
          <p:cNvPr id="4" name="Slide Number Placeholder 3"/>
          <p:cNvSpPr>
            <a:spLocks noGrp="1"/>
          </p:cNvSpPr>
          <p:nvPr>
            <p:ph type="sldNum" sz="quarter" idx="10"/>
          </p:nvPr>
        </p:nvSpPr>
        <p:spPr/>
        <p:txBody>
          <a:bodyPr/>
          <a:lstStyle/>
          <a:p>
            <a:fld id="{26E34781-6EDE-5B4E-B103-71F0AC490716}" type="slidenum">
              <a:rPr lang="en-US" smtClean="0"/>
              <a:t>5</a:t>
            </a:fld>
            <a:endParaRPr lang="en-US"/>
          </a:p>
        </p:txBody>
      </p:sp>
    </p:spTree>
    <p:extLst>
      <p:ext uri="{BB962C8B-B14F-4D97-AF65-F5344CB8AC3E}">
        <p14:creationId xmlns:p14="http://schemas.microsoft.com/office/powerpoint/2010/main" val="1072967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6618">
              <a:defRPr/>
            </a:pPr>
            <a:r>
              <a:rPr lang="en-US" dirty="0"/>
              <a:t>If the proposal is approved, membership applications will be updated to reflect the changes to the requirements for islet personnel, which transplant hospital personnel would have to meet and document in order to be eligible for those positions (specifically, the clinical leader and expert medical personnel positions). </a:t>
            </a:r>
            <a:endParaRPr lang="en-US" dirty="0" smtClean="0"/>
          </a:p>
          <a:p>
            <a:pPr defTabSz="466618">
              <a:defRPr/>
            </a:pPr>
            <a:endParaRPr lang="en-US" dirty="0" smtClean="0"/>
          </a:p>
          <a:p>
            <a:pPr defTabSz="466618">
              <a:defRPr/>
            </a:pPr>
            <a:r>
              <a:rPr lang="en-US" dirty="0" smtClean="0"/>
              <a:t>An </a:t>
            </a:r>
            <a:r>
              <a:rPr lang="en-US" dirty="0"/>
              <a:t>islet program will have a separate membership application from that of their pancreas program.</a:t>
            </a:r>
          </a:p>
          <a:p>
            <a:endParaRPr lang="en-US" dirty="0" smtClean="0"/>
          </a:p>
          <a:p>
            <a:pPr defTabSz="466618">
              <a:defRPr/>
            </a:pPr>
            <a:r>
              <a:rPr lang="en-US" dirty="0"/>
              <a:t>Any transplant hospital that intends to perform allogeneic islet transplants after implementation of these proposed Bylaws must complete and submit an islet transplant program application to the OPTN during the application submission period. Transplant hospitals that currently have an approved islet transplant program must submit one of the following to the OPTN during the application submission period:</a:t>
            </a:r>
          </a:p>
          <a:p>
            <a:endParaRPr lang="en-US" dirty="0" smtClean="0"/>
          </a:p>
          <a:p>
            <a:pPr marL="174982" indent="-174982">
              <a:buFont typeface="Arial" panose="020B0604020202020204" pitchFamily="34" charset="0"/>
              <a:buChar char="•"/>
            </a:pPr>
            <a:r>
              <a:rPr lang="en-US" dirty="0"/>
              <a:t>A completed islet transplant program application</a:t>
            </a:r>
            <a:r>
              <a:rPr lang="en-US" strike="sngStrike" dirty="0"/>
              <a:t> </a:t>
            </a:r>
            <a:endParaRPr lang="en-US" dirty="0"/>
          </a:p>
          <a:p>
            <a:pPr marL="174982" indent="-174982">
              <a:buFont typeface="Arial" panose="020B0604020202020204" pitchFamily="34" charset="0"/>
              <a:buChar char="•"/>
            </a:pPr>
            <a:r>
              <a:rPr lang="en-US" dirty="0"/>
              <a:t>An opt out form indicating that the hospital will be voluntarily inactivating or withdrawing approval of its islet transplant program according to </a:t>
            </a:r>
            <a:r>
              <a:rPr lang="en-US" i="1" dirty="0"/>
              <a:t>OPTN Bylaws Appendix K: Transplant Program Inactivity, Withdrawal, and Termination</a:t>
            </a:r>
            <a:endParaRPr lang="en-US" dirty="0"/>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6</a:t>
            </a:fld>
            <a:endParaRPr lang="en-US"/>
          </a:p>
        </p:txBody>
      </p:sp>
    </p:spTree>
    <p:extLst>
      <p:ext uri="{BB962C8B-B14F-4D97-AF65-F5344CB8AC3E}">
        <p14:creationId xmlns:p14="http://schemas.microsoft.com/office/powerpoint/2010/main" val="3120252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new </a:t>
            </a:r>
            <a:r>
              <a:rPr lang="en-US" dirty="0"/>
              <a:t>islet transplant program application form </a:t>
            </a:r>
            <a:r>
              <a:rPr lang="en-US" dirty="0" smtClean="0"/>
              <a:t>will </a:t>
            </a:r>
            <a:r>
              <a:rPr lang="en-US" dirty="0"/>
              <a:t>be created in the UNOS membership system</a:t>
            </a:r>
            <a:r>
              <a:rPr lang="en-US" dirty="0" smtClean="0"/>
              <a:t>.</a:t>
            </a:r>
          </a:p>
          <a:p>
            <a:endParaRPr lang="en-US" dirty="0" smtClean="0"/>
          </a:p>
          <a:p>
            <a:r>
              <a:rPr lang="en-US" dirty="0" smtClean="0"/>
              <a:t>The </a:t>
            </a:r>
            <a:r>
              <a:rPr lang="en-US" dirty="0"/>
              <a:t>OPTN must </a:t>
            </a:r>
            <a:r>
              <a:rPr lang="en-US" dirty="0" smtClean="0"/>
              <a:t>submit </a:t>
            </a:r>
            <a:r>
              <a:rPr lang="en-US" dirty="0"/>
              <a:t>the </a:t>
            </a:r>
            <a:r>
              <a:rPr lang="en-US" dirty="0" smtClean="0"/>
              <a:t>application </a:t>
            </a:r>
            <a:r>
              <a:rPr lang="en-US" dirty="0"/>
              <a:t>forms to the OMB for approval before distributing </a:t>
            </a:r>
            <a:r>
              <a:rPr lang="en-US" dirty="0" smtClean="0"/>
              <a:t>to members. </a:t>
            </a:r>
          </a:p>
          <a:p>
            <a:endParaRPr lang="en-US" dirty="0" smtClean="0"/>
          </a:p>
          <a:p>
            <a:r>
              <a:rPr lang="en-US" dirty="0" smtClean="0"/>
              <a:t>The OPTN </a:t>
            </a:r>
            <a:r>
              <a:rPr lang="en-US" dirty="0"/>
              <a:t>will provide a 30-day advance notice of a 90-day application period for members to complete and submit OPTN islet transplant program </a:t>
            </a:r>
            <a:r>
              <a:rPr lang="en-US" dirty="0" smtClean="0"/>
              <a:t>applications after OMB approval</a:t>
            </a:r>
            <a:r>
              <a:rPr lang="en-US" baseline="0" dirty="0" smtClean="0"/>
              <a:t> and programming completion</a:t>
            </a:r>
            <a:r>
              <a:rPr lang="en-US" dirty="0" smtClean="0"/>
              <a:t>. </a:t>
            </a:r>
            <a:r>
              <a:rPr lang="en-US" dirty="0"/>
              <a:t>Once the application period is announced, UNOS will send an application to each transplant hospital with an approved islet transplant program so the program can reapply for approval under the new membership criteria. Transplant hospitals that do not receive an application but wish to apply for an islet transplant program should contact the UNOS Membership Analyst for their region to obtain an application and the necessary instructions once the application period is announced.</a:t>
            </a:r>
          </a:p>
          <a:p>
            <a:r>
              <a:rPr lang="en-US" dirty="0"/>
              <a:t> </a:t>
            </a:r>
          </a:p>
          <a:p>
            <a:r>
              <a:rPr lang="en-US" dirty="0"/>
              <a:t>The proposed Bylaws will be slated for implementation 90 days after the conclusion of the 90-day application submission period. During these 90 days, UNOS and the MPSC will process each application received before the submission deadline. Members will be alerted of the status of all processed applications before the implementation date. Specifically, applying hospitals will be told either that the MPSC will recommend that the Board of Directors approve their islet program or that their application has been rejected and the reason why.</a:t>
            </a:r>
          </a:p>
          <a:p>
            <a:endParaRPr lang="en-US" dirty="0"/>
          </a:p>
          <a:p>
            <a:r>
              <a:rPr lang="en-US" dirty="0"/>
              <a:t>MONITORING</a:t>
            </a:r>
          </a:p>
          <a:p>
            <a:r>
              <a:rPr lang="en-US" dirty="0"/>
              <a:t>The Committee will monitor the following pre vs. post implementation to assess the impact of proposed changes and whether the changes resulted in an increase in islet programs and islet transplants: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The number of islet program applications</a:t>
            </a:r>
            <a:r>
              <a:rPr lang="en-US" i="0" u="none" strike="noStrike" dirty="0"/>
              <a:t>. </a:t>
            </a:r>
            <a:r>
              <a:rPr lang="en-US" u="none" dirty="0" smtClean="0"/>
              <a:t># approved,</a:t>
            </a:r>
            <a:r>
              <a:rPr lang="en-US" u="none" baseline="0" dirty="0" smtClean="0"/>
              <a:t> </a:t>
            </a:r>
            <a:r>
              <a:rPr lang="en-US" u="none" dirty="0" smtClean="0"/>
              <a:t># declined – happy to receive </a:t>
            </a:r>
            <a:r>
              <a:rPr lang="en-US" sz="1200" dirty="0" smtClean="0"/>
              <a:t>Feedback from MPSC &amp; community about any challenges in implementation</a:t>
            </a:r>
            <a:endParaRPr lang="en-US" i="0" u="none" strike="noStrike" dirty="0"/>
          </a:p>
          <a:p>
            <a:pPr lvl="0"/>
            <a:r>
              <a:rPr lang="en-US" dirty="0"/>
              <a:t>The number of islet transplants</a:t>
            </a:r>
            <a:r>
              <a:rPr lang="en-US" u="none" dirty="0"/>
              <a:t>. </a:t>
            </a:r>
            <a:endParaRPr lang="en-US" u="none" dirty="0" smtClean="0"/>
          </a:p>
          <a:p>
            <a:r>
              <a:rPr lang="en-US" dirty="0" smtClean="0"/>
              <a:t>Evaluation </a:t>
            </a:r>
            <a:r>
              <a:rPr lang="en-US" dirty="0"/>
              <a:t>will be performed at 6 months</a:t>
            </a:r>
            <a:r>
              <a:rPr lang="en-US" u="none" strike="noStrike" dirty="0"/>
              <a:t>,</a:t>
            </a:r>
            <a:r>
              <a:rPr lang="en-US" dirty="0"/>
              <a:t> and 1 year post implementation</a:t>
            </a: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7</a:t>
            </a:fld>
            <a:endParaRPr lang="en-US"/>
          </a:p>
        </p:txBody>
      </p:sp>
    </p:spTree>
    <p:extLst>
      <p:ext uri="{BB962C8B-B14F-4D97-AF65-F5344CB8AC3E}">
        <p14:creationId xmlns:p14="http://schemas.microsoft.com/office/powerpoint/2010/main" val="2986895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islet programs are directly impacted, the Committee appreciates any feedback from islet programs on the proposed changes. In particular, the Committee requests feedback on the following two questions</a:t>
            </a:r>
            <a:r>
              <a:rPr lang="en-US" strike="noStrike" dirty="0"/>
              <a:t>:   </a:t>
            </a:r>
          </a:p>
          <a:p>
            <a:r>
              <a:rPr lang="en-US" b="1" strike="sngStrike" dirty="0"/>
              <a:t> </a:t>
            </a:r>
            <a:endParaRPr lang="en-US" dirty="0"/>
          </a:p>
          <a:p>
            <a:pPr lvl="0"/>
            <a:r>
              <a:rPr lang="en-US" dirty="0"/>
              <a:t>The proposal requires islet programs to have a clinical leader who meets islet-specific </a:t>
            </a:r>
            <a:r>
              <a:rPr lang="en-US" dirty="0" smtClean="0"/>
              <a:t>requirements. </a:t>
            </a:r>
            <a:r>
              <a:rPr lang="en-US" dirty="0"/>
              <a:t>Should </a:t>
            </a:r>
            <a:r>
              <a:rPr lang="en-US" dirty="0" smtClean="0"/>
              <a:t>we add or remove anything from </a:t>
            </a:r>
            <a:r>
              <a:rPr lang="en-US" dirty="0"/>
              <a:t>these requirements?</a:t>
            </a:r>
            <a:r>
              <a:rPr lang="en-US" strike="sngStrike" dirty="0"/>
              <a:t>  </a:t>
            </a:r>
            <a:endParaRPr lang="en-US" dirty="0"/>
          </a:p>
          <a:p>
            <a:r>
              <a:rPr lang="en-US" dirty="0"/>
              <a:t> </a:t>
            </a:r>
          </a:p>
          <a:p>
            <a:pPr lvl="0"/>
            <a:r>
              <a:rPr lang="en-US" dirty="0" smtClean="0"/>
              <a:t>Do you agree/disagree with the proposed change to allow islet programs to be free-standing?</a:t>
            </a:r>
            <a:endParaRPr lang="en-US" dirty="0"/>
          </a:p>
          <a:p>
            <a:r>
              <a:rPr lang="en-US" dirty="0"/>
              <a:t> </a:t>
            </a:r>
          </a:p>
          <a:p>
            <a:r>
              <a:rPr lang="en-US" dirty="0"/>
              <a:t>Members are asked to comment on both the immediate and long term budgetary impact of resources that may be required if this proposal is approved. This information assists the Board in considering the proposal and its impact on the community.</a:t>
            </a:r>
            <a:r>
              <a:rPr lang="en-US" strike="sngStrike" dirty="0"/>
              <a:t> </a:t>
            </a:r>
            <a:endParaRPr lang="en-US" dirty="0"/>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8</a:t>
            </a:fld>
            <a:endParaRPr lang="en-US"/>
          </a:p>
        </p:txBody>
      </p:sp>
    </p:spTree>
    <p:extLst>
      <p:ext uri="{BB962C8B-B14F-4D97-AF65-F5344CB8AC3E}">
        <p14:creationId xmlns:p14="http://schemas.microsoft.com/office/powerpoint/2010/main" val="38891175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E34781-6EDE-5B4E-B103-71F0AC490716}" type="slidenum">
              <a:rPr lang="en-US" smtClean="0"/>
              <a:t>9</a:t>
            </a:fld>
            <a:endParaRPr lang="en-US"/>
          </a:p>
        </p:txBody>
      </p:sp>
    </p:spTree>
    <p:extLst>
      <p:ext uri="{BB962C8B-B14F-4D97-AF65-F5344CB8AC3E}">
        <p14:creationId xmlns:p14="http://schemas.microsoft.com/office/powerpoint/2010/main" val="1221651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a:t>
            </a:fld>
            <a:endParaRPr lang="en-US" dirty="0"/>
          </a:p>
        </p:txBody>
      </p:sp>
      <p:sp>
        <p:nvSpPr>
          <p:cNvPr id="5" name="Title 1"/>
          <p:cNvSpPr>
            <a:spLocks noGrp="1"/>
          </p:cNvSpPr>
          <p:nvPr>
            <p:ph type="ctrTitle"/>
          </p:nvPr>
        </p:nvSpPr>
        <p:spPr>
          <a:xfrm>
            <a:off x="556540" y="1721629"/>
            <a:ext cx="11073631" cy="1619250"/>
          </a:xfrm>
        </p:spPr>
        <p:txBody>
          <a:bodyPr/>
          <a:lstStyle/>
          <a:p>
            <a:r>
              <a:rPr lang="en-US" sz="6000" dirty="0" smtClean="0"/>
              <a:t>Changes to Islet Bylaws</a:t>
            </a:r>
            <a:endParaRPr lang="en-US" sz="6000" dirty="0"/>
          </a:p>
        </p:txBody>
      </p:sp>
      <p:sp>
        <p:nvSpPr>
          <p:cNvPr id="6" name="Subtitle 2"/>
          <p:cNvSpPr>
            <a:spLocks noGrp="1"/>
          </p:cNvSpPr>
          <p:nvPr>
            <p:ph type="subTitle" idx="1"/>
          </p:nvPr>
        </p:nvSpPr>
        <p:spPr>
          <a:xfrm>
            <a:off x="556540" y="3414889"/>
            <a:ext cx="11073631" cy="753036"/>
          </a:xfrm>
        </p:spPr>
        <p:txBody>
          <a:bodyPr>
            <a:normAutofit/>
          </a:bodyPr>
          <a:lstStyle/>
          <a:p>
            <a:r>
              <a:rPr lang="en-US" sz="3600" dirty="0" smtClean="0"/>
              <a:t>Pancreas Transplantation Committee</a:t>
            </a:r>
          </a:p>
        </p:txBody>
      </p:sp>
    </p:spTree>
    <p:extLst>
      <p:ext uri="{BB962C8B-B14F-4D97-AF65-F5344CB8AC3E}">
        <p14:creationId xmlns:p14="http://schemas.microsoft.com/office/powerpoint/2010/main" val="3470875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163647"/>
            <a:ext cx="11394917" cy="5386009"/>
          </a:xfrm>
        </p:spPr>
        <p:txBody>
          <a:bodyPr>
            <a:normAutofit fontScale="92500"/>
          </a:bodyPr>
          <a:lstStyle/>
          <a:p>
            <a:r>
              <a:rPr lang="en-US" altLang="en-US" sz="3200" dirty="0" smtClean="0">
                <a:latin typeface="Arial" panose="020B0604020202020204" pitchFamily="34" charset="0"/>
                <a:cs typeface="Arial" panose="020B0604020202020204" pitchFamily="34" charset="0"/>
              </a:rPr>
              <a:t>MPSC identified continued concern with islet personnel Bylaws in March 2017 &amp; recommended Pancreas Committee revisit</a:t>
            </a:r>
          </a:p>
          <a:p>
            <a:pPr lvl="1"/>
            <a:r>
              <a:rPr lang="en-US" altLang="en-US" sz="2400" dirty="0" smtClean="0">
                <a:latin typeface="Arial" panose="020B0604020202020204" pitchFamily="34" charset="0"/>
                <a:cs typeface="Arial" panose="020B0604020202020204" pitchFamily="34" charset="0"/>
              </a:rPr>
              <a:t>Project put on hold in 2015, taken off hold in 2017</a:t>
            </a:r>
          </a:p>
          <a:p>
            <a:r>
              <a:rPr lang="en-US" altLang="en-US" sz="3200" dirty="0" smtClean="0">
                <a:latin typeface="Arial" panose="020B0604020202020204" pitchFamily="34" charset="0"/>
                <a:cs typeface="Arial" panose="020B0604020202020204" pitchFamily="34" charset="0"/>
              </a:rPr>
              <a:t>Throughout 2017-2018, Subcommittee worked to improve islet program Bylaws</a:t>
            </a:r>
          </a:p>
          <a:p>
            <a:r>
              <a:rPr lang="en-US" altLang="en-US" sz="3200" dirty="0" smtClean="0">
                <a:latin typeface="Arial" panose="020B0604020202020204" pitchFamily="34" charset="0"/>
                <a:cs typeface="Arial" panose="020B0604020202020204" pitchFamily="34" charset="0"/>
              </a:rPr>
              <a:t>Clinical consensus in Islet Bylaws Subcommittee included:</a:t>
            </a:r>
          </a:p>
          <a:p>
            <a:pPr lvl="1"/>
            <a:r>
              <a:rPr lang="en-US" altLang="en-US" sz="2400" dirty="0" smtClean="0">
                <a:latin typeface="Arial" panose="020B0604020202020204" pitchFamily="34" charset="0"/>
                <a:cs typeface="Arial" panose="020B0604020202020204" pitchFamily="34" charset="0"/>
              </a:rPr>
              <a:t> various perspectives (</a:t>
            </a:r>
            <a:r>
              <a:rPr lang="en-US" altLang="en-US" sz="2400" dirty="0" err="1" smtClean="0">
                <a:latin typeface="Arial" panose="020B0604020202020204" pitchFamily="34" charset="0"/>
                <a:cs typeface="Arial" panose="020B0604020202020204" pitchFamily="34" charset="0"/>
              </a:rPr>
              <a:t>tx</a:t>
            </a:r>
            <a:r>
              <a:rPr lang="en-US" altLang="en-US" sz="2400" dirty="0" smtClean="0">
                <a:latin typeface="Arial" panose="020B0604020202020204" pitchFamily="34" charset="0"/>
                <a:cs typeface="Arial" panose="020B0604020202020204" pitchFamily="34" charset="0"/>
              </a:rPr>
              <a:t> surgeon, </a:t>
            </a:r>
            <a:r>
              <a:rPr lang="en-US" altLang="en-US" sz="2400" dirty="0" err="1" smtClean="0">
                <a:latin typeface="Arial" panose="020B0604020202020204" pitchFamily="34" charset="0"/>
                <a:cs typeface="Arial" panose="020B0604020202020204" pitchFamily="34" charset="0"/>
              </a:rPr>
              <a:t>tx</a:t>
            </a:r>
            <a:r>
              <a:rPr lang="en-US" altLang="en-US" sz="2400" dirty="0" smtClean="0">
                <a:latin typeface="Arial" panose="020B0604020202020204" pitchFamily="34" charset="0"/>
                <a:cs typeface="Arial" panose="020B0604020202020204" pitchFamily="34" charset="0"/>
              </a:rPr>
              <a:t> administrator, islet expertise)</a:t>
            </a:r>
          </a:p>
          <a:p>
            <a:pPr lvl="1"/>
            <a:r>
              <a:rPr lang="en-US" altLang="en-US" sz="2400" dirty="0" smtClean="0">
                <a:latin typeface="Arial" panose="020B0604020202020204" pitchFamily="34" charset="0"/>
                <a:cs typeface="Arial" panose="020B0604020202020204" pitchFamily="34" charset="0"/>
              </a:rPr>
              <a:t> special emphasis on islet-specific experience, including 2 leaders of islet programs</a:t>
            </a:r>
          </a:p>
          <a:p>
            <a:r>
              <a:rPr lang="en-US" altLang="en-US" sz="3200" dirty="0" smtClean="0">
                <a:latin typeface="Arial" panose="020B0604020202020204" pitchFamily="34" charset="0"/>
                <a:cs typeface="Arial" panose="020B0604020202020204" pitchFamily="34" charset="0"/>
              </a:rPr>
              <a:t>Provided updates to MPSC, AST, ASTS, CITR before public comment</a:t>
            </a:r>
          </a:p>
        </p:txBody>
      </p:sp>
      <p:sp>
        <p:nvSpPr>
          <p:cNvPr id="3" name="Title 2"/>
          <p:cNvSpPr>
            <a:spLocks noGrp="1"/>
          </p:cNvSpPr>
          <p:nvPr>
            <p:ph type="title"/>
          </p:nvPr>
        </p:nvSpPr>
        <p:spPr/>
        <p:txBody>
          <a:bodyPr/>
          <a:lstStyle/>
          <a:p>
            <a:r>
              <a:rPr lang="en-US" sz="4400" dirty="0" smtClean="0"/>
              <a:t>How was this proposal developed?</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10</a:t>
            </a:fld>
            <a:endParaRPr lang="en-US" dirty="0"/>
          </a:p>
        </p:txBody>
      </p:sp>
    </p:spTree>
    <p:extLst>
      <p:ext uri="{BB962C8B-B14F-4D97-AF65-F5344CB8AC3E}">
        <p14:creationId xmlns:p14="http://schemas.microsoft.com/office/powerpoint/2010/main" val="38695709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2</a:t>
            </a:fld>
            <a:endParaRPr lang="en-US" dirty="0"/>
          </a:p>
        </p:txBody>
      </p:sp>
      <p:sp>
        <p:nvSpPr>
          <p:cNvPr id="5" name="Title 1"/>
          <p:cNvSpPr>
            <a:spLocks noGrp="1"/>
          </p:cNvSpPr>
          <p:nvPr>
            <p:ph type="title"/>
          </p:nvPr>
        </p:nvSpPr>
        <p:spPr>
          <a:xfrm>
            <a:off x="338580" y="156310"/>
            <a:ext cx="11651768" cy="859690"/>
          </a:xfrm>
        </p:spPr>
        <p:txBody>
          <a:bodyPr/>
          <a:lstStyle/>
          <a:p>
            <a:r>
              <a:rPr lang="en-US" sz="4400" dirty="0" smtClean="0"/>
              <a:t>What </a:t>
            </a:r>
            <a:r>
              <a:rPr lang="en-US" sz="4400" dirty="0"/>
              <a:t>p</a:t>
            </a:r>
            <a:r>
              <a:rPr lang="en-US" sz="4400" dirty="0" smtClean="0"/>
              <a:t>roblem will the proposal solve? </a:t>
            </a:r>
            <a:endParaRPr lang="en-US" sz="4400" dirty="0"/>
          </a:p>
        </p:txBody>
      </p:sp>
      <p:sp>
        <p:nvSpPr>
          <p:cNvPr id="6" name="Content Placeholder 7"/>
          <p:cNvSpPr>
            <a:spLocks noGrp="1"/>
          </p:cNvSpPr>
          <p:nvPr>
            <p:ph idx="1"/>
          </p:nvPr>
        </p:nvSpPr>
        <p:spPr>
          <a:xfrm>
            <a:off x="385278" y="1348828"/>
            <a:ext cx="11394917" cy="3826891"/>
          </a:xfrm>
        </p:spPr>
        <p:txBody>
          <a:bodyPr>
            <a:normAutofit/>
          </a:bodyPr>
          <a:lstStyle/>
          <a:p>
            <a:r>
              <a:rPr lang="en-US" altLang="en-US" sz="3200" dirty="0" smtClean="0">
                <a:latin typeface="Arial" panose="020B0604020202020204" pitchFamily="34" charset="0"/>
                <a:cs typeface="Arial" panose="020B0604020202020204" pitchFamily="34" charset="0"/>
              </a:rPr>
              <a:t>Current islet Bylaws personnel requirements do not reflect the need for islet experience and expertise</a:t>
            </a:r>
            <a:endParaRPr lang="en-US" altLang="en-US" sz="3200" dirty="0">
              <a:latin typeface="Arial" panose="020B0604020202020204" pitchFamily="34" charset="0"/>
              <a:cs typeface="Arial" panose="020B0604020202020204" pitchFamily="34" charset="0"/>
            </a:endParaRPr>
          </a:p>
          <a:p>
            <a:pPr lvl="1"/>
            <a:r>
              <a:rPr lang="en-US" altLang="en-US" sz="2400" dirty="0" smtClean="0">
                <a:latin typeface="Arial" panose="020B0604020202020204" pitchFamily="34" charset="0"/>
                <a:cs typeface="Arial" panose="020B0604020202020204" pitchFamily="34" charset="0"/>
              </a:rPr>
              <a:t>Suitable candidates with extensive islet-specific experience may not qualify</a:t>
            </a:r>
          </a:p>
          <a:p>
            <a:pPr lvl="1"/>
            <a:r>
              <a:rPr lang="en-US" altLang="en-US" sz="2400" dirty="0" smtClean="0">
                <a:latin typeface="Arial" panose="020B0604020202020204" pitchFamily="34" charset="0"/>
                <a:cs typeface="Arial" panose="020B0604020202020204" pitchFamily="34" charset="0"/>
              </a:rPr>
              <a:t>Candidates without islet-specific experience could achieve leadership positions in islet programs</a:t>
            </a:r>
          </a:p>
          <a:p>
            <a:pPr lvl="1"/>
            <a:r>
              <a:rPr lang="en-US" altLang="en-US" sz="2400" dirty="0" smtClean="0">
                <a:latin typeface="Arial" panose="020B0604020202020204" pitchFamily="34" charset="0"/>
                <a:cs typeface="Arial" panose="020B0604020202020204" pitchFamily="34" charset="0"/>
              </a:rPr>
              <a:t>Islet programs are required to be connected to pancreas programs</a:t>
            </a:r>
          </a:p>
          <a:p>
            <a:pPr lvl="1"/>
            <a:endParaRPr lang="en-US" altLang="en-U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6752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5279" y="254284"/>
            <a:ext cx="11651769" cy="850932"/>
          </a:xfrm>
        </p:spPr>
        <p:txBody>
          <a:bodyPr/>
          <a:lstStyle/>
          <a:p>
            <a:r>
              <a:rPr lang="en-US" sz="4400" dirty="0" smtClean="0"/>
              <a:t>Summary of changes: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381702642"/>
              </p:ext>
            </p:extLst>
          </p:nvPr>
        </p:nvGraphicFramePr>
        <p:xfrm>
          <a:off x="1186772" y="1105216"/>
          <a:ext cx="9474742" cy="5271400"/>
        </p:xfrm>
        <a:graphic>
          <a:graphicData uri="http://schemas.openxmlformats.org/drawingml/2006/table">
            <a:tbl>
              <a:tblPr firstRow="1" bandRow="1">
                <a:tableStyleId>{5C22544A-7EE6-4342-B048-85BDC9FD1C3A}</a:tableStyleId>
              </a:tblPr>
              <a:tblGrid>
                <a:gridCol w="4737371">
                  <a:extLst>
                    <a:ext uri="{9D8B030D-6E8A-4147-A177-3AD203B41FA5}">
                      <a16:colId xmlns:a16="http://schemas.microsoft.com/office/drawing/2014/main" val="2938150266"/>
                    </a:ext>
                  </a:extLst>
                </a:gridCol>
                <a:gridCol w="4737371">
                  <a:extLst>
                    <a:ext uri="{9D8B030D-6E8A-4147-A177-3AD203B41FA5}">
                      <a16:colId xmlns:a16="http://schemas.microsoft.com/office/drawing/2014/main" val="3931063639"/>
                    </a:ext>
                  </a:extLst>
                </a:gridCol>
              </a:tblGrid>
              <a:tr h="735795">
                <a:tc>
                  <a:txBody>
                    <a:bodyPr/>
                    <a:lstStyle/>
                    <a:p>
                      <a:r>
                        <a:rPr lang="en-US" sz="3200" dirty="0" smtClean="0">
                          <a:solidFill>
                            <a:schemeClr val="tx1"/>
                          </a:solidFill>
                          <a:latin typeface="Arial" panose="020B0604020202020204" pitchFamily="34" charset="0"/>
                          <a:cs typeface="Arial" panose="020B0604020202020204" pitchFamily="34" charset="0"/>
                        </a:rPr>
                        <a:t>Current Bylaws</a:t>
                      </a:r>
                      <a:endParaRPr lang="en-US" sz="3200" dirty="0">
                        <a:solidFill>
                          <a:schemeClr val="tx1"/>
                        </a:solidFill>
                        <a:latin typeface="Arial" panose="020B0604020202020204" pitchFamily="34" charset="0"/>
                        <a:cs typeface="Arial" panose="020B0604020202020204" pitchFamily="34" charset="0"/>
                      </a:endParaRPr>
                    </a:p>
                  </a:txBody>
                  <a:tcPr/>
                </a:tc>
                <a:tc>
                  <a:txBody>
                    <a:bodyPr/>
                    <a:lstStyle/>
                    <a:p>
                      <a:r>
                        <a:rPr lang="en-US" sz="3200" dirty="0" smtClean="0">
                          <a:solidFill>
                            <a:schemeClr val="tx1"/>
                          </a:solidFill>
                          <a:latin typeface="Arial" panose="020B0604020202020204" pitchFamily="34" charset="0"/>
                          <a:cs typeface="Arial" panose="020B0604020202020204" pitchFamily="34" charset="0"/>
                        </a:rPr>
                        <a:t>Proposed Changes</a:t>
                      </a:r>
                      <a:endParaRPr lang="en-US" sz="32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3966079"/>
                  </a:ext>
                </a:extLst>
              </a:tr>
              <a:tr h="1688437">
                <a:tc>
                  <a:txBody>
                    <a:bodyPr/>
                    <a:lstStyle/>
                    <a:p>
                      <a:r>
                        <a:rPr lang="en-US" sz="3000" dirty="0" smtClean="0">
                          <a:latin typeface="Arial" panose="020B0604020202020204" pitchFamily="34" charset="0"/>
                          <a:cs typeface="Arial" panose="020B0604020202020204" pitchFamily="34" charset="0"/>
                        </a:rPr>
                        <a:t>2 primary personnel – primary surgeon, primary physician</a:t>
                      </a:r>
                      <a:endParaRPr lang="en-US" sz="3000" dirty="0">
                        <a:latin typeface="Arial" panose="020B0604020202020204" pitchFamily="34" charset="0"/>
                        <a:cs typeface="Arial" panose="020B0604020202020204" pitchFamily="34" charset="0"/>
                      </a:endParaRPr>
                    </a:p>
                  </a:txBody>
                  <a:tcPr/>
                </a:tc>
                <a:tc>
                  <a:txBody>
                    <a:bodyPr/>
                    <a:lstStyle/>
                    <a:p>
                      <a:r>
                        <a:rPr lang="en-US" sz="3000" dirty="0" smtClean="0">
                          <a:latin typeface="Arial" panose="020B0604020202020204" pitchFamily="34" charset="0"/>
                          <a:cs typeface="Arial" panose="020B0604020202020204" pitchFamily="34" charset="0"/>
                        </a:rPr>
                        <a:t>1 primary person to lead the program – clinical</a:t>
                      </a:r>
                      <a:r>
                        <a:rPr lang="en-US" sz="3000" baseline="0" dirty="0" smtClean="0">
                          <a:latin typeface="Arial" panose="020B0604020202020204" pitchFamily="34" charset="0"/>
                          <a:cs typeface="Arial" panose="020B0604020202020204" pitchFamily="34" charset="0"/>
                        </a:rPr>
                        <a:t> leader</a:t>
                      </a:r>
                      <a:endParaRPr lang="en-US" sz="3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53635136"/>
                  </a:ext>
                </a:extLst>
              </a:tr>
              <a:tr h="1158731">
                <a:tc>
                  <a:txBody>
                    <a:bodyPr/>
                    <a:lstStyle/>
                    <a:p>
                      <a:r>
                        <a:rPr lang="en-US" sz="3000" dirty="0" smtClean="0">
                          <a:latin typeface="Arial" panose="020B0604020202020204" pitchFamily="34" charset="0"/>
                          <a:cs typeface="Arial" panose="020B0604020202020204" pitchFamily="34" charset="0"/>
                        </a:rPr>
                        <a:t>Recommended</a:t>
                      </a:r>
                      <a:r>
                        <a:rPr lang="en-US" sz="3000" baseline="0" dirty="0" smtClean="0">
                          <a:latin typeface="Arial" panose="020B0604020202020204" pitchFamily="34" charset="0"/>
                          <a:cs typeface="Arial" panose="020B0604020202020204" pitchFamily="34" charset="0"/>
                        </a:rPr>
                        <a:t> expert personnel</a:t>
                      </a:r>
                      <a:endParaRPr lang="en-US" sz="3000" dirty="0">
                        <a:latin typeface="Arial" panose="020B0604020202020204" pitchFamily="34" charset="0"/>
                        <a:cs typeface="Arial" panose="020B0604020202020204" pitchFamily="34" charset="0"/>
                      </a:endParaRPr>
                    </a:p>
                  </a:txBody>
                  <a:tcPr/>
                </a:tc>
                <a:tc>
                  <a:txBody>
                    <a:bodyPr/>
                    <a:lstStyle/>
                    <a:p>
                      <a:r>
                        <a:rPr lang="en-US" sz="3000" dirty="0" smtClean="0">
                          <a:latin typeface="Arial" panose="020B0604020202020204" pitchFamily="34" charset="0"/>
                          <a:cs typeface="Arial" panose="020B0604020202020204" pitchFamily="34" charset="0"/>
                        </a:rPr>
                        <a:t>Required,</a:t>
                      </a:r>
                      <a:r>
                        <a:rPr lang="en-US" sz="3000" baseline="0" dirty="0" smtClean="0">
                          <a:latin typeface="Arial" panose="020B0604020202020204" pitchFamily="34" charset="0"/>
                          <a:cs typeface="Arial" panose="020B0604020202020204" pitchFamily="34" charset="0"/>
                        </a:rPr>
                        <a:t> revised </a:t>
                      </a:r>
                      <a:r>
                        <a:rPr lang="en-US" sz="3000" dirty="0" smtClean="0">
                          <a:latin typeface="Arial" panose="020B0604020202020204" pitchFamily="34" charset="0"/>
                          <a:cs typeface="Arial" panose="020B0604020202020204" pitchFamily="34" charset="0"/>
                        </a:rPr>
                        <a:t>expert medical personnel</a:t>
                      </a:r>
                      <a:endParaRPr lang="en-US" sz="3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7558196"/>
                  </a:ext>
                </a:extLst>
              </a:tr>
              <a:tr h="1688437">
                <a:tc>
                  <a:txBody>
                    <a:bodyPr/>
                    <a:lstStyle/>
                    <a:p>
                      <a:r>
                        <a:rPr lang="en-US" sz="3000" dirty="0" smtClean="0">
                          <a:latin typeface="Arial" panose="020B0604020202020204" pitchFamily="34" charset="0"/>
                          <a:cs typeface="Arial" panose="020B0604020202020204" pitchFamily="34" charset="0"/>
                        </a:rPr>
                        <a:t>Connection</a:t>
                      </a:r>
                      <a:r>
                        <a:rPr lang="en-US" sz="3000" baseline="0" dirty="0" smtClean="0">
                          <a:latin typeface="Arial" panose="020B0604020202020204" pitchFamily="34" charset="0"/>
                          <a:cs typeface="Arial" panose="020B0604020202020204" pitchFamily="34" charset="0"/>
                        </a:rPr>
                        <a:t> with pancreas program</a:t>
                      </a:r>
                      <a:endParaRPr lang="en-US" sz="3000" dirty="0">
                        <a:latin typeface="Arial" panose="020B0604020202020204" pitchFamily="34" charset="0"/>
                        <a:cs typeface="Arial" panose="020B0604020202020204" pitchFamily="34" charset="0"/>
                      </a:endParaRPr>
                    </a:p>
                  </a:txBody>
                  <a:tcPr/>
                </a:tc>
                <a:tc>
                  <a:txBody>
                    <a:bodyPr/>
                    <a:lstStyle/>
                    <a:p>
                      <a:r>
                        <a:rPr lang="en-US" sz="3000" dirty="0" smtClean="0">
                          <a:latin typeface="Arial" panose="020B0604020202020204" pitchFamily="34" charset="0"/>
                          <a:cs typeface="Arial" panose="020B0604020202020204" pitchFamily="34" charset="0"/>
                        </a:rPr>
                        <a:t>No connection with pancreas program required</a:t>
                      </a:r>
                      <a:endParaRPr lang="en-US" sz="3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33753361"/>
                  </a:ext>
                </a:extLst>
              </a:tr>
            </a:tbl>
          </a:graphicData>
        </a:graphic>
      </p:graphicFrame>
    </p:spTree>
    <p:extLst>
      <p:ext uri="{BB962C8B-B14F-4D97-AF65-F5344CB8AC3E}">
        <p14:creationId xmlns:p14="http://schemas.microsoft.com/office/powerpoint/2010/main" val="289609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defRPr/>
            </a:pPr>
            <a:r>
              <a:rPr lang="en-US" altLang="en-US" sz="3600" dirty="0" smtClean="0">
                <a:latin typeface="Arial" panose="020B0604020202020204" pitchFamily="34" charset="0"/>
                <a:cs typeface="Arial" panose="020B0604020202020204" pitchFamily="34" charset="0"/>
              </a:rPr>
              <a:t>“Clinical leader” replaces “primary personnel”: more islet-specific requirements</a:t>
            </a:r>
          </a:p>
          <a:p>
            <a:pPr lvl="1">
              <a:defRPr/>
            </a:pPr>
            <a:r>
              <a:rPr lang="en-US" altLang="en-US" sz="2800" dirty="0" smtClean="0">
                <a:latin typeface="Arial" panose="020B0604020202020204" pitchFamily="34" charset="0"/>
                <a:cs typeface="Arial" panose="020B0604020202020204" pitchFamily="34" charset="0"/>
              </a:rPr>
              <a:t>pre-, </a:t>
            </a:r>
            <a:r>
              <a:rPr lang="en-US" altLang="en-US" sz="2800" dirty="0" err="1" smtClean="0">
                <a:latin typeface="Arial" panose="020B0604020202020204" pitchFamily="34" charset="0"/>
                <a:cs typeface="Arial" panose="020B0604020202020204" pitchFamily="34" charset="0"/>
              </a:rPr>
              <a:t>peri</a:t>
            </a:r>
            <a:r>
              <a:rPr lang="en-US" altLang="en-US" sz="2800" dirty="0" smtClean="0">
                <a:latin typeface="Arial" panose="020B0604020202020204" pitchFamily="34" charset="0"/>
                <a:cs typeface="Arial" panose="020B0604020202020204" pitchFamily="34" charset="0"/>
              </a:rPr>
              <a:t>, post </a:t>
            </a:r>
            <a:r>
              <a:rPr lang="en-US" altLang="en-US" sz="2800" dirty="0" err="1" smtClean="0">
                <a:latin typeface="Arial" panose="020B0604020202020204" pitchFamily="34" charset="0"/>
                <a:cs typeface="Arial" panose="020B0604020202020204" pitchFamily="34" charset="0"/>
              </a:rPr>
              <a:t>tx</a:t>
            </a:r>
            <a:r>
              <a:rPr lang="en-US" altLang="en-US" sz="2800" dirty="0" smtClean="0">
                <a:latin typeface="Arial" panose="020B0604020202020204" pitchFamily="34" charset="0"/>
                <a:cs typeface="Arial" panose="020B0604020202020204" pitchFamily="34" charset="0"/>
              </a:rPr>
              <a:t> care of 6 islet patients</a:t>
            </a:r>
          </a:p>
          <a:p>
            <a:pPr lvl="2">
              <a:defRPr/>
            </a:pPr>
            <a:r>
              <a:rPr lang="en-US" altLang="en-US" sz="2400" dirty="0" smtClean="0">
                <a:latin typeface="Arial" panose="020B0604020202020204" pitchFamily="34" charset="0"/>
                <a:cs typeface="Arial" panose="020B0604020202020204" pitchFamily="34" charset="0"/>
              </a:rPr>
              <a:t>At least 1 allogeneic islet patient</a:t>
            </a:r>
          </a:p>
          <a:p>
            <a:pPr lvl="1">
              <a:defRPr/>
            </a:pPr>
            <a:r>
              <a:rPr lang="en-US" altLang="en-US" sz="2800" dirty="0" smtClean="0">
                <a:latin typeface="Arial" panose="020B0604020202020204" pitchFamily="34" charset="0"/>
                <a:cs typeface="Arial" panose="020B0604020202020204" pitchFamily="34" charset="0"/>
              </a:rPr>
              <a:t>3 islet isolations</a:t>
            </a:r>
          </a:p>
          <a:p>
            <a:pPr lvl="2">
              <a:defRPr/>
            </a:pPr>
            <a:r>
              <a:rPr lang="en-US" altLang="en-US" sz="2400" dirty="0" smtClean="0">
                <a:latin typeface="Arial" panose="020B0604020202020204" pitchFamily="34" charset="0"/>
                <a:cs typeface="Arial" panose="020B0604020202020204" pitchFamily="34" charset="0"/>
              </a:rPr>
              <a:t>At least 1 allogeneic islet isolation</a:t>
            </a:r>
          </a:p>
          <a:p>
            <a:pPr lvl="1">
              <a:defRPr/>
            </a:pPr>
            <a:r>
              <a:rPr lang="en-US" altLang="en-US" sz="2800" dirty="0">
                <a:latin typeface="Arial" panose="020B0604020202020204" pitchFamily="34" charset="0"/>
                <a:cs typeface="Arial" panose="020B0604020202020204" pitchFamily="34" charset="0"/>
              </a:rPr>
              <a:t>B</a:t>
            </a:r>
            <a:r>
              <a:rPr lang="en-US" altLang="en-US" sz="2800" dirty="0" smtClean="0">
                <a:latin typeface="Arial" panose="020B0604020202020204" pitchFamily="34" charset="0"/>
                <a:cs typeface="Arial" panose="020B0604020202020204" pitchFamily="34" charset="0"/>
              </a:rPr>
              <a:t>ackground in transplant medicine, immunosuppression management endocrinology, beta cell biology</a:t>
            </a:r>
          </a:p>
          <a:p>
            <a:pPr lvl="1">
              <a:defRPr/>
            </a:pPr>
            <a:r>
              <a:rPr lang="en-US" altLang="en-US" sz="2800" dirty="0">
                <a:latin typeface="Arial" panose="020B0604020202020204" pitchFamily="34" charset="0"/>
                <a:cs typeface="Arial" panose="020B0604020202020204" pitchFamily="34" charset="0"/>
              </a:rPr>
              <a:t>P</a:t>
            </a:r>
            <a:r>
              <a:rPr lang="en-US" altLang="en-US" sz="2800" dirty="0" smtClean="0">
                <a:latin typeface="Arial" panose="020B0604020202020204" pitchFamily="34" charset="0"/>
                <a:cs typeface="Arial" panose="020B0604020202020204" pitchFamily="34" charset="0"/>
              </a:rPr>
              <a:t>hysician or surgeon, with standard accreditation </a:t>
            </a:r>
          </a:p>
          <a:p>
            <a:pPr marL="228600" lvl="1" indent="0">
              <a:buNone/>
              <a:defRPr/>
            </a:pPr>
            <a:endParaRPr lang="en-US" altLang="en-US" dirty="0" smtClean="0">
              <a:latin typeface="Arial" panose="020B0604020202020204" pitchFamily="34" charset="0"/>
              <a:cs typeface="Arial" panose="020B0604020202020204" pitchFamily="34" charset="0"/>
            </a:endParaRPr>
          </a:p>
          <a:p>
            <a:pPr marL="228600" lvl="1" indent="0">
              <a:buNone/>
              <a:defRPr/>
            </a:pPr>
            <a:endParaRPr lang="en-US" altLang="en-US" dirty="0" smtClean="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5279" y="254284"/>
            <a:ext cx="11651769" cy="850932"/>
          </a:xfrm>
        </p:spPr>
        <p:txBody>
          <a:bodyPr/>
          <a:lstStyle/>
          <a:p>
            <a:r>
              <a:rPr lang="en-US" sz="4400" dirty="0" smtClean="0"/>
              <a:t>What are the proposed solutions?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4</a:t>
            </a:fld>
            <a:endParaRPr lang="en-US" dirty="0"/>
          </a:p>
        </p:txBody>
      </p:sp>
    </p:spTree>
    <p:extLst>
      <p:ext uri="{BB962C8B-B14F-4D97-AF65-F5344CB8AC3E}">
        <p14:creationId xmlns:p14="http://schemas.microsoft.com/office/powerpoint/2010/main" val="19741435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348828"/>
            <a:ext cx="11394917" cy="5027787"/>
          </a:xfrm>
        </p:spPr>
        <p:txBody>
          <a:bodyPr>
            <a:normAutofit/>
          </a:bodyPr>
          <a:lstStyle/>
          <a:p>
            <a:pPr>
              <a:defRPr/>
            </a:pPr>
            <a:r>
              <a:rPr lang="en-US" altLang="en-US" sz="3600" dirty="0" smtClean="0">
                <a:latin typeface="Arial" panose="020B0604020202020204" pitchFamily="34" charset="0"/>
                <a:cs typeface="Arial" panose="020B0604020202020204" pitchFamily="34" charset="0"/>
              </a:rPr>
              <a:t>“Expert Medical Personnel” to ensure islet program has adequate level of care</a:t>
            </a:r>
          </a:p>
          <a:p>
            <a:pPr lvl="1">
              <a:defRPr/>
            </a:pPr>
            <a:r>
              <a:rPr lang="en-US" altLang="en-US" sz="2800" dirty="0" smtClean="0">
                <a:latin typeface="Arial" panose="020B0604020202020204" pitchFamily="34" charset="0"/>
                <a:cs typeface="Arial" panose="020B0604020202020204" pitchFamily="34" charset="0"/>
              </a:rPr>
              <a:t>Abdominal surgeon to handle complications</a:t>
            </a:r>
          </a:p>
          <a:p>
            <a:pPr lvl="1">
              <a:defRPr/>
            </a:pPr>
            <a:r>
              <a:rPr lang="en-US" altLang="en-US" sz="2800" dirty="0" smtClean="0">
                <a:latin typeface="Arial" panose="020B0604020202020204" pitchFamily="34" charset="0"/>
                <a:cs typeface="Arial" panose="020B0604020202020204" pitchFamily="34" charset="0"/>
              </a:rPr>
              <a:t>Surgeon or interventional radiologist for portal vein access</a:t>
            </a:r>
          </a:p>
          <a:p>
            <a:pPr lvl="1">
              <a:defRPr/>
            </a:pPr>
            <a:r>
              <a:rPr lang="en-US" altLang="en-US" sz="2800" dirty="0" smtClean="0">
                <a:latin typeface="Arial" panose="020B0604020202020204" pitchFamily="34" charset="0"/>
                <a:cs typeface="Arial" panose="020B0604020202020204" pitchFamily="34" charset="0"/>
              </a:rPr>
              <a:t>Physician to handle immunosuppression</a:t>
            </a:r>
          </a:p>
          <a:p>
            <a:pPr lvl="1">
              <a:defRPr/>
            </a:pPr>
            <a:r>
              <a:rPr lang="en-US" altLang="en-US" sz="2800" dirty="0" smtClean="0">
                <a:latin typeface="Arial" panose="020B0604020202020204" pitchFamily="34" charset="0"/>
                <a:cs typeface="Arial" panose="020B0604020202020204" pitchFamily="34" charset="0"/>
              </a:rPr>
              <a:t>Endocrinologist or physician to oversee metabolic outcomes</a:t>
            </a:r>
          </a:p>
          <a:p>
            <a:pPr>
              <a:defRPr/>
            </a:pPr>
            <a:r>
              <a:rPr lang="en-US" altLang="en-US" sz="3600" dirty="0" smtClean="0">
                <a:latin typeface="Arial" panose="020B0604020202020204" pitchFamily="34" charset="0"/>
                <a:cs typeface="Arial" panose="020B0604020202020204" pitchFamily="34" charset="0"/>
              </a:rPr>
              <a:t> Free-standing islet programs</a:t>
            </a:r>
          </a:p>
          <a:p>
            <a:pPr lvl="1">
              <a:defRPr/>
            </a:pPr>
            <a:r>
              <a:rPr lang="en-US" altLang="en-US" sz="2800" dirty="0" smtClean="0">
                <a:latin typeface="Arial" panose="020B0604020202020204" pitchFamily="34" charset="0"/>
                <a:cs typeface="Arial" panose="020B0604020202020204" pitchFamily="34" charset="0"/>
              </a:rPr>
              <a:t>Not required to have connection to pancreas program</a:t>
            </a:r>
          </a:p>
        </p:txBody>
      </p:sp>
      <p:sp>
        <p:nvSpPr>
          <p:cNvPr id="3" name="Title 2"/>
          <p:cNvSpPr>
            <a:spLocks noGrp="1"/>
          </p:cNvSpPr>
          <p:nvPr>
            <p:ph type="title"/>
          </p:nvPr>
        </p:nvSpPr>
        <p:spPr>
          <a:xfrm>
            <a:off x="385279" y="254284"/>
            <a:ext cx="11651769" cy="850932"/>
          </a:xfrm>
        </p:spPr>
        <p:txBody>
          <a:bodyPr/>
          <a:lstStyle/>
          <a:p>
            <a:r>
              <a:rPr lang="en-US" sz="4400" dirty="0" smtClean="0"/>
              <a:t>What are the proposed solutions?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spTree>
    <p:extLst>
      <p:ext uri="{BB962C8B-B14F-4D97-AF65-F5344CB8AC3E}">
        <p14:creationId xmlns:p14="http://schemas.microsoft.com/office/powerpoint/2010/main" val="4287663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en-US" sz="3600" dirty="0" smtClean="0">
                <a:latin typeface="Arial" panose="020B0604020202020204" pitchFamily="34" charset="0"/>
                <a:cs typeface="Arial" panose="020B0604020202020204" pitchFamily="34" charset="0"/>
              </a:rPr>
              <a:t>Transplant Hospitals</a:t>
            </a:r>
          </a:p>
          <a:p>
            <a:pPr lvl="1"/>
            <a:r>
              <a:rPr lang="en-US" altLang="en-US" sz="2800" dirty="0" smtClean="0">
                <a:latin typeface="Arial" panose="020B0604020202020204" pitchFamily="34" charset="0"/>
                <a:cs typeface="Arial" panose="020B0604020202020204" pitchFamily="34" charset="0"/>
              </a:rPr>
              <a:t>Membership applications updated to reflect the new islet personnel requirements</a:t>
            </a:r>
          </a:p>
          <a:p>
            <a:pPr lvl="1"/>
            <a:r>
              <a:rPr lang="en-US" altLang="en-US" sz="2800" dirty="0" smtClean="0">
                <a:latin typeface="Arial" panose="020B0604020202020204" pitchFamily="34" charset="0"/>
                <a:cs typeface="Arial" panose="020B0604020202020204" pitchFamily="34" charset="0"/>
              </a:rPr>
              <a:t>Member hospitals with approved islet transplant programs must submit one of these during application submission period:</a:t>
            </a:r>
          </a:p>
          <a:p>
            <a:pPr lvl="2"/>
            <a:r>
              <a:rPr lang="en-US" altLang="en-US" sz="2800" dirty="0" smtClean="0">
                <a:latin typeface="Arial" panose="020B0604020202020204" pitchFamily="34" charset="0"/>
                <a:cs typeface="Arial" panose="020B0604020202020204" pitchFamily="34" charset="0"/>
              </a:rPr>
              <a:t>Completed islet transplant program application</a:t>
            </a:r>
          </a:p>
          <a:p>
            <a:pPr lvl="2"/>
            <a:r>
              <a:rPr lang="en-US" altLang="en-US" sz="2800" dirty="0" smtClean="0">
                <a:latin typeface="Arial" panose="020B0604020202020204" pitchFamily="34" charset="0"/>
                <a:cs typeface="Arial" panose="020B0604020202020204" pitchFamily="34" charset="0"/>
              </a:rPr>
              <a:t>Opt out form indicating the hospital is voluntarily inactivating or withdrawing its program approval</a:t>
            </a:r>
            <a:endParaRPr lang="en-US" altLang="en-US" sz="2800" strike="sngStrike" dirty="0" smtClean="0">
              <a:latin typeface="Arial" panose="020B0604020202020204" pitchFamily="34" charset="0"/>
              <a:cs typeface="Arial" panose="020B0604020202020204" pitchFamily="34" charset="0"/>
            </a:endParaRPr>
          </a:p>
          <a:p>
            <a:pPr lvl="1"/>
            <a:endParaRPr lang="en-US" altLang="en-US" sz="2800" dirty="0" smtClean="0">
              <a:latin typeface="Arial" panose="020B0604020202020204" pitchFamily="34" charset="0"/>
              <a:cs typeface="Arial" panose="020B0604020202020204" pitchFamily="34" charset="0"/>
            </a:endParaRPr>
          </a:p>
          <a:p>
            <a:pPr lvl="1"/>
            <a:endParaRPr lang="en-US" altLang="en-US" dirty="0">
              <a:latin typeface="Arial" panose="020B0604020202020204" pitchFamily="34" charset="0"/>
              <a:cs typeface="Arial" panose="020B0604020202020204" pitchFamily="34" charset="0"/>
            </a:endParaRPr>
          </a:p>
          <a:p>
            <a:endParaRPr lang="en-US" dirty="0"/>
          </a:p>
        </p:txBody>
      </p:sp>
      <p:sp>
        <p:nvSpPr>
          <p:cNvPr id="3" name="Title 2"/>
          <p:cNvSpPr>
            <a:spLocks noGrp="1"/>
          </p:cNvSpPr>
          <p:nvPr>
            <p:ph type="title"/>
          </p:nvPr>
        </p:nvSpPr>
        <p:spPr>
          <a:xfrm>
            <a:off x="385279" y="221626"/>
            <a:ext cx="11651769" cy="850932"/>
          </a:xfrm>
        </p:spPr>
        <p:txBody>
          <a:bodyPr/>
          <a:lstStyle/>
          <a:p>
            <a:r>
              <a:rPr lang="en-US" sz="4400" dirty="0" smtClean="0"/>
              <a:t>How will </a:t>
            </a:r>
            <a:r>
              <a:rPr lang="en-US" sz="4400" dirty="0"/>
              <a:t>m</a:t>
            </a:r>
            <a:r>
              <a:rPr lang="en-US" sz="4400" dirty="0" smtClean="0"/>
              <a:t>embers </a:t>
            </a:r>
            <a:r>
              <a:rPr lang="en-US" sz="4400" dirty="0"/>
              <a:t>i</a:t>
            </a:r>
            <a:r>
              <a:rPr lang="en-US" sz="4400" dirty="0" smtClean="0"/>
              <a:t>mplement </a:t>
            </a:r>
            <a:r>
              <a:rPr lang="en-US" sz="4400" dirty="0"/>
              <a:t>t</a:t>
            </a:r>
            <a:r>
              <a:rPr lang="en-US" sz="4400" dirty="0" smtClean="0"/>
              <a:t>his </a:t>
            </a:r>
            <a:r>
              <a:rPr lang="en-US" sz="4400" dirty="0"/>
              <a:t>p</a:t>
            </a:r>
            <a:r>
              <a:rPr lang="en-US" sz="4400" dirty="0" smtClean="0"/>
              <a:t>roposal?</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6</a:t>
            </a:fld>
            <a:endParaRPr lang="en-US" dirty="0"/>
          </a:p>
        </p:txBody>
      </p:sp>
    </p:spTree>
    <p:extLst>
      <p:ext uri="{BB962C8B-B14F-4D97-AF65-F5344CB8AC3E}">
        <p14:creationId xmlns:p14="http://schemas.microsoft.com/office/powerpoint/2010/main" val="3398556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348828"/>
            <a:ext cx="11394917" cy="5392912"/>
          </a:xfrm>
        </p:spPr>
        <p:txBody>
          <a:bodyPr>
            <a:normAutofit/>
          </a:bodyPr>
          <a:lstStyle/>
          <a:p>
            <a:r>
              <a:rPr lang="en-US" sz="3600" dirty="0" smtClean="0"/>
              <a:t>Implementation</a:t>
            </a:r>
          </a:p>
          <a:p>
            <a:pPr lvl="1"/>
            <a:r>
              <a:rPr lang="en-US" sz="2800" dirty="0" smtClean="0"/>
              <a:t>OMB approval</a:t>
            </a:r>
          </a:p>
          <a:p>
            <a:pPr lvl="1"/>
            <a:r>
              <a:rPr lang="en-US" sz="2800" dirty="0"/>
              <a:t>New islet transplant program application </a:t>
            </a:r>
            <a:r>
              <a:rPr lang="en-US" sz="2800" dirty="0" smtClean="0"/>
              <a:t>form</a:t>
            </a:r>
          </a:p>
          <a:p>
            <a:pPr lvl="1"/>
            <a:r>
              <a:rPr lang="en-US" sz="2800" dirty="0" smtClean="0"/>
              <a:t>Once OMB approves, application period</a:t>
            </a:r>
          </a:p>
          <a:p>
            <a:r>
              <a:rPr lang="en-US" sz="3600" dirty="0" smtClean="0"/>
              <a:t>Monitoring</a:t>
            </a:r>
          </a:p>
          <a:p>
            <a:pPr lvl="1"/>
            <a:r>
              <a:rPr lang="en-US" sz="2800" dirty="0" smtClean="0"/>
              <a:t>Number of islet program applications - # approved, # declined</a:t>
            </a:r>
          </a:p>
          <a:p>
            <a:pPr lvl="1"/>
            <a:r>
              <a:rPr lang="en-US" sz="2800" dirty="0" smtClean="0"/>
              <a:t>Number of islet transplants</a:t>
            </a:r>
          </a:p>
        </p:txBody>
      </p:sp>
      <p:sp>
        <p:nvSpPr>
          <p:cNvPr id="3" name="Title 2"/>
          <p:cNvSpPr>
            <a:spLocks noGrp="1"/>
          </p:cNvSpPr>
          <p:nvPr>
            <p:ph type="title"/>
          </p:nvPr>
        </p:nvSpPr>
        <p:spPr/>
        <p:txBody>
          <a:bodyPr/>
          <a:lstStyle/>
          <a:p>
            <a:r>
              <a:rPr lang="en-US" sz="4400" dirty="0" smtClean="0"/>
              <a:t>How will the OPTN implement this proposal?</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7</a:t>
            </a:fld>
            <a:endParaRPr lang="en-US" dirty="0"/>
          </a:p>
        </p:txBody>
      </p:sp>
    </p:spTree>
    <p:extLst>
      <p:ext uri="{BB962C8B-B14F-4D97-AF65-F5344CB8AC3E}">
        <p14:creationId xmlns:p14="http://schemas.microsoft.com/office/powerpoint/2010/main" val="9179164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support the proposed requirements for the clinical leader position? Should we add or remove anything from these requirements?</a:t>
            </a:r>
          </a:p>
          <a:p>
            <a:r>
              <a:rPr lang="en-US" dirty="0" smtClean="0"/>
              <a:t>Do you agree/disagree with the proposed change to allow islet programs to be free-standing?</a:t>
            </a:r>
            <a:endParaRPr lang="en-US" dirty="0"/>
          </a:p>
        </p:txBody>
      </p:sp>
      <p:sp>
        <p:nvSpPr>
          <p:cNvPr id="3" name="Title 2"/>
          <p:cNvSpPr>
            <a:spLocks noGrp="1"/>
          </p:cNvSpPr>
          <p:nvPr>
            <p:ph type="title"/>
          </p:nvPr>
        </p:nvSpPr>
        <p:spPr/>
        <p:txBody>
          <a:bodyPr/>
          <a:lstStyle/>
          <a:p>
            <a:r>
              <a:rPr lang="en-US" dirty="0" smtClean="0"/>
              <a:t>Questions for the Community:</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8</a:t>
            </a:fld>
            <a:endParaRPr lang="en-US" dirty="0"/>
          </a:p>
        </p:txBody>
      </p:sp>
    </p:spTree>
    <p:extLst>
      <p:ext uri="{BB962C8B-B14F-4D97-AF65-F5344CB8AC3E}">
        <p14:creationId xmlns:p14="http://schemas.microsoft.com/office/powerpoint/2010/main" val="42912013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a:p>
        </p:txBody>
      </p:sp>
      <p:sp>
        <p:nvSpPr>
          <p:cNvPr id="3" name="Title 2"/>
          <p:cNvSpPr>
            <a:spLocks noGrp="1"/>
          </p:cNvSpPr>
          <p:nvPr>
            <p:ph type="title"/>
          </p:nvPr>
        </p:nvSpPr>
        <p:spPr/>
        <p:txBody>
          <a:bodyPr/>
          <a:lstStyle/>
          <a:p>
            <a:r>
              <a:rPr lang="en-US" sz="4400" dirty="0" smtClean="0"/>
              <a:t>Questions?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9</a:t>
            </a:fld>
            <a:endParaRPr lang="en-US" dirty="0"/>
          </a:p>
        </p:txBody>
      </p:sp>
    </p:spTree>
    <p:extLst>
      <p:ext uri="{BB962C8B-B14F-4D97-AF65-F5344CB8AC3E}">
        <p14:creationId xmlns:p14="http://schemas.microsoft.com/office/powerpoint/2010/main" val="28050089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016BBB36FB9644B4DC5A4168E0CC9B" ma:contentTypeVersion="2" ma:contentTypeDescription="Create a new document." ma:contentTypeScope="" ma:versionID="153c61b9d62639d5fba16c15d24230f8">
  <xsd:schema xmlns:xsd="http://www.w3.org/2001/XMLSchema" xmlns:xs="http://www.w3.org/2001/XMLSchema" xmlns:p="http://schemas.microsoft.com/office/2006/metadata/properties" xmlns:ns2="eb91da90-ef78-48fa-8294-c2e3b9c4157a" targetNamespace="http://schemas.microsoft.com/office/2006/metadata/properties" ma:root="true" ma:fieldsID="0720fbe528f39436e7d2e4027fd66aeb" ns2:_="">
    <xsd:import namespace="eb91da90-ef78-48fa-8294-c2e3b9c4157a"/>
    <xsd:element name="properties">
      <xsd:complexType>
        <xsd:sequence>
          <xsd:element name="documentManagement">
            <xsd:complexType>
              <xsd:all>
                <xsd:element ref="ns2:Note"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1da90-ef78-48fa-8294-c2e3b9c4157a" elementFormDefault="qualified">
    <xsd:import namespace="http://schemas.microsoft.com/office/2006/documentManagement/types"/>
    <xsd:import namespace="http://schemas.microsoft.com/office/infopath/2007/PartnerControls"/>
    <xsd:element name="Note" ma:index="8" nillable="true" ma:displayName="Notes" ma:internalName="Note">
      <xsd:simpleType>
        <xsd:restriction base="dms:Note">
          <xsd:maxLength value="255"/>
        </xsd:restriction>
      </xsd:simpleType>
    </xsd:element>
    <xsd:element name="Due_x0020_Date" ma:index="9" nillable="true" ma:displayName="Due Date" ma:format="DateOnly" ma:internalName="Du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ue_x0020_Date xmlns="eb91da90-ef78-48fa-8294-c2e3b9c4157a" xsi:nil="true"/>
    <Note xmlns="eb91da90-ef78-48fa-8294-c2e3b9c4157a" xsi:nil="true"/>
  </documentManagement>
</p:properties>
</file>

<file path=customXml/itemProps1.xml><?xml version="1.0" encoding="utf-8"?>
<ds:datastoreItem xmlns:ds="http://schemas.openxmlformats.org/officeDocument/2006/customXml" ds:itemID="{0F382012-EA48-4663-B994-8B5AEF0917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1da90-ef78-48fa-8294-c2e3b9c415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9AC5259-4682-454A-9542-9B6F82E2C399}">
  <ds:schemaRefs>
    <ds:schemaRef ds:uri="http://schemas.microsoft.com/sharepoint/v3/contenttype/forms"/>
  </ds:schemaRefs>
</ds:datastoreItem>
</file>

<file path=customXml/itemProps3.xml><?xml version="1.0" encoding="utf-8"?>
<ds:datastoreItem xmlns:ds="http://schemas.openxmlformats.org/officeDocument/2006/customXml" ds:itemID="{7CB4DD36-3E77-48C1-BD50-FF15F831F4D8}">
  <ds:schemaRefs>
    <ds:schemaRef ds:uri="http://schemas.microsoft.com/office/2006/metadata/properties"/>
    <ds:schemaRef ds:uri="http://purl.org/dc/elements/1.1/"/>
    <ds:schemaRef ds:uri="http://schemas.openxmlformats.org/package/2006/metadata/core-properties"/>
    <ds:schemaRef ds:uri="http://schemas.microsoft.com/office/2006/documentManagement/types"/>
    <ds:schemaRef ds:uri="http://purl.org/dc/dcmitype/"/>
    <ds:schemaRef ds:uri="eb91da90-ef78-48fa-8294-c2e3b9c4157a"/>
    <ds:schemaRef ds:uri="http://schemas.microsoft.com/office/infopath/2007/PartnerControl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1677</TotalTime>
  <Words>1407</Words>
  <Application>Microsoft Office PowerPoint</Application>
  <PresentationFormat>Custom</PresentationFormat>
  <Paragraphs>162</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Myriad Pro</vt:lpstr>
      <vt:lpstr>Wingdings</vt:lpstr>
      <vt:lpstr>Expo</vt:lpstr>
      <vt:lpstr>Changes to Islet Bylaws</vt:lpstr>
      <vt:lpstr>What problem will the proposal solve? </vt:lpstr>
      <vt:lpstr>Summary of changes:</vt:lpstr>
      <vt:lpstr>What are the proposed solutions?</vt:lpstr>
      <vt:lpstr>What are the proposed solutions?</vt:lpstr>
      <vt:lpstr>How will members implement this proposal?</vt:lpstr>
      <vt:lpstr>How will the OPTN implement this proposal?</vt:lpstr>
      <vt:lpstr>Questions for the Community:</vt:lpstr>
      <vt:lpstr>Questions?</vt:lpstr>
      <vt:lpstr>How was this proposal developed?</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Karen Sokohl</cp:lastModifiedBy>
  <cp:revision>86</cp:revision>
  <cp:lastPrinted>2018-08-02T15:56:18Z</cp:lastPrinted>
  <dcterms:created xsi:type="dcterms:W3CDTF">2010-09-17T15:26:33Z</dcterms:created>
  <dcterms:modified xsi:type="dcterms:W3CDTF">2018-08-07T15:42:29Z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0x010100B9016BBB36FB9644B4DC5A4168E0CC9B</vt:lpwstr>
  </property>
  <property fmtid="{D5CDD505-2E9C-101B-9397-08002B2CF9AE}" pid="3" name="_dlc_DocIdItemGuid">
    <vt:lpwstr>4b5e162d-cc3d-4aa8-86d4-27de9de93b0a</vt:lpwstr>
  </property>
  <property fmtid="{D5CDD505-2E9C-101B-9397-08002B2CF9AE}" pid="4" name="Committee">
    <vt:lpwstr/>
  </property>
</Properties>
</file>