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2" r:id="rId4"/>
    <p:sldMasterId id="2147484105" r:id="rId5"/>
  </p:sldMasterIdLst>
  <p:notesMasterIdLst>
    <p:notesMasterId r:id="rId27"/>
  </p:notesMasterIdLst>
  <p:handoutMasterIdLst>
    <p:handoutMasterId r:id="rId28"/>
  </p:handoutMasterIdLst>
  <p:sldIdLst>
    <p:sldId id="319" r:id="rId6"/>
    <p:sldId id="320" r:id="rId7"/>
    <p:sldId id="321" r:id="rId8"/>
    <p:sldId id="322" r:id="rId9"/>
    <p:sldId id="323" r:id="rId10"/>
    <p:sldId id="324" r:id="rId11"/>
    <p:sldId id="325" r:id="rId12"/>
    <p:sldId id="326" r:id="rId13"/>
    <p:sldId id="327" r:id="rId14"/>
    <p:sldId id="328" r:id="rId15"/>
    <p:sldId id="329" r:id="rId16"/>
    <p:sldId id="330" r:id="rId17"/>
    <p:sldId id="331" r:id="rId18"/>
    <p:sldId id="332" r:id="rId19"/>
    <p:sldId id="333" r:id="rId20"/>
    <p:sldId id="334" r:id="rId21"/>
    <p:sldId id="335" r:id="rId22"/>
    <p:sldId id="336" r:id="rId23"/>
    <p:sldId id="337" r:id="rId24"/>
    <p:sldId id="338" r:id="rId25"/>
    <p:sldId id="339" r:id="rId26"/>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nnon F. Edwards" initials="SFE" lastIdx="3" clrIdx="0">
    <p:extLst>
      <p:ext uri="{19B8F6BF-5375-455C-9EA6-DF929625EA0E}">
        <p15:presenceInfo xmlns:p15="http://schemas.microsoft.com/office/powerpoint/2012/main" userId="S-1-5-21-3838001524-2532167733-2738084025-1549" providerId="AD"/>
      </p:ext>
    </p:extLst>
  </p:cmAuthor>
  <p:cmAuthor id="2" name="Betsy Gans" initials="BG" lastIdx="5" clrIdx="1">
    <p:extLst>
      <p:ext uri="{19B8F6BF-5375-455C-9EA6-DF929625EA0E}">
        <p15:presenceInfo xmlns:p15="http://schemas.microsoft.com/office/powerpoint/2012/main" userId="S-1-5-21-3838001524-2532167733-2738084025-1539" providerId="AD"/>
      </p:ext>
    </p:extLst>
  </p:cmAuthor>
  <p:cmAuthor id="3" name="Karen Sokohl" initials="KS" lastIdx="2" clrIdx="2">
    <p:extLst>
      <p:ext uri="{19B8F6BF-5375-455C-9EA6-DF929625EA0E}">
        <p15:presenceInfo xmlns:p15="http://schemas.microsoft.com/office/powerpoint/2012/main" userId="S-1-5-21-3838001524-2532167733-2738084025-1811" providerId="AD"/>
      </p:ext>
    </p:extLst>
  </p:cmAuthor>
  <p:cmAuthor id="4" name="Michelle C. Wilson" initials="MCW" lastIdx="10" clrIdx="3">
    <p:extLst>
      <p:ext uri="{19B8F6BF-5375-455C-9EA6-DF929625EA0E}">
        <p15:presenceInfo xmlns:p15="http://schemas.microsoft.com/office/powerpoint/2012/main" userId="S-1-5-21-3838001524-2532167733-2738084025-15481" providerId="AD"/>
      </p:ext>
    </p:extLst>
  </p:cmAuthor>
  <p:cmAuthor id="5" name="Liz Robbins Callahan" initials="LRC" lastIdx="2" clrIdx="4">
    <p:extLst>
      <p:ext uri="{19B8F6BF-5375-455C-9EA6-DF929625EA0E}">
        <p15:presenceInfo xmlns:p15="http://schemas.microsoft.com/office/powerpoint/2012/main" userId="Liz Robbins Callahan" providerId="None"/>
      </p:ext>
    </p:extLst>
  </p:cmAuthor>
  <p:cmAuthor id="6" name="Susan M. Tlusty" initials="SMT" lastIdx="10" clrIdx="5">
    <p:extLst>
      <p:ext uri="{19B8F6BF-5375-455C-9EA6-DF929625EA0E}">
        <p15:presenceInfo xmlns:p15="http://schemas.microsoft.com/office/powerpoint/2012/main" userId="S-1-5-21-3838001524-2532167733-2738084025-109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2045"/>
    <a:srgbClr val="001B37"/>
    <a:srgbClr val="D76600"/>
    <a:srgbClr val="0B76BC"/>
    <a:srgbClr val="2839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0683" autoAdjust="0"/>
    <p:restoredTop sz="68940" autoAdjust="0"/>
  </p:normalViewPr>
  <p:slideViewPr>
    <p:cSldViewPr snapToGrid="0" snapToObjects="1">
      <p:cViewPr varScale="1">
        <p:scale>
          <a:sx n="63" d="100"/>
          <a:sy n="63" d="100"/>
        </p:scale>
        <p:origin x="1344" y="60"/>
      </p:cViewPr>
      <p:guideLst>
        <p:guide orient="horz" pos="2160"/>
        <p:guide pos="3839"/>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napToObjects="1">
      <p:cViewPr varScale="1">
        <p:scale>
          <a:sx n="61" d="100"/>
          <a:sy n="61" d="100"/>
        </p:scale>
        <p:origin x="2484" y="5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70C217-39E3-4DA1-A877-2BF15DB028D1}"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en-US"/>
        </a:p>
      </dgm:t>
    </dgm:pt>
    <dgm:pt modelId="{ECC3E1A1-BC5C-48F8-934F-C12569FA21FD}">
      <dgm:prSet phldrT="[Text]"/>
      <dgm:spPr>
        <a:ln>
          <a:solidFill>
            <a:srgbClr val="002045"/>
          </a:solidFill>
        </a:ln>
      </dgm:spPr>
      <dgm:t>
        <a:bodyPr/>
        <a:lstStyle/>
        <a:p>
          <a:r>
            <a:rPr lang="en-US" dirty="0" smtClean="0">
              <a:solidFill>
                <a:schemeClr val="tx1"/>
              </a:solidFill>
            </a:rPr>
            <a:t>Policy 5.3</a:t>
          </a:r>
          <a:endParaRPr lang="en-US" dirty="0">
            <a:solidFill>
              <a:schemeClr val="tx1"/>
            </a:solidFill>
          </a:endParaRPr>
        </a:p>
      </dgm:t>
    </dgm:pt>
    <dgm:pt modelId="{FAAD43E7-4644-4675-B12C-36364DB3A982}" type="parTrans" cxnId="{2B0CE5F2-A278-47CC-A43A-55FDC6DB45B8}">
      <dgm:prSet/>
      <dgm:spPr/>
      <dgm:t>
        <a:bodyPr/>
        <a:lstStyle/>
        <a:p>
          <a:endParaRPr lang="en-US"/>
        </a:p>
      </dgm:t>
    </dgm:pt>
    <dgm:pt modelId="{8AD56482-01EA-49D2-9E0E-FB7E0204D01F}" type="sibTrans" cxnId="{2B0CE5F2-A278-47CC-A43A-55FDC6DB45B8}">
      <dgm:prSet/>
      <dgm:spPr/>
      <dgm:t>
        <a:bodyPr/>
        <a:lstStyle/>
        <a:p>
          <a:endParaRPr lang="en-US"/>
        </a:p>
      </dgm:t>
    </dgm:pt>
    <dgm:pt modelId="{6708F96D-FBF8-45E6-B5C9-36AB1ABCCE7E}">
      <dgm:prSet phldrT="[Text]"/>
      <dgm:spPr/>
      <dgm:t>
        <a:bodyPr/>
        <a:lstStyle/>
        <a:p>
          <a:r>
            <a:rPr lang="en-US" b="1" dirty="0" smtClean="0">
              <a:solidFill>
                <a:schemeClr val="tx1"/>
              </a:solidFill>
            </a:rPr>
            <a:t>Candidate Screening</a:t>
          </a:r>
          <a:endParaRPr lang="en-US" b="1" dirty="0">
            <a:solidFill>
              <a:schemeClr val="tx1"/>
            </a:solidFill>
          </a:endParaRPr>
        </a:p>
      </dgm:t>
    </dgm:pt>
    <dgm:pt modelId="{DA27D4AA-1A69-486E-A1F9-E657EA003DFB}" type="parTrans" cxnId="{AF1784A2-7F23-466B-86CC-D393EB583060}">
      <dgm:prSet/>
      <dgm:spPr/>
      <dgm:t>
        <a:bodyPr/>
        <a:lstStyle/>
        <a:p>
          <a:endParaRPr lang="en-US"/>
        </a:p>
      </dgm:t>
    </dgm:pt>
    <dgm:pt modelId="{2EBEE684-8CDF-4519-B8A9-834BBCB85DD0}" type="sibTrans" cxnId="{AF1784A2-7F23-466B-86CC-D393EB583060}">
      <dgm:prSet/>
      <dgm:spPr/>
      <dgm:t>
        <a:bodyPr/>
        <a:lstStyle/>
        <a:p>
          <a:endParaRPr lang="en-US"/>
        </a:p>
      </dgm:t>
    </dgm:pt>
    <dgm:pt modelId="{63B060DE-D2B0-4AFD-9752-062A7A959741}">
      <dgm:prSet phldrT="[Text]"/>
      <dgm:spPr>
        <a:ln>
          <a:solidFill>
            <a:srgbClr val="002045"/>
          </a:solidFill>
        </a:ln>
      </dgm:spPr>
      <dgm:t>
        <a:bodyPr/>
        <a:lstStyle/>
        <a:p>
          <a:r>
            <a:rPr lang="en-US" dirty="0" smtClean="0">
              <a:solidFill>
                <a:schemeClr val="tx1"/>
              </a:solidFill>
            </a:rPr>
            <a:t>Policy 5.5 </a:t>
          </a:r>
          <a:endParaRPr lang="en-US" dirty="0">
            <a:solidFill>
              <a:schemeClr val="tx1"/>
            </a:solidFill>
          </a:endParaRPr>
        </a:p>
      </dgm:t>
    </dgm:pt>
    <dgm:pt modelId="{A9961897-FE3F-4509-AEDD-A5CA1AACD42A}" type="parTrans" cxnId="{91350289-244A-4077-9E7E-52445A9CD410}">
      <dgm:prSet/>
      <dgm:spPr/>
      <dgm:t>
        <a:bodyPr/>
        <a:lstStyle/>
        <a:p>
          <a:endParaRPr lang="en-US"/>
        </a:p>
      </dgm:t>
    </dgm:pt>
    <dgm:pt modelId="{3499F4F8-2F48-42E1-9096-37A48F9E22AD}" type="sibTrans" cxnId="{91350289-244A-4077-9E7E-52445A9CD410}">
      <dgm:prSet/>
      <dgm:spPr/>
      <dgm:t>
        <a:bodyPr/>
        <a:lstStyle/>
        <a:p>
          <a:endParaRPr lang="en-US"/>
        </a:p>
      </dgm:t>
    </dgm:pt>
    <dgm:pt modelId="{83DB7FC3-1A57-4B47-A480-DD2B165177DF}">
      <dgm:prSet phldrT="[Text]"/>
      <dgm:spPr/>
      <dgm:t>
        <a:bodyPr/>
        <a:lstStyle/>
        <a:p>
          <a:r>
            <a:rPr lang="en-US" b="1" dirty="0" smtClean="0">
              <a:solidFill>
                <a:schemeClr val="tx1"/>
              </a:solidFill>
            </a:rPr>
            <a:t>Re-Execute the Match Run</a:t>
          </a:r>
          <a:endParaRPr lang="en-US" b="1" dirty="0">
            <a:solidFill>
              <a:schemeClr val="tx1"/>
            </a:solidFill>
          </a:endParaRPr>
        </a:p>
      </dgm:t>
    </dgm:pt>
    <dgm:pt modelId="{79F124F7-0977-4799-B9C4-69F99CFCA43E}" type="parTrans" cxnId="{F0CDBC61-EA34-4AA6-A0DB-3460A9B0630D}">
      <dgm:prSet/>
      <dgm:spPr/>
      <dgm:t>
        <a:bodyPr/>
        <a:lstStyle/>
        <a:p>
          <a:endParaRPr lang="en-US"/>
        </a:p>
      </dgm:t>
    </dgm:pt>
    <dgm:pt modelId="{431EC62E-ACD6-4D3D-B7D6-8EEA92DA62AD}" type="sibTrans" cxnId="{F0CDBC61-EA34-4AA6-A0DB-3460A9B0630D}">
      <dgm:prSet/>
      <dgm:spPr/>
      <dgm:t>
        <a:bodyPr/>
        <a:lstStyle/>
        <a:p>
          <a:endParaRPr lang="en-US"/>
        </a:p>
      </dgm:t>
    </dgm:pt>
    <dgm:pt modelId="{2F4D4B70-E953-43A5-8999-EB6FD332A4EE}">
      <dgm:prSet phldrT="[Text]"/>
      <dgm:spPr>
        <a:solidFill>
          <a:srgbClr val="92D050"/>
        </a:solidFill>
        <a:ln>
          <a:prstDash val="dash"/>
        </a:ln>
      </dgm:spPr>
      <dgm:t>
        <a:bodyPr/>
        <a:lstStyle/>
        <a:p>
          <a:r>
            <a:rPr lang="en-US" dirty="0" smtClean="0">
              <a:solidFill>
                <a:schemeClr val="tx1"/>
              </a:solidFill>
            </a:rPr>
            <a:t>Policy 15.3</a:t>
          </a:r>
          <a:endParaRPr lang="en-US" dirty="0">
            <a:solidFill>
              <a:schemeClr val="tx1"/>
            </a:solidFill>
          </a:endParaRPr>
        </a:p>
      </dgm:t>
    </dgm:pt>
    <dgm:pt modelId="{E919D12A-DDD8-4E9F-95F0-B32F179FF118}" type="parTrans" cxnId="{B0BC706A-08E4-435A-B9A6-C6D9E51B9076}">
      <dgm:prSet/>
      <dgm:spPr/>
      <dgm:t>
        <a:bodyPr/>
        <a:lstStyle/>
        <a:p>
          <a:endParaRPr lang="en-US"/>
        </a:p>
      </dgm:t>
    </dgm:pt>
    <dgm:pt modelId="{7C69E6A8-05F7-4F1E-83FA-F877E4511332}" type="sibTrans" cxnId="{B0BC706A-08E4-435A-B9A6-C6D9E51B9076}">
      <dgm:prSet/>
      <dgm:spPr/>
      <dgm:t>
        <a:bodyPr/>
        <a:lstStyle/>
        <a:p>
          <a:endParaRPr lang="en-US"/>
        </a:p>
      </dgm:t>
    </dgm:pt>
    <dgm:pt modelId="{ECC9AA3C-7EE1-455E-B5A1-F8B74E695BA9}">
      <dgm:prSet phldrT="[Text]"/>
      <dgm:spPr/>
      <dgm:t>
        <a:bodyPr/>
        <a:lstStyle/>
        <a:p>
          <a:r>
            <a:rPr lang="en-US" b="1" dirty="0" smtClean="0">
              <a:solidFill>
                <a:schemeClr val="tx1"/>
              </a:solidFill>
            </a:rPr>
            <a:t>Informed Consent of Transmissible Disease Risk</a:t>
          </a:r>
          <a:endParaRPr lang="en-US" b="1" dirty="0">
            <a:solidFill>
              <a:schemeClr val="tx1"/>
            </a:solidFill>
          </a:endParaRPr>
        </a:p>
      </dgm:t>
    </dgm:pt>
    <dgm:pt modelId="{F345A906-AAFD-4EC1-94CC-88A8B14C9E72}" type="parTrans" cxnId="{92D5DB77-98B0-40FC-971D-1B4C83394B9F}">
      <dgm:prSet/>
      <dgm:spPr/>
      <dgm:t>
        <a:bodyPr/>
        <a:lstStyle/>
        <a:p>
          <a:endParaRPr lang="en-US"/>
        </a:p>
      </dgm:t>
    </dgm:pt>
    <dgm:pt modelId="{175F01EA-A60E-4DC5-AE22-A769A336AB1B}" type="sibTrans" cxnId="{92D5DB77-98B0-40FC-971D-1B4C83394B9F}">
      <dgm:prSet/>
      <dgm:spPr/>
      <dgm:t>
        <a:bodyPr/>
        <a:lstStyle/>
        <a:p>
          <a:endParaRPr lang="en-US"/>
        </a:p>
      </dgm:t>
    </dgm:pt>
    <dgm:pt modelId="{39CE5EB3-EAE4-45EA-B397-8604DA3A3CE0}" type="pres">
      <dgm:prSet presAssocID="{7470C217-39E3-4DA1-A877-2BF15DB028D1}" presName="Name0" presStyleCnt="0">
        <dgm:presLayoutVars>
          <dgm:dir/>
          <dgm:animLvl val="lvl"/>
          <dgm:resizeHandles val="exact"/>
        </dgm:presLayoutVars>
      </dgm:prSet>
      <dgm:spPr/>
      <dgm:t>
        <a:bodyPr/>
        <a:lstStyle/>
        <a:p>
          <a:endParaRPr lang="en-US"/>
        </a:p>
      </dgm:t>
    </dgm:pt>
    <dgm:pt modelId="{C827360D-C59C-421D-9010-AE94D6F4A152}" type="pres">
      <dgm:prSet presAssocID="{ECC3E1A1-BC5C-48F8-934F-C12569FA21FD}" presName="compositeNode" presStyleCnt="0">
        <dgm:presLayoutVars>
          <dgm:bulletEnabled val="1"/>
        </dgm:presLayoutVars>
      </dgm:prSet>
      <dgm:spPr/>
    </dgm:pt>
    <dgm:pt modelId="{2224DA3B-FE88-46D7-ACF1-568318643383}" type="pres">
      <dgm:prSet presAssocID="{ECC3E1A1-BC5C-48F8-934F-C12569FA21FD}" presName="bgRect" presStyleLbl="node1" presStyleIdx="0" presStyleCnt="3"/>
      <dgm:spPr/>
      <dgm:t>
        <a:bodyPr/>
        <a:lstStyle/>
        <a:p>
          <a:endParaRPr lang="en-US"/>
        </a:p>
      </dgm:t>
    </dgm:pt>
    <dgm:pt modelId="{960B182F-7099-4939-9A50-1049B2D7215F}" type="pres">
      <dgm:prSet presAssocID="{ECC3E1A1-BC5C-48F8-934F-C12569FA21FD}" presName="parentNode" presStyleLbl="node1" presStyleIdx="0" presStyleCnt="3">
        <dgm:presLayoutVars>
          <dgm:chMax val="0"/>
          <dgm:bulletEnabled val="1"/>
        </dgm:presLayoutVars>
      </dgm:prSet>
      <dgm:spPr/>
      <dgm:t>
        <a:bodyPr/>
        <a:lstStyle/>
        <a:p>
          <a:endParaRPr lang="en-US"/>
        </a:p>
      </dgm:t>
    </dgm:pt>
    <dgm:pt modelId="{674F9B79-073C-469D-BE88-B7B46FA5F98C}" type="pres">
      <dgm:prSet presAssocID="{ECC3E1A1-BC5C-48F8-934F-C12569FA21FD}" presName="childNode" presStyleLbl="node1" presStyleIdx="0" presStyleCnt="3">
        <dgm:presLayoutVars>
          <dgm:bulletEnabled val="1"/>
        </dgm:presLayoutVars>
      </dgm:prSet>
      <dgm:spPr/>
      <dgm:t>
        <a:bodyPr/>
        <a:lstStyle/>
        <a:p>
          <a:endParaRPr lang="en-US"/>
        </a:p>
      </dgm:t>
    </dgm:pt>
    <dgm:pt modelId="{B26BE71F-08EA-417E-84A9-917470103E2A}" type="pres">
      <dgm:prSet presAssocID="{8AD56482-01EA-49D2-9E0E-FB7E0204D01F}" presName="hSp" presStyleCnt="0"/>
      <dgm:spPr/>
    </dgm:pt>
    <dgm:pt modelId="{580C1B2A-8510-4AD9-AA54-86D498176276}" type="pres">
      <dgm:prSet presAssocID="{8AD56482-01EA-49D2-9E0E-FB7E0204D01F}" presName="vProcSp" presStyleCnt="0"/>
      <dgm:spPr/>
    </dgm:pt>
    <dgm:pt modelId="{C7CD4F0B-3B03-4532-8FC1-14F4D4C7B207}" type="pres">
      <dgm:prSet presAssocID="{8AD56482-01EA-49D2-9E0E-FB7E0204D01F}" presName="vSp1" presStyleCnt="0"/>
      <dgm:spPr/>
    </dgm:pt>
    <dgm:pt modelId="{53D623B2-EC43-45FE-BF26-8E05A36DC1A6}" type="pres">
      <dgm:prSet presAssocID="{8AD56482-01EA-49D2-9E0E-FB7E0204D01F}" presName="simulatedConn" presStyleLbl="solidFgAcc1" presStyleIdx="0" presStyleCnt="2" custScaleX="165073" custScaleY="312774"/>
      <dgm:spPr>
        <a:solidFill>
          <a:schemeClr val="accent2"/>
        </a:solidFill>
        <a:ln>
          <a:solidFill>
            <a:srgbClr val="002045"/>
          </a:solidFill>
        </a:ln>
      </dgm:spPr>
    </dgm:pt>
    <dgm:pt modelId="{4FC9CCC3-38A1-4997-815E-00942BD348B4}" type="pres">
      <dgm:prSet presAssocID="{8AD56482-01EA-49D2-9E0E-FB7E0204D01F}" presName="vSp2" presStyleCnt="0"/>
      <dgm:spPr/>
    </dgm:pt>
    <dgm:pt modelId="{3A965134-E9F0-40DE-8A5F-878EC7089AE6}" type="pres">
      <dgm:prSet presAssocID="{8AD56482-01EA-49D2-9E0E-FB7E0204D01F}" presName="sibTrans" presStyleCnt="0"/>
      <dgm:spPr/>
    </dgm:pt>
    <dgm:pt modelId="{D2F1EEE0-1483-46E4-9A26-693075D550CB}" type="pres">
      <dgm:prSet presAssocID="{63B060DE-D2B0-4AFD-9752-062A7A959741}" presName="compositeNode" presStyleCnt="0">
        <dgm:presLayoutVars>
          <dgm:bulletEnabled val="1"/>
        </dgm:presLayoutVars>
      </dgm:prSet>
      <dgm:spPr/>
    </dgm:pt>
    <dgm:pt modelId="{645E8D59-93E9-4CBE-8DCC-9391EC6F9D2B}" type="pres">
      <dgm:prSet presAssocID="{63B060DE-D2B0-4AFD-9752-062A7A959741}" presName="bgRect" presStyleLbl="node1" presStyleIdx="1" presStyleCnt="3"/>
      <dgm:spPr/>
      <dgm:t>
        <a:bodyPr/>
        <a:lstStyle/>
        <a:p>
          <a:endParaRPr lang="en-US"/>
        </a:p>
      </dgm:t>
    </dgm:pt>
    <dgm:pt modelId="{BF0BF756-B414-40E1-81C5-D60C3F2311C6}" type="pres">
      <dgm:prSet presAssocID="{63B060DE-D2B0-4AFD-9752-062A7A959741}" presName="parentNode" presStyleLbl="node1" presStyleIdx="1" presStyleCnt="3">
        <dgm:presLayoutVars>
          <dgm:chMax val="0"/>
          <dgm:bulletEnabled val="1"/>
        </dgm:presLayoutVars>
      </dgm:prSet>
      <dgm:spPr/>
      <dgm:t>
        <a:bodyPr/>
        <a:lstStyle/>
        <a:p>
          <a:endParaRPr lang="en-US"/>
        </a:p>
      </dgm:t>
    </dgm:pt>
    <dgm:pt modelId="{1A4A7035-ADBE-42D2-93D9-B5F40F6DCB82}" type="pres">
      <dgm:prSet presAssocID="{63B060DE-D2B0-4AFD-9752-062A7A959741}" presName="childNode" presStyleLbl="node1" presStyleIdx="1" presStyleCnt="3">
        <dgm:presLayoutVars>
          <dgm:bulletEnabled val="1"/>
        </dgm:presLayoutVars>
      </dgm:prSet>
      <dgm:spPr/>
      <dgm:t>
        <a:bodyPr/>
        <a:lstStyle/>
        <a:p>
          <a:endParaRPr lang="en-US"/>
        </a:p>
      </dgm:t>
    </dgm:pt>
    <dgm:pt modelId="{83C073F3-2D53-42BD-8EC6-27D093670D04}" type="pres">
      <dgm:prSet presAssocID="{3499F4F8-2F48-42E1-9096-37A48F9E22AD}" presName="hSp" presStyleCnt="0"/>
      <dgm:spPr/>
    </dgm:pt>
    <dgm:pt modelId="{0C00F676-10E4-4822-B5B2-E968F15C6FC5}" type="pres">
      <dgm:prSet presAssocID="{3499F4F8-2F48-42E1-9096-37A48F9E22AD}" presName="vProcSp" presStyleCnt="0"/>
      <dgm:spPr/>
    </dgm:pt>
    <dgm:pt modelId="{4D8A2BB7-CF45-47D1-8C0E-5FA6DBE63C88}" type="pres">
      <dgm:prSet presAssocID="{3499F4F8-2F48-42E1-9096-37A48F9E22AD}" presName="vSp1" presStyleCnt="0"/>
      <dgm:spPr/>
    </dgm:pt>
    <dgm:pt modelId="{2030A1D4-49F3-4058-81E2-3B3249358B1C}" type="pres">
      <dgm:prSet presAssocID="{3499F4F8-2F48-42E1-9096-37A48F9E22AD}" presName="simulatedConn" presStyleLbl="solidFgAcc1" presStyleIdx="1" presStyleCnt="2" custScaleX="167921" custScaleY="308509"/>
      <dgm:spPr>
        <a:solidFill>
          <a:srgbClr val="92D050"/>
        </a:solidFill>
        <a:ln>
          <a:solidFill>
            <a:srgbClr val="002045"/>
          </a:solidFill>
          <a:prstDash val="dash"/>
        </a:ln>
      </dgm:spPr>
    </dgm:pt>
    <dgm:pt modelId="{AF6C12D3-6855-4F33-B826-2553A654FC4F}" type="pres">
      <dgm:prSet presAssocID="{3499F4F8-2F48-42E1-9096-37A48F9E22AD}" presName="vSp2" presStyleCnt="0"/>
      <dgm:spPr/>
    </dgm:pt>
    <dgm:pt modelId="{E2C3C5BE-3BC2-4912-9FAD-744209C7132D}" type="pres">
      <dgm:prSet presAssocID="{3499F4F8-2F48-42E1-9096-37A48F9E22AD}" presName="sibTrans" presStyleCnt="0"/>
      <dgm:spPr/>
    </dgm:pt>
    <dgm:pt modelId="{16C3184D-F0E4-4672-B72C-434FF7A09E06}" type="pres">
      <dgm:prSet presAssocID="{2F4D4B70-E953-43A5-8999-EB6FD332A4EE}" presName="compositeNode" presStyleCnt="0">
        <dgm:presLayoutVars>
          <dgm:bulletEnabled val="1"/>
        </dgm:presLayoutVars>
      </dgm:prSet>
      <dgm:spPr/>
    </dgm:pt>
    <dgm:pt modelId="{E98C97F5-73BF-407B-88EC-DFD32B6D7A33}" type="pres">
      <dgm:prSet presAssocID="{2F4D4B70-E953-43A5-8999-EB6FD332A4EE}" presName="bgRect" presStyleLbl="node1" presStyleIdx="2" presStyleCnt="3"/>
      <dgm:spPr/>
      <dgm:t>
        <a:bodyPr/>
        <a:lstStyle/>
        <a:p>
          <a:endParaRPr lang="en-US"/>
        </a:p>
      </dgm:t>
    </dgm:pt>
    <dgm:pt modelId="{0C03B38E-6847-4C49-8192-541438618AA7}" type="pres">
      <dgm:prSet presAssocID="{2F4D4B70-E953-43A5-8999-EB6FD332A4EE}" presName="parentNode" presStyleLbl="node1" presStyleIdx="2" presStyleCnt="3">
        <dgm:presLayoutVars>
          <dgm:chMax val="0"/>
          <dgm:bulletEnabled val="1"/>
        </dgm:presLayoutVars>
      </dgm:prSet>
      <dgm:spPr/>
      <dgm:t>
        <a:bodyPr/>
        <a:lstStyle/>
        <a:p>
          <a:endParaRPr lang="en-US"/>
        </a:p>
      </dgm:t>
    </dgm:pt>
    <dgm:pt modelId="{CB844415-E830-4E37-8864-4A8B0E1ADB77}" type="pres">
      <dgm:prSet presAssocID="{2F4D4B70-E953-43A5-8999-EB6FD332A4EE}" presName="childNode" presStyleLbl="node1" presStyleIdx="2" presStyleCnt="3">
        <dgm:presLayoutVars>
          <dgm:bulletEnabled val="1"/>
        </dgm:presLayoutVars>
      </dgm:prSet>
      <dgm:spPr/>
      <dgm:t>
        <a:bodyPr/>
        <a:lstStyle/>
        <a:p>
          <a:endParaRPr lang="en-US"/>
        </a:p>
      </dgm:t>
    </dgm:pt>
  </dgm:ptLst>
  <dgm:cxnLst>
    <dgm:cxn modelId="{0FC9C910-C50B-4110-AA5B-97D5DED0625B}" type="presOf" srcId="{7470C217-39E3-4DA1-A877-2BF15DB028D1}" destId="{39CE5EB3-EAE4-45EA-B397-8604DA3A3CE0}" srcOrd="0" destOrd="0" presId="urn:microsoft.com/office/officeart/2005/8/layout/hProcess7"/>
    <dgm:cxn modelId="{84BE541E-7579-4385-B554-C0FC65A601B8}" type="presOf" srcId="{2F4D4B70-E953-43A5-8999-EB6FD332A4EE}" destId="{E98C97F5-73BF-407B-88EC-DFD32B6D7A33}" srcOrd="0" destOrd="0" presId="urn:microsoft.com/office/officeart/2005/8/layout/hProcess7"/>
    <dgm:cxn modelId="{F0CDBC61-EA34-4AA6-A0DB-3460A9B0630D}" srcId="{63B060DE-D2B0-4AFD-9752-062A7A959741}" destId="{83DB7FC3-1A57-4B47-A480-DD2B165177DF}" srcOrd="0" destOrd="0" parTransId="{79F124F7-0977-4799-B9C4-69F99CFCA43E}" sibTransId="{431EC62E-ACD6-4D3D-B7D6-8EEA92DA62AD}"/>
    <dgm:cxn modelId="{B9F23D75-9752-436D-A2F3-71FF8BA94E36}" type="presOf" srcId="{ECC3E1A1-BC5C-48F8-934F-C12569FA21FD}" destId="{2224DA3B-FE88-46D7-ACF1-568318643383}" srcOrd="0" destOrd="0" presId="urn:microsoft.com/office/officeart/2005/8/layout/hProcess7"/>
    <dgm:cxn modelId="{4B15496E-84C1-40D6-9D52-0F45DEC0734B}" type="presOf" srcId="{6708F96D-FBF8-45E6-B5C9-36AB1ABCCE7E}" destId="{674F9B79-073C-469D-BE88-B7B46FA5F98C}" srcOrd="0" destOrd="0" presId="urn:microsoft.com/office/officeart/2005/8/layout/hProcess7"/>
    <dgm:cxn modelId="{A7B50192-73C8-4D0E-AC53-C3DD4ABD82C0}" type="presOf" srcId="{ECC3E1A1-BC5C-48F8-934F-C12569FA21FD}" destId="{960B182F-7099-4939-9A50-1049B2D7215F}" srcOrd="1" destOrd="0" presId="urn:microsoft.com/office/officeart/2005/8/layout/hProcess7"/>
    <dgm:cxn modelId="{92D5DB77-98B0-40FC-971D-1B4C83394B9F}" srcId="{2F4D4B70-E953-43A5-8999-EB6FD332A4EE}" destId="{ECC9AA3C-7EE1-455E-B5A1-F8B74E695BA9}" srcOrd="0" destOrd="0" parTransId="{F345A906-AAFD-4EC1-94CC-88A8B14C9E72}" sibTransId="{175F01EA-A60E-4DC5-AE22-A769A336AB1B}"/>
    <dgm:cxn modelId="{D202E5FB-8162-4FCC-903C-948C6C9698E7}" type="presOf" srcId="{63B060DE-D2B0-4AFD-9752-062A7A959741}" destId="{645E8D59-93E9-4CBE-8DCC-9391EC6F9D2B}" srcOrd="0" destOrd="0" presId="urn:microsoft.com/office/officeart/2005/8/layout/hProcess7"/>
    <dgm:cxn modelId="{BA437B7A-1DA2-46C4-9C83-93D969B4DEC4}" type="presOf" srcId="{2F4D4B70-E953-43A5-8999-EB6FD332A4EE}" destId="{0C03B38E-6847-4C49-8192-541438618AA7}" srcOrd="1" destOrd="0" presId="urn:microsoft.com/office/officeart/2005/8/layout/hProcess7"/>
    <dgm:cxn modelId="{B84F5113-2B65-4039-8642-71F758485207}" type="presOf" srcId="{83DB7FC3-1A57-4B47-A480-DD2B165177DF}" destId="{1A4A7035-ADBE-42D2-93D9-B5F40F6DCB82}" srcOrd="0" destOrd="0" presId="urn:microsoft.com/office/officeart/2005/8/layout/hProcess7"/>
    <dgm:cxn modelId="{B0BC706A-08E4-435A-B9A6-C6D9E51B9076}" srcId="{7470C217-39E3-4DA1-A877-2BF15DB028D1}" destId="{2F4D4B70-E953-43A5-8999-EB6FD332A4EE}" srcOrd="2" destOrd="0" parTransId="{E919D12A-DDD8-4E9F-95F0-B32F179FF118}" sibTransId="{7C69E6A8-05F7-4F1E-83FA-F877E4511332}"/>
    <dgm:cxn modelId="{EFEC14F7-53C0-41CD-9B7B-A5B8BA097D8D}" type="presOf" srcId="{63B060DE-D2B0-4AFD-9752-062A7A959741}" destId="{BF0BF756-B414-40E1-81C5-D60C3F2311C6}" srcOrd="1" destOrd="0" presId="urn:microsoft.com/office/officeart/2005/8/layout/hProcess7"/>
    <dgm:cxn modelId="{2B0CE5F2-A278-47CC-A43A-55FDC6DB45B8}" srcId="{7470C217-39E3-4DA1-A877-2BF15DB028D1}" destId="{ECC3E1A1-BC5C-48F8-934F-C12569FA21FD}" srcOrd="0" destOrd="0" parTransId="{FAAD43E7-4644-4675-B12C-36364DB3A982}" sibTransId="{8AD56482-01EA-49D2-9E0E-FB7E0204D01F}"/>
    <dgm:cxn modelId="{AF1784A2-7F23-466B-86CC-D393EB583060}" srcId="{ECC3E1A1-BC5C-48F8-934F-C12569FA21FD}" destId="{6708F96D-FBF8-45E6-B5C9-36AB1ABCCE7E}" srcOrd="0" destOrd="0" parTransId="{DA27D4AA-1A69-486E-A1F9-E657EA003DFB}" sibTransId="{2EBEE684-8CDF-4519-B8A9-834BBCB85DD0}"/>
    <dgm:cxn modelId="{91350289-244A-4077-9E7E-52445A9CD410}" srcId="{7470C217-39E3-4DA1-A877-2BF15DB028D1}" destId="{63B060DE-D2B0-4AFD-9752-062A7A959741}" srcOrd="1" destOrd="0" parTransId="{A9961897-FE3F-4509-AEDD-A5CA1AACD42A}" sibTransId="{3499F4F8-2F48-42E1-9096-37A48F9E22AD}"/>
    <dgm:cxn modelId="{A99ABA27-2582-4E2B-B5D1-2E474A29E08B}" type="presOf" srcId="{ECC9AA3C-7EE1-455E-B5A1-F8B74E695BA9}" destId="{CB844415-E830-4E37-8864-4A8B0E1ADB77}" srcOrd="0" destOrd="0" presId="urn:microsoft.com/office/officeart/2005/8/layout/hProcess7"/>
    <dgm:cxn modelId="{969D3E25-2F37-4660-92EF-C7D1527E2921}" type="presParOf" srcId="{39CE5EB3-EAE4-45EA-B397-8604DA3A3CE0}" destId="{C827360D-C59C-421D-9010-AE94D6F4A152}" srcOrd="0" destOrd="0" presId="urn:microsoft.com/office/officeart/2005/8/layout/hProcess7"/>
    <dgm:cxn modelId="{5DDCE1EC-A8D1-482C-9C26-AFF5058068D9}" type="presParOf" srcId="{C827360D-C59C-421D-9010-AE94D6F4A152}" destId="{2224DA3B-FE88-46D7-ACF1-568318643383}" srcOrd="0" destOrd="0" presId="urn:microsoft.com/office/officeart/2005/8/layout/hProcess7"/>
    <dgm:cxn modelId="{B82CEF84-07B4-4D26-AAD0-0C9381158E69}" type="presParOf" srcId="{C827360D-C59C-421D-9010-AE94D6F4A152}" destId="{960B182F-7099-4939-9A50-1049B2D7215F}" srcOrd="1" destOrd="0" presId="urn:microsoft.com/office/officeart/2005/8/layout/hProcess7"/>
    <dgm:cxn modelId="{71DD5F45-11C3-4857-A971-963D36D38837}" type="presParOf" srcId="{C827360D-C59C-421D-9010-AE94D6F4A152}" destId="{674F9B79-073C-469D-BE88-B7B46FA5F98C}" srcOrd="2" destOrd="0" presId="urn:microsoft.com/office/officeart/2005/8/layout/hProcess7"/>
    <dgm:cxn modelId="{A33CD314-7FB5-4703-8FB9-C32463B8A78E}" type="presParOf" srcId="{39CE5EB3-EAE4-45EA-B397-8604DA3A3CE0}" destId="{B26BE71F-08EA-417E-84A9-917470103E2A}" srcOrd="1" destOrd="0" presId="urn:microsoft.com/office/officeart/2005/8/layout/hProcess7"/>
    <dgm:cxn modelId="{94DCBC3E-9C45-40CC-A8E6-5D744992A978}" type="presParOf" srcId="{39CE5EB3-EAE4-45EA-B397-8604DA3A3CE0}" destId="{580C1B2A-8510-4AD9-AA54-86D498176276}" srcOrd="2" destOrd="0" presId="urn:microsoft.com/office/officeart/2005/8/layout/hProcess7"/>
    <dgm:cxn modelId="{F14F709C-0927-4E09-B87B-DFDA63C2EA52}" type="presParOf" srcId="{580C1B2A-8510-4AD9-AA54-86D498176276}" destId="{C7CD4F0B-3B03-4532-8FC1-14F4D4C7B207}" srcOrd="0" destOrd="0" presId="urn:microsoft.com/office/officeart/2005/8/layout/hProcess7"/>
    <dgm:cxn modelId="{BD17BDF3-E257-4F9E-AFF6-90416E3AD0BD}" type="presParOf" srcId="{580C1B2A-8510-4AD9-AA54-86D498176276}" destId="{53D623B2-EC43-45FE-BF26-8E05A36DC1A6}" srcOrd="1" destOrd="0" presId="urn:microsoft.com/office/officeart/2005/8/layout/hProcess7"/>
    <dgm:cxn modelId="{B6ADBAEE-D128-4876-B5C7-98FE5D61135F}" type="presParOf" srcId="{580C1B2A-8510-4AD9-AA54-86D498176276}" destId="{4FC9CCC3-38A1-4997-815E-00942BD348B4}" srcOrd="2" destOrd="0" presId="urn:microsoft.com/office/officeart/2005/8/layout/hProcess7"/>
    <dgm:cxn modelId="{0955D35C-2D36-4E96-B484-ECF9DA8075D2}" type="presParOf" srcId="{39CE5EB3-EAE4-45EA-B397-8604DA3A3CE0}" destId="{3A965134-E9F0-40DE-8A5F-878EC7089AE6}" srcOrd="3" destOrd="0" presId="urn:microsoft.com/office/officeart/2005/8/layout/hProcess7"/>
    <dgm:cxn modelId="{275EC302-9AD2-4066-A875-ABA962AA7A47}" type="presParOf" srcId="{39CE5EB3-EAE4-45EA-B397-8604DA3A3CE0}" destId="{D2F1EEE0-1483-46E4-9A26-693075D550CB}" srcOrd="4" destOrd="0" presId="urn:microsoft.com/office/officeart/2005/8/layout/hProcess7"/>
    <dgm:cxn modelId="{A23DA165-2671-4516-ACEC-81C72324C440}" type="presParOf" srcId="{D2F1EEE0-1483-46E4-9A26-693075D550CB}" destId="{645E8D59-93E9-4CBE-8DCC-9391EC6F9D2B}" srcOrd="0" destOrd="0" presId="urn:microsoft.com/office/officeart/2005/8/layout/hProcess7"/>
    <dgm:cxn modelId="{823190C8-A160-4777-83DD-2E6979E616F5}" type="presParOf" srcId="{D2F1EEE0-1483-46E4-9A26-693075D550CB}" destId="{BF0BF756-B414-40E1-81C5-D60C3F2311C6}" srcOrd="1" destOrd="0" presId="urn:microsoft.com/office/officeart/2005/8/layout/hProcess7"/>
    <dgm:cxn modelId="{A02789CA-96D1-4C2E-AAF8-68055D310004}" type="presParOf" srcId="{D2F1EEE0-1483-46E4-9A26-693075D550CB}" destId="{1A4A7035-ADBE-42D2-93D9-B5F40F6DCB82}" srcOrd="2" destOrd="0" presId="urn:microsoft.com/office/officeart/2005/8/layout/hProcess7"/>
    <dgm:cxn modelId="{1E478267-A261-44A4-AB06-5933943C7D76}" type="presParOf" srcId="{39CE5EB3-EAE4-45EA-B397-8604DA3A3CE0}" destId="{83C073F3-2D53-42BD-8EC6-27D093670D04}" srcOrd="5" destOrd="0" presId="urn:microsoft.com/office/officeart/2005/8/layout/hProcess7"/>
    <dgm:cxn modelId="{3515EAB8-2989-4894-8D59-F2C7B3416EE6}" type="presParOf" srcId="{39CE5EB3-EAE4-45EA-B397-8604DA3A3CE0}" destId="{0C00F676-10E4-4822-B5B2-E968F15C6FC5}" srcOrd="6" destOrd="0" presId="urn:microsoft.com/office/officeart/2005/8/layout/hProcess7"/>
    <dgm:cxn modelId="{751D9273-362A-4221-86CF-E7C2ED3D5B02}" type="presParOf" srcId="{0C00F676-10E4-4822-B5B2-E968F15C6FC5}" destId="{4D8A2BB7-CF45-47D1-8C0E-5FA6DBE63C88}" srcOrd="0" destOrd="0" presId="urn:microsoft.com/office/officeart/2005/8/layout/hProcess7"/>
    <dgm:cxn modelId="{2412FB6C-9A88-4033-A213-8339EC4CA4BA}" type="presParOf" srcId="{0C00F676-10E4-4822-B5B2-E968F15C6FC5}" destId="{2030A1D4-49F3-4058-81E2-3B3249358B1C}" srcOrd="1" destOrd="0" presId="urn:microsoft.com/office/officeart/2005/8/layout/hProcess7"/>
    <dgm:cxn modelId="{B0C1B32E-2306-4E54-84CF-528BD48AA476}" type="presParOf" srcId="{0C00F676-10E4-4822-B5B2-E968F15C6FC5}" destId="{AF6C12D3-6855-4F33-B826-2553A654FC4F}" srcOrd="2" destOrd="0" presId="urn:microsoft.com/office/officeart/2005/8/layout/hProcess7"/>
    <dgm:cxn modelId="{C794C6E5-66E3-4CCE-898E-6D6DE0AFE4D2}" type="presParOf" srcId="{39CE5EB3-EAE4-45EA-B397-8604DA3A3CE0}" destId="{E2C3C5BE-3BC2-4912-9FAD-744209C7132D}" srcOrd="7" destOrd="0" presId="urn:microsoft.com/office/officeart/2005/8/layout/hProcess7"/>
    <dgm:cxn modelId="{60D67DE9-177B-43ED-B195-0F42DC6BAFF1}" type="presParOf" srcId="{39CE5EB3-EAE4-45EA-B397-8604DA3A3CE0}" destId="{16C3184D-F0E4-4672-B72C-434FF7A09E06}" srcOrd="8" destOrd="0" presId="urn:microsoft.com/office/officeart/2005/8/layout/hProcess7"/>
    <dgm:cxn modelId="{1F260849-B91B-4D16-A08F-EBF4D8A9301A}" type="presParOf" srcId="{16C3184D-F0E4-4672-B72C-434FF7A09E06}" destId="{E98C97F5-73BF-407B-88EC-DFD32B6D7A33}" srcOrd="0" destOrd="0" presId="urn:microsoft.com/office/officeart/2005/8/layout/hProcess7"/>
    <dgm:cxn modelId="{5EDDC095-1227-4BA5-9F7C-AB010E82F4D8}" type="presParOf" srcId="{16C3184D-F0E4-4672-B72C-434FF7A09E06}" destId="{0C03B38E-6847-4C49-8192-541438618AA7}" srcOrd="1" destOrd="0" presId="urn:microsoft.com/office/officeart/2005/8/layout/hProcess7"/>
    <dgm:cxn modelId="{56D6D157-20C4-451E-A299-0BDF307791C7}" type="presParOf" srcId="{16C3184D-F0E4-4672-B72C-434FF7A09E06}" destId="{CB844415-E830-4E37-8864-4A8B0E1ADB77}" srcOrd="2" destOrd="0" presId="urn:microsoft.com/office/officeart/2005/8/layout/hProcess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697554-EDE7-C740-8201-C9DDA9E9AA56}" type="datetimeFigureOut">
              <a:rPr lang="en-US" smtClean="0"/>
              <a:t>2/23/2018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EBA865-CC10-C149-9C90-415BB2048C16}" type="slidenum">
              <a:rPr lang="en-US" smtClean="0"/>
              <a:t>‹#›</a:t>
            </a:fld>
            <a:endParaRPr lang="en-US"/>
          </a:p>
        </p:txBody>
      </p:sp>
    </p:spTree>
    <p:extLst>
      <p:ext uri="{BB962C8B-B14F-4D97-AF65-F5344CB8AC3E}">
        <p14:creationId xmlns:p14="http://schemas.microsoft.com/office/powerpoint/2010/main" val="11068995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3F705A-8FF2-604C-8E1D-7FD5CF39FB92}" type="datetimeFigureOut">
              <a:rPr lang="en-US" smtClean="0"/>
              <a:t>2/23/2018</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E34781-6EDE-5B4E-B103-71F0AC490716}" type="slidenum">
              <a:rPr lang="en-US" smtClean="0"/>
              <a:t>‹#›</a:t>
            </a:fld>
            <a:endParaRPr lang="en-US"/>
          </a:p>
        </p:txBody>
      </p:sp>
    </p:spTree>
    <p:extLst>
      <p:ext uri="{BB962C8B-B14F-4D97-AF65-F5344CB8AC3E}">
        <p14:creationId xmlns:p14="http://schemas.microsoft.com/office/powerpoint/2010/main" val="169861700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second issue I want to present is the proposal to  “Clarify Informed Consent of Transmittable Conditions” proposal put forward by the DTAC.</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E34781-6EDE-5B4E-B103-71F0AC49071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593036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83276">
              <a:defRPr/>
            </a:pPr>
            <a:r>
              <a:rPr lang="en-US" altLang="en-US" sz="1300" dirty="0">
                <a:solidFill>
                  <a:prstClr val="black"/>
                </a:solidFill>
                <a:latin typeface="Arial" panose="020B0604020202020204" pitchFamily="34" charset="0"/>
                <a:cs typeface="Arial" panose="020B0604020202020204" pitchFamily="34" charset="0"/>
              </a:rPr>
              <a:t>OPOs will not need to make changes for implementation.</a:t>
            </a:r>
          </a:p>
          <a:p>
            <a:pPr defTabSz="483276">
              <a:defRPr/>
            </a:pPr>
            <a:endParaRPr lang="en-US" altLang="en-US" sz="1300" dirty="0">
              <a:solidFill>
                <a:prstClr val="black"/>
              </a:solidFill>
              <a:latin typeface="Arial" panose="020B0604020202020204" pitchFamily="34" charset="0"/>
              <a:cs typeface="Arial" panose="020B0604020202020204" pitchFamily="34" charset="0"/>
            </a:endParaRPr>
          </a:p>
          <a:p>
            <a:pPr defTabSz="483276">
              <a:defRPr/>
            </a:pPr>
            <a:r>
              <a:rPr lang="en-US" altLang="en-US" sz="1300" dirty="0">
                <a:solidFill>
                  <a:prstClr val="black"/>
                </a:solidFill>
                <a:latin typeface="Arial" panose="020B0604020202020204" pitchFamily="34" charset="0"/>
                <a:cs typeface="Arial" panose="020B0604020202020204" pitchFamily="34" charset="0"/>
              </a:rPr>
              <a:t>Transplant hospitals will need to:</a:t>
            </a:r>
          </a:p>
          <a:p>
            <a:pPr marL="191578" indent="-191578" defTabSz="483276">
              <a:buFont typeface="Arial" panose="020B0604020202020204" pitchFamily="34" charset="0"/>
              <a:buChar char="•"/>
              <a:defRPr/>
            </a:pPr>
            <a:r>
              <a:rPr lang="en-US" altLang="en-US" sz="1300" dirty="0">
                <a:solidFill>
                  <a:prstClr val="black"/>
                </a:solidFill>
                <a:latin typeface="Arial" panose="020B0604020202020204" pitchFamily="34" charset="0"/>
                <a:cs typeface="Arial" panose="020B0604020202020204" pitchFamily="34" charset="0"/>
              </a:rPr>
              <a:t>Examine and possibly revise their consent protocols and practices to comply with the revised policies</a:t>
            </a:r>
          </a:p>
          <a:p>
            <a:pPr marL="191578" indent="-191578" defTabSz="483276">
              <a:buFont typeface="Arial" panose="020B0604020202020204" pitchFamily="34" charset="0"/>
              <a:buChar char="•"/>
              <a:defRPr/>
            </a:pPr>
            <a:r>
              <a:rPr lang="en-US" altLang="en-US" sz="1300" dirty="0">
                <a:solidFill>
                  <a:prstClr val="black"/>
                </a:solidFill>
                <a:latin typeface="Arial" panose="020B0604020202020204" pitchFamily="34" charset="0"/>
                <a:cs typeface="Arial" panose="020B0604020202020204" pitchFamily="34" charset="0"/>
              </a:rPr>
              <a:t>Examine practices at both time of listing a potential transplant recipient &amp; </a:t>
            </a:r>
            <a:r>
              <a:rPr lang="en-US" altLang="en-US" sz="1300" strike="sngStrike" dirty="0">
                <a:solidFill>
                  <a:prstClr val="black"/>
                </a:solidFill>
                <a:latin typeface="Arial" panose="020B0604020202020204" pitchFamily="34" charset="0"/>
                <a:cs typeface="Arial" panose="020B0604020202020204" pitchFamily="34" charset="0"/>
              </a:rPr>
              <a:t> </a:t>
            </a:r>
            <a:r>
              <a:rPr lang="en-US" altLang="en-US" sz="1300" dirty="0">
                <a:solidFill>
                  <a:prstClr val="black"/>
                </a:solidFill>
                <a:latin typeface="Arial" panose="020B0604020202020204" pitchFamily="34" charset="0"/>
                <a:cs typeface="Arial" panose="020B0604020202020204" pitchFamily="34" charset="0"/>
              </a:rPr>
              <a:t>at the time of organ offer</a:t>
            </a:r>
          </a:p>
          <a:p>
            <a:pPr marL="191578" indent="-191578" defTabSz="483276">
              <a:buFont typeface="Arial" panose="020B0604020202020204" pitchFamily="34" charset="0"/>
              <a:buChar char="•"/>
              <a:defRPr/>
            </a:pPr>
            <a:r>
              <a:rPr lang="en-US" altLang="en-US" sz="1300" dirty="0">
                <a:solidFill>
                  <a:prstClr val="black"/>
                </a:solidFill>
                <a:latin typeface="Arial" panose="020B0604020202020204" pitchFamily="34" charset="0"/>
                <a:cs typeface="Arial" panose="020B0604020202020204" pitchFamily="34" charset="0"/>
              </a:rPr>
              <a:t>Provide staff training to understand and comply with the revised policies</a:t>
            </a:r>
          </a:p>
          <a:p>
            <a:pPr marL="191578" indent="-191578" defTabSz="483276">
              <a:buFont typeface="Arial" panose="020B0604020202020204" pitchFamily="34" charset="0"/>
              <a:buChar char="•"/>
              <a:defRPr/>
            </a:pPr>
            <a:r>
              <a:rPr lang="en-US" altLang="en-US" sz="1300" dirty="0">
                <a:solidFill>
                  <a:prstClr val="black"/>
                </a:solidFill>
                <a:latin typeface="Arial" panose="020B0604020202020204" pitchFamily="34" charset="0"/>
                <a:cs typeface="Arial" panose="020B0604020202020204" pitchFamily="34" charset="0"/>
              </a:rPr>
              <a:t>Possibly revise their current informed consent form or documentation</a:t>
            </a:r>
          </a:p>
          <a:p>
            <a:pPr marL="191578" indent="-191578" defTabSz="483276">
              <a:buFont typeface="Arial" panose="020B0604020202020204" pitchFamily="34" charset="0"/>
              <a:buChar char="•"/>
              <a:defRPr/>
            </a:pPr>
            <a:endParaRPr lang="en-US" dirty="0">
              <a:solidFill>
                <a:prstClr val="black"/>
              </a:solidFill>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E34781-6EDE-5B4E-B103-71F0AC49071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17877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83276">
              <a:defRPr/>
            </a:pPr>
            <a:r>
              <a:rPr lang="en-US" dirty="0">
                <a:solidFill>
                  <a:prstClr val="black"/>
                </a:solidFill>
              </a:rPr>
              <a:t>The DTAC is asking two specific feedback questions. </a:t>
            </a:r>
          </a:p>
          <a:p>
            <a:pPr defTabSz="483276">
              <a:defRPr/>
            </a:pPr>
            <a:endParaRPr lang="en-US" dirty="0">
              <a:solidFill>
                <a:prstClr val="black"/>
              </a:solidFill>
            </a:endParaRPr>
          </a:p>
          <a:p>
            <a:pPr defTabSz="483276">
              <a:defRPr/>
            </a:pPr>
            <a:r>
              <a:rPr lang="en-US" dirty="0">
                <a:solidFill>
                  <a:prstClr val="black"/>
                </a:solidFill>
              </a:rPr>
              <a:t>1.) Should policy specify patient signature or  is documentation of  discussion between the provider and the recipient (or next of kin) sufficient.</a:t>
            </a:r>
          </a:p>
          <a:p>
            <a:pPr defTabSz="483276">
              <a:defRPr/>
            </a:pPr>
            <a:endParaRPr lang="en-US" dirty="0">
              <a:solidFill>
                <a:prstClr val="black"/>
              </a:solidFill>
            </a:endParaRPr>
          </a:p>
          <a:p>
            <a:pPr defTabSz="483276">
              <a:defRPr/>
            </a:pPr>
            <a:r>
              <a:rPr lang="en-US" dirty="0">
                <a:solidFill>
                  <a:prstClr val="black"/>
                </a:solidFill>
              </a:rPr>
              <a:t>2.) In addition, are conditions named in policy for candidate screening and re-executing the match run still applicable and complete? Some have questioned if CMV and intestine screening is still clinically relevant and others have asked if hepatitis B surface antigen should be added.</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E34781-6EDE-5B4E-B103-71F0AC49071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729693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DTAC anticipates that the proposal would go before the OPTN/UNOS Board of Directors</a:t>
            </a:r>
            <a:r>
              <a:rPr lang="en-US" baseline="0" dirty="0" smtClean="0"/>
              <a:t> in June 2018 with a standard implementation date of September 1, 2018 since no IT programming would be involved.</a:t>
            </a:r>
          </a:p>
          <a:p>
            <a:endParaRPr lang="en-US" baseline="0" dirty="0" smtClean="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E34781-6EDE-5B4E-B103-71F0AC49071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44483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83276">
              <a:defRPr/>
            </a:pPr>
            <a:r>
              <a:rPr lang="en-US" dirty="0">
                <a:solidFill>
                  <a:prstClr val="black"/>
                </a:solidFill>
              </a:rPr>
              <a:t>The full policy 15.3 compliance plan is available on line. There will be some new elements with this proposal.</a:t>
            </a:r>
          </a:p>
          <a:p>
            <a:pPr defTabSz="483276">
              <a:defRPr/>
            </a:pPr>
            <a:endParaRPr lang="en-US" dirty="0">
              <a:solidFill>
                <a:prstClr val="black"/>
              </a:solidFill>
            </a:endParaRPr>
          </a:p>
          <a:p>
            <a:pPr defTabSz="483276">
              <a:defRPr/>
            </a:pPr>
            <a:r>
              <a:rPr lang="en-US" dirty="0">
                <a:solidFill>
                  <a:prstClr val="black"/>
                </a:solidFill>
              </a:rPr>
              <a:t>At site survey a sample of medical records will be reviewed for documentation that consent was obtained prior to transplant when an organ was transplanted from a donor positive for the conditions listed on the slide as reviewed earlier.</a:t>
            </a:r>
          </a:p>
          <a:p>
            <a:pPr defTabSz="483276">
              <a:defRPr/>
            </a:pPr>
            <a:endParaRPr lang="en-US" dirty="0">
              <a:solidFill>
                <a:prstClr val="black"/>
              </a:solidFill>
            </a:endParaRPr>
          </a:p>
          <a:p>
            <a:pPr defTabSz="483276">
              <a:defRPr/>
            </a:pPr>
            <a:r>
              <a:rPr lang="en-US" dirty="0">
                <a:solidFill>
                  <a:prstClr val="black"/>
                </a:solidFill>
              </a:rPr>
              <a:t>In addition, site surveyors will now review the hospital’s internal policies, procedures, and/or protocols and interview staff to verify that they have and follow a written protocol for post-transplant testing of recipients for HIV, hepatitis B, and hepatitis C.</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E34781-6EDE-5B4E-B103-71F0AC49071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317981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E34781-6EDE-5B4E-B103-71F0AC49071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215966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E34781-6EDE-5B4E-B103-71F0AC49071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594808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just included</a:t>
            </a:r>
            <a:r>
              <a:rPr lang="en-US" baseline="0" dirty="0"/>
              <a:t> for your reference .</a:t>
            </a:r>
            <a:endParaRPr lang="en-US" dirty="0"/>
          </a:p>
        </p:txBody>
      </p:sp>
      <p:sp>
        <p:nvSpPr>
          <p:cNvPr id="4" name="Slide Number Placeholder 3"/>
          <p:cNvSpPr>
            <a:spLocks noGrp="1"/>
          </p:cNvSpPr>
          <p:nvPr>
            <p:ph type="sldNum" sz="quarter" idx="10"/>
          </p:nvPr>
        </p:nvSpPr>
        <p:spPr/>
        <p:txBody>
          <a:bodyPr/>
          <a:lstStyle/>
          <a:p>
            <a:pPr marL="0" marR="0" lvl="0" indent="0" algn="r" defTabSz="483276" rtl="0" eaLnBrk="1" fontAlgn="auto" latinLnBrk="0" hangingPunct="1">
              <a:lnSpc>
                <a:spcPct val="100000"/>
              </a:lnSpc>
              <a:spcBef>
                <a:spcPts val="0"/>
              </a:spcBef>
              <a:spcAft>
                <a:spcPts val="0"/>
              </a:spcAft>
              <a:buClrTx/>
              <a:buSzTx/>
              <a:buFontTx/>
              <a:buNone/>
              <a:tabLst/>
              <a:defRPr/>
            </a:pPr>
            <a:fld id="{26E34781-6EDE-5B4E-B103-71F0AC490716}" type="slidenum">
              <a:rPr kumimoji="0" lang="en-US" sz="1300" b="0" i="0" u="none" strike="noStrike" kern="1200" cap="none" spc="0" normalizeH="0" baseline="0" noProof="0">
                <a:ln>
                  <a:noFill/>
                </a:ln>
                <a:solidFill>
                  <a:prstClr val="black"/>
                </a:solidFill>
                <a:effectLst/>
                <a:uLnTx/>
                <a:uFillTx/>
                <a:latin typeface="Calibri"/>
                <a:ea typeface="+mn-ea"/>
                <a:cs typeface="+mn-cs"/>
              </a:rPr>
              <a:pPr marL="0" marR="0" lvl="0" indent="0" algn="r" defTabSz="483276" rtl="0" eaLnBrk="1" fontAlgn="auto" latinLnBrk="0" hangingPunct="1">
                <a:lnSpc>
                  <a:spcPct val="100000"/>
                </a:lnSpc>
                <a:spcBef>
                  <a:spcPts val="0"/>
                </a:spcBef>
                <a:spcAft>
                  <a:spcPts val="0"/>
                </a:spcAft>
                <a:buClrTx/>
                <a:buSzTx/>
                <a:buFontTx/>
                <a:buNone/>
                <a:tabLst/>
                <a:defRPr/>
              </a:pPr>
              <a:t>16</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269131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move the biggest and most important conversation to the front of the policy. The only new component is in</a:t>
            </a:r>
            <a:r>
              <a:rPr lang="en-US" baseline="0" dirty="0" smtClean="0"/>
              <a:t> italics “Donor testing can impact post transplant care.”</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E34781-6EDE-5B4E-B103-71F0AC49071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538602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dropping</a:t>
            </a:r>
            <a:r>
              <a:rPr lang="en-US" baseline="0" dirty="0" smtClean="0"/>
              <a:t> the requirement to obtain informed consent when the donor has a known medical condition that may, in the transplant hospital’s medical judgment, be transmissible to the recipient and instead informed consent would be tied to existing policies that outline candidate screening and re-executing the match run.</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E34781-6EDE-5B4E-B103-71F0AC49071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888623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the data reflecting</a:t>
            </a:r>
            <a:r>
              <a:rPr lang="en-US" baseline="0" dirty="0" smtClean="0"/>
              <a:t> a candidate’s willingness to accept these types of positive organs when they are added to the waitlist. </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E34781-6EDE-5B4E-B103-71F0AC49071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54088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510871">
              <a:defRPr/>
            </a:pPr>
            <a:r>
              <a:rPr lang="en-US" sz="1300" dirty="0">
                <a:solidFill>
                  <a:prstClr val="black"/>
                </a:solidFill>
              </a:rPr>
              <a:t>The problem we are trying to solve revolves around a particular clause in current informed consent policy prior to transplant that is vague and has caused confusion. </a:t>
            </a:r>
          </a:p>
          <a:p>
            <a:pPr defTabSz="510871">
              <a:defRPr/>
            </a:pPr>
            <a:endParaRPr lang="en-US" sz="1300" dirty="0">
              <a:solidFill>
                <a:prstClr val="black"/>
              </a:solidFill>
            </a:endParaRPr>
          </a:p>
          <a:p>
            <a:pPr defTabSz="510871">
              <a:defRPr/>
            </a:pPr>
            <a:r>
              <a:rPr lang="en-US" sz="1300" dirty="0">
                <a:solidFill>
                  <a:prstClr val="black"/>
                </a:solidFill>
              </a:rPr>
              <a:t>Currently, specific consent is required on an organ prior to transplant “ when the donor has a known medical condition that may, in the transplant hospital’s medical judgment, be transmissible to the recipient”.</a:t>
            </a:r>
          </a:p>
          <a:p>
            <a:pPr defTabSz="510871">
              <a:defRPr/>
            </a:pPr>
            <a:endParaRPr lang="en-US" sz="1300" dirty="0">
              <a:solidFill>
                <a:prstClr val="black"/>
              </a:solidFill>
            </a:endParaRPr>
          </a:p>
          <a:p>
            <a:pPr defTabSz="510871">
              <a:defRPr/>
            </a:pPr>
            <a:r>
              <a:rPr lang="en-US" sz="1300" dirty="0">
                <a:solidFill>
                  <a:prstClr val="black"/>
                </a:solidFill>
              </a:rPr>
              <a:t>The Membership and Professional Standards Committee (MPSC) sent a memo to the DTAC asking for clarification. They expressed concerns that a broad interpretation of current policy implies the need to get individual consent for any and every positive result including EBV and CMV results or positive donor cultures. Implementing that in practice might not be reasonable and cause an undue burden for programs. In addition, it is currently very difficult, if not impossible, to monitor and enforce. Accordingly, the DTAC made the decision to propose to revise and clarify the policy.</a:t>
            </a:r>
          </a:p>
          <a:p>
            <a:pPr defTabSz="483276">
              <a:defRPr/>
            </a:pP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E34781-6EDE-5B4E-B103-71F0AC49071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088985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data give an idea of the number of HBV and HCV mismatch transplants which we know are increasing due to HCV treatment availability.</a:t>
            </a:r>
          </a:p>
          <a:p>
            <a:endParaRPr lang="en-US" dirty="0" smtClean="0"/>
          </a:p>
          <a:p>
            <a:r>
              <a:rPr lang="en-US" dirty="0" smtClean="0"/>
              <a:t>Only if asked:</a:t>
            </a:r>
          </a:p>
          <a:p>
            <a:r>
              <a:rPr lang="en-US" dirty="0" smtClean="0"/>
              <a:t>HBV:</a:t>
            </a:r>
          </a:p>
          <a:p>
            <a:r>
              <a:rPr lang="en-US" dirty="0" smtClean="0"/>
              <a:t>4 donors were positive by NAT, core antibody, and surface antigen</a:t>
            </a:r>
          </a:p>
          <a:p>
            <a:r>
              <a:rPr lang="en-US" dirty="0" smtClean="0"/>
              <a:t>10 donors were positive by NAT and core antibody</a:t>
            </a:r>
          </a:p>
          <a:p>
            <a:r>
              <a:rPr lang="en-US" dirty="0" smtClean="0"/>
              <a:t>750 donors were positive by core antibody only</a:t>
            </a:r>
          </a:p>
          <a:p>
            <a:r>
              <a:rPr lang="en-US" dirty="0" smtClean="0"/>
              <a:t>1 donor was positive by NAT only</a:t>
            </a:r>
          </a:p>
          <a:p>
            <a:r>
              <a:rPr lang="en-US" dirty="0" smtClean="0"/>
              <a:t>9 donors were positive by surface antigen only</a:t>
            </a:r>
          </a:p>
          <a:p>
            <a:r>
              <a:rPr lang="en-US" dirty="0" smtClean="0"/>
              <a:t>HCV:</a:t>
            </a:r>
          </a:p>
          <a:p>
            <a:r>
              <a:rPr lang="en-US" dirty="0" smtClean="0"/>
              <a:t>113 donors were positive by antibody and NAT</a:t>
            </a:r>
          </a:p>
          <a:p>
            <a:r>
              <a:rPr lang="en-US" dirty="0" smtClean="0"/>
              <a:t>223 donors were positive by antibody only</a:t>
            </a:r>
          </a:p>
          <a:p>
            <a:r>
              <a:rPr lang="en-US" dirty="0" smtClean="0"/>
              <a:t>6 donors were positive by NAT only</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E34781-6EDE-5B4E-B103-71F0AC49071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691766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just for your reference if needed.</a:t>
            </a:r>
            <a:endParaRPr lang="en-US" dirty="0"/>
          </a:p>
        </p:txBody>
      </p:sp>
      <p:sp>
        <p:nvSpPr>
          <p:cNvPr id="4" name="Slide Number Placeholder 3"/>
          <p:cNvSpPr>
            <a:spLocks noGrp="1"/>
          </p:cNvSpPr>
          <p:nvPr>
            <p:ph type="sldNum" sz="quarter" idx="10"/>
          </p:nvPr>
        </p:nvSpPr>
        <p:spPr/>
        <p:txBody>
          <a:bodyPr/>
          <a:lstStyle/>
          <a:p>
            <a:pPr marL="0" marR="0" lvl="0" indent="0" algn="r" defTabSz="483276" rtl="0" eaLnBrk="1" fontAlgn="auto" latinLnBrk="0" hangingPunct="1">
              <a:lnSpc>
                <a:spcPct val="100000"/>
              </a:lnSpc>
              <a:spcBef>
                <a:spcPts val="0"/>
              </a:spcBef>
              <a:spcAft>
                <a:spcPts val="0"/>
              </a:spcAft>
              <a:buClrTx/>
              <a:buSzTx/>
              <a:buFontTx/>
              <a:buNone/>
              <a:tabLst/>
              <a:defRPr/>
            </a:pPr>
            <a:fld id="{26E34781-6EDE-5B4E-B103-71F0AC490716}" type="slidenum">
              <a:rPr kumimoji="0" lang="en-US" sz="1300" b="0" i="0" u="none" strike="noStrike" kern="1200" cap="none" spc="0" normalizeH="0" baseline="0" noProof="0">
                <a:ln>
                  <a:noFill/>
                </a:ln>
                <a:solidFill>
                  <a:prstClr val="black"/>
                </a:solidFill>
                <a:effectLst/>
                <a:uLnTx/>
                <a:uFillTx/>
                <a:latin typeface="Calibri"/>
                <a:ea typeface="+mn-ea"/>
                <a:cs typeface="+mn-cs"/>
              </a:rPr>
              <a:pPr marL="0" marR="0" lvl="0" indent="0" algn="r" defTabSz="483276" rtl="0" eaLnBrk="1" fontAlgn="auto" latinLnBrk="0" hangingPunct="1">
                <a:lnSpc>
                  <a:spcPct val="100000"/>
                </a:lnSpc>
                <a:spcBef>
                  <a:spcPts val="0"/>
                </a:spcBef>
                <a:spcAft>
                  <a:spcPts val="0"/>
                </a:spcAft>
                <a:buClrTx/>
                <a:buSzTx/>
                <a:buFontTx/>
                <a:buNone/>
                <a:tabLst/>
                <a:defRPr/>
              </a:pPr>
              <a:t>21</a:t>
            </a:fld>
            <a:endParaRPr kumimoji="0" lang="en-US"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97331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510871">
              <a:defRPr/>
            </a:pPr>
            <a:r>
              <a:rPr lang="en-US" dirty="0">
                <a:solidFill>
                  <a:prstClr val="black"/>
                </a:solidFill>
              </a:rPr>
              <a:t>The DTAC leadership discussed this issue with the MPSC including the policy history. The DTAC had never intended for common organisms such as EBV and CMV to be broadly included as part of this policy and felt that some changes to the policy could help to remove the ambiguity. </a:t>
            </a:r>
          </a:p>
          <a:p>
            <a:pPr defTabSz="510871">
              <a:defRPr/>
            </a:pPr>
            <a:endParaRPr lang="en-US" dirty="0">
              <a:solidFill>
                <a:prstClr val="black"/>
              </a:solidFill>
            </a:endParaRPr>
          </a:p>
          <a:p>
            <a:pPr defTabSz="510871">
              <a:defRPr/>
            </a:pPr>
            <a:r>
              <a:rPr lang="en-US" sz="1300" dirty="0">
                <a:solidFill>
                  <a:prstClr val="black"/>
                </a:solidFill>
              </a:rPr>
              <a:t>A work group with members from AST and ASTS developed these proposed solutions.</a:t>
            </a:r>
          </a:p>
          <a:p>
            <a:pPr defTabSz="510871">
              <a:defRPr/>
            </a:pPr>
            <a:endParaRPr lang="en-US" sz="1300" dirty="0">
              <a:solidFill>
                <a:prstClr val="black"/>
              </a:solidFill>
            </a:endParaRPr>
          </a:p>
          <a:p>
            <a:pPr defTabSz="510871">
              <a:defRPr/>
            </a:pPr>
            <a:r>
              <a:rPr lang="en-US" sz="1300" dirty="0">
                <a:solidFill>
                  <a:prstClr val="black"/>
                </a:solidFill>
              </a:rPr>
              <a:t>First, we rearranged the policy order to emphasize the general discussion and education requirement of potential candidates that occurs at the time of listing a candidate </a:t>
            </a:r>
          </a:p>
          <a:p>
            <a:pPr defTabSz="510871">
              <a:defRPr/>
            </a:pPr>
            <a:endParaRPr lang="en-US" sz="1300" dirty="0">
              <a:solidFill>
                <a:prstClr val="black"/>
              </a:solidFill>
            </a:endParaRPr>
          </a:p>
          <a:p>
            <a:pPr defTabSz="510871">
              <a:defRPr/>
            </a:pPr>
            <a:r>
              <a:rPr lang="en-US" sz="1300" dirty="0">
                <a:solidFill>
                  <a:prstClr val="black"/>
                </a:solidFill>
              </a:rPr>
              <a:t>The proposal also adds a clause to this general discussion at the time of wait listing to have transplant hospitals highlight that donor results can affect post-transplant care and management.</a:t>
            </a:r>
          </a:p>
          <a:p>
            <a:pPr defTabSz="510871">
              <a:defRPr/>
            </a:pPr>
            <a:endParaRPr lang="en-US" sz="1300" dirty="0">
              <a:solidFill>
                <a:prstClr val="black"/>
              </a:solidFill>
            </a:endParaRPr>
          </a:p>
          <a:p>
            <a:pPr defTabSz="510871">
              <a:defRPr/>
            </a:pPr>
            <a:r>
              <a:rPr lang="en-US" sz="1300" dirty="0">
                <a:solidFill>
                  <a:prstClr val="black"/>
                </a:solidFill>
              </a:rPr>
              <a:t>After much deliberation as to what recognized transmissible conditions should be included in policy, we propose to tie the specific consent process to conditions that candidates are screened for in </a:t>
            </a:r>
            <a:r>
              <a:rPr lang="en-US" sz="1300" dirty="0" err="1">
                <a:solidFill>
                  <a:prstClr val="black"/>
                </a:solidFill>
              </a:rPr>
              <a:t>UNet</a:t>
            </a:r>
            <a:r>
              <a:rPr lang="en-US" sz="1300" dirty="0">
                <a:solidFill>
                  <a:prstClr val="black"/>
                </a:solidFill>
              </a:rPr>
              <a:t> according to OPTN Policy 5.3.B. Tests in this policy will be shown on the next slide in more detail.</a:t>
            </a:r>
          </a:p>
          <a:p>
            <a:pPr defTabSz="510871">
              <a:defRPr/>
            </a:pPr>
            <a:r>
              <a:rPr lang="en-US" sz="1300" dirty="0">
                <a:solidFill>
                  <a:prstClr val="black"/>
                </a:solidFill>
              </a:rPr>
              <a:t/>
            </a:r>
            <a:br>
              <a:rPr lang="en-US" sz="1300" dirty="0">
                <a:solidFill>
                  <a:prstClr val="black"/>
                </a:solidFill>
              </a:rPr>
            </a:br>
            <a:r>
              <a:rPr lang="en-US" sz="1300" dirty="0">
                <a:solidFill>
                  <a:prstClr val="black"/>
                </a:solidFill>
              </a:rPr>
              <a:t>This provides for a clear and enforceable policy as requested by MPSC. This policy is a minimum standard and transplant hospitals can do more based on their local practices.</a:t>
            </a:r>
          </a:p>
          <a:p>
            <a:pPr defTabSz="510871">
              <a:defRPr/>
            </a:pPr>
            <a:endParaRPr lang="en-US" sz="1300" dirty="0">
              <a:solidFill>
                <a:prstClr val="black"/>
              </a:solidFill>
            </a:endParaRPr>
          </a:p>
          <a:p>
            <a:pPr defTabSz="510871">
              <a:defRPr/>
            </a:pPr>
            <a:r>
              <a:rPr lang="en-US" sz="1300" dirty="0">
                <a:solidFill>
                  <a:prstClr val="black"/>
                </a:solidFill>
              </a:rPr>
              <a:t>We keep the other informed consent requirements at transplant such as when using donor organs that are PHS increased risk.</a:t>
            </a:r>
          </a:p>
          <a:p>
            <a:pPr defTabSz="483276">
              <a:defRPr/>
            </a:pPr>
            <a:endParaRPr lang="en-US" dirty="0" smtClean="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E34781-6EDE-5B4E-B103-71F0AC49071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18843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83276">
              <a:defRPr/>
            </a:pPr>
            <a:r>
              <a:rPr lang="en-US" dirty="0">
                <a:solidFill>
                  <a:prstClr val="black"/>
                </a:solidFill>
              </a:rPr>
              <a:t>Here are the candidate screening conditions that exist in current Policy 5.3.B Infectious Disease Screening Criteria. If any of these are positive (including CMV for intestines only) then transplant centers would need to obtain informed consent prior to transplant.</a:t>
            </a:r>
          </a:p>
          <a:p>
            <a:pPr defTabSz="483276">
              <a:defRPr/>
            </a:pPr>
            <a:endParaRPr lang="en-US" dirty="0">
              <a:solidFill>
                <a:prstClr val="black"/>
              </a:solidFill>
            </a:endParaRPr>
          </a:p>
          <a:p>
            <a:pPr defTabSz="483276">
              <a:defRPr/>
            </a:pPr>
            <a:r>
              <a:rPr lang="en-US" dirty="0">
                <a:solidFill>
                  <a:prstClr val="black"/>
                </a:solidFill>
              </a:rPr>
              <a:t>The proposed policy would apply to recipients receiving organs from </a:t>
            </a:r>
            <a:r>
              <a:rPr lang="en-US" b="1" dirty="0">
                <a:solidFill>
                  <a:prstClr val="black"/>
                </a:solidFill>
              </a:rPr>
              <a:t>all </a:t>
            </a:r>
            <a:r>
              <a:rPr lang="en-US" dirty="0">
                <a:solidFill>
                  <a:prstClr val="black"/>
                </a:solidFill>
              </a:rPr>
              <a:t>donor types (living and deceased).</a:t>
            </a:r>
          </a:p>
          <a:p>
            <a:pPr defTabSz="483276">
              <a:defRPr/>
            </a:pPr>
            <a:endParaRPr lang="en-US" dirty="0">
              <a:solidFill>
                <a:prstClr val="black"/>
              </a:solidFill>
            </a:endParaRPr>
          </a:p>
          <a:p>
            <a:pPr defTabSz="483276">
              <a:defRPr/>
            </a:pPr>
            <a:r>
              <a:rPr lang="en-US" dirty="0">
                <a:solidFill>
                  <a:prstClr val="black"/>
                </a:solidFill>
              </a:rPr>
              <a:t>We have not prescribed or modified how transplant programs obtain or document informed consent.</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E34781-6EDE-5B4E-B103-71F0AC49071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265018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E34781-6EDE-5B4E-B103-71F0AC49071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858875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83276">
              <a:defRPr/>
            </a:pPr>
            <a:r>
              <a:rPr lang="en-US" dirty="0">
                <a:solidFill>
                  <a:prstClr val="black"/>
                </a:solidFill>
              </a:rPr>
              <a:t>EBV and CMV positive donors are the norm NOT the exception. </a:t>
            </a:r>
          </a:p>
          <a:p>
            <a:pPr defTabSz="483276">
              <a:defRPr/>
            </a:pPr>
            <a:r>
              <a:rPr lang="en-US" dirty="0">
                <a:solidFill>
                  <a:prstClr val="black"/>
                </a:solidFill>
              </a:rPr>
              <a:t>As you can see, review of data from over 10,000 deceased donors from whom at least one organ was recovered shows that about 9,000 or 89% tested positive for EBV and over 6,000 or 61% tested positive for CMV.</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E34781-6EDE-5B4E-B103-71F0AC49071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085167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83276">
              <a:defRPr/>
            </a:pPr>
            <a:r>
              <a:rPr lang="en-US" dirty="0">
                <a:solidFill>
                  <a:prstClr val="black"/>
                </a:solidFill>
              </a:rPr>
              <a:t>Mismatches (transplants between a positive donor and negative recipient) are common. 85% of the EBV seronegative recipients received an EBV positive organ. Likewise the same was true for over half of the CMV seronegative recipients, with 57% of CMV negative recipients receiving a CMV positive donor organ.</a:t>
            </a:r>
          </a:p>
          <a:p>
            <a:pPr defTabSz="483276">
              <a:defRPr/>
            </a:pPr>
            <a:endParaRPr lang="en-US" dirty="0">
              <a:solidFill>
                <a:prstClr val="black"/>
              </a:solidFill>
            </a:endParaRPr>
          </a:p>
          <a:p>
            <a:pPr defTabSz="483276">
              <a:defRPr/>
            </a:pPr>
            <a:r>
              <a:rPr lang="en-US" dirty="0">
                <a:solidFill>
                  <a:prstClr val="black"/>
                </a:solidFill>
              </a:rPr>
              <a:t>For this reason, the issue is better discussed as a possibility at time of general consent rather than trying to explain the complexity during the time that an organ becomes available. </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E34781-6EDE-5B4E-B103-71F0AC49071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164811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83276">
              <a:defRPr/>
            </a:pPr>
            <a:r>
              <a:rPr lang="en-US" dirty="0">
                <a:solidFill>
                  <a:prstClr val="black"/>
                </a:solidFill>
              </a:rPr>
              <a:t>On the other hand HCV and HBV positive donors are rarer events. They are not as common in the community at large and may impact a person’s decision to accept an organ.  </a:t>
            </a:r>
          </a:p>
          <a:p>
            <a:pPr defTabSz="483276">
              <a:defRPr/>
            </a:pPr>
            <a:endParaRPr lang="en-US" dirty="0">
              <a:solidFill>
                <a:prstClr val="black"/>
              </a:solidFill>
            </a:endParaRPr>
          </a:p>
          <a:p>
            <a:pPr defTabSz="483276">
              <a:defRPr/>
            </a:pPr>
            <a:r>
              <a:rPr lang="en-US" dirty="0">
                <a:solidFill>
                  <a:prstClr val="black"/>
                </a:solidFill>
              </a:rPr>
              <a:t>Out of those same 10,326 deceased donors,</a:t>
            </a:r>
          </a:p>
          <a:p>
            <a:pPr defTabSz="483276">
              <a:defRPr/>
            </a:pPr>
            <a:r>
              <a:rPr lang="en-US" dirty="0">
                <a:solidFill>
                  <a:prstClr val="black"/>
                </a:solidFill>
              </a:rPr>
              <a:t>only 7.2 % tested positive for HCV and only 4.8% were positive for NAT. Likewise, HBV core antibody was found in only 4.6% of donors. HBV NAT was rare occurring in only 0.1%.</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E34781-6EDE-5B4E-B103-71F0AC49071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19568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83276">
              <a:defRPr/>
            </a:pPr>
            <a:r>
              <a:rPr lang="en-US" dirty="0">
                <a:solidFill>
                  <a:prstClr val="black"/>
                </a:solidFill>
              </a:rPr>
              <a:t>The proposed OPTN policy is the minimum standard and transplant hospitals might elect to have more detailed informed consent requirements if warranted for other conditions depending on their practices.</a:t>
            </a:r>
          </a:p>
          <a:p>
            <a:pPr defTabSz="483276">
              <a:defRPr/>
            </a:pPr>
            <a:endParaRPr lang="en-US" dirty="0">
              <a:solidFill>
                <a:prstClr val="black"/>
              </a:solidFill>
            </a:endParaRPr>
          </a:p>
          <a:p>
            <a:pPr defTabSz="483276">
              <a:defRPr/>
            </a:pPr>
            <a:r>
              <a:rPr lang="en-US" dirty="0">
                <a:solidFill>
                  <a:prstClr val="black"/>
                </a:solidFill>
              </a:rPr>
              <a:t>Most transplant hospitals must still meet applicable state law and CMS Conditions of Participation informed consent requirements.</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E34781-6EDE-5B4E-B103-71F0AC49071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3453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540" y="1721629"/>
            <a:ext cx="11073631"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hasCustomPrompt="1"/>
          </p:nvPr>
        </p:nvSpPr>
        <p:spPr>
          <a:xfrm>
            <a:off x="556540" y="3810000"/>
            <a:ext cx="11073631" cy="753036"/>
          </a:xfrm>
        </p:spPr>
        <p:txBody>
          <a:bodyPr>
            <a:normAutofit/>
          </a:bodyPr>
          <a:lstStyle>
            <a:lvl1pPr marL="0" indent="0" algn="ctr">
              <a:spcBef>
                <a:spcPts val="300"/>
              </a:spcBef>
              <a:buNone/>
              <a:defRPr sz="2800" i="1">
                <a:solidFill>
                  <a:schemeClr val="bg2"/>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subtitle style</a:t>
            </a:r>
            <a:endParaRPr dirty="0"/>
          </a:p>
        </p:txBody>
      </p:sp>
      <p:sp>
        <p:nvSpPr>
          <p:cNvPr id="4"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540" y="1721629"/>
            <a:ext cx="11073631" cy="1619250"/>
          </a:xfrm>
        </p:spPr>
        <p:txBody>
          <a:bodyPr/>
          <a:lstStyle>
            <a:lvl1pPr algn="ctr">
              <a:defRPr sz="4799"/>
            </a:lvl1pPr>
          </a:lstStyle>
          <a:p>
            <a:r>
              <a:rPr lang="en-US" dirty="0"/>
              <a:t>Click to edit Master title style</a:t>
            </a:r>
            <a:endParaRPr dirty="0"/>
          </a:p>
        </p:txBody>
      </p:sp>
      <p:sp>
        <p:nvSpPr>
          <p:cNvPr id="3" name="Subtitle 2"/>
          <p:cNvSpPr>
            <a:spLocks noGrp="1"/>
          </p:cNvSpPr>
          <p:nvPr>
            <p:ph type="subTitle" idx="1" hasCustomPrompt="1"/>
          </p:nvPr>
        </p:nvSpPr>
        <p:spPr>
          <a:xfrm>
            <a:off x="556540" y="3810000"/>
            <a:ext cx="11073631" cy="753036"/>
          </a:xfrm>
        </p:spPr>
        <p:txBody>
          <a:bodyPr>
            <a:normAutofit/>
          </a:bodyPr>
          <a:lstStyle>
            <a:lvl1pPr marL="0" indent="0" algn="ctr">
              <a:spcBef>
                <a:spcPts val="300"/>
              </a:spcBef>
              <a:buNone/>
              <a:defRPr sz="2799" i="1">
                <a:solidFill>
                  <a:schemeClr val="bg2"/>
                </a:solidFill>
                <a:latin typeface="Aria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en-US" dirty="0"/>
              <a:t>Click to edit subtitle style</a:t>
            </a:r>
            <a:endParaRPr dirty="0"/>
          </a:p>
        </p:txBody>
      </p:sp>
    </p:spTree>
    <p:extLst>
      <p:ext uri="{BB962C8B-B14F-4D97-AF65-F5344CB8AC3E}">
        <p14:creationId xmlns:p14="http://schemas.microsoft.com/office/powerpoint/2010/main" val="837010574"/>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279" y="1348830"/>
            <a:ext cx="11394917" cy="4405247"/>
          </a:xfrm>
          <a:prstGeom prst="rect">
            <a:avLst/>
          </a:prstGeom>
        </p:spPr>
        <p:txBody>
          <a:bodyPr vert="horz" lIns="91440" tIns="45720" rIns="91440" bIns="45720" rtlCol="0">
            <a:normAutofit/>
          </a:bodyPr>
          <a:lstStyle>
            <a:lvl1pPr>
              <a:buClr>
                <a:srgbClr val="002045"/>
              </a:buClr>
              <a:defRPr>
                <a:solidFill>
                  <a:srgbClr val="002045"/>
                </a:solidFill>
              </a:defRPr>
            </a:lvl1pPr>
            <a:lvl2pPr>
              <a:buClr>
                <a:srgbClr val="002045"/>
              </a:buClr>
              <a:defRPr>
                <a:solidFill>
                  <a:srgbClr val="002045"/>
                </a:solidFill>
              </a:defRPr>
            </a:lvl2pPr>
            <a:lvl3pPr>
              <a:buClr>
                <a:srgbClr val="002045"/>
              </a:buClr>
              <a:defRPr>
                <a:solidFill>
                  <a:srgbClr val="002045"/>
                </a:solidFill>
              </a:defRPr>
            </a:lvl3pPr>
            <a:lvl4pPr>
              <a:buClr>
                <a:srgbClr val="002045"/>
              </a:buClr>
              <a:defRPr>
                <a:solidFill>
                  <a:srgbClr val="002045"/>
                </a:solidFill>
              </a:defRPr>
            </a:lvl4pPr>
            <a:lvl5pPr>
              <a:buClr>
                <a:srgbClr val="002045"/>
              </a:buClr>
              <a:defRPr>
                <a:solidFill>
                  <a:srgbClr val="002045"/>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5" name="Title Placeholder 1"/>
          <p:cNvSpPr>
            <a:spLocks noGrp="1"/>
          </p:cNvSpPr>
          <p:nvPr>
            <p:ph type="title"/>
          </p:nvPr>
        </p:nvSpPr>
        <p:spPr>
          <a:xfrm>
            <a:off x="385280" y="156310"/>
            <a:ext cx="11651769" cy="850932"/>
          </a:xfrm>
          <a:prstGeom prst="rect">
            <a:avLst/>
          </a:prstGeom>
        </p:spPr>
        <p:txBody>
          <a:bodyPr vert="horz" lIns="91440" tIns="45720" rIns="91440" bIns="45720" rtlCol="0" anchor="ctr" anchorCtr="0">
            <a:noAutofit/>
          </a:bodyPr>
          <a:lstStyle/>
          <a:p>
            <a:r>
              <a:rPr lang="en-US" dirty="0"/>
              <a:t>Click to edit Master title style</a:t>
            </a:r>
            <a:endParaRPr dirty="0"/>
          </a:p>
        </p:txBody>
      </p:sp>
    </p:spTree>
    <p:extLst>
      <p:ext uri="{BB962C8B-B14F-4D97-AF65-F5344CB8AC3E}">
        <p14:creationId xmlns:p14="http://schemas.microsoft.com/office/powerpoint/2010/main" val="3061387566"/>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pic>
        <p:nvPicPr>
          <p:cNvPr id="13" name="Picture 12" descr="unos_optn_logo_blue_rgb.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05156" y="6326538"/>
            <a:ext cx="1780858" cy="421957"/>
          </a:xfrm>
          <a:prstGeom prst="rect">
            <a:avLst/>
          </a:prstGeom>
        </p:spPr>
      </p:pic>
    </p:spTree>
  </p:cSld>
  <p:clrMap bg1="lt1" tx1="dk1" bg2="lt2" tx2="dk2" accent1="accent1" accent2="accent2" accent3="accent3" accent4="accent4" accent5="accent5" accent6="accent6" hlink="hlink" folHlink="folHlink"/>
  <p:sldLayoutIdLst>
    <p:sldLayoutId id="2147484103" r:id="rId1"/>
    <p:sldLayoutId id="2147484104" r:id="rId2"/>
  </p:sldLayoutIdLst>
  <p:timing>
    <p:tnLst>
      <p:par>
        <p:cTn id="1" dur="indefinite" restart="never" nodeType="tmRoot"/>
      </p:par>
    </p:tnLst>
  </p:timing>
  <p:hf hdr="0" ftr="0" dt="0"/>
  <p:txStyles>
    <p:titleStyle>
      <a:lvl1pPr algn="l" defTabSz="914400" rtl="0" eaLnBrk="1" latinLnBrk="0" hangingPunct="1">
        <a:spcBef>
          <a:spcPct val="0"/>
        </a:spcBef>
        <a:buNone/>
        <a:defRPr sz="4800" b="0" i="0" kern="1200">
          <a:solidFill>
            <a:schemeClr val="tx2"/>
          </a:solidFill>
          <a:latin typeface="Arial"/>
          <a:ea typeface="+mj-ea"/>
          <a:cs typeface="Myriad Pro"/>
        </a:defRPr>
      </a:lvl1pPr>
    </p:titleStyle>
    <p:bodyStyle>
      <a:lvl1pPr marL="228600" indent="-228600" algn="l" defTabSz="914400" rtl="0" eaLnBrk="1" latinLnBrk="0" hangingPunct="1">
        <a:spcBef>
          <a:spcPts val="2000"/>
        </a:spcBef>
        <a:buClr>
          <a:schemeClr val="bg2"/>
        </a:buClr>
        <a:buSzPct val="80000"/>
        <a:buFont typeface="Wingdings" charset="2"/>
        <a:buChar char="§"/>
        <a:defRPr sz="2800" b="0" i="0" kern="1200">
          <a:solidFill>
            <a:srgbClr val="002045"/>
          </a:solidFill>
          <a:latin typeface="Arial"/>
          <a:ea typeface="+mn-ea"/>
          <a:cs typeface="Myriad Pro"/>
        </a:defRPr>
      </a:lvl1pPr>
      <a:lvl2pPr marL="4572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2pPr>
      <a:lvl3pPr marL="6858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3pPr>
      <a:lvl4pPr marL="9144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4pPr>
      <a:lvl5pPr marL="11430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280" y="156310"/>
            <a:ext cx="11651769" cy="850932"/>
          </a:xfrm>
          <a:prstGeom prst="rect">
            <a:avLst/>
          </a:prstGeom>
        </p:spPr>
        <p:txBody>
          <a:bodyPr vert="horz" lIns="91440" tIns="45720" rIns="91440" bIns="45720" rtlCol="0" anchor="ctr" anchorCtr="0">
            <a:noAutofit/>
          </a:bodyPr>
          <a:lstStyle/>
          <a:p>
            <a:r>
              <a:rPr lang="en-US" dirty="0"/>
              <a:t>Click to edit Master title style</a:t>
            </a:r>
            <a:endParaRPr dirty="0"/>
          </a:p>
        </p:txBody>
      </p:sp>
      <p:sp>
        <p:nvSpPr>
          <p:cNvPr id="3" name="Text Placeholder 2"/>
          <p:cNvSpPr>
            <a:spLocks noGrp="1"/>
          </p:cNvSpPr>
          <p:nvPr>
            <p:ph type="body" idx="1"/>
          </p:nvPr>
        </p:nvSpPr>
        <p:spPr>
          <a:xfrm>
            <a:off x="385279" y="1348830"/>
            <a:ext cx="11394917" cy="440524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pic>
        <p:nvPicPr>
          <p:cNvPr id="13" name="Picture 12" descr="unos_optn_logo_blue_rgb.pn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05156" y="6326540"/>
            <a:ext cx="1780858" cy="421957"/>
          </a:xfrm>
          <a:prstGeom prst="rect">
            <a:avLst/>
          </a:prstGeom>
        </p:spPr>
      </p:pic>
    </p:spTree>
    <p:extLst>
      <p:ext uri="{BB962C8B-B14F-4D97-AF65-F5344CB8AC3E}">
        <p14:creationId xmlns:p14="http://schemas.microsoft.com/office/powerpoint/2010/main" val="3443176510"/>
      </p:ext>
    </p:extLst>
  </p:cSld>
  <p:clrMap bg1="lt1" tx1="dk1" bg2="lt2" tx2="dk2" accent1="accent1" accent2="accent2" accent3="accent3" accent4="accent4" accent5="accent5" accent6="accent6" hlink="hlink" folHlink="folHlink"/>
  <p:sldLayoutIdLst>
    <p:sldLayoutId id="2147484106" r:id="rId1"/>
    <p:sldLayoutId id="2147484107" r:id="rId2"/>
  </p:sldLayoutIdLst>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hf hdr="0" ftr="0" dt="0"/>
  <p:txStyles>
    <p:titleStyle>
      <a:lvl1pPr algn="l" defTabSz="914126" rtl="0" eaLnBrk="1" latinLnBrk="0" hangingPunct="1">
        <a:spcBef>
          <a:spcPct val="0"/>
        </a:spcBef>
        <a:buNone/>
        <a:defRPr sz="4799" b="0" i="0" kern="1200">
          <a:solidFill>
            <a:schemeClr val="tx2"/>
          </a:solidFill>
          <a:latin typeface="Arial"/>
          <a:ea typeface="+mj-ea"/>
          <a:cs typeface="Myriad Pro"/>
        </a:defRPr>
      </a:lvl1pPr>
    </p:titleStyle>
    <p:bodyStyle>
      <a:lvl1pPr marL="228531" indent="-228531" algn="l" defTabSz="914126" rtl="0" eaLnBrk="1" latinLnBrk="0" hangingPunct="1">
        <a:spcBef>
          <a:spcPts val="1999"/>
        </a:spcBef>
        <a:buClr>
          <a:srgbClr val="002045"/>
        </a:buClr>
        <a:buSzPct val="80000"/>
        <a:buFont typeface="Wingdings" charset="2"/>
        <a:buChar char="§"/>
        <a:defRPr sz="2799" b="0" i="0" kern="1200">
          <a:solidFill>
            <a:srgbClr val="002045"/>
          </a:solidFill>
          <a:latin typeface="Arial"/>
          <a:ea typeface="+mn-ea"/>
          <a:cs typeface="Myriad Pro"/>
        </a:defRPr>
      </a:lvl1pPr>
      <a:lvl2pPr marL="457063" indent="-228531" algn="l" defTabSz="914126" rtl="0" eaLnBrk="1" latinLnBrk="0" hangingPunct="1">
        <a:spcBef>
          <a:spcPts val="600"/>
        </a:spcBef>
        <a:buClr>
          <a:srgbClr val="002045"/>
        </a:buClr>
        <a:buSzPct val="70000"/>
        <a:buFont typeface="Wingdings" charset="2"/>
        <a:buChar char="§"/>
        <a:defRPr sz="1999" b="0" i="0" kern="1200">
          <a:solidFill>
            <a:srgbClr val="002045"/>
          </a:solidFill>
          <a:latin typeface="Arial"/>
          <a:ea typeface="+mn-ea"/>
          <a:cs typeface="Myriad Pro"/>
        </a:defRPr>
      </a:lvl2pPr>
      <a:lvl3pPr marL="685594" indent="-228531" algn="l" defTabSz="914126" rtl="0" eaLnBrk="1" latinLnBrk="0" hangingPunct="1">
        <a:spcBef>
          <a:spcPts val="600"/>
        </a:spcBef>
        <a:buClr>
          <a:srgbClr val="002045"/>
        </a:buClr>
        <a:buSzPct val="70000"/>
        <a:buFont typeface="Wingdings" charset="2"/>
        <a:buChar char="§"/>
        <a:defRPr sz="1999" b="0" i="0" kern="1200">
          <a:solidFill>
            <a:srgbClr val="002045"/>
          </a:solidFill>
          <a:latin typeface="Arial"/>
          <a:ea typeface="+mn-ea"/>
          <a:cs typeface="Myriad Pro"/>
        </a:defRPr>
      </a:lvl3pPr>
      <a:lvl4pPr marL="914126" indent="-228531" algn="l" defTabSz="914126" rtl="0" eaLnBrk="1" latinLnBrk="0" hangingPunct="1">
        <a:spcBef>
          <a:spcPts val="600"/>
        </a:spcBef>
        <a:buClr>
          <a:srgbClr val="002045"/>
        </a:buClr>
        <a:buSzPct val="70000"/>
        <a:buFont typeface="Wingdings" charset="2"/>
        <a:buChar char="§"/>
        <a:defRPr sz="1999" b="0" i="0" kern="1200">
          <a:solidFill>
            <a:srgbClr val="002045"/>
          </a:solidFill>
          <a:latin typeface="Arial"/>
          <a:ea typeface="+mn-ea"/>
          <a:cs typeface="Myriad Pro"/>
        </a:defRPr>
      </a:lvl4pPr>
      <a:lvl5pPr marL="1142657" indent="-228531" algn="l" defTabSz="914126" rtl="0" eaLnBrk="1" latinLnBrk="0" hangingPunct="1">
        <a:spcBef>
          <a:spcPts val="600"/>
        </a:spcBef>
        <a:buClr>
          <a:srgbClr val="002045"/>
        </a:buClr>
        <a:buSzPct val="70000"/>
        <a:buFont typeface="Wingdings" charset="2"/>
        <a:buChar char="§"/>
        <a:defRPr sz="1999" b="0" i="0" kern="1200">
          <a:solidFill>
            <a:srgbClr val="002045"/>
          </a:solidFill>
          <a:latin typeface="Arial"/>
          <a:ea typeface="+mn-ea"/>
          <a:cs typeface="Myriad Pro"/>
        </a:defRPr>
      </a:lvl5pPr>
      <a:lvl6pPr marL="2513846" indent="-228531" algn="l" defTabSz="914126" rtl="0" eaLnBrk="1" latinLnBrk="0" hangingPunct="1">
        <a:spcBef>
          <a:spcPct val="20000"/>
        </a:spcBef>
        <a:buFont typeface="Arial" pitchFamily="34" charset="0"/>
        <a:buChar char="•"/>
        <a:defRPr sz="1999" kern="1200">
          <a:solidFill>
            <a:schemeClr val="tx1"/>
          </a:solidFill>
          <a:latin typeface="+mn-lt"/>
          <a:ea typeface="+mn-ea"/>
          <a:cs typeface="+mn-cs"/>
        </a:defRPr>
      </a:lvl6pPr>
      <a:lvl7pPr marL="2970908" indent="-228531" algn="l" defTabSz="914126" rtl="0" eaLnBrk="1" latinLnBrk="0" hangingPunct="1">
        <a:spcBef>
          <a:spcPct val="20000"/>
        </a:spcBef>
        <a:buFont typeface="Arial" pitchFamily="34" charset="0"/>
        <a:buChar char="•"/>
        <a:defRPr sz="1999" kern="1200">
          <a:solidFill>
            <a:schemeClr val="tx1"/>
          </a:solidFill>
          <a:latin typeface="+mn-lt"/>
          <a:ea typeface="+mn-ea"/>
          <a:cs typeface="+mn-cs"/>
        </a:defRPr>
      </a:lvl7pPr>
      <a:lvl8pPr marL="3427971" indent="-228531" algn="l" defTabSz="914126" rtl="0" eaLnBrk="1" latinLnBrk="0" hangingPunct="1">
        <a:spcBef>
          <a:spcPct val="20000"/>
        </a:spcBef>
        <a:buFont typeface="Arial" pitchFamily="34" charset="0"/>
        <a:buChar char="•"/>
        <a:defRPr sz="1999" kern="1200">
          <a:solidFill>
            <a:schemeClr val="tx1"/>
          </a:solidFill>
          <a:latin typeface="+mn-lt"/>
          <a:ea typeface="+mn-ea"/>
          <a:cs typeface="+mn-cs"/>
        </a:defRPr>
      </a:lvl8pPr>
      <a:lvl9pPr marL="3885034" indent="-228531" algn="l" defTabSz="914126" rtl="0" eaLnBrk="1" latinLnBrk="0" hangingPunct="1">
        <a:spcBef>
          <a:spcPct val="20000"/>
        </a:spcBef>
        <a:buFont typeface="Arial" pitchFamily="34" charset="0"/>
        <a:buChar char="•"/>
        <a:defRPr sz="1999" kern="1200">
          <a:solidFill>
            <a:schemeClr val="tx1"/>
          </a:solidFill>
          <a:latin typeface="+mn-lt"/>
          <a:ea typeface="+mn-ea"/>
          <a:cs typeface="+mn-cs"/>
        </a:defRPr>
      </a:lvl9pPr>
    </p:bodyStyle>
    <p:otherStyle>
      <a:defPPr>
        <a:defRPr/>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EF8753-48E3-DC43-B5AB-733E5321FD2E}" type="slidenum">
              <a:rPr kumimoji="0" lang="en-US" sz="14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400" b="0" i="0" u="none" strike="noStrike" kern="1200" cap="none" spc="0" normalizeH="0" baseline="0" noProof="0" dirty="0">
              <a:ln>
                <a:noFill/>
              </a:ln>
              <a:solidFill>
                <a:srgbClr val="000000">
                  <a:tint val="75000"/>
                </a:srgbClr>
              </a:solidFill>
              <a:effectLst/>
              <a:uLnTx/>
              <a:uFillTx/>
              <a:latin typeface="Arial"/>
              <a:ea typeface="+mn-ea"/>
              <a:cs typeface="+mn-cs"/>
            </a:endParaRPr>
          </a:p>
        </p:txBody>
      </p:sp>
      <p:sp>
        <p:nvSpPr>
          <p:cNvPr id="5" name="Title 1"/>
          <p:cNvSpPr>
            <a:spLocks noGrp="1"/>
          </p:cNvSpPr>
          <p:nvPr>
            <p:ph type="ctrTitle"/>
          </p:nvPr>
        </p:nvSpPr>
        <p:spPr>
          <a:xfrm>
            <a:off x="556540" y="1721629"/>
            <a:ext cx="11073631" cy="1619250"/>
          </a:xfrm>
        </p:spPr>
        <p:txBody>
          <a:bodyPr/>
          <a:lstStyle/>
          <a:p>
            <a:r>
              <a:rPr lang="en-US" sz="6000" dirty="0" smtClean="0"/>
              <a:t>Clarify Informed Consent of Transmittable Conditions</a:t>
            </a:r>
            <a:endParaRPr lang="en-US" sz="6000" dirty="0"/>
          </a:p>
        </p:txBody>
      </p:sp>
      <p:sp>
        <p:nvSpPr>
          <p:cNvPr id="6" name="Subtitle 2"/>
          <p:cNvSpPr>
            <a:spLocks noGrp="1"/>
          </p:cNvSpPr>
          <p:nvPr>
            <p:ph type="subTitle" idx="1"/>
          </p:nvPr>
        </p:nvSpPr>
        <p:spPr>
          <a:xfrm>
            <a:off x="556540" y="4482229"/>
            <a:ext cx="11073631" cy="753036"/>
          </a:xfrm>
        </p:spPr>
        <p:txBody>
          <a:bodyPr>
            <a:normAutofit fontScale="85000" lnSpcReduction="10000"/>
          </a:bodyPr>
          <a:lstStyle/>
          <a:p>
            <a:r>
              <a:rPr lang="en-US" sz="3600" dirty="0" smtClean="0"/>
              <a:t>Ad Hoc Disease Transmission Advisory Committee (DTAC)</a:t>
            </a:r>
          </a:p>
        </p:txBody>
      </p:sp>
    </p:spTree>
    <p:extLst>
      <p:ext uri="{BB962C8B-B14F-4D97-AF65-F5344CB8AC3E}">
        <p14:creationId xmlns:p14="http://schemas.microsoft.com/office/powerpoint/2010/main" val="28022697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348828"/>
            <a:ext cx="11394917" cy="4819960"/>
          </a:xfrm>
        </p:spPr>
        <p:txBody>
          <a:bodyPr>
            <a:normAutofit/>
          </a:bodyPr>
          <a:lstStyle/>
          <a:p>
            <a:pPr marL="0" indent="0">
              <a:buNone/>
            </a:pPr>
            <a:r>
              <a:rPr lang="en-US" altLang="en-US" sz="2600" dirty="0" smtClean="0">
                <a:latin typeface="Arial" panose="020B0604020202020204" pitchFamily="34" charset="0"/>
                <a:cs typeface="Arial" panose="020B0604020202020204" pitchFamily="34" charset="0"/>
              </a:rPr>
              <a:t>Transplant hospitals will need to:</a:t>
            </a:r>
          </a:p>
          <a:p>
            <a:r>
              <a:rPr lang="en-US" altLang="en-US" sz="2600" dirty="0" smtClean="0">
                <a:latin typeface="Arial" panose="020B0604020202020204" pitchFamily="34" charset="0"/>
                <a:cs typeface="Arial" panose="020B0604020202020204" pitchFamily="34" charset="0"/>
              </a:rPr>
              <a:t>Examine and possibly revise their consent protocols and practices to comply with the revised policies</a:t>
            </a:r>
          </a:p>
          <a:p>
            <a:r>
              <a:rPr lang="en-US" altLang="en-US" sz="2600" dirty="0" smtClean="0">
                <a:latin typeface="Arial" panose="020B0604020202020204" pitchFamily="34" charset="0"/>
                <a:cs typeface="Arial" panose="020B0604020202020204" pitchFamily="34" charset="0"/>
              </a:rPr>
              <a:t>Examine practices at both time of listing a potential transplant recipient &amp; </a:t>
            </a:r>
            <a:r>
              <a:rPr lang="en-US" altLang="en-US" sz="2600" strike="sngStrike" dirty="0" smtClean="0">
                <a:latin typeface="Arial" panose="020B0604020202020204" pitchFamily="34" charset="0"/>
                <a:cs typeface="Arial" panose="020B0604020202020204" pitchFamily="34" charset="0"/>
              </a:rPr>
              <a:t> </a:t>
            </a:r>
            <a:r>
              <a:rPr lang="en-US" altLang="en-US" sz="2600" dirty="0" smtClean="0">
                <a:latin typeface="Arial" panose="020B0604020202020204" pitchFamily="34" charset="0"/>
                <a:cs typeface="Arial" panose="020B0604020202020204" pitchFamily="34" charset="0"/>
              </a:rPr>
              <a:t>at the time of organ offer</a:t>
            </a:r>
          </a:p>
          <a:p>
            <a:r>
              <a:rPr lang="en-US" altLang="en-US" sz="2600" dirty="0" smtClean="0">
                <a:latin typeface="Arial" panose="020B0604020202020204" pitchFamily="34" charset="0"/>
                <a:cs typeface="Arial" panose="020B0604020202020204" pitchFamily="34" charset="0"/>
              </a:rPr>
              <a:t>Provide staff training to understand and comply with the revised policies</a:t>
            </a:r>
          </a:p>
          <a:p>
            <a:r>
              <a:rPr lang="en-US" altLang="en-US" sz="2600" dirty="0" smtClean="0">
                <a:latin typeface="Arial" panose="020B0604020202020204" pitchFamily="34" charset="0"/>
                <a:cs typeface="Arial" panose="020B0604020202020204" pitchFamily="34" charset="0"/>
              </a:rPr>
              <a:t>Possibly revise their current informed consent form or documentation</a:t>
            </a:r>
          </a:p>
        </p:txBody>
      </p:sp>
      <p:sp>
        <p:nvSpPr>
          <p:cNvPr id="3" name="Title 2"/>
          <p:cNvSpPr>
            <a:spLocks noGrp="1"/>
          </p:cNvSpPr>
          <p:nvPr>
            <p:ph type="title"/>
          </p:nvPr>
        </p:nvSpPr>
        <p:spPr>
          <a:xfrm>
            <a:off x="385279" y="221626"/>
            <a:ext cx="11651769" cy="850932"/>
          </a:xfrm>
        </p:spPr>
        <p:txBody>
          <a:bodyPr/>
          <a:lstStyle/>
          <a:p>
            <a:r>
              <a:rPr lang="en-US" sz="4400" dirty="0" smtClean="0"/>
              <a:t>How will </a:t>
            </a:r>
            <a:r>
              <a:rPr lang="en-US" sz="4400" dirty="0"/>
              <a:t>m</a:t>
            </a:r>
            <a:r>
              <a:rPr lang="en-US" sz="4400" dirty="0" smtClean="0"/>
              <a:t>embers </a:t>
            </a:r>
            <a:r>
              <a:rPr lang="en-US" sz="4400" dirty="0"/>
              <a:t>i</a:t>
            </a:r>
            <a:r>
              <a:rPr lang="en-US" sz="4400" dirty="0" smtClean="0"/>
              <a:t>mplement </a:t>
            </a:r>
            <a:r>
              <a:rPr lang="en-US" sz="4400" dirty="0"/>
              <a:t>t</a:t>
            </a:r>
            <a:r>
              <a:rPr lang="en-US" sz="4400" dirty="0" smtClean="0"/>
              <a:t>his </a:t>
            </a:r>
            <a:r>
              <a:rPr lang="en-US" sz="4400" dirty="0"/>
              <a:t>p</a:t>
            </a:r>
            <a:r>
              <a:rPr lang="en-US" sz="4400" dirty="0" smtClean="0"/>
              <a:t>roposal?</a:t>
            </a:r>
            <a:endParaRPr lang="en-US" sz="4400" dirty="0"/>
          </a:p>
        </p:txBody>
      </p:sp>
      <p:sp>
        <p:nvSpPr>
          <p:cNvPr id="4" name="Slide Number Placeholder 3"/>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EF8753-48E3-DC43-B5AB-733E5321FD2E}" type="slidenum">
              <a:rPr kumimoji="0" lang="en-US" sz="14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400" b="0" i="0" u="none" strike="noStrike" kern="1200" cap="none" spc="0" normalizeH="0" baseline="0" noProof="0" dirty="0">
              <a:ln>
                <a:noFill/>
              </a:ln>
              <a:solidFill>
                <a:srgbClr val="000000">
                  <a:tint val="75000"/>
                </a:srgbClr>
              </a:solidFill>
              <a:effectLst/>
              <a:uLnTx/>
              <a:uFillTx/>
              <a:latin typeface="Arial"/>
              <a:ea typeface="+mn-ea"/>
              <a:cs typeface="+mn-cs"/>
            </a:endParaRPr>
          </a:p>
        </p:txBody>
      </p:sp>
    </p:spTree>
    <p:extLst>
      <p:ext uri="{BB962C8B-B14F-4D97-AF65-F5344CB8AC3E}">
        <p14:creationId xmlns:p14="http://schemas.microsoft.com/office/powerpoint/2010/main" val="38776700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anose="05000000000000000000" pitchFamily="2" charset="2"/>
              <a:buChar char="§"/>
            </a:pPr>
            <a:r>
              <a:rPr lang="en-US" dirty="0" smtClean="0"/>
              <a:t>Two questions</a:t>
            </a:r>
          </a:p>
          <a:p>
            <a:pPr>
              <a:buFont typeface="Wingdings" panose="05000000000000000000" pitchFamily="2" charset="2"/>
              <a:buChar char="§"/>
            </a:pPr>
            <a:r>
              <a:rPr lang="en-US" dirty="0" smtClean="0"/>
              <a:t>Should policy specify p</a:t>
            </a:r>
            <a:r>
              <a:rPr lang="en-US" sz="2800" dirty="0" smtClean="0"/>
              <a:t>atient signature or documentation </a:t>
            </a:r>
            <a:r>
              <a:rPr lang="en-US" sz="2800" dirty="0"/>
              <a:t>of discussion in medical </a:t>
            </a:r>
            <a:r>
              <a:rPr lang="en-US" sz="2800" dirty="0" smtClean="0"/>
              <a:t>record?</a:t>
            </a:r>
          </a:p>
          <a:p>
            <a:pPr>
              <a:buFont typeface="Wingdings" panose="05000000000000000000" pitchFamily="2" charset="2"/>
              <a:buChar char="§"/>
            </a:pPr>
            <a:r>
              <a:rPr lang="en-US" dirty="0" smtClean="0"/>
              <a:t>Are conditions named in policy for candidate screening and re-executing the match run still applicable and complete?</a:t>
            </a:r>
            <a:endParaRPr lang="en-US" sz="2800" dirty="0"/>
          </a:p>
        </p:txBody>
      </p:sp>
      <p:sp>
        <p:nvSpPr>
          <p:cNvPr id="3" name="Title 2"/>
          <p:cNvSpPr>
            <a:spLocks noGrp="1"/>
          </p:cNvSpPr>
          <p:nvPr>
            <p:ph type="title"/>
          </p:nvPr>
        </p:nvSpPr>
        <p:spPr/>
        <p:txBody>
          <a:bodyPr/>
          <a:lstStyle/>
          <a:p>
            <a:r>
              <a:rPr lang="en-US" dirty="0" smtClean="0"/>
              <a:t>Specific Feedback </a:t>
            </a:r>
            <a:endParaRPr lang="en-US" dirty="0"/>
          </a:p>
        </p:txBody>
      </p:sp>
      <p:sp>
        <p:nvSpPr>
          <p:cNvPr id="4" name="Slide Number Placeholder 3"/>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EF8753-48E3-DC43-B5AB-733E5321FD2E}" type="slidenum">
              <a:rPr kumimoji="0" lang="en-US" sz="14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400" b="0" i="0" u="none" strike="noStrike" kern="1200" cap="none" spc="0" normalizeH="0" baseline="0" noProof="0" dirty="0">
              <a:ln>
                <a:noFill/>
              </a:ln>
              <a:solidFill>
                <a:srgbClr val="000000">
                  <a:tint val="75000"/>
                </a:srgbClr>
              </a:solidFill>
              <a:effectLst/>
              <a:uLnTx/>
              <a:uFillTx/>
              <a:latin typeface="Arial"/>
              <a:ea typeface="+mn-ea"/>
              <a:cs typeface="+mn-cs"/>
            </a:endParaRPr>
          </a:p>
        </p:txBody>
      </p:sp>
    </p:spTree>
    <p:extLst>
      <p:ext uri="{BB962C8B-B14F-4D97-AF65-F5344CB8AC3E}">
        <p14:creationId xmlns:p14="http://schemas.microsoft.com/office/powerpoint/2010/main" val="3109486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007242"/>
            <a:ext cx="11651770" cy="5850758"/>
          </a:xfrm>
        </p:spPr>
        <p:txBody>
          <a:bodyPr>
            <a:normAutofit/>
          </a:bodyPr>
          <a:lstStyle/>
          <a:p>
            <a:r>
              <a:rPr lang="en-US" dirty="0" smtClean="0"/>
              <a:t>Anticipated Board Review date: June 11-12, 2018</a:t>
            </a:r>
          </a:p>
          <a:p>
            <a:r>
              <a:rPr lang="en-US" dirty="0" smtClean="0"/>
              <a:t>Anticipated Implementation date: September 1, 2018</a:t>
            </a:r>
          </a:p>
          <a:p>
            <a:r>
              <a:rPr lang="en-US" dirty="0" smtClean="0"/>
              <a:t>No programming in UNet</a:t>
            </a:r>
            <a:r>
              <a:rPr lang="en-US" baseline="30000" dirty="0" smtClean="0"/>
              <a:t>SM</a:t>
            </a:r>
            <a:endParaRPr lang="en-US" sz="2800" dirty="0" smtClean="0"/>
          </a:p>
          <a:p>
            <a:pPr marL="0" indent="0">
              <a:buNone/>
            </a:pPr>
            <a:endParaRPr lang="en-US" dirty="0" smtClean="0"/>
          </a:p>
          <a:p>
            <a:pPr lvl="1"/>
            <a:endParaRPr lang="en-US" dirty="0" smtClean="0"/>
          </a:p>
          <a:p>
            <a:pPr lvl="1"/>
            <a:endParaRPr lang="en-US" dirty="0"/>
          </a:p>
        </p:txBody>
      </p:sp>
      <p:sp>
        <p:nvSpPr>
          <p:cNvPr id="3" name="Title 2"/>
          <p:cNvSpPr>
            <a:spLocks noGrp="1"/>
          </p:cNvSpPr>
          <p:nvPr>
            <p:ph type="title"/>
          </p:nvPr>
        </p:nvSpPr>
        <p:spPr/>
        <p:txBody>
          <a:bodyPr/>
          <a:lstStyle/>
          <a:p>
            <a:r>
              <a:rPr lang="en-US" sz="4400" dirty="0" smtClean="0"/>
              <a:t>How will the OPTN implement this proposal?</a:t>
            </a:r>
            <a:endParaRPr lang="en-US" sz="4400" dirty="0"/>
          </a:p>
        </p:txBody>
      </p:sp>
      <p:sp>
        <p:nvSpPr>
          <p:cNvPr id="4" name="Slide Number Placeholder 3"/>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EF8753-48E3-DC43-B5AB-733E5321FD2E}" type="slidenum">
              <a:rPr kumimoji="0" lang="en-US" sz="14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400" b="0" i="0" u="none" strike="noStrike" kern="1200" cap="none" spc="0" normalizeH="0" baseline="0" noProof="0" dirty="0">
              <a:ln>
                <a:noFill/>
              </a:ln>
              <a:solidFill>
                <a:srgbClr val="000000">
                  <a:tint val="75000"/>
                </a:srgbClr>
              </a:solidFill>
              <a:effectLst/>
              <a:uLnTx/>
              <a:uFillTx/>
              <a:latin typeface="Arial"/>
              <a:ea typeface="+mn-ea"/>
              <a:cs typeface="+mn-cs"/>
            </a:endParaRPr>
          </a:p>
        </p:txBody>
      </p:sp>
    </p:spTree>
    <p:extLst>
      <p:ext uri="{BB962C8B-B14F-4D97-AF65-F5344CB8AC3E}">
        <p14:creationId xmlns:p14="http://schemas.microsoft.com/office/powerpoint/2010/main" val="24842761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9" y="1186857"/>
            <a:ext cx="11651770" cy="5850758"/>
          </a:xfrm>
        </p:spPr>
        <p:txBody>
          <a:bodyPr>
            <a:normAutofit/>
          </a:bodyPr>
          <a:lstStyle/>
          <a:p>
            <a:r>
              <a:rPr lang="en-US" sz="3000" dirty="0" smtClean="0"/>
              <a:t>Evaluation for compliance (site survey new):</a:t>
            </a:r>
          </a:p>
          <a:p>
            <a:pPr lvl="1"/>
            <a:r>
              <a:rPr lang="en-US" sz="3000" dirty="0" smtClean="0">
                <a:solidFill>
                  <a:srgbClr val="002045"/>
                </a:solidFill>
              </a:rPr>
              <a:t>Medical record documentation that a potential recipient or recipient’s agent gave consent before transplant when:</a:t>
            </a:r>
          </a:p>
          <a:p>
            <a:pPr lvl="1"/>
            <a:r>
              <a:rPr lang="en-US" sz="3000" dirty="0" smtClean="0">
                <a:solidFill>
                  <a:srgbClr val="002045"/>
                </a:solidFill>
              </a:rPr>
              <a:t>An organ was accepted from a donor who tested positive for:</a:t>
            </a:r>
          </a:p>
          <a:p>
            <a:pPr lvl="3"/>
            <a:r>
              <a:rPr lang="en-US" sz="3000" dirty="0" smtClean="0">
                <a:solidFill>
                  <a:srgbClr val="002045"/>
                </a:solidFill>
              </a:rPr>
              <a:t>Hepatitis B core antibody (HBcAb)</a:t>
            </a:r>
          </a:p>
          <a:p>
            <a:pPr lvl="3"/>
            <a:r>
              <a:rPr lang="en-US" sz="3000" dirty="0" smtClean="0">
                <a:solidFill>
                  <a:srgbClr val="002045"/>
                </a:solidFill>
              </a:rPr>
              <a:t>Hepatitis B nucleic acid test (NAT)</a:t>
            </a:r>
          </a:p>
          <a:p>
            <a:pPr lvl="3"/>
            <a:r>
              <a:rPr lang="en-US" sz="3000" dirty="0" smtClean="0">
                <a:solidFill>
                  <a:srgbClr val="002045"/>
                </a:solidFill>
              </a:rPr>
              <a:t>Hepatitis C (HCV) antibody</a:t>
            </a:r>
          </a:p>
          <a:p>
            <a:pPr lvl="3"/>
            <a:r>
              <a:rPr lang="en-US" sz="3000" dirty="0" smtClean="0">
                <a:solidFill>
                  <a:srgbClr val="002045"/>
                </a:solidFill>
              </a:rPr>
              <a:t>Hepatitis C nucleic acid test (NAT)</a:t>
            </a:r>
          </a:p>
          <a:p>
            <a:pPr lvl="1"/>
            <a:r>
              <a:rPr lang="en-US" sz="3000" dirty="0" smtClean="0">
                <a:solidFill>
                  <a:srgbClr val="002045"/>
                </a:solidFill>
              </a:rPr>
              <a:t>An intestine was accepted from a donor who tested positive for cytomegalovirus (CMV)</a:t>
            </a:r>
          </a:p>
          <a:p>
            <a:pPr marL="0" indent="0">
              <a:buNone/>
            </a:pPr>
            <a:endParaRPr lang="en-US" dirty="0" smtClean="0"/>
          </a:p>
          <a:p>
            <a:pPr lvl="1"/>
            <a:endParaRPr lang="en-US" dirty="0" smtClean="0"/>
          </a:p>
          <a:p>
            <a:pPr lvl="1"/>
            <a:endParaRPr lang="en-US" dirty="0"/>
          </a:p>
        </p:txBody>
      </p:sp>
      <p:sp>
        <p:nvSpPr>
          <p:cNvPr id="3" name="Title 2"/>
          <p:cNvSpPr>
            <a:spLocks noGrp="1"/>
          </p:cNvSpPr>
          <p:nvPr>
            <p:ph type="title"/>
          </p:nvPr>
        </p:nvSpPr>
        <p:spPr/>
        <p:txBody>
          <a:bodyPr/>
          <a:lstStyle/>
          <a:p>
            <a:r>
              <a:rPr lang="en-US" sz="4400" dirty="0" smtClean="0"/>
              <a:t>How will the OPTN implement this proposal?</a:t>
            </a:r>
            <a:endParaRPr lang="en-US" sz="4400" dirty="0"/>
          </a:p>
        </p:txBody>
      </p:sp>
      <p:sp>
        <p:nvSpPr>
          <p:cNvPr id="4" name="Slide Number Placeholder 3"/>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EF8753-48E3-DC43-B5AB-733E5321FD2E}" type="slidenum">
              <a:rPr kumimoji="0" lang="en-US" sz="14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400" b="0" i="0" u="none" strike="noStrike" kern="1200" cap="none" spc="0" normalizeH="0" baseline="0" noProof="0" dirty="0">
              <a:ln>
                <a:noFill/>
              </a:ln>
              <a:solidFill>
                <a:srgbClr val="000000">
                  <a:tint val="75000"/>
                </a:srgbClr>
              </a:solidFill>
              <a:effectLst/>
              <a:uLnTx/>
              <a:uFillTx/>
              <a:latin typeface="Arial"/>
              <a:ea typeface="+mn-ea"/>
              <a:cs typeface="+mn-cs"/>
            </a:endParaRPr>
          </a:p>
        </p:txBody>
      </p:sp>
    </p:spTree>
    <p:extLst>
      <p:ext uri="{BB962C8B-B14F-4D97-AF65-F5344CB8AC3E}">
        <p14:creationId xmlns:p14="http://schemas.microsoft.com/office/powerpoint/2010/main" val="17034571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spcBef>
                <a:spcPts val="0"/>
              </a:spcBef>
              <a:buNone/>
              <a:defRPr/>
            </a:pPr>
            <a:r>
              <a:rPr lang="en-US" dirty="0" smtClean="0">
                <a:latin typeface="Arial" panose="020B0604020202020204" pitchFamily="34" charset="0"/>
                <a:cs typeface="Arial" panose="020B0604020202020204" pitchFamily="34" charset="0"/>
              </a:rPr>
              <a:t>Cameron </a:t>
            </a:r>
            <a:r>
              <a:rPr lang="en-US" dirty="0">
                <a:latin typeface="Arial" panose="020B0604020202020204" pitchFamily="34" charset="0"/>
                <a:cs typeface="Arial" panose="020B0604020202020204" pitchFamily="34" charset="0"/>
              </a:rPr>
              <a:t>Wolfe, MBBS(Hons), MPH, FIDSA</a:t>
            </a:r>
            <a:endParaRPr lang="en-US" dirty="0" smtClean="0">
              <a:latin typeface="Arial" panose="020B0604020202020204" pitchFamily="34" charset="0"/>
              <a:cs typeface="Arial" panose="020B0604020202020204" pitchFamily="34" charset="0"/>
            </a:endParaRPr>
          </a:p>
          <a:p>
            <a:pPr marL="0" indent="0">
              <a:spcBef>
                <a:spcPts val="0"/>
              </a:spcBef>
              <a:buNone/>
              <a:defRPr/>
            </a:pPr>
            <a:r>
              <a:rPr lang="en-US" dirty="0">
                <a:latin typeface="Arial" panose="020B0604020202020204" pitchFamily="34" charset="0"/>
                <a:cs typeface="Arial" panose="020B0604020202020204" pitchFamily="34" charset="0"/>
              </a:rPr>
              <a:t>Ad Hoc Disease Transmission Advisory Committee </a:t>
            </a:r>
            <a:r>
              <a:rPr lang="en-US" dirty="0" smtClean="0">
                <a:latin typeface="Arial" panose="020B0604020202020204" pitchFamily="34" charset="0"/>
                <a:cs typeface="Arial" panose="020B0604020202020204" pitchFamily="34" charset="0"/>
              </a:rPr>
              <a:t>Chair                                              </a:t>
            </a:r>
          </a:p>
          <a:p>
            <a:pPr marL="0" indent="0">
              <a:spcBef>
                <a:spcPts val="0"/>
              </a:spcBef>
              <a:buNone/>
              <a:defRPr/>
            </a:pPr>
            <a:r>
              <a:rPr lang="en-US" dirty="0" smtClean="0">
                <a:latin typeface="Arial" panose="020B0604020202020204" pitchFamily="34" charset="0"/>
                <a:cs typeface="Arial" panose="020B0604020202020204" pitchFamily="34" charset="0"/>
              </a:rPr>
              <a:t>cameron.wolfe@duke.edu</a:t>
            </a:r>
            <a:endParaRPr lang="en-US" dirty="0">
              <a:latin typeface="Arial" panose="020B0604020202020204" pitchFamily="34" charset="0"/>
              <a:cs typeface="Arial" panose="020B0604020202020204" pitchFamily="34" charset="0"/>
            </a:endParaRPr>
          </a:p>
          <a:p>
            <a:pPr marL="0" indent="0">
              <a:lnSpc>
                <a:spcPct val="110000"/>
              </a:lnSpc>
              <a:spcBef>
                <a:spcPts val="0"/>
              </a:spcBef>
              <a:buNone/>
              <a:defRPr/>
            </a:pPr>
            <a:endParaRPr lang="en-US" dirty="0" smtClean="0">
              <a:latin typeface="Arial" panose="020B0604020202020204" pitchFamily="34" charset="0"/>
              <a:cs typeface="Arial" panose="020B0604020202020204" pitchFamily="34" charset="0"/>
            </a:endParaRPr>
          </a:p>
          <a:p>
            <a:pPr marL="0" indent="0">
              <a:spcBef>
                <a:spcPts val="0"/>
              </a:spcBef>
              <a:buNone/>
              <a:defRPr/>
            </a:pPr>
            <a:r>
              <a:rPr lang="en-US" dirty="0" smtClean="0">
                <a:latin typeface="Arial" panose="020B0604020202020204" pitchFamily="34" charset="0"/>
                <a:cs typeface="Arial" panose="020B0604020202020204" pitchFamily="34" charset="0"/>
              </a:rPr>
              <a:t>Susan Tlusty</a:t>
            </a:r>
            <a:endParaRPr lang="en-US" dirty="0">
              <a:latin typeface="Arial" panose="020B0604020202020204" pitchFamily="34" charset="0"/>
              <a:cs typeface="Arial" panose="020B0604020202020204" pitchFamily="34" charset="0"/>
            </a:endParaRPr>
          </a:p>
          <a:p>
            <a:pPr marL="0" indent="0">
              <a:spcBef>
                <a:spcPts val="0"/>
              </a:spcBef>
              <a:buNone/>
              <a:defRPr/>
            </a:pPr>
            <a:r>
              <a:rPr lang="en-US" dirty="0" smtClean="0">
                <a:latin typeface="Arial" panose="020B0604020202020204" pitchFamily="34" charset="0"/>
                <a:cs typeface="Arial" panose="020B0604020202020204" pitchFamily="34" charset="0"/>
              </a:rPr>
              <a:t>Ad Hoc Disease Transmission Advisory Committee </a:t>
            </a:r>
            <a:r>
              <a:rPr lang="en-US" dirty="0">
                <a:latin typeface="Arial" panose="020B0604020202020204" pitchFamily="34" charset="0"/>
                <a:cs typeface="Arial" panose="020B0604020202020204" pitchFamily="34" charset="0"/>
              </a:rPr>
              <a:t>Liaison                                               </a:t>
            </a:r>
          </a:p>
          <a:p>
            <a:pPr marL="0" indent="0">
              <a:spcBef>
                <a:spcPts val="0"/>
              </a:spcBef>
              <a:buNone/>
              <a:defRPr/>
            </a:pPr>
            <a:r>
              <a:rPr lang="en-US" dirty="0" smtClean="0">
                <a:latin typeface="Arial" panose="020B0604020202020204" pitchFamily="34" charset="0"/>
                <a:cs typeface="Arial" panose="020B0604020202020204" pitchFamily="34" charset="0"/>
              </a:rPr>
              <a:t>Susan.tlusty@unos.org</a:t>
            </a:r>
            <a:endParaRPr lang="en-US" dirty="0">
              <a:latin typeface="Arial" panose="020B0604020202020204" pitchFamily="34" charset="0"/>
              <a:cs typeface="Arial" panose="020B0604020202020204" pitchFamily="34" charset="0"/>
            </a:endParaRPr>
          </a:p>
          <a:p>
            <a:endParaRPr lang="en-US" dirty="0"/>
          </a:p>
        </p:txBody>
      </p:sp>
      <p:sp>
        <p:nvSpPr>
          <p:cNvPr id="3" name="Title 2"/>
          <p:cNvSpPr>
            <a:spLocks noGrp="1"/>
          </p:cNvSpPr>
          <p:nvPr>
            <p:ph type="title"/>
          </p:nvPr>
        </p:nvSpPr>
        <p:spPr/>
        <p:txBody>
          <a:bodyPr/>
          <a:lstStyle/>
          <a:p>
            <a:r>
              <a:rPr lang="en-US" sz="4400" dirty="0" smtClean="0"/>
              <a:t>Questions?</a:t>
            </a:r>
            <a:endParaRPr lang="en-US" sz="4400" dirty="0"/>
          </a:p>
        </p:txBody>
      </p:sp>
      <p:sp>
        <p:nvSpPr>
          <p:cNvPr id="4" name="Slide Number Placeholder 3"/>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EF8753-48E3-DC43-B5AB-733E5321FD2E}" type="slidenum">
              <a:rPr kumimoji="0" lang="en-US" sz="14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400" b="0" i="0" u="none" strike="noStrike" kern="1200" cap="none" spc="0" normalizeH="0" baseline="0" noProof="0" dirty="0">
              <a:ln>
                <a:noFill/>
              </a:ln>
              <a:solidFill>
                <a:srgbClr val="000000">
                  <a:tint val="75000"/>
                </a:srgbClr>
              </a:solidFill>
              <a:effectLst/>
              <a:uLnTx/>
              <a:uFillTx/>
              <a:latin typeface="Arial"/>
              <a:ea typeface="+mn-ea"/>
              <a:cs typeface="+mn-cs"/>
            </a:endParaRPr>
          </a:p>
        </p:txBody>
      </p:sp>
    </p:spTree>
    <p:extLst>
      <p:ext uri="{BB962C8B-B14F-4D97-AF65-F5344CB8AC3E}">
        <p14:creationId xmlns:p14="http://schemas.microsoft.com/office/powerpoint/2010/main" val="2443087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Extra Slides</a:t>
            </a:r>
            <a:endParaRPr lang="en-US" dirty="0"/>
          </a:p>
        </p:txBody>
      </p:sp>
      <p:sp>
        <p:nvSpPr>
          <p:cNvPr id="4" name="Slide Number Placeholder 3"/>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EF8753-48E3-DC43-B5AB-733E5321FD2E}" type="slidenum">
              <a:rPr kumimoji="0" lang="en-US" sz="14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400" b="0" i="0" u="none" strike="noStrike" kern="1200" cap="none" spc="0" normalizeH="0" baseline="0" noProof="0" dirty="0">
              <a:ln>
                <a:noFill/>
              </a:ln>
              <a:solidFill>
                <a:srgbClr val="000000">
                  <a:tint val="75000"/>
                </a:srgbClr>
              </a:solidFill>
              <a:effectLst/>
              <a:uLnTx/>
              <a:uFillTx/>
              <a:latin typeface="Arial"/>
              <a:ea typeface="+mn-ea"/>
              <a:cs typeface="+mn-cs"/>
            </a:endParaRPr>
          </a:p>
        </p:txBody>
      </p:sp>
    </p:spTree>
    <p:extLst>
      <p:ext uri="{BB962C8B-B14F-4D97-AF65-F5344CB8AC3E}">
        <p14:creationId xmlns:p14="http://schemas.microsoft.com/office/powerpoint/2010/main" val="708685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385763" y="1288404"/>
          <a:ext cx="11651284" cy="4255703"/>
        </p:xfrm>
        <a:graphic>
          <a:graphicData uri="http://schemas.openxmlformats.org/drawingml/2006/table">
            <a:tbl>
              <a:tblPr firstRow="1" bandRow="1">
                <a:tableStyleId>{5C22544A-7EE6-4342-B048-85BDC9FD1C3A}</a:tableStyleId>
              </a:tblPr>
              <a:tblGrid>
                <a:gridCol w="1394673">
                  <a:extLst>
                    <a:ext uri="{9D8B030D-6E8A-4147-A177-3AD203B41FA5}">
                      <a16:colId xmlns:a16="http://schemas.microsoft.com/office/drawing/2014/main" xmlns="" val="20000"/>
                    </a:ext>
                  </a:extLst>
                </a:gridCol>
                <a:gridCol w="1462946">
                  <a:extLst>
                    <a:ext uri="{9D8B030D-6E8A-4147-A177-3AD203B41FA5}">
                      <a16:colId xmlns:a16="http://schemas.microsoft.com/office/drawing/2014/main" xmlns="" val="20001"/>
                    </a:ext>
                  </a:extLst>
                </a:gridCol>
                <a:gridCol w="1280835">
                  <a:extLst>
                    <a:ext uri="{9D8B030D-6E8A-4147-A177-3AD203B41FA5}">
                      <a16:colId xmlns:a16="http://schemas.microsoft.com/office/drawing/2014/main" xmlns="" val="2926841071"/>
                    </a:ext>
                  </a:extLst>
                </a:gridCol>
                <a:gridCol w="3618921">
                  <a:extLst>
                    <a:ext uri="{9D8B030D-6E8A-4147-A177-3AD203B41FA5}">
                      <a16:colId xmlns:a16="http://schemas.microsoft.com/office/drawing/2014/main" xmlns="" val="20002"/>
                    </a:ext>
                  </a:extLst>
                </a:gridCol>
                <a:gridCol w="3893909">
                  <a:extLst>
                    <a:ext uri="{9D8B030D-6E8A-4147-A177-3AD203B41FA5}">
                      <a16:colId xmlns:a16="http://schemas.microsoft.com/office/drawing/2014/main" xmlns="" val="20003"/>
                    </a:ext>
                  </a:extLst>
                </a:gridCol>
              </a:tblGrid>
              <a:tr h="607762">
                <a:tc>
                  <a:txBody>
                    <a:bodyPr/>
                    <a:lstStyle/>
                    <a:p>
                      <a:endParaRPr lang="en-US" b="1" dirty="0">
                        <a:solidFill>
                          <a:schemeClr val="tx1"/>
                        </a:solidFill>
                      </a:endParaRPr>
                    </a:p>
                  </a:txBody>
                  <a:tcPr/>
                </a:tc>
                <a:tc gridSpan="2">
                  <a:txBody>
                    <a:bodyPr/>
                    <a:lstStyle/>
                    <a:p>
                      <a:r>
                        <a:rPr lang="en-US" b="1" dirty="0" smtClean="0">
                          <a:solidFill>
                            <a:schemeClr val="tx1"/>
                          </a:solidFill>
                        </a:rPr>
                        <a:t>Donor: HCV Test Results </a:t>
                      </a:r>
                      <a:endParaRPr lang="en-US" b="1" dirty="0">
                        <a:solidFill>
                          <a:schemeClr val="tx1"/>
                        </a:solidFill>
                      </a:endParaRPr>
                    </a:p>
                  </a:txBody>
                  <a:tcPr/>
                </a:tc>
                <a:tc hMerge="1">
                  <a:txBody>
                    <a:bodyPr/>
                    <a:lstStyle/>
                    <a:p>
                      <a:endParaRPr lang="en-US"/>
                    </a:p>
                  </a:txBody>
                  <a:tcPr/>
                </a:tc>
                <a:tc>
                  <a:txBody>
                    <a:bodyPr/>
                    <a:lstStyle/>
                    <a:p>
                      <a:r>
                        <a:rPr lang="en-US" b="1" dirty="0" smtClean="0">
                          <a:solidFill>
                            <a:schemeClr val="tx1"/>
                          </a:solidFill>
                        </a:rPr>
                        <a:t>Recipient:</a:t>
                      </a:r>
                      <a:r>
                        <a:rPr lang="en-US" b="1" baseline="0" dirty="0" smtClean="0">
                          <a:solidFill>
                            <a:schemeClr val="tx1"/>
                          </a:solidFill>
                        </a:rPr>
                        <a:t> Post-Transplant HCV Test Conversion </a:t>
                      </a:r>
                      <a:endParaRPr lang="en-US" b="1" dirty="0">
                        <a:solidFill>
                          <a:schemeClr val="tx1"/>
                        </a:solidFill>
                      </a:endParaRPr>
                    </a:p>
                  </a:txBody>
                  <a:tcPr/>
                </a:tc>
                <a:tc>
                  <a:txBody>
                    <a:bodyPr/>
                    <a:lstStyle/>
                    <a:p>
                      <a:r>
                        <a:rPr lang="en-US" b="1" dirty="0">
                          <a:solidFill>
                            <a:schemeClr val="tx1"/>
                          </a:solidFill>
                        </a:rPr>
                        <a:t>Report</a:t>
                      </a:r>
                      <a:r>
                        <a:rPr lang="en-US" b="1" baseline="0" dirty="0">
                          <a:solidFill>
                            <a:schemeClr val="tx1"/>
                          </a:solidFill>
                        </a:rPr>
                        <a:t> </a:t>
                      </a:r>
                      <a:r>
                        <a:rPr lang="en-US" b="1" baseline="0" dirty="0" smtClean="0">
                          <a:solidFill>
                            <a:schemeClr val="tx1"/>
                          </a:solidFill>
                        </a:rPr>
                        <a:t>to OPTN?</a:t>
                      </a:r>
                      <a:endParaRPr lang="en-US" b="1" dirty="0">
                        <a:solidFill>
                          <a:schemeClr val="tx1"/>
                        </a:solidFill>
                      </a:endParaRPr>
                    </a:p>
                  </a:txBody>
                  <a:tcPr/>
                </a:tc>
                <a:extLst>
                  <a:ext uri="{0D108BD9-81ED-4DB2-BD59-A6C34878D82A}">
                    <a16:rowId xmlns:a16="http://schemas.microsoft.com/office/drawing/2014/main" xmlns="" val="10000"/>
                  </a:ext>
                </a:extLst>
              </a:tr>
              <a:tr h="481263">
                <a:tc>
                  <a:txBody>
                    <a:bodyPr/>
                    <a:lstStyle/>
                    <a:p>
                      <a:endParaRPr lang="en-US" b="1" dirty="0">
                        <a:solidFill>
                          <a:schemeClr val="tx1"/>
                        </a:solidFill>
                      </a:endParaRPr>
                    </a:p>
                  </a:txBody>
                  <a:tcPr/>
                </a:tc>
                <a:tc>
                  <a:txBody>
                    <a:bodyPr/>
                    <a:lstStyle/>
                    <a:p>
                      <a:r>
                        <a:rPr lang="en-US" b="1" dirty="0" smtClean="0">
                          <a:solidFill>
                            <a:schemeClr val="tx1"/>
                          </a:solidFill>
                        </a:rPr>
                        <a:t>Serology</a:t>
                      </a:r>
                      <a:endParaRPr lang="en-US" b="1" dirty="0">
                        <a:solidFill>
                          <a:schemeClr val="tx1"/>
                        </a:solidFill>
                      </a:endParaRPr>
                    </a:p>
                  </a:txBody>
                  <a:tcPr/>
                </a:tc>
                <a:tc>
                  <a:txBody>
                    <a:bodyPr/>
                    <a:lstStyle/>
                    <a:p>
                      <a:r>
                        <a:rPr lang="en-US" b="1" dirty="0" smtClean="0">
                          <a:solidFill>
                            <a:schemeClr val="tx1"/>
                          </a:solidFill>
                        </a:rPr>
                        <a:t>NAT</a:t>
                      </a:r>
                      <a:endParaRPr lang="en-US" b="1" dirty="0">
                        <a:solidFill>
                          <a:schemeClr val="tx1"/>
                        </a:solidFill>
                      </a:endParaRPr>
                    </a:p>
                  </a:txBody>
                  <a:tcPr/>
                </a:tc>
                <a:tc>
                  <a:txBody>
                    <a:bodyPr/>
                    <a:lstStyle/>
                    <a:p>
                      <a:endParaRPr lang="en-US" b="1" dirty="0">
                        <a:solidFill>
                          <a:schemeClr val="tx1"/>
                        </a:solidFill>
                      </a:endParaRPr>
                    </a:p>
                  </a:txBody>
                  <a:tcPr/>
                </a:tc>
                <a:tc>
                  <a:txBody>
                    <a:bodyPr/>
                    <a:lstStyle/>
                    <a:p>
                      <a:endParaRPr lang="en-US" b="1" dirty="0">
                        <a:solidFill>
                          <a:schemeClr val="tx1"/>
                        </a:solidFill>
                      </a:endParaRPr>
                    </a:p>
                  </a:txBody>
                  <a:tcPr/>
                </a:tc>
                <a:extLst>
                  <a:ext uri="{0D108BD9-81ED-4DB2-BD59-A6C34878D82A}">
                    <a16:rowId xmlns:a16="http://schemas.microsoft.com/office/drawing/2014/main" xmlns="" val="10001"/>
                  </a:ext>
                </a:extLst>
              </a:tr>
              <a:tr h="370840">
                <a:tc>
                  <a:txBody>
                    <a:bodyPr/>
                    <a:lstStyle/>
                    <a:p>
                      <a:r>
                        <a:rPr lang="en-US" b="1" dirty="0">
                          <a:solidFill>
                            <a:schemeClr val="tx1"/>
                          </a:solidFill>
                        </a:rPr>
                        <a:t>Situation 1:</a:t>
                      </a:r>
                    </a:p>
                  </a:txBody>
                  <a:tcPr/>
                </a:tc>
                <a:tc>
                  <a:txBody>
                    <a:bodyPr/>
                    <a:lstStyle/>
                    <a:p>
                      <a:r>
                        <a:rPr lang="en-US" b="1" dirty="0" smtClean="0">
                          <a:solidFill>
                            <a:schemeClr val="tx1"/>
                          </a:solidFill>
                        </a:rPr>
                        <a:t>Negative</a:t>
                      </a:r>
                      <a:endParaRPr lang="en-US" b="1" dirty="0">
                        <a:solidFill>
                          <a:schemeClr val="tx1"/>
                        </a:solidFill>
                      </a:endParaRPr>
                    </a:p>
                  </a:txBody>
                  <a:tcPr/>
                </a:tc>
                <a:tc>
                  <a:txBody>
                    <a:bodyPr/>
                    <a:lstStyle/>
                    <a:p>
                      <a:r>
                        <a:rPr lang="en-US" b="1" dirty="0" smtClean="0">
                          <a:solidFill>
                            <a:schemeClr val="tx1"/>
                          </a:solidFill>
                        </a:rPr>
                        <a:t>Positive</a:t>
                      </a:r>
                      <a:endParaRPr lang="en-US" b="1" dirty="0">
                        <a:solidFill>
                          <a:schemeClr val="tx1"/>
                        </a:solidFill>
                      </a:endParaRPr>
                    </a:p>
                  </a:txBody>
                  <a:tcPr/>
                </a:tc>
                <a:tc>
                  <a:txBody>
                    <a:bodyPr/>
                    <a:lstStyle/>
                    <a:p>
                      <a:r>
                        <a:rPr lang="en-US" b="1" dirty="0">
                          <a:solidFill>
                            <a:schemeClr val="tx1"/>
                          </a:solidFill>
                        </a:rPr>
                        <a:t>Positive </a:t>
                      </a:r>
                      <a:r>
                        <a:rPr lang="en-US" b="1" dirty="0" smtClean="0">
                          <a:solidFill>
                            <a:schemeClr val="tx1"/>
                          </a:solidFill>
                        </a:rPr>
                        <a:t>Serology or NAT </a:t>
                      </a:r>
                      <a:endParaRPr lang="en-US" b="1" dirty="0">
                        <a:solidFill>
                          <a:schemeClr val="tx1"/>
                        </a:solidFill>
                      </a:endParaRPr>
                    </a:p>
                  </a:txBody>
                  <a:tcPr/>
                </a:tc>
                <a:tc>
                  <a:txBody>
                    <a:bodyPr/>
                    <a:lstStyle/>
                    <a:p>
                      <a:r>
                        <a:rPr lang="en-US" b="1" dirty="0">
                          <a:solidFill>
                            <a:schemeClr val="tx1"/>
                          </a:solidFill>
                        </a:rPr>
                        <a:t>Do Not Report: Expected</a:t>
                      </a:r>
                      <a:r>
                        <a:rPr lang="en-US" b="1" baseline="0" dirty="0">
                          <a:solidFill>
                            <a:schemeClr val="tx1"/>
                          </a:solidFill>
                        </a:rPr>
                        <a:t> Transmission</a:t>
                      </a:r>
                      <a:endParaRPr lang="en-US" b="1" dirty="0">
                        <a:solidFill>
                          <a:schemeClr val="tx1"/>
                        </a:solidFill>
                      </a:endParaRPr>
                    </a:p>
                  </a:txBody>
                  <a:tcPr/>
                </a:tc>
                <a:extLst>
                  <a:ext uri="{0D108BD9-81ED-4DB2-BD59-A6C34878D82A}">
                    <a16:rowId xmlns:a16="http://schemas.microsoft.com/office/drawing/2014/main" xmlns=""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solidFill>
                          <a:schemeClr val="tx1"/>
                        </a:solidFill>
                      </a:endParaRPr>
                    </a:p>
                  </a:txBody>
                  <a:tcPr/>
                </a:tc>
                <a:tc>
                  <a:txBody>
                    <a:bodyPr/>
                    <a:lstStyle/>
                    <a:p>
                      <a:endParaRPr lang="en-US" b="1" dirty="0">
                        <a:solidFill>
                          <a:schemeClr val="tx1"/>
                        </a:solidFill>
                      </a:endParaRPr>
                    </a:p>
                  </a:txBody>
                  <a:tcPr/>
                </a:tc>
                <a:tc>
                  <a:txBody>
                    <a:bodyPr/>
                    <a:lstStyle/>
                    <a:p>
                      <a:endParaRPr lang="en-US" b="1" dirty="0">
                        <a:solidFill>
                          <a:schemeClr val="tx1"/>
                        </a:solidFill>
                      </a:endParaRPr>
                    </a:p>
                  </a:txBody>
                  <a:tcPr/>
                </a:tc>
                <a:tc>
                  <a:txBody>
                    <a:bodyPr/>
                    <a:lstStyle/>
                    <a:p>
                      <a:endParaRPr lang="en-US" b="1" dirty="0">
                        <a:solidFill>
                          <a:schemeClr val="tx1"/>
                        </a:solidFill>
                      </a:endParaRPr>
                    </a:p>
                  </a:txBody>
                  <a:tcPr/>
                </a:tc>
                <a:tc>
                  <a:txBody>
                    <a:bodyPr/>
                    <a:lstStyle/>
                    <a:p>
                      <a:endParaRPr lang="en-US" b="1" dirty="0">
                        <a:solidFill>
                          <a:schemeClr val="tx1"/>
                        </a:solidFill>
                      </a:endParaRPr>
                    </a:p>
                  </a:txBody>
                  <a:tcPr/>
                </a:tc>
                <a:extLst>
                  <a:ext uri="{0D108BD9-81ED-4DB2-BD59-A6C34878D82A}">
                    <a16:rowId xmlns:a16="http://schemas.microsoft.com/office/drawing/2014/main" xmlns="" val="10003"/>
                  </a:ext>
                </a:extLst>
              </a:tr>
              <a:tr h="4906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chemeClr val="tx1"/>
                          </a:solidFill>
                        </a:rPr>
                        <a:t>Situation 2:</a:t>
                      </a:r>
                    </a:p>
                  </a:txBody>
                  <a:tcPr/>
                </a:tc>
                <a:tc>
                  <a:txBody>
                    <a:bodyPr/>
                    <a:lstStyle/>
                    <a:p>
                      <a:r>
                        <a:rPr lang="en-US" b="1" dirty="0" smtClean="0">
                          <a:solidFill>
                            <a:schemeClr val="tx1"/>
                          </a:solidFill>
                        </a:rPr>
                        <a:t>Positive</a:t>
                      </a:r>
                      <a:endParaRPr lang="en-US" b="1"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rPr>
                        <a:t>Positive </a:t>
                      </a:r>
                      <a:endParaRPr lang="en-US" b="1" dirty="0">
                        <a:solidFill>
                          <a:schemeClr val="tx1"/>
                        </a:solidFill>
                      </a:endParaRPr>
                    </a:p>
                  </a:txBody>
                  <a:tcPr/>
                </a:tc>
                <a:tc>
                  <a:txBody>
                    <a:bodyPr/>
                    <a:lstStyle/>
                    <a:p>
                      <a:r>
                        <a:rPr lang="en-US" b="1" dirty="0">
                          <a:solidFill>
                            <a:schemeClr val="tx1"/>
                          </a:solidFill>
                        </a:rPr>
                        <a:t>Positive </a:t>
                      </a:r>
                      <a:r>
                        <a:rPr lang="en-US" b="1" dirty="0" smtClean="0">
                          <a:solidFill>
                            <a:schemeClr val="tx1"/>
                          </a:solidFill>
                        </a:rPr>
                        <a:t>Serology or NAT</a:t>
                      </a:r>
                      <a:endParaRPr lang="en-US" b="1" dirty="0">
                        <a:solidFill>
                          <a:schemeClr val="tx1"/>
                        </a:solidFill>
                      </a:endParaRPr>
                    </a:p>
                  </a:txBody>
                  <a:tcPr/>
                </a:tc>
                <a:tc>
                  <a:txBody>
                    <a:bodyPr/>
                    <a:lstStyle/>
                    <a:p>
                      <a:r>
                        <a:rPr lang="en-US" b="1" dirty="0">
                          <a:solidFill>
                            <a:schemeClr val="tx1"/>
                          </a:solidFill>
                        </a:rPr>
                        <a:t>Do Not Report: Expected Transmission</a:t>
                      </a:r>
                    </a:p>
                    <a:p>
                      <a:endParaRPr lang="en-US" b="1" dirty="0">
                        <a:solidFill>
                          <a:schemeClr val="tx1"/>
                        </a:solidFill>
                      </a:endParaRPr>
                    </a:p>
                  </a:txBody>
                  <a:tcPr/>
                </a:tc>
                <a:extLst>
                  <a:ext uri="{0D108BD9-81ED-4DB2-BD59-A6C34878D82A}">
                    <a16:rowId xmlns:a16="http://schemas.microsoft.com/office/drawing/2014/main" xmlns="" val="39965794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solidFill>
                          <a:schemeClr val="tx1"/>
                        </a:solidFill>
                      </a:endParaRPr>
                    </a:p>
                  </a:txBody>
                  <a:tcPr/>
                </a:tc>
                <a:tc>
                  <a:txBody>
                    <a:bodyPr/>
                    <a:lstStyle/>
                    <a:p>
                      <a:endParaRPr lang="en-US" b="1" dirty="0">
                        <a:solidFill>
                          <a:schemeClr val="tx1"/>
                        </a:solidFill>
                      </a:endParaRPr>
                    </a:p>
                  </a:txBody>
                  <a:tcPr/>
                </a:tc>
                <a:tc>
                  <a:txBody>
                    <a:bodyPr/>
                    <a:lstStyle/>
                    <a:p>
                      <a:endParaRPr lang="en-US" b="1" dirty="0">
                        <a:solidFill>
                          <a:schemeClr val="tx1"/>
                        </a:solidFill>
                      </a:endParaRPr>
                    </a:p>
                  </a:txBody>
                  <a:tcPr/>
                </a:tc>
                <a:tc>
                  <a:txBody>
                    <a:bodyPr/>
                    <a:lstStyle/>
                    <a:p>
                      <a:endParaRPr lang="en-US" b="1" dirty="0">
                        <a:solidFill>
                          <a:schemeClr val="tx1"/>
                        </a:solidFill>
                      </a:endParaRPr>
                    </a:p>
                  </a:txBody>
                  <a:tcPr/>
                </a:tc>
                <a:tc>
                  <a:txBody>
                    <a:bodyPr/>
                    <a:lstStyle/>
                    <a:p>
                      <a:endParaRPr lang="en-US" b="1" dirty="0">
                        <a:solidFill>
                          <a:schemeClr val="tx1"/>
                        </a:solidFill>
                      </a:endParaRPr>
                    </a:p>
                  </a:txBody>
                  <a:tcPr/>
                </a:tc>
                <a:extLst>
                  <a:ext uri="{0D108BD9-81ED-4DB2-BD59-A6C34878D82A}">
                    <a16:rowId xmlns:a16="http://schemas.microsoft.com/office/drawing/2014/main" xmlns="" val="174509168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chemeClr val="tx1"/>
                          </a:solidFill>
                        </a:rPr>
                        <a:t>Situation</a:t>
                      </a:r>
                      <a:r>
                        <a:rPr lang="en-US" b="1" baseline="0" dirty="0">
                          <a:solidFill>
                            <a:schemeClr val="tx1"/>
                          </a:solidFill>
                        </a:rPr>
                        <a:t> 3:</a:t>
                      </a:r>
                      <a:endParaRPr lang="en-US" b="1" dirty="0">
                        <a:solidFill>
                          <a:schemeClr val="tx1"/>
                        </a:solidFill>
                      </a:endParaRPr>
                    </a:p>
                  </a:txBody>
                  <a:tcPr/>
                </a:tc>
                <a:tc>
                  <a:txBody>
                    <a:bodyPr/>
                    <a:lstStyle/>
                    <a:p>
                      <a:r>
                        <a:rPr lang="en-US" b="1" dirty="0" smtClean="0">
                          <a:solidFill>
                            <a:schemeClr val="tx1"/>
                          </a:solidFill>
                        </a:rPr>
                        <a:t>Positive</a:t>
                      </a:r>
                      <a:endParaRPr lang="en-US" b="1" dirty="0">
                        <a:solidFill>
                          <a:schemeClr val="tx1"/>
                        </a:solidFill>
                      </a:endParaRPr>
                    </a:p>
                  </a:txBody>
                  <a:tcPr/>
                </a:tc>
                <a:tc>
                  <a:txBody>
                    <a:bodyPr/>
                    <a:lstStyle/>
                    <a:p>
                      <a:r>
                        <a:rPr lang="en-US" b="1" dirty="0" smtClean="0">
                          <a:solidFill>
                            <a:schemeClr val="tx1"/>
                          </a:solidFill>
                        </a:rPr>
                        <a:t>Negative</a:t>
                      </a:r>
                      <a:endParaRPr lang="en-US" b="1" dirty="0">
                        <a:solidFill>
                          <a:schemeClr val="tx1"/>
                        </a:solidFill>
                      </a:endParaRPr>
                    </a:p>
                  </a:txBody>
                  <a:tcPr/>
                </a:tc>
                <a:tc>
                  <a:txBody>
                    <a:bodyPr/>
                    <a:lstStyle/>
                    <a:p>
                      <a:r>
                        <a:rPr lang="en-US" b="1" dirty="0">
                          <a:solidFill>
                            <a:schemeClr val="tx1"/>
                          </a:solidFill>
                        </a:rPr>
                        <a:t>Positive </a:t>
                      </a:r>
                      <a:r>
                        <a:rPr lang="en-US" b="1" dirty="0" smtClean="0">
                          <a:solidFill>
                            <a:schemeClr val="tx1"/>
                          </a:solidFill>
                        </a:rPr>
                        <a:t>NAT</a:t>
                      </a:r>
                      <a:endParaRPr lang="en-US" b="1" dirty="0">
                        <a:solidFill>
                          <a:schemeClr val="tx1"/>
                        </a:solidFill>
                      </a:endParaRPr>
                    </a:p>
                  </a:txBody>
                  <a:tcPr/>
                </a:tc>
                <a:tc>
                  <a:txBody>
                    <a:bodyPr/>
                    <a:lstStyle/>
                    <a:p>
                      <a:r>
                        <a:rPr lang="en-US" b="1" dirty="0" smtClean="0">
                          <a:solidFill>
                            <a:schemeClr val="tx1"/>
                          </a:solidFill>
                        </a:rPr>
                        <a:t>Do Report</a:t>
                      </a:r>
                      <a:r>
                        <a:rPr lang="en-US" b="1" dirty="0">
                          <a:solidFill>
                            <a:schemeClr val="tx1"/>
                          </a:solidFill>
                        </a:rPr>
                        <a:t>:</a:t>
                      </a:r>
                      <a:r>
                        <a:rPr lang="en-US" b="1" baseline="0" dirty="0">
                          <a:solidFill>
                            <a:schemeClr val="tx1"/>
                          </a:solidFill>
                        </a:rPr>
                        <a:t> Unexpected Transmission</a:t>
                      </a:r>
                      <a:endParaRPr lang="en-US" b="1" dirty="0">
                        <a:solidFill>
                          <a:schemeClr val="tx1"/>
                        </a:solidFill>
                      </a:endParaRPr>
                    </a:p>
                  </a:txBody>
                  <a:tcPr/>
                </a:tc>
                <a:extLst>
                  <a:ext uri="{0D108BD9-81ED-4DB2-BD59-A6C34878D82A}">
                    <a16:rowId xmlns:a16="http://schemas.microsoft.com/office/drawing/2014/main" xmlns="" val="100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solidFill>
                          <a:schemeClr val="tx1"/>
                        </a:solidFill>
                      </a:endParaRPr>
                    </a:p>
                  </a:txBody>
                  <a:tcPr/>
                </a:tc>
                <a:tc>
                  <a:txBody>
                    <a:bodyPr/>
                    <a:lstStyle/>
                    <a:p>
                      <a:endParaRPr lang="en-US" b="1" dirty="0">
                        <a:solidFill>
                          <a:schemeClr val="tx1"/>
                        </a:solidFill>
                      </a:endParaRPr>
                    </a:p>
                  </a:txBody>
                  <a:tcPr/>
                </a:tc>
                <a:tc>
                  <a:txBody>
                    <a:bodyPr/>
                    <a:lstStyle/>
                    <a:p>
                      <a:endParaRPr lang="en-US" b="1" dirty="0">
                        <a:solidFill>
                          <a:schemeClr val="tx1"/>
                        </a:solidFill>
                      </a:endParaRPr>
                    </a:p>
                  </a:txBody>
                  <a:tcPr/>
                </a:tc>
                <a:tc>
                  <a:txBody>
                    <a:bodyPr/>
                    <a:lstStyle/>
                    <a:p>
                      <a:endParaRPr lang="en-US" b="1" dirty="0">
                        <a:solidFill>
                          <a:schemeClr val="tx1"/>
                        </a:solidFill>
                      </a:endParaRPr>
                    </a:p>
                  </a:txBody>
                  <a:tcPr/>
                </a:tc>
                <a:tc>
                  <a:txBody>
                    <a:bodyPr/>
                    <a:lstStyle/>
                    <a:p>
                      <a:endParaRPr lang="en-US" b="1" dirty="0">
                        <a:solidFill>
                          <a:schemeClr val="tx1"/>
                        </a:solidFill>
                      </a:endParaRPr>
                    </a:p>
                  </a:txBody>
                  <a:tcPr/>
                </a:tc>
                <a:extLst>
                  <a:ext uri="{0D108BD9-81ED-4DB2-BD59-A6C34878D82A}">
                    <a16:rowId xmlns:a16="http://schemas.microsoft.com/office/drawing/2014/main" xmlns="" val="52925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chemeClr val="tx1"/>
                          </a:solidFill>
                        </a:rPr>
                        <a:t>Situation 4:</a:t>
                      </a:r>
                    </a:p>
                  </a:txBody>
                  <a:tcPr/>
                </a:tc>
                <a:tc>
                  <a:txBody>
                    <a:bodyPr/>
                    <a:lstStyle/>
                    <a:p>
                      <a:r>
                        <a:rPr lang="en-US" b="1" dirty="0" smtClean="0">
                          <a:solidFill>
                            <a:schemeClr val="tx1"/>
                          </a:solidFill>
                        </a:rPr>
                        <a:t>Positive</a:t>
                      </a:r>
                      <a:endParaRPr lang="en-US" b="1" dirty="0">
                        <a:solidFill>
                          <a:schemeClr val="tx1"/>
                        </a:solidFill>
                      </a:endParaRPr>
                    </a:p>
                  </a:txBody>
                  <a:tcPr/>
                </a:tc>
                <a:tc>
                  <a:txBody>
                    <a:bodyPr/>
                    <a:lstStyle/>
                    <a:p>
                      <a:r>
                        <a:rPr lang="en-US" b="1" dirty="0" smtClean="0">
                          <a:solidFill>
                            <a:schemeClr val="tx1"/>
                          </a:solidFill>
                        </a:rPr>
                        <a:t>Negative</a:t>
                      </a:r>
                      <a:endParaRPr lang="en-US" b="1" dirty="0">
                        <a:solidFill>
                          <a:schemeClr val="tx1"/>
                        </a:solidFill>
                      </a:endParaRPr>
                    </a:p>
                  </a:txBody>
                  <a:tcPr/>
                </a:tc>
                <a:tc>
                  <a:txBody>
                    <a:bodyPr/>
                    <a:lstStyle/>
                    <a:p>
                      <a:r>
                        <a:rPr lang="en-US" b="1" dirty="0">
                          <a:solidFill>
                            <a:schemeClr val="tx1"/>
                          </a:solidFill>
                        </a:rPr>
                        <a:t>Positive </a:t>
                      </a:r>
                      <a:r>
                        <a:rPr lang="en-US" b="1" dirty="0" smtClean="0">
                          <a:solidFill>
                            <a:schemeClr val="tx1"/>
                          </a:solidFill>
                        </a:rPr>
                        <a:t>Serology but Negative NAT</a:t>
                      </a:r>
                      <a:endParaRPr lang="en-US" b="1" dirty="0">
                        <a:solidFill>
                          <a:schemeClr val="tx1"/>
                        </a:solidFill>
                      </a:endParaRPr>
                    </a:p>
                  </a:txBody>
                  <a:tcPr/>
                </a:tc>
                <a:tc>
                  <a:txBody>
                    <a:bodyPr/>
                    <a:lstStyle/>
                    <a:p>
                      <a:r>
                        <a:rPr lang="en-US" b="1" dirty="0" smtClean="0">
                          <a:solidFill>
                            <a:schemeClr val="tx1"/>
                          </a:solidFill>
                        </a:rPr>
                        <a:t>Do Report</a:t>
                      </a:r>
                      <a:r>
                        <a:rPr lang="en-US" b="1" dirty="0">
                          <a:solidFill>
                            <a:schemeClr val="tx1"/>
                          </a:solidFill>
                        </a:rPr>
                        <a:t>: Unexpected Transmission</a:t>
                      </a:r>
                    </a:p>
                    <a:p>
                      <a:endParaRPr lang="en-US" b="1" dirty="0">
                        <a:solidFill>
                          <a:schemeClr val="tx1"/>
                        </a:solidFill>
                      </a:endParaRPr>
                    </a:p>
                  </a:txBody>
                  <a:tcPr/>
                </a:tc>
                <a:extLst>
                  <a:ext uri="{0D108BD9-81ED-4DB2-BD59-A6C34878D82A}">
                    <a16:rowId xmlns:a16="http://schemas.microsoft.com/office/drawing/2014/main" xmlns="" val="1280921604"/>
                  </a:ext>
                </a:extLst>
              </a:tr>
            </a:tbl>
          </a:graphicData>
        </a:graphic>
      </p:graphicFrame>
      <p:sp>
        <p:nvSpPr>
          <p:cNvPr id="3" name="Title 2"/>
          <p:cNvSpPr>
            <a:spLocks noGrp="1"/>
          </p:cNvSpPr>
          <p:nvPr>
            <p:ph type="title"/>
          </p:nvPr>
        </p:nvSpPr>
        <p:spPr/>
        <p:txBody>
          <a:bodyPr/>
          <a:lstStyle/>
          <a:p>
            <a:r>
              <a:rPr lang="en-US" dirty="0"/>
              <a:t>Reporting table</a:t>
            </a:r>
          </a:p>
        </p:txBody>
      </p:sp>
      <p:sp>
        <p:nvSpPr>
          <p:cNvPr id="4" name="Slide Number Placeholder 3"/>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EF8753-48E3-DC43-B5AB-733E5321FD2E}" type="slidenum">
              <a:rPr kumimoji="0" lang="en-US" sz="14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400" b="0" i="0" u="none" strike="noStrike" kern="1200" cap="none" spc="0" normalizeH="0" baseline="0" noProof="0" dirty="0">
              <a:ln>
                <a:noFill/>
              </a:ln>
              <a:solidFill>
                <a:srgbClr val="000000">
                  <a:tint val="75000"/>
                </a:srgbClr>
              </a:solidFill>
              <a:effectLst/>
              <a:uLnTx/>
              <a:uFillTx/>
              <a:latin typeface="Arial"/>
              <a:ea typeface="+mn-ea"/>
              <a:cs typeface="+mn-cs"/>
            </a:endParaRPr>
          </a:p>
        </p:txBody>
      </p:sp>
    </p:spTree>
    <p:extLst>
      <p:ext uri="{BB962C8B-B14F-4D97-AF65-F5344CB8AC3E}">
        <p14:creationId xmlns:p14="http://schemas.microsoft.com/office/powerpoint/2010/main" val="1275521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Timeline of policy</a:t>
            </a:r>
            <a:endParaRPr lang="en-US" dirty="0"/>
          </a:p>
        </p:txBody>
      </p:sp>
      <p:sp>
        <p:nvSpPr>
          <p:cNvPr id="4" name="Slide Number Placeholder 3"/>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EF8753-48E3-DC43-B5AB-733E5321FD2E}" type="slidenum">
              <a:rPr kumimoji="0" lang="en-US" sz="14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400" b="0" i="0" u="none" strike="noStrike" kern="1200" cap="none" spc="0" normalizeH="0" baseline="0" noProof="0" dirty="0">
              <a:ln>
                <a:noFill/>
              </a:ln>
              <a:solidFill>
                <a:srgbClr val="000000">
                  <a:tint val="75000"/>
                </a:srgbClr>
              </a:solidFill>
              <a:effectLst/>
              <a:uLnTx/>
              <a:uFillTx/>
              <a:latin typeface="Arial"/>
              <a:ea typeface="+mn-ea"/>
              <a:cs typeface="+mn-cs"/>
            </a:endParaRPr>
          </a:p>
        </p:txBody>
      </p:sp>
      <p:cxnSp>
        <p:nvCxnSpPr>
          <p:cNvPr id="7" name="Straight Connector 6"/>
          <p:cNvCxnSpPr/>
          <p:nvPr/>
        </p:nvCxnSpPr>
        <p:spPr>
          <a:xfrm>
            <a:off x="301197" y="1622641"/>
            <a:ext cx="11408426" cy="0"/>
          </a:xfrm>
          <a:prstGeom prst="line">
            <a:avLst/>
          </a:prstGeom>
        </p:spPr>
        <p:style>
          <a:lnRef idx="2">
            <a:schemeClr val="dk1"/>
          </a:lnRef>
          <a:fillRef idx="0">
            <a:schemeClr val="dk1"/>
          </a:fillRef>
          <a:effectRef idx="1">
            <a:schemeClr val="dk1"/>
          </a:effectRef>
          <a:fontRef idx="minor">
            <a:schemeClr val="tx1"/>
          </a:fontRef>
        </p:style>
      </p:cxnSp>
      <p:sp>
        <p:nvSpPr>
          <p:cNvPr id="8" name="Rectangle 7"/>
          <p:cNvSpPr/>
          <p:nvPr/>
        </p:nvSpPr>
        <p:spPr>
          <a:xfrm>
            <a:off x="3069605" y="1306427"/>
            <a:ext cx="1418897" cy="536869"/>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000000"/>
                </a:solidFill>
                <a:effectLst/>
                <a:uLnTx/>
                <a:uFillTx/>
                <a:latin typeface="Calibri"/>
                <a:ea typeface="+mn-ea"/>
                <a:cs typeface="+mn-cs"/>
              </a:rPr>
              <a:t>Listing</a:t>
            </a:r>
            <a:endParaRPr kumimoji="0" lang="en-US" sz="1800" b="1" i="0" u="none" strike="noStrike" kern="1200" cap="none" spc="0" normalizeH="0" baseline="0" noProof="0" dirty="0">
              <a:ln>
                <a:noFill/>
              </a:ln>
              <a:solidFill>
                <a:srgbClr val="000000"/>
              </a:solidFill>
              <a:effectLst/>
              <a:uLnTx/>
              <a:uFillTx/>
              <a:latin typeface="Calibri"/>
              <a:ea typeface="+mn-ea"/>
              <a:cs typeface="+mn-cs"/>
            </a:endParaRPr>
          </a:p>
        </p:txBody>
      </p:sp>
      <p:sp>
        <p:nvSpPr>
          <p:cNvPr id="9" name="Rectangle 8"/>
          <p:cNvSpPr/>
          <p:nvPr/>
        </p:nvSpPr>
        <p:spPr>
          <a:xfrm>
            <a:off x="755182" y="1344055"/>
            <a:ext cx="1418897" cy="510595"/>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000000"/>
                </a:solidFill>
                <a:effectLst/>
                <a:uLnTx/>
                <a:uFillTx/>
                <a:latin typeface="Calibri"/>
                <a:ea typeface="+mn-ea"/>
                <a:cs typeface="+mn-cs"/>
              </a:rPr>
              <a:t>Evaluation</a:t>
            </a:r>
            <a:endParaRPr kumimoji="0" lang="en-US" sz="1800" b="1" i="0" u="none" strike="noStrike" kern="1200" cap="none" spc="0" normalizeH="0" baseline="0" noProof="0" dirty="0">
              <a:ln>
                <a:noFill/>
              </a:ln>
              <a:solidFill>
                <a:srgbClr val="000000"/>
              </a:solidFill>
              <a:effectLst/>
              <a:uLnTx/>
              <a:uFillTx/>
              <a:latin typeface="Calibri"/>
              <a:ea typeface="+mn-ea"/>
              <a:cs typeface="+mn-cs"/>
            </a:endParaRPr>
          </a:p>
        </p:txBody>
      </p:sp>
      <p:sp>
        <p:nvSpPr>
          <p:cNvPr id="10" name="Rectangle 9"/>
          <p:cNvSpPr/>
          <p:nvPr/>
        </p:nvSpPr>
        <p:spPr>
          <a:xfrm>
            <a:off x="5648342" y="1317723"/>
            <a:ext cx="1418897" cy="536869"/>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000000"/>
                </a:solidFill>
                <a:effectLst/>
                <a:uLnTx/>
                <a:uFillTx/>
                <a:latin typeface="Calibri"/>
                <a:ea typeface="+mn-ea"/>
                <a:cs typeface="+mn-cs"/>
              </a:rPr>
              <a:t>Organ Offer</a:t>
            </a:r>
            <a:endParaRPr kumimoji="0" lang="en-US" sz="1800" b="1" i="0" u="none" strike="noStrike" kern="1200" cap="none" spc="0" normalizeH="0" baseline="0" noProof="0" dirty="0">
              <a:ln>
                <a:noFill/>
              </a:ln>
              <a:solidFill>
                <a:srgbClr val="000000"/>
              </a:solidFill>
              <a:effectLst/>
              <a:uLnTx/>
              <a:uFillTx/>
              <a:latin typeface="Calibri"/>
              <a:ea typeface="+mn-ea"/>
              <a:cs typeface="+mn-cs"/>
            </a:endParaRPr>
          </a:p>
        </p:txBody>
      </p:sp>
      <p:sp>
        <p:nvSpPr>
          <p:cNvPr id="12" name="Rectangle 11"/>
          <p:cNvSpPr/>
          <p:nvPr/>
        </p:nvSpPr>
        <p:spPr>
          <a:xfrm>
            <a:off x="8905608" y="1344055"/>
            <a:ext cx="1418897" cy="536870"/>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000000"/>
                </a:solidFill>
                <a:effectLst/>
                <a:uLnTx/>
                <a:uFillTx/>
                <a:latin typeface="Calibri"/>
                <a:ea typeface="+mn-ea"/>
                <a:cs typeface="+mn-cs"/>
              </a:rPr>
              <a:t>Transplant</a:t>
            </a:r>
            <a:endParaRPr kumimoji="0" lang="en-US" sz="1800" b="1" i="0" u="none" strike="noStrike" kern="1200" cap="none" spc="0" normalizeH="0" baseline="0" noProof="0" dirty="0">
              <a:ln>
                <a:noFill/>
              </a:ln>
              <a:solidFill>
                <a:srgbClr val="000000"/>
              </a:solidFill>
              <a:effectLst/>
              <a:uLnTx/>
              <a:uFillTx/>
              <a:latin typeface="Calibri"/>
              <a:ea typeface="+mn-ea"/>
              <a:cs typeface="+mn-cs"/>
            </a:endParaRPr>
          </a:p>
        </p:txBody>
      </p:sp>
      <p:sp>
        <p:nvSpPr>
          <p:cNvPr id="18" name="Right Arrow 17"/>
          <p:cNvSpPr/>
          <p:nvPr/>
        </p:nvSpPr>
        <p:spPr>
          <a:xfrm>
            <a:off x="760683" y="1643042"/>
            <a:ext cx="8144925" cy="1698690"/>
          </a:xfrm>
          <a:prstGeom prst="rightArrow">
            <a:avLst/>
          </a:prstGeom>
          <a:solidFill>
            <a:schemeClr val="bg2">
              <a:lumMod val="40000"/>
              <a:lumOff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000000"/>
                </a:solidFill>
                <a:effectLst/>
                <a:uLnTx/>
                <a:uFillTx/>
                <a:latin typeface="Calibri"/>
                <a:ea typeface="+mn-ea"/>
                <a:cs typeface="+mn-cs"/>
              </a:rPr>
              <a:t>Policy 15.3.A General Consent Before Transplant</a:t>
            </a:r>
            <a:endParaRPr kumimoji="0" lang="en-US" sz="1800" b="1" i="0" u="none" strike="noStrike" kern="1200" cap="none" spc="0" normalizeH="0" baseline="0" noProof="0" dirty="0">
              <a:ln>
                <a:noFill/>
              </a:ln>
              <a:solidFill>
                <a:srgbClr val="000000"/>
              </a:solidFill>
              <a:effectLst/>
              <a:uLnTx/>
              <a:uFillTx/>
              <a:latin typeface="Calibri"/>
              <a:ea typeface="+mn-ea"/>
              <a:cs typeface="+mn-cs"/>
            </a:endParaRPr>
          </a:p>
        </p:txBody>
      </p:sp>
      <p:sp>
        <p:nvSpPr>
          <p:cNvPr id="20" name="Right Arrow 19"/>
          <p:cNvSpPr/>
          <p:nvPr/>
        </p:nvSpPr>
        <p:spPr>
          <a:xfrm>
            <a:off x="5679695" y="3341732"/>
            <a:ext cx="3220411" cy="1702677"/>
          </a:xfrm>
          <a:prstGeom prst="rightArrow">
            <a:avLst/>
          </a:prstGeom>
          <a:solidFill>
            <a:schemeClr val="bg2">
              <a:lumMod val="40000"/>
              <a:lumOff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000000"/>
                </a:solidFill>
                <a:effectLst/>
                <a:uLnTx/>
                <a:uFillTx/>
                <a:latin typeface="Calibri"/>
                <a:ea typeface="+mn-ea"/>
                <a:cs typeface="+mn-cs"/>
              </a:rPr>
              <a:t>Policy 15.3.B               Informed Consent Donors w/ Additional Risk</a:t>
            </a:r>
            <a:endParaRPr kumimoji="0" lang="en-US" sz="1800" b="1" i="0" u="none" strike="noStrike" kern="1200" cap="none" spc="0" normalizeH="0" baseline="0" noProof="0" dirty="0">
              <a:ln>
                <a:noFill/>
              </a:ln>
              <a:solidFill>
                <a:srgbClr val="000000"/>
              </a:solidFill>
              <a:effectLst/>
              <a:uLnTx/>
              <a:uFillTx/>
              <a:latin typeface="Calibri"/>
              <a:ea typeface="+mn-ea"/>
              <a:cs typeface="+mn-cs"/>
            </a:endParaRPr>
          </a:p>
        </p:txBody>
      </p:sp>
      <p:sp>
        <p:nvSpPr>
          <p:cNvPr id="21" name="Right Arrow 20"/>
          <p:cNvSpPr/>
          <p:nvPr/>
        </p:nvSpPr>
        <p:spPr>
          <a:xfrm>
            <a:off x="8900106" y="3248368"/>
            <a:ext cx="2893599" cy="1919128"/>
          </a:xfrm>
          <a:prstGeom prst="rightArrow">
            <a:avLst/>
          </a:prstGeom>
          <a:solidFill>
            <a:schemeClr val="bg2">
              <a:lumMod val="40000"/>
              <a:lumOff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000000"/>
                </a:solidFill>
                <a:effectLst/>
                <a:uLnTx/>
                <a:uFillTx/>
                <a:latin typeface="Calibri"/>
                <a:ea typeface="+mn-ea"/>
                <a:cs typeface="+mn-cs"/>
              </a:rPr>
              <a:t>Policy 15.3.C</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000000"/>
                </a:solidFill>
                <a:effectLst/>
                <a:uLnTx/>
                <a:uFillTx/>
                <a:latin typeface="Calibri"/>
                <a:ea typeface="+mn-ea"/>
                <a:cs typeface="+mn-cs"/>
              </a:rPr>
              <a:t>Post-Transplant Testing</a:t>
            </a:r>
            <a:endParaRPr kumimoji="0" lang="en-US" sz="1800" b="1" i="0" u="none" strike="noStrike" kern="1200" cap="none" spc="0" normalizeH="0" baseline="0" noProof="0" dirty="0">
              <a:ln>
                <a:noFill/>
              </a:ln>
              <a:solidFill>
                <a:srgbClr val="000000"/>
              </a:solidFill>
              <a:effectLst/>
              <a:uLnTx/>
              <a:uFillTx/>
              <a:latin typeface="Calibri"/>
              <a:ea typeface="+mn-ea"/>
              <a:cs typeface="+mn-cs"/>
            </a:endParaRPr>
          </a:p>
        </p:txBody>
      </p:sp>
      <p:cxnSp>
        <p:nvCxnSpPr>
          <p:cNvPr id="23" name="Straight Connector 22"/>
          <p:cNvCxnSpPr/>
          <p:nvPr/>
        </p:nvCxnSpPr>
        <p:spPr>
          <a:xfrm>
            <a:off x="8902857" y="826211"/>
            <a:ext cx="2751" cy="5915529"/>
          </a:xfrm>
          <a:prstGeom prst="line">
            <a:avLst/>
          </a:prstGeom>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755182" y="2911262"/>
            <a:ext cx="3963963" cy="2031325"/>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srgbClr val="000000"/>
                </a:solidFill>
                <a:effectLst/>
                <a:uLnTx/>
                <a:uFillTx/>
                <a:latin typeface="Calibri"/>
                <a:ea typeface="+mn-ea"/>
                <a:cs typeface="+mn-cs"/>
              </a:rPr>
              <a:t>Policy required tests for deceased and living donors</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srgbClr val="000000"/>
                </a:solidFill>
                <a:effectLst/>
                <a:uLnTx/>
                <a:uFillTx/>
                <a:latin typeface="Calibri"/>
                <a:ea typeface="+mn-ea"/>
                <a:cs typeface="+mn-cs"/>
              </a:rPr>
              <a:t>We cannot test for everything</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srgbClr val="000000"/>
                </a:solidFill>
                <a:effectLst/>
                <a:uLnTx/>
                <a:uFillTx/>
                <a:latin typeface="Calibri"/>
                <a:ea typeface="+mn-ea"/>
                <a:cs typeface="+mn-cs"/>
              </a:rPr>
              <a:t>Malignancy and disease might be found after transplant</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1" i="1" u="none" strike="noStrike" kern="1200" cap="none" spc="0" normalizeH="0" baseline="0" noProof="0" dirty="0" smtClean="0">
                <a:ln>
                  <a:noFill/>
                </a:ln>
                <a:solidFill>
                  <a:srgbClr val="000000"/>
                </a:solidFill>
                <a:effectLst/>
                <a:uLnTx/>
                <a:uFillTx/>
                <a:latin typeface="Calibri"/>
                <a:ea typeface="+mn-ea"/>
                <a:cs typeface="+mn-cs"/>
              </a:rPr>
              <a:t>Donor testing can impact post-transplant care</a:t>
            </a:r>
            <a:endParaRPr kumimoji="0" lang="en-US" sz="1800" b="1" i="1" u="none" strike="noStrike" kern="1200" cap="none" spc="0" normalizeH="0" baseline="0" noProof="0" dirty="0">
              <a:ln>
                <a:noFill/>
              </a:ln>
              <a:solidFill>
                <a:srgbClr val="000000"/>
              </a:solidFill>
              <a:effectLst/>
              <a:uLnTx/>
              <a:uFillTx/>
              <a:latin typeface="Calibri"/>
              <a:ea typeface="+mn-ea"/>
              <a:cs typeface="+mn-cs"/>
            </a:endParaRPr>
          </a:p>
        </p:txBody>
      </p:sp>
      <p:sp>
        <p:nvSpPr>
          <p:cNvPr id="26" name="TextBox 25"/>
          <p:cNvSpPr txBox="1"/>
          <p:nvPr/>
        </p:nvSpPr>
        <p:spPr>
          <a:xfrm>
            <a:off x="5679695" y="4607784"/>
            <a:ext cx="2150512" cy="2308324"/>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srgbClr val="000000"/>
                </a:solidFill>
                <a:effectLst/>
                <a:uLnTx/>
                <a:uFillTx/>
                <a:latin typeface="Calibri"/>
                <a:ea typeface="+mn-ea"/>
                <a:cs typeface="+mn-cs"/>
              </a:rPr>
              <a:t>Increased Risk Donor</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srgbClr val="000000"/>
                </a:solidFill>
                <a:effectLst/>
                <a:uLnTx/>
                <a:uFillTx/>
                <a:latin typeface="Calibri"/>
                <a:ea typeface="+mn-ea"/>
                <a:cs typeface="+mn-cs"/>
              </a:rPr>
              <a:t>Hemodiluted donor for HIV, HBV, HCV Tests</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1" i="1" u="none" strike="noStrike" kern="1200" cap="none" spc="0" normalizeH="0" baseline="0" noProof="0" dirty="0" smtClean="0">
                <a:ln>
                  <a:noFill/>
                </a:ln>
                <a:solidFill>
                  <a:srgbClr val="000000"/>
                </a:solidFill>
                <a:effectLst/>
                <a:uLnTx/>
                <a:uFillTx/>
                <a:latin typeface="Calibri"/>
                <a:ea typeface="+mn-ea"/>
                <a:cs typeface="+mn-cs"/>
              </a:rPr>
              <a:t>Donor positive for conditions in Policy 5.3.B</a:t>
            </a:r>
            <a:endParaRPr kumimoji="0" lang="en-US" sz="1800" b="1" i="1" u="none" strike="noStrike" kern="1200" cap="none" spc="0" normalizeH="0" baseline="0" noProof="0" dirty="0">
              <a:ln>
                <a:noFill/>
              </a:ln>
              <a:solidFill>
                <a:srgbClr val="000000"/>
              </a:solidFill>
              <a:effectLst/>
              <a:uLnTx/>
              <a:uFillTx/>
              <a:latin typeface="Calibri"/>
              <a:ea typeface="+mn-ea"/>
              <a:cs typeface="+mn-cs"/>
            </a:endParaRPr>
          </a:p>
        </p:txBody>
      </p:sp>
      <p:sp>
        <p:nvSpPr>
          <p:cNvPr id="27" name="TextBox 26"/>
          <p:cNvSpPr txBox="1"/>
          <p:nvPr/>
        </p:nvSpPr>
        <p:spPr>
          <a:xfrm>
            <a:off x="8905608" y="4750890"/>
            <a:ext cx="2150512" cy="1754326"/>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srgbClr val="000000"/>
                </a:solidFill>
                <a:effectLst/>
                <a:uLnTx/>
                <a:uFillTx/>
                <a:latin typeface="Calibri"/>
                <a:ea typeface="+mn-ea"/>
                <a:cs typeface="+mn-cs"/>
              </a:rPr>
              <a:t>Must have protocol</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srgbClr val="000000"/>
                </a:solidFill>
                <a:effectLst/>
                <a:uLnTx/>
                <a:uFillTx/>
                <a:latin typeface="Calibri"/>
                <a:ea typeface="+mn-ea"/>
                <a:cs typeface="+mn-cs"/>
              </a:rPr>
              <a:t>Must test for HIV, HBV, and HCV if had to consent for Policy 15.3.B</a:t>
            </a:r>
            <a:endParaRPr kumimoji="0" lang="en-US" sz="18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42360974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nvPr>
        </p:nvGraphicFramePr>
        <p:xfrm>
          <a:off x="385763" y="1349375"/>
          <a:ext cx="11395075" cy="44053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smtClean="0"/>
              <a:t>Tie Informed Consent to Existing Policy</a:t>
            </a:r>
            <a:endParaRPr lang="en-US" dirty="0"/>
          </a:p>
        </p:txBody>
      </p:sp>
      <p:sp>
        <p:nvSpPr>
          <p:cNvPr id="4" name="Slide Number Placeholder 3"/>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EF8753-48E3-DC43-B5AB-733E5321FD2E}" type="slidenum">
              <a:rPr kumimoji="0" lang="en-US" sz="14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400" b="0" i="0" u="none" strike="noStrike" kern="1200" cap="none" spc="0" normalizeH="0" baseline="0" noProof="0" dirty="0">
              <a:ln>
                <a:noFill/>
              </a:ln>
              <a:solidFill>
                <a:srgbClr val="000000">
                  <a:tint val="75000"/>
                </a:srgbClr>
              </a:solidFill>
              <a:effectLst/>
              <a:uLnTx/>
              <a:uFillTx/>
              <a:latin typeface="Arial"/>
              <a:ea typeface="+mn-ea"/>
              <a:cs typeface="+mn-cs"/>
            </a:endParaRPr>
          </a:p>
        </p:txBody>
      </p:sp>
    </p:spTree>
    <p:extLst>
      <p:ext uri="{BB962C8B-B14F-4D97-AF65-F5344CB8AC3E}">
        <p14:creationId xmlns:p14="http://schemas.microsoft.com/office/powerpoint/2010/main" val="4031431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8788" y="1642835"/>
            <a:ext cx="11638260" cy="4405247"/>
          </a:xfrm>
        </p:spPr>
        <p:txBody>
          <a:bodyPr>
            <a:normAutofit fontScale="92500" lnSpcReduction="10000"/>
          </a:bodyPr>
          <a:lstStyle/>
          <a:p>
            <a:pPr marL="0" indent="0">
              <a:buNone/>
            </a:pPr>
            <a:r>
              <a:rPr lang="en-US" dirty="0" smtClean="0"/>
              <a:t>Out of 116,350 patients on the waitlist, the following would accept an organ:</a:t>
            </a:r>
            <a:endParaRPr lang="en-US" dirty="0"/>
          </a:p>
          <a:p>
            <a:r>
              <a:rPr lang="en-US" dirty="0" smtClean="0"/>
              <a:t>71,318 </a:t>
            </a:r>
            <a:r>
              <a:rPr lang="en-US" dirty="0"/>
              <a:t>(61.3%) </a:t>
            </a:r>
            <a:r>
              <a:rPr lang="en-US" dirty="0" smtClean="0"/>
              <a:t>from </a:t>
            </a:r>
            <a:r>
              <a:rPr lang="en-US" dirty="0"/>
              <a:t>a </a:t>
            </a:r>
            <a:r>
              <a:rPr lang="en-US" dirty="0" smtClean="0"/>
              <a:t>HBV </a:t>
            </a:r>
            <a:r>
              <a:rPr lang="en-US" dirty="0"/>
              <a:t>core positive donor;</a:t>
            </a:r>
          </a:p>
          <a:p>
            <a:r>
              <a:rPr lang="en-US" dirty="0" smtClean="0"/>
              <a:t>8,021 </a:t>
            </a:r>
            <a:r>
              <a:rPr lang="en-US" dirty="0"/>
              <a:t>(6.9%) </a:t>
            </a:r>
            <a:r>
              <a:rPr lang="en-US" dirty="0" smtClean="0"/>
              <a:t>from </a:t>
            </a:r>
            <a:r>
              <a:rPr lang="en-US" dirty="0"/>
              <a:t>a </a:t>
            </a:r>
            <a:r>
              <a:rPr lang="en-US" dirty="0" smtClean="0"/>
              <a:t>HBV </a:t>
            </a:r>
            <a:r>
              <a:rPr lang="en-US" dirty="0"/>
              <a:t>NAT positive donor;</a:t>
            </a:r>
          </a:p>
          <a:p>
            <a:r>
              <a:rPr lang="en-US" dirty="0" smtClean="0"/>
              <a:t>8,083 </a:t>
            </a:r>
            <a:r>
              <a:rPr lang="en-US" dirty="0"/>
              <a:t>(6.9%) </a:t>
            </a:r>
            <a:r>
              <a:rPr lang="en-US" dirty="0" smtClean="0"/>
              <a:t>from </a:t>
            </a:r>
            <a:r>
              <a:rPr lang="en-US" dirty="0"/>
              <a:t>a </a:t>
            </a:r>
            <a:r>
              <a:rPr lang="en-US" dirty="0" smtClean="0"/>
              <a:t>HCV </a:t>
            </a:r>
            <a:r>
              <a:rPr lang="en-US" dirty="0"/>
              <a:t>antibody positive donor;</a:t>
            </a:r>
          </a:p>
          <a:p>
            <a:r>
              <a:rPr lang="en-US" dirty="0" smtClean="0"/>
              <a:t>1,931 </a:t>
            </a:r>
            <a:r>
              <a:rPr lang="en-US" dirty="0"/>
              <a:t>(1.7%) </a:t>
            </a:r>
            <a:r>
              <a:rPr lang="en-US" dirty="0" smtClean="0"/>
              <a:t>from </a:t>
            </a:r>
            <a:r>
              <a:rPr lang="en-US" dirty="0"/>
              <a:t>a </a:t>
            </a:r>
            <a:r>
              <a:rPr lang="en-US" dirty="0" smtClean="0"/>
              <a:t>HCV NAT </a:t>
            </a:r>
            <a:r>
              <a:rPr lang="en-US" dirty="0"/>
              <a:t>positive donor.</a:t>
            </a:r>
          </a:p>
          <a:p>
            <a:pPr marL="0" indent="0">
              <a:lnSpc>
                <a:spcPct val="120000"/>
              </a:lnSpc>
              <a:buNone/>
            </a:pPr>
            <a:r>
              <a:rPr lang="en-US" dirty="0" smtClean="0"/>
              <a:t>Out of 272 </a:t>
            </a:r>
            <a:r>
              <a:rPr lang="en-US" dirty="0"/>
              <a:t>patients </a:t>
            </a:r>
            <a:r>
              <a:rPr lang="en-US" dirty="0" smtClean="0"/>
              <a:t>registered </a:t>
            </a:r>
            <a:r>
              <a:rPr lang="en-US" dirty="0"/>
              <a:t>as waiting for an </a:t>
            </a:r>
            <a:r>
              <a:rPr lang="en-US" dirty="0" smtClean="0"/>
              <a:t>intestine:</a:t>
            </a:r>
          </a:p>
          <a:p>
            <a:pPr>
              <a:lnSpc>
                <a:spcPct val="120000"/>
              </a:lnSpc>
            </a:pPr>
            <a:r>
              <a:rPr lang="en-US" dirty="0" smtClean="0"/>
              <a:t>159 </a:t>
            </a:r>
            <a:r>
              <a:rPr lang="en-US" dirty="0"/>
              <a:t>(58.5%) </a:t>
            </a:r>
            <a:r>
              <a:rPr lang="en-US" dirty="0" smtClean="0"/>
              <a:t>would </a:t>
            </a:r>
            <a:r>
              <a:rPr lang="en-US" dirty="0"/>
              <a:t>accept an intestine from a CMV antibody positive donor.</a:t>
            </a:r>
          </a:p>
        </p:txBody>
      </p:sp>
      <p:sp>
        <p:nvSpPr>
          <p:cNvPr id="4" name="Slide Number Placeholder 3"/>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EF8753-48E3-DC43-B5AB-733E5321FD2E}" type="slidenum">
              <a:rPr kumimoji="0" lang="en-US" sz="14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400" b="0" i="0" u="none" strike="noStrike" kern="1200" cap="none" spc="0" normalizeH="0" baseline="0" noProof="0" dirty="0">
              <a:ln>
                <a:noFill/>
              </a:ln>
              <a:solidFill>
                <a:srgbClr val="000000">
                  <a:tint val="75000"/>
                </a:srgbClr>
              </a:solidFill>
              <a:effectLst/>
              <a:uLnTx/>
              <a:uFillTx/>
              <a:latin typeface="Arial"/>
              <a:ea typeface="+mn-ea"/>
              <a:cs typeface="+mn-cs"/>
            </a:endParaRPr>
          </a:p>
        </p:txBody>
      </p:sp>
      <p:sp>
        <p:nvSpPr>
          <p:cNvPr id="5" name="Title 2"/>
          <p:cNvSpPr>
            <a:spLocks noGrp="1"/>
          </p:cNvSpPr>
          <p:nvPr>
            <p:ph type="title"/>
          </p:nvPr>
        </p:nvSpPr>
        <p:spPr>
          <a:xfrm>
            <a:off x="385279" y="397342"/>
            <a:ext cx="11651769" cy="850932"/>
          </a:xfrm>
        </p:spPr>
        <p:txBody>
          <a:bodyPr/>
          <a:lstStyle/>
          <a:p>
            <a:r>
              <a:rPr lang="en-US" sz="4400" dirty="0" smtClean="0"/>
              <a:t>Willingness to accept HBV or HCV positive organs varies</a:t>
            </a:r>
            <a:endParaRPr lang="en-US" sz="4400" dirty="0"/>
          </a:p>
        </p:txBody>
      </p:sp>
      <p:sp>
        <p:nvSpPr>
          <p:cNvPr id="6" name="Rectangle 5"/>
          <p:cNvSpPr/>
          <p:nvPr/>
        </p:nvSpPr>
        <p:spPr>
          <a:xfrm>
            <a:off x="513703" y="6007283"/>
            <a:ext cx="7628811" cy="36933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a:ea typeface="+mn-ea"/>
                <a:cs typeface="+mn-cs"/>
              </a:rPr>
              <a:t>Data Source: UNet </a:t>
            </a:r>
            <a:r>
              <a:rPr kumimoji="0" lang="en-US" sz="1800" b="0" i="0" u="none" strike="noStrike" kern="1200" cap="none" spc="0" normalizeH="0" baseline="0" noProof="0" dirty="0" smtClean="0">
                <a:ln>
                  <a:noFill/>
                </a:ln>
                <a:solidFill>
                  <a:srgbClr val="000000"/>
                </a:solidFill>
                <a:effectLst/>
                <a:uLnTx/>
                <a:uFillTx/>
                <a:latin typeface="Calibri"/>
                <a:ea typeface="+mn-ea"/>
                <a:cs typeface="+mn-cs"/>
              </a:rPr>
              <a:t>data as of </a:t>
            </a:r>
            <a:r>
              <a:rPr kumimoji="0" lang="en-US" sz="1800" b="0" i="0" u="none" strike="noStrike" kern="1200" cap="none" spc="0" normalizeH="0" baseline="0" noProof="0" dirty="0">
                <a:ln>
                  <a:noFill/>
                </a:ln>
                <a:solidFill>
                  <a:srgbClr val="000000"/>
                </a:solidFill>
                <a:effectLst/>
                <a:uLnTx/>
                <a:uFillTx/>
                <a:latin typeface="Calibri"/>
                <a:ea typeface="+mn-ea"/>
                <a:cs typeface="+mn-cs"/>
              </a:rPr>
              <a:t>September 30, 2017</a:t>
            </a:r>
          </a:p>
        </p:txBody>
      </p:sp>
    </p:spTree>
    <p:extLst>
      <p:ext uri="{BB962C8B-B14F-4D97-AF65-F5344CB8AC3E}">
        <p14:creationId xmlns:p14="http://schemas.microsoft.com/office/powerpoint/2010/main" val="17546715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EF8753-48E3-DC43-B5AB-733E5321FD2E}" type="slidenum">
              <a:rPr kumimoji="0" lang="en-US" sz="14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400" b="0" i="0" u="none" strike="noStrike" kern="1200" cap="none" spc="0" normalizeH="0" baseline="0" noProof="0" dirty="0">
              <a:ln>
                <a:noFill/>
              </a:ln>
              <a:solidFill>
                <a:srgbClr val="000000">
                  <a:tint val="75000"/>
                </a:srgbClr>
              </a:solidFill>
              <a:effectLst/>
              <a:uLnTx/>
              <a:uFillTx/>
              <a:latin typeface="Arial"/>
              <a:ea typeface="+mn-ea"/>
              <a:cs typeface="+mn-cs"/>
            </a:endParaRPr>
          </a:p>
        </p:txBody>
      </p:sp>
      <p:sp>
        <p:nvSpPr>
          <p:cNvPr id="5" name="Title 1"/>
          <p:cNvSpPr>
            <a:spLocks noGrp="1"/>
          </p:cNvSpPr>
          <p:nvPr>
            <p:ph type="title"/>
          </p:nvPr>
        </p:nvSpPr>
        <p:spPr>
          <a:xfrm>
            <a:off x="338580" y="156310"/>
            <a:ext cx="11651768" cy="859690"/>
          </a:xfrm>
        </p:spPr>
        <p:txBody>
          <a:bodyPr/>
          <a:lstStyle/>
          <a:p>
            <a:r>
              <a:rPr lang="en-US" sz="4400" dirty="0" smtClean="0"/>
              <a:t>What </a:t>
            </a:r>
            <a:r>
              <a:rPr lang="en-US" sz="4400" dirty="0"/>
              <a:t>p</a:t>
            </a:r>
            <a:r>
              <a:rPr lang="en-US" sz="4400" dirty="0" smtClean="0"/>
              <a:t>roblem will the proposal solve? </a:t>
            </a:r>
            <a:endParaRPr lang="en-US" sz="4400" dirty="0"/>
          </a:p>
        </p:txBody>
      </p:sp>
      <p:sp>
        <p:nvSpPr>
          <p:cNvPr id="6" name="Content Placeholder 7"/>
          <p:cNvSpPr>
            <a:spLocks noGrp="1"/>
          </p:cNvSpPr>
          <p:nvPr>
            <p:ph idx="1"/>
          </p:nvPr>
        </p:nvSpPr>
        <p:spPr>
          <a:xfrm>
            <a:off x="385278" y="1348828"/>
            <a:ext cx="11394917" cy="4606495"/>
          </a:xfrm>
        </p:spPr>
        <p:txBody>
          <a:bodyPr>
            <a:normAutofit/>
          </a:bodyPr>
          <a:lstStyle/>
          <a:p>
            <a:r>
              <a:rPr lang="en-US" altLang="en-US" sz="3000" dirty="0" smtClean="0">
                <a:latin typeface="Arial" panose="020B0604020202020204" pitchFamily="34" charset="0"/>
                <a:cs typeface="Arial" panose="020B0604020202020204" pitchFamily="34" charset="0"/>
              </a:rPr>
              <a:t>Current informed consent policy prior to transplant is vague </a:t>
            </a:r>
          </a:p>
          <a:p>
            <a:pPr lvl="0">
              <a:buClr>
                <a:srgbClr val="0FA0E4"/>
              </a:buClr>
            </a:pPr>
            <a:r>
              <a:rPr lang="en-US" altLang="en-US" sz="3000" dirty="0">
                <a:latin typeface="Arial" panose="020B0604020202020204" pitchFamily="34" charset="0"/>
                <a:cs typeface="Arial" panose="020B0604020202020204" pitchFamily="34" charset="0"/>
              </a:rPr>
              <a:t>Specific consent required prior to transplant </a:t>
            </a:r>
            <a:r>
              <a:rPr lang="en-US" altLang="en-US" sz="3000" dirty="0" smtClean="0">
                <a:latin typeface="Arial" panose="020B0604020202020204" pitchFamily="34" charset="0"/>
                <a:cs typeface="Arial" panose="020B0604020202020204" pitchFamily="34" charset="0"/>
              </a:rPr>
              <a:t>“when </a:t>
            </a:r>
            <a:r>
              <a:rPr lang="en-US" altLang="en-US" sz="3000" dirty="0">
                <a:latin typeface="Arial" panose="020B0604020202020204" pitchFamily="34" charset="0"/>
                <a:cs typeface="Arial" panose="020B0604020202020204" pitchFamily="34" charset="0"/>
              </a:rPr>
              <a:t>the donor has a known medical condition that may, in the transplant hospital’s medical judgment, be transmissible to the recipient”  </a:t>
            </a:r>
          </a:p>
          <a:p>
            <a:pPr lvl="0">
              <a:buClr>
                <a:srgbClr val="0FA0E4"/>
              </a:buClr>
            </a:pPr>
            <a:r>
              <a:rPr lang="en-US" altLang="en-US" sz="3000" dirty="0" smtClean="0">
                <a:latin typeface="Arial" panose="020B0604020202020204" pitchFamily="34" charset="0"/>
                <a:cs typeface="Arial" panose="020B0604020202020204" pitchFamily="34" charset="0"/>
              </a:rPr>
              <a:t>MPSC </a:t>
            </a:r>
            <a:r>
              <a:rPr lang="en-US" altLang="en-US" sz="3000" dirty="0">
                <a:latin typeface="Arial" panose="020B0604020202020204" pitchFamily="34" charset="0"/>
                <a:cs typeface="Arial" panose="020B0604020202020204" pitchFamily="34" charset="0"/>
              </a:rPr>
              <a:t>concerned </a:t>
            </a:r>
            <a:r>
              <a:rPr lang="en-US" altLang="en-US" sz="3000" dirty="0" smtClean="0">
                <a:latin typeface="Arial" panose="020B0604020202020204" pitchFamily="34" charset="0"/>
                <a:cs typeface="Arial" panose="020B0604020202020204" pitchFamily="34" charset="0"/>
              </a:rPr>
              <a:t>policy </a:t>
            </a:r>
            <a:r>
              <a:rPr lang="en-US" altLang="en-US" sz="3000" dirty="0">
                <a:latin typeface="Arial" panose="020B0604020202020204" pitchFamily="34" charset="0"/>
                <a:cs typeface="Arial" panose="020B0604020202020204" pitchFamily="34" charset="0"/>
              </a:rPr>
              <a:t>implies need for individual consent for every positive test result</a:t>
            </a:r>
          </a:p>
          <a:p>
            <a:pPr lvl="1">
              <a:buClr>
                <a:srgbClr val="0FA0E4"/>
              </a:buClr>
            </a:pPr>
            <a:r>
              <a:rPr lang="en-US" altLang="en-US" sz="2800" dirty="0">
                <a:solidFill>
                  <a:srgbClr val="001B37"/>
                </a:solidFill>
                <a:latin typeface="Arial" panose="020B0604020202020204" pitchFamily="34" charset="0"/>
                <a:cs typeface="Arial" panose="020B0604020202020204" pitchFamily="34" charset="0"/>
              </a:rPr>
              <a:t>“Might not be reasonable and cause undue burden” for programs</a:t>
            </a:r>
          </a:p>
          <a:p>
            <a:pPr lvl="1">
              <a:buClr>
                <a:srgbClr val="0FA0E4"/>
              </a:buClr>
            </a:pPr>
            <a:r>
              <a:rPr lang="en-US" altLang="en-US" sz="2800" dirty="0" smtClean="0">
                <a:solidFill>
                  <a:srgbClr val="001B37"/>
                </a:solidFill>
                <a:latin typeface="Arial" panose="020B0604020202020204" pitchFamily="34" charset="0"/>
                <a:cs typeface="Arial" panose="020B0604020202020204" pitchFamily="34" charset="0"/>
              </a:rPr>
              <a:t>Difficult to monitor and enforce </a:t>
            </a:r>
            <a:endParaRPr lang="en-US" altLang="en-US" sz="2800" dirty="0">
              <a:solidFill>
                <a:srgbClr val="001B37"/>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61159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934243"/>
            <a:ext cx="11394917" cy="4807497"/>
          </a:xfrm>
        </p:spPr>
        <p:txBody>
          <a:bodyPr>
            <a:normAutofit lnSpcReduction="10000"/>
          </a:bodyPr>
          <a:lstStyle/>
          <a:p>
            <a:pPr lvl="0">
              <a:buClr>
                <a:srgbClr val="0FA0E4"/>
              </a:buClr>
            </a:pPr>
            <a:r>
              <a:rPr lang="en-US" i="1" dirty="0"/>
              <a:t>HBV Mismatches</a:t>
            </a:r>
            <a:r>
              <a:rPr lang="en-US" dirty="0"/>
              <a:t>: 774 HBV-negative recipients received an organ from a </a:t>
            </a:r>
            <a:r>
              <a:rPr lang="en-US" dirty="0" smtClean="0"/>
              <a:t>donor with at least one positive HBV test (among </a:t>
            </a:r>
            <a:r>
              <a:rPr lang="en-US" dirty="0"/>
              <a:t>24,883 HBV-negative recipients</a:t>
            </a:r>
            <a:r>
              <a:rPr lang="en-US" dirty="0" smtClean="0"/>
              <a:t>)</a:t>
            </a:r>
          </a:p>
          <a:p>
            <a:pPr lvl="0">
              <a:buClr>
                <a:srgbClr val="0FA0E4"/>
              </a:buClr>
            </a:pPr>
            <a:r>
              <a:rPr lang="en-US" i="1" dirty="0" smtClean="0"/>
              <a:t>HCV </a:t>
            </a:r>
            <a:r>
              <a:rPr lang="en-US" i="1" dirty="0"/>
              <a:t>Mismatches:</a:t>
            </a:r>
            <a:r>
              <a:rPr lang="en-US" dirty="0"/>
              <a:t> 342 HCV-negative recipients received an organ from a </a:t>
            </a:r>
            <a:r>
              <a:rPr lang="en-US" dirty="0" smtClean="0"/>
              <a:t>donor with at least one positive HCV test </a:t>
            </a:r>
            <a:r>
              <a:rPr lang="en-US" dirty="0"/>
              <a:t>(among 23,879 HCV-negative recipients</a:t>
            </a:r>
            <a:r>
              <a:rPr lang="en-US" dirty="0" smtClean="0"/>
              <a:t>) </a:t>
            </a:r>
          </a:p>
          <a:p>
            <a:pPr lvl="0">
              <a:buClr>
                <a:srgbClr val="0FA0E4"/>
              </a:buClr>
            </a:pPr>
            <a:r>
              <a:rPr lang="en-US" i="1" dirty="0" smtClean="0"/>
              <a:t>CMV </a:t>
            </a:r>
            <a:r>
              <a:rPr lang="en-US" i="1" dirty="0"/>
              <a:t>Mismatches (Intestines only):</a:t>
            </a:r>
            <a:r>
              <a:rPr lang="en-US" dirty="0"/>
              <a:t> 21 CMV-negative recipients received donated intestines from a CMV-positive donor (among a total of 57 CMV-negative intestine recipients and a total of 110 intestine recipients)</a:t>
            </a:r>
          </a:p>
          <a:p>
            <a:pPr lvl="0">
              <a:buClr>
                <a:srgbClr val="0FA0E4"/>
              </a:buClr>
            </a:pPr>
            <a:endParaRPr lang="en-US" dirty="0" smtClean="0"/>
          </a:p>
          <a:p>
            <a:pPr lvl="0">
              <a:buClr>
                <a:srgbClr val="0FA0E4"/>
              </a:buClr>
            </a:pPr>
            <a:endParaRPr lang="en-US" dirty="0"/>
          </a:p>
          <a:p>
            <a:pPr lvl="0"/>
            <a:endParaRPr lang="en-US" dirty="0" smtClean="0"/>
          </a:p>
          <a:p>
            <a:pPr lvl="0"/>
            <a:endParaRPr lang="en-US" dirty="0"/>
          </a:p>
          <a:p>
            <a:endParaRPr lang="en-US" dirty="0"/>
          </a:p>
        </p:txBody>
      </p:sp>
      <p:sp>
        <p:nvSpPr>
          <p:cNvPr id="3" name="Title 2"/>
          <p:cNvSpPr>
            <a:spLocks noGrp="1"/>
          </p:cNvSpPr>
          <p:nvPr>
            <p:ph type="title"/>
          </p:nvPr>
        </p:nvSpPr>
        <p:spPr>
          <a:xfrm>
            <a:off x="385278" y="588482"/>
            <a:ext cx="11651769" cy="850932"/>
          </a:xfrm>
        </p:spPr>
        <p:txBody>
          <a:bodyPr/>
          <a:lstStyle/>
          <a:p>
            <a:r>
              <a:rPr lang="en-US" dirty="0" smtClean="0"/>
              <a:t>Increasing use of HBV and HCV positive organs</a:t>
            </a:r>
            <a:endParaRPr lang="en-US" dirty="0"/>
          </a:p>
        </p:txBody>
      </p:sp>
      <p:sp>
        <p:nvSpPr>
          <p:cNvPr id="4" name="Slide Number Placeholder 3"/>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EF8753-48E3-DC43-B5AB-733E5321FD2E}" type="slidenum">
              <a:rPr kumimoji="0" lang="en-US" sz="14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1400" b="0" i="0" u="none" strike="noStrike" kern="1200" cap="none" spc="0" normalizeH="0" baseline="0" noProof="0" dirty="0">
              <a:ln>
                <a:noFill/>
              </a:ln>
              <a:solidFill>
                <a:srgbClr val="000000">
                  <a:tint val="75000"/>
                </a:srgbClr>
              </a:solidFill>
              <a:effectLst/>
              <a:uLnTx/>
              <a:uFillTx/>
              <a:latin typeface="Arial"/>
              <a:ea typeface="+mn-ea"/>
              <a:cs typeface="+mn-cs"/>
            </a:endParaRPr>
          </a:p>
        </p:txBody>
      </p:sp>
    </p:spTree>
    <p:extLst>
      <p:ext uri="{BB962C8B-B14F-4D97-AF65-F5344CB8AC3E}">
        <p14:creationId xmlns:p14="http://schemas.microsoft.com/office/powerpoint/2010/main" val="42410818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9" y="1588795"/>
            <a:ext cx="11394917" cy="4404100"/>
          </a:xfrm>
        </p:spPr>
        <p:txBody>
          <a:bodyPr>
            <a:normAutofit fontScale="92500" lnSpcReduction="10000"/>
          </a:bodyPr>
          <a:lstStyle/>
          <a:p>
            <a:pPr marL="0" indent="0">
              <a:buNone/>
            </a:pPr>
            <a:r>
              <a:rPr lang="en-US" dirty="0"/>
              <a:t>OPTN actions may be imposed when a member: </a:t>
            </a:r>
          </a:p>
          <a:p>
            <a:pPr marL="514350" indent="-514350">
              <a:buFont typeface="+mj-lt"/>
              <a:buAutoNum type="arabicPeriod"/>
            </a:pPr>
            <a:r>
              <a:rPr lang="en-US" dirty="0"/>
              <a:t>Fails to comply with OPTN Obligations as described in L.1. Member Compliance. </a:t>
            </a:r>
          </a:p>
          <a:p>
            <a:pPr marL="579438" indent="-579438">
              <a:buFont typeface="+mj-lt"/>
              <a:buAutoNum type="arabicPeriod"/>
            </a:pPr>
            <a:r>
              <a:rPr lang="en-US" dirty="0"/>
              <a:t>Fails to submit or follow a corrective action plan or plan for quality improvement. </a:t>
            </a:r>
          </a:p>
          <a:p>
            <a:pPr marL="514350" indent="-514350">
              <a:buFont typeface="+mj-lt"/>
              <a:buAutoNum type="arabicPeriod"/>
            </a:pPr>
            <a:r>
              <a:rPr lang="en-US" dirty="0"/>
              <a:t>Fails to meet personnel requirements. </a:t>
            </a:r>
          </a:p>
          <a:p>
            <a:pPr marL="514350" indent="-514350">
              <a:buFont typeface="+mj-lt"/>
              <a:buAutoNum type="arabicPeriod"/>
            </a:pPr>
            <a:r>
              <a:rPr lang="en-US" dirty="0"/>
              <a:t>Acts in a way that poses a risk to patient health or public safety. </a:t>
            </a:r>
          </a:p>
          <a:p>
            <a:pPr marL="514350" indent="-514350">
              <a:buFont typeface="+mj-lt"/>
              <a:buAutoNum type="arabicPeriod"/>
            </a:pPr>
            <a:r>
              <a:rPr lang="en-US" dirty="0"/>
              <a:t>Fails to act as necessary to avoid risk to patient health or public safety.</a:t>
            </a:r>
          </a:p>
        </p:txBody>
      </p:sp>
      <p:sp>
        <p:nvSpPr>
          <p:cNvPr id="3" name="Title 2"/>
          <p:cNvSpPr>
            <a:spLocks noGrp="1"/>
          </p:cNvSpPr>
          <p:nvPr>
            <p:ph type="title"/>
          </p:nvPr>
        </p:nvSpPr>
        <p:spPr>
          <a:xfrm>
            <a:off x="385278" y="309523"/>
            <a:ext cx="11651769" cy="850710"/>
          </a:xfrm>
        </p:spPr>
        <p:txBody>
          <a:bodyPr/>
          <a:lstStyle/>
          <a:p>
            <a:r>
              <a:rPr lang="en-US" dirty="0"/>
              <a:t>OPTN Bylaws Appendix L.15. OPTN Determinations and Actions </a:t>
            </a:r>
          </a:p>
        </p:txBody>
      </p:sp>
    </p:spTree>
    <p:extLst>
      <p:ext uri="{BB962C8B-B14F-4D97-AF65-F5344CB8AC3E}">
        <p14:creationId xmlns:p14="http://schemas.microsoft.com/office/powerpoint/2010/main" val="3519355599"/>
      </p:ext>
    </p:extLst>
  </p:cSld>
  <p:clrMapOvr>
    <a:masterClrMapping/>
  </p:clrMapOvr>
  <mc:AlternateContent xmlns:mc="http://schemas.openxmlformats.org/markup-compatibility/2006" xmlns:p14="http://schemas.microsoft.com/office/powerpoint/2010/main">
    <mc:Choice Requires="p14">
      <p:transition spd="slow" p14:dur="2000" advClick="0" advTm="7000"/>
    </mc:Choice>
    <mc:Fallback xmlns="">
      <p:transition spd="slow" advClick="0" advTm="7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348828"/>
            <a:ext cx="11394917" cy="5027787"/>
          </a:xfrm>
        </p:spPr>
        <p:txBody>
          <a:bodyPr>
            <a:normAutofit/>
          </a:bodyPr>
          <a:lstStyle/>
          <a:p>
            <a:pPr>
              <a:defRPr/>
            </a:pPr>
            <a:r>
              <a:rPr lang="en-US" altLang="en-US" dirty="0">
                <a:latin typeface="Arial" panose="020B0604020202020204" pitchFamily="34" charset="0"/>
                <a:cs typeface="Arial" panose="020B0604020202020204" pitchFamily="34" charset="0"/>
              </a:rPr>
              <a:t>Rearrange policy order to emphasize the education requirement of potential candidates at the time of listing </a:t>
            </a:r>
          </a:p>
          <a:p>
            <a:pPr>
              <a:defRPr/>
            </a:pPr>
            <a:r>
              <a:rPr lang="en-US" altLang="en-US" dirty="0">
                <a:latin typeface="Arial" panose="020B0604020202020204" pitchFamily="34" charset="0"/>
                <a:cs typeface="Arial" panose="020B0604020202020204" pitchFamily="34" charset="0"/>
              </a:rPr>
              <a:t>Add clause to general consent policy at time of wait listing that results can affect post-transplant care and management</a:t>
            </a:r>
          </a:p>
          <a:p>
            <a:pPr>
              <a:defRPr/>
            </a:pPr>
            <a:r>
              <a:rPr lang="en-US" altLang="en-US" dirty="0">
                <a:latin typeface="Arial" panose="020B0604020202020204" pitchFamily="34" charset="0"/>
                <a:cs typeface="Arial" panose="020B0604020202020204" pitchFamily="34" charset="0"/>
              </a:rPr>
              <a:t>Tie the consent process to conditions </a:t>
            </a:r>
            <a:r>
              <a:rPr lang="en-US" altLang="en-US" dirty="0" smtClean="0">
                <a:latin typeface="Arial" panose="020B0604020202020204" pitchFamily="34" charset="0"/>
                <a:cs typeface="Arial" panose="020B0604020202020204" pitchFamily="34" charset="0"/>
              </a:rPr>
              <a:t>screened by UNet</a:t>
            </a:r>
            <a:r>
              <a:rPr lang="en-US" altLang="en-US" baseline="30000" dirty="0" smtClean="0">
                <a:latin typeface="Arial" panose="020B0604020202020204" pitchFamily="34" charset="0"/>
                <a:cs typeface="Arial" panose="020B0604020202020204" pitchFamily="34" charset="0"/>
              </a:rPr>
              <a:t>sm</a:t>
            </a:r>
            <a:endParaRPr lang="en-US" altLang="en-US" baseline="30000" dirty="0">
              <a:latin typeface="Arial" panose="020B0604020202020204" pitchFamily="34" charset="0"/>
              <a:cs typeface="Arial" panose="020B0604020202020204" pitchFamily="34" charset="0"/>
            </a:endParaRPr>
          </a:p>
          <a:p>
            <a:pPr>
              <a:defRPr/>
            </a:pPr>
            <a:r>
              <a:rPr lang="en-US" altLang="en-US" dirty="0">
                <a:latin typeface="Arial" panose="020B0604020202020204" pitchFamily="34" charset="0"/>
                <a:cs typeface="Arial" panose="020B0604020202020204" pitchFamily="34" charset="0"/>
              </a:rPr>
              <a:t>Tests </a:t>
            </a:r>
            <a:r>
              <a:rPr lang="en-US" altLang="en-US" dirty="0" smtClean="0">
                <a:latin typeface="Arial" panose="020B0604020202020204" pitchFamily="34" charset="0"/>
                <a:cs typeface="Arial" panose="020B0604020202020204" pitchFamily="34" charset="0"/>
              </a:rPr>
              <a:t>named </a:t>
            </a:r>
            <a:r>
              <a:rPr lang="en-US" altLang="en-US" dirty="0">
                <a:latin typeface="Arial" panose="020B0604020202020204" pitchFamily="34" charset="0"/>
                <a:cs typeface="Arial" panose="020B0604020202020204" pitchFamily="34" charset="0"/>
              </a:rPr>
              <a:t>in </a:t>
            </a:r>
            <a:r>
              <a:rPr lang="en-US" altLang="en-US" dirty="0" smtClean="0">
                <a:latin typeface="Arial" panose="020B0604020202020204" pitchFamily="34" charset="0"/>
                <a:cs typeface="Arial" panose="020B0604020202020204" pitchFamily="34" charset="0"/>
              </a:rPr>
              <a:t>current OPTN policy 5.3.B</a:t>
            </a:r>
            <a:endParaRPr lang="en-US" altLang="en-US" dirty="0">
              <a:latin typeface="Arial" panose="020B0604020202020204" pitchFamily="34" charset="0"/>
              <a:cs typeface="Arial" panose="020B0604020202020204" pitchFamily="34" charset="0"/>
            </a:endParaRPr>
          </a:p>
          <a:p>
            <a:pPr>
              <a:defRPr/>
            </a:pPr>
            <a:r>
              <a:rPr lang="en-US" altLang="en-US" dirty="0">
                <a:latin typeface="Arial" panose="020B0604020202020204" pitchFamily="34" charset="0"/>
                <a:cs typeface="Arial" panose="020B0604020202020204" pitchFamily="34" charset="0"/>
              </a:rPr>
              <a:t>Provides clear and enforceable policy</a:t>
            </a:r>
          </a:p>
          <a:p>
            <a:pPr>
              <a:defRPr/>
            </a:pPr>
            <a:r>
              <a:rPr lang="en-US" altLang="en-US" dirty="0">
                <a:latin typeface="Arial" panose="020B0604020202020204" pitchFamily="34" charset="0"/>
                <a:cs typeface="Arial" panose="020B0604020202020204" pitchFamily="34" charset="0"/>
              </a:rPr>
              <a:t>Keep other informed consent requirements when using donor </a:t>
            </a:r>
            <a:r>
              <a:rPr lang="en-US" altLang="en-US" dirty="0" smtClean="0">
                <a:latin typeface="Arial" panose="020B0604020202020204" pitchFamily="34" charset="0"/>
                <a:cs typeface="Arial" panose="020B0604020202020204" pitchFamily="34" charset="0"/>
              </a:rPr>
              <a:t>organs:</a:t>
            </a:r>
            <a:endParaRPr lang="en-US" altLang="en-US"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385279" y="254284"/>
            <a:ext cx="11651769" cy="850932"/>
          </a:xfrm>
        </p:spPr>
        <p:txBody>
          <a:bodyPr/>
          <a:lstStyle/>
          <a:p>
            <a:r>
              <a:rPr lang="en-US" sz="4400" dirty="0" smtClean="0"/>
              <a:t>What are the proposed solutions?</a:t>
            </a:r>
            <a:endParaRPr lang="en-US" sz="4400" dirty="0"/>
          </a:p>
        </p:txBody>
      </p:sp>
      <p:sp>
        <p:nvSpPr>
          <p:cNvPr id="4" name="Slide Number Placeholder 3"/>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EF8753-48E3-DC43-B5AB-733E5321FD2E}" type="slidenum">
              <a:rPr kumimoji="0" lang="en-US" sz="14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400" b="0" i="0" u="none" strike="noStrike" kern="1200" cap="none" spc="0" normalizeH="0" baseline="0" noProof="0" dirty="0">
              <a:ln>
                <a:noFill/>
              </a:ln>
              <a:solidFill>
                <a:srgbClr val="000000">
                  <a:tint val="75000"/>
                </a:srgbClr>
              </a:solidFill>
              <a:effectLst/>
              <a:uLnTx/>
              <a:uFillTx/>
              <a:latin typeface="Arial"/>
              <a:ea typeface="+mn-ea"/>
              <a:cs typeface="+mn-cs"/>
            </a:endParaRPr>
          </a:p>
        </p:txBody>
      </p:sp>
    </p:spTree>
    <p:extLst>
      <p:ext uri="{BB962C8B-B14F-4D97-AF65-F5344CB8AC3E}">
        <p14:creationId xmlns:p14="http://schemas.microsoft.com/office/powerpoint/2010/main" val="10666834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385280" y="1516646"/>
          <a:ext cx="11651768" cy="4856955"/>
        </p:xfrm>
        <a:graphic>
          <a:graphicData uri="http://schemas.openxmlformats.org/drawingml/2006/table">
            <a:tbl>
              <a:tblPr firstRow="1" firstCol="1" bandRow="1"/>
              <a:tblGrid>
                <a:gridCol w="6226535">
                  <a:extLst>
                    <a:ext uri="{9D8B030D-6E8A-4147-A177-3AD203B41FA5}">
                      <a16:colId xmlns:a16="http://schemas.microsoft.com/office/drawing/2014/main" xmlns="" val="20000"/>
                    </a:ext>
                  </a:extLst>
                </a:gridCol>
                <a:gridCol w="5425233">
                  <a:extLst>
                    <a:ext uri="{9D8B030D-6E8A-4147-A177-3AD203B41FA5}">
                      <a16:colId xmlns:a16="http://schemas.microsoft.com/office/drawing/2014/main" xmlns="" val="20001"/>
                    </a:ext>
                  </a:extLst>
                </a:gridCol>
              </a:tblGrid>
              <a:tr h="861027">
                <a:tc>
                  <a:txBody>
                    <a:bodyPr/>
                    <a:lstStyle/>
                    <a:p>
                      <a:pPr marL="45720" marR="0" indent="-11430">
                        <a:lnSpc>
                          <a:spcPct val="115000"/>
                        </a:lnSpc>
                        <a:spcBef>
                          <a:spcPts val="0"/>
                        </a:spcBef>
                        <a:spcAft>
                          <a:spcPts val="0"/>
                        </a:spcAft>
                      </a:pPr>
                      <a:r>
                        <a:rPr lang="en-US" sz="2800" b="1" dirty="0" smtClean="0">
                          <a:solidFill>
                            <a:srgbClr val="FFFFFF"/>
                          </a:solidFill>
                          <a:effectLst/>
                          <a:latin typeface="Arial" panose="020B0604020202020204" pitchFamily="34" charset="0"/>
                          <a:ea typeface="Calibri" panose="020F0502020204030204" pitchFamily="34" charset="0"/>
                        </a:rPr>
                        <a:t>Donor test for:</a:t>
                      </a:r>
                      <a:endParaRPr lang="en-US" sz="2800" dirty="0">
                        <a:solidFill>
                          <a:srgbClr val="000000"/>
                        </a:solidFill>
                        <a:effectLst/>
                        <a:latin typeface="Arial" panose="020B0604020202020204" pitchFamily="34"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marL="0" marR="0">
                        <a:lnSpc>
                          <a:spcPct val="115000"/>
                        </a:lnSpc>
                        <a:spcBef>
                          <a:spcPts val="0"/>
                        </a:spcBef>
                        <a:spcAft>
                          <a:spcPts val="0"/>
                        </a:spcAft>
                      </a:pPr>
                      <a:r>
                        <a:rPr lang="en-US" sz="2800" b="1" dirty="0" smtClean="0">
                          <a:solidFill>
                            <a:schemeClr val="bg1"/>
                          </a:solidFill>
                          <a:effectLst/>
                          <a:latin typeface="Arial" panose="020B0604020202020204" pitchFamily="34" charset="0"/>
                          <a:ea typeface="Cambria" panose="02040503050406030204" pitchFamily="18" charset="0"/>
                        </a:rPr>
                        <a:t>What organs apply?</a:t>
                      </a:r>
                      <a:endParaRPr lang="en-US" sz="2800" b="1" dirty="0">
                        <a:solidFill>
                          <a:schemeClr val="bg1"/>
                        </a:solidFill>
                        <a:effectLst/>
                        <a:latin typeface="Arial" panose="020B0604020202020204" pitchFamily="34"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extLst>
                  <a:ext uri="{0D108BD9-81ED-4DB2-BD59-A6C34878D82A}">
                    <a16:rowId xmlns:a16="http://schemas.microsoft.com/office/drawing/2014/main" xmlns="" val="10000"/>
                  </a:ext>
                </a:extLst>
              </a:tr>
              <a:tr h="260918">
                <a:tc>
                  <a:txBody>
                    <a:bodyPr/>
                    <a:lstStyle/>
                    <a:p>
                      <a:pPr marL="45720" marR="0" indent="-11430">
                        <a:lnSpc>
                          <a:spcPct val="115000"/>
                        </a:lnSpc>
                        <a:spcBef>
                          <a:spcPts val="200"/>
                        </a:spcBef>
                        <a:spcAft>
                          <a:spcPts val="200"/>
                        </a:spcAft>
                      </a:pPr>
                      <a:r>
                        <a:rPr lang="en-US" sz="1900">
                          <a:solidFill>
                            <a:srgbClr val="000000"/>
                          </a:solidFill>
                          <a:effectLst/>
                          <a:latin typeface="Arial" panose="020B0604020202020204" pitchFamily="34" charset="0"/>
                          <a:ea typeface="Calibri" panose="020F0502020204030204" pitchFamily="34" charset="0"/>
                        </a:rPr>
                        <a:t>Cytomegalovirus (CMV)</a:t>
                      </a:r>
                      <a:endParaRPr lang="en-US" sz="1900">
                        <a:solidFill>
                          <a:srgbClr val="000000"/>
                        </a:solidFill>
                        <a:effectLst/>
                        <a:latin typeface="Arial" panose="020B0604020202020204" pitchFamily="34"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indent="-11430">
                        <a:lnSpc>
                          <a:spcPct val="115000"/>
                        </a:lnSpc>
                        <a:spcBef>
                          <a:spcPts val="200"/>
                        </a:spcBef>
                        <a:spcAft>
                          <a:spcPts val="200"/>
                        </a:spcAft>
                      </a:pPr>
                      <a:r>
                        <a:rPr lang="en-US" sz="1900">
                          <a:solidFill>
                            <a:srgbClr val="000000"/>
                          </a:solidFill>
                          <a:effectLst/>
                          <a:latin typeface="Arial" panose="020B0604020202020204" pitchFamily="34" charset="0"/>
                          <a:ea typeface="Calibri" panose="020F0502020204030204" pitchFamily="34" charset="0"/>
                        </a:rPr>
                        <a:t>Intestine</a:t>
                      </a:r>
                      <a:endParaRPr lang="en-US" sz="1900">
                        <a:solidFill>
                          <a:srgbClr val="000000"/>
                        </a:solidFill>
                        <a:effectLst/>
                        <a:latin typeface="Arial" panose="020B0604020202020204" pitchFamily="34"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521835">
                <a:tc>
                  <a:txBody>
                    <a:bodyPr/>
                    <a:lstStyle/>
                    <a:p>
                      <a:pPr marL="45720" marR="0" indent="-11430">
                        <a:lnSpc>
                          <a:spcPct val="115000"/>
                        </a:lnSpc>
                        <a:spcBef>
                          <a:spcPts val="200"/>
                        </a:spcBef>
                        <a:spcAft>
                          <a:spcPts val="200"/>
                        </a:spcAft>
                      </a:pPr>
                      <a:r>
                        <a:rPr lang="en-US" sz="1900">
                          <a:solidFill>
                            <a:srgbClr val="000000"/>
                          </a:solidFill>
                          <a:effectLst/>
                          <a:latin typeface="Arial" panose="020B0604020202020204" pitchFamily="34" charset="0"/>
                          <a:ea typeface="Calibri" panose="020F0502020204030204" pitchFamily="34" charset="0"/>
                        </a:rPr>
                        <a:t>Hepatitis B core antibody (HBcAb)</a:t>
                      </a:r>
                      <a:endParaRPr lang="en-US" sz="1900">
                        <a:solidFill>
                          <a:srgbClr val="000000"/>
                        </a:solidFill>
                        <a:effectLst/>
                        <a:latin typeface="Arial" panose="020B0604020202020204" pitchFamily="34"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indent="-11430">
                        <a:lnSpc>
                          <a:spcPct val="115000"/>
                        </a:lnSpc>
                        <a:spcBef>
                          <a:spcPts val="200"/>
                        </a:spcBef>
                        <a:spcAft>
                          <a:spcPts val="200"/>
                        </a:spcAft>
                      </a:pPr>
                      <a:r>
                        <a:rPr lang="en-US" sz="1900">
                          <a:solidFill>
                            <a:srgbClr val="000000"/>
                          </a:solidFill>
                          <a:effectLst/>
                          <a:latin typeface="Arial" panose="020B0604020202020204" pitchFamily="34" charset="0"/>
                          <a:ea typeface="Calibri" panose="020F0502020204030204" pitchFamily="34" charset="0"/>
                        </a:rPr>
                        <a:t>Heart, Intestine, Kidney, Liver, Lung, Pancreas, Heart-Lung, Kidney-Pancreas</a:t>
                      </a:r>
                      <a:endParaRPr lang="en-US" sz="1900">
                        <a:solidFill>
                          <a:srgbClr val="000000"/>
                        </a:solidFill>
                        <a:effectLst/>
                        <a:latin typeface="Arial" panose="020B0604020202020204" pitchFamily="34"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521835">
                <a:tc>
                  <a:txBody>
                    <a:bodyPr/>
                    <a:lstStyle/>
                    <a:p>
                      <a:pPr marL="45720" marR="0" indent="-11430">
                        <a:lnSpc>
                          <a:spcPct val="115000"/>
                        </a:lnSpc>
                        <a:spcBef>
                          <a:spcPts val="200"/>
                        </a:spcBef>
                        <a:spcAft>
                          <a:spcPts val="200"/>
                        </a:spcAft>
                      </a:pPr>
                      <a:r>
                        <a:rPr lang="en-US" sz="1900">
                          <a:solidFill>
                            <a:srgbClr val="000000"/>
                          </a:solidFill>
                          <a:effectLst/>
                          <a:latin typeface="Arial" panose="020B0604020202020204" pitchFamily="34" charset="0"/>
                          <a:ea typeface="Calibri" panose="020F0502020204030204" pitchFamily="34" charset="0"/>
                        </a:rPr>
                        <a:t>Hepatitis B Nucleic Acid Test (NAT)</a:t>
                      </a:r>
                      <a:endParaRPr lang="en-US" sz="1900">
                        <a:solidFill>
                          <a:srgbClr val="000000"/>
                        </a:solidFill>
                        <a:effectLst/>
                        <a:latin typeface="Arial" panose="020B0604020202020204" pitchFamily="34"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indent="-11430">
                        <a:lnSpc>
                          <a:spcPct val="115000"/>
                        </a:lnSpc>
                        <a:spcBef>
                          <a:spcPts val="200"/>
                        </a:spcBef>
                        <a:spcAft>
                          <a:spcPts val="200"/>
                        </a:spcAft>
                      </a:pPr>
                      <a:r>
                        <a:rPr lang="en-US" sz="1900">
                          <a:solidFill>
                            <a:srgbClr val="000000"/>
                          </a:solidFill>
                          <a:effectLst/>
                          <a:latin typeface="Arial" panose="020B0604020202020204" pitchFamily="34" charset="0"/>
                          <a:ea typeface="Calibri" panose="020F0502020204030204" pitchFamily="34" charset="0"/>
                        </a:rPr>
                        <a:t>Heart, Intestine, Kidney, Liver, Lung, Pancreas, Heart-Lung, Kidney-Pancreas</a:t>
                      </a:r>
                      <a:endParaRPr lang="en-US" sz="1900">
                        <a:solidFill>
                          <a:srgbClr val="000000"/>
                        </a:solidFill>
                        <a:effectLst/>
                        <a:latin typeface="Arial" panose="020B0604020202020204" pitchFamily="34"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521835">
                <a:tc>
                  <a:txBody>
                    <a:bodyPr/>
                    <a:lstStyle/>
                    <a:p>
                      <a:pPr marL="45720" marR="0" indent="-11430">
                        <a:lnSpc>
                          <a:spcPct val="115000"/>
                        </a:lnSpc>
                        <a:spcBef>
                          <a:spcPts val="200"/>
                        </a:spcBef>
                        <a:spcAft>
                          <a:spcPts val="200"/>
                        </a:spcAft>
                      </a:pPr>
                      <a:r>
                        <a:rPr lang="en-US" sz="1900">
                          <a:solidFill>
                            <a:srgbClr val="000000"/>
                          </a:solidFill>
                          <a:effectLst/>
                          <a:latin typeface="Arial" panose="020B0604020202020204" pitchFamily="34" charset="0"/>
                          <a:ea typeface="Calibri" panose="020F0502020204030204" pitchFamily="34" charset="0"/>
                        </a:rPr>
                        <a:t>Hepatitis C (HCV) Antibody</a:t>
                      </a:r>
                      <a:endParaRPr lang="en-US" sz="1900">
                        <a:solidFill>
                          <a:srgbClr val="000000"/>
                        </a:solidFill>
                        <a:effectLst/>
                        <a:latin typeface="Arial" panose="020B0604020202020204" pitchFamily="34"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indent="-11430">
                        <a:lnSpc>
                          <a:spcPct val="115000"/>
                        </a:lnSpc>
                        <a:spcBef>
                          <a:spcPts val="200"/>
                        </a:spcBef>
                        <a:spcAft>
                          <a:spcPts val="200"/>
                        </a:spcAft>
                      </a:pPr>
                      <a:r>
                        <a:rPr lang="en-US" sz="1900">
                          <a:solidFill>
                            <a:srgbClr val="000000"/>
                          </a:solidFill>
                          <a:effectLst/>
                          <a:latin typeface="Arial" panose="020B0604020202020204" pitchFamily="34" charset="0"/>
                          <a:ea typeface="Calibri" panose="020F0502020204030204" pitchFamily="34" charset="0"/>
                        </a:rPr>
                        <a:t>Heart, Intestine, Kidney, Liver, Lung, Pancreas, Heart-Lung, Kidney-Pancreas</a:t>
                      </a:r>
                      <a:endParaRPr lang="en-US" sz="1900">
                        <a:solidFill>
                          <a:srgbClr val="000000"/>
                        </a:solidFill>
                        <a:effectLst/>
                        <a:latin typeface="Arial" panose="020B0604020202020204" pitchFamily="34"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521835">
                <a:tc>
                  <a:txBody>
                    <a:bodyPr/>
                    <a:lstStyle/>
                    <a:p>
                      <a:pPr marL="45720" marR="0" indent="-11430">
                        <a:lnSpc>
                          <a:spcPct val="115000"/>
                        </a:lnSpc>
                        <a:spcBef>
                          <a:spcPts val="200"/>
                        </a:spcBef>
                        <a:spcAft>
                          <a:spcPts val="200"/>
                        </a:spcAft>
                      </a:pPr>
                      <a:r>
                        <a:rPr lang="en-US" sz="1900">
                          <a:solidFill>
                            <a:srgbClr val="000000"/>
                          </a:solidFill>
                          <a:effectLst/>
                          <a:latin typeface="Arial" panose="020B0604020202020204" pitchFamily="34" charset="0"/>
                          <a:ea typeface="Calibri" panose="020F0502020204030204" pitchFamily="34" charset="0"/>
                        </a:rPr>
                        <a:t>Hepatitis C Nucleic Acid Test (NAT)</a:t>
                      </a:r>
                      <a:endParaRPr lang="en-US" sz="1900">
                        <a:solidFill>
                          <a:srgbClr val="000000"/>
                        </a:solidFill>
                        <a:effectLst/>
                        <a:latin typeface="Arial" panose="020B0604020202020204" pitchFamily="34"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indent="-11430">
                        <a:lnSpc>
                          <a:spcPct val="115000"/>
                        </a:lnSpc>
                        <a:spcBef>
                          <a:spcPts val="200"/>
                        </a:spcBef>
                        <a:spcAft>
                          <a:spcPts val="200"/>
                        </a:spcAft>
                      </a:pPr>
                      <a:r>
                        <a:rPr lang="en-US" sz="1900" dirty="0">
                          <a:solidFill>
                            <a:srgbClr val="000000"/>
                          </a:solidFill>
                          <a:effectLst/>
                          <a:latin typeface="Arial" panose="020B0604020202020204" pitchFamily="34" charset="0"/>
                          <a:ea typeface="Calibri" panose="020F0502020204030204" pitchFamily="34" charset="0"/>
                        </a:rPr>
                        <a:t>Heart, Intestine, Kidney, Liver, Lung, Pancreas, Heart-Lung, Kidney-Pancreas</a:t>
                      </a:r>
                      <a:endParaRPr lang="en-US" sz="1900" dirty="0">
                        <a:solidFill>
                          <a:srgbClr val="000000"/>
                        </a:solidFill>
                        <a:effectLst/>
                        <a:latin typeface="Arial" panose="020B0604020202020204" pitchFamily="34" charset="0"/>
                        <a:ea typeface="Cambria" panose="020405030504060302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521835">
                <a:tc>
                  <a:txBody>
                    <a:bodyPr/>
                    <a:lstStyle/>
                    <a:p>
                      <a:pPr marL="0" marR="0">
                        <a:lnSpc>
                          <a:spcPct val="115000"/>
                        </a:lnSpc>
                        <a:spcBef>
                          <a:spcPts val="0"/>
                        </a:spcBef>
                        <a:spcAft>
                          <a:spcPts val="600"/>
                        </a:spcAft>
                      </a:pPr>
                      <a:r>
                        <a:rPr lang="en-US" sz="1900" dirty="0">
                          <a:effectLst/>
                          <a:latin typeface="Arial" panose="020B0604020202020204" pitchFamily="34" charset="0"/>
                          <a:ea typeface="Calibri" panose="020F0502020204030204" pitchFamily="34" charset="0"/>
                          <a:cs typeface="Arial" panose="020B0604020202020204" pitchFamily="34" charset="0"/>
                        </a:rPr>
                        <a:t>Human Immunodeficiency Virus (HIV); Organs from HIV positive donors may only be recovered and transplanted according to the requirements in the Final Rule.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600"/>
                        </a:spcAft>
                      </a:pPr>
                      <a:r>
                        <a:rPr lang="en-US" sz="1900" dirty="0">
                          <a:effectLst/>
                          <a:latin typeface="Arial" panose="020B0604020202020204" pitchFamily="34" charset="0"/>
                          <a:ea typeface="Calibri" panose="020F0502020204030204" pitchFamily="34" charset="0"/>
                          <a:cs typeface="Arial" panose="020B0604020202020204" pitchFamily="34" charset="0"/>
                        </a:rPr>
                        <a:t>Kidney, Liver; Use of HIV positive donor organs is only permissible for kidney and liver transplantation at this time.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sp>
        <p:nvSpPr>
          <p:cNvPr id="3" name="Title 2"/>
          <p:cNvSpPr>
            <a:spLocks noGrp="1"/>
          </p:cNvSpPr>
          <p:nvPr>
            <p:ph type="title"/>
          </p:nvPr>
        </p:nvSpPr>
        <p:spPr>
          <a:xfrm>
            <a:off x="385279" y="165069"/>
            <a:ext cx="11651769" cy="850932"/>
          </a:xfrm>
        </p:spPr>
        <p:txBody>
          <a:bodyPr/>
          <a:lstStyle/>
          <a:p>
            <a:r>
              <a:rPr lang="en-US" sz="4400" dirty="0"/>
              <a:t>What </a:t>
            </a:r>
            <a:r>
              <a:rPr lang="en-US" sz="4400" dirty="0" smtClean="0"/>
              <a:t>is currently in Candidate Screening and Re-Execute the Match Policies?</a:t>
            </a:r>
            <a:endParaRPr lang="en-US" sz="4400" dirty="0"/>
          </a:p>
        </p:txBody>
      </p:sp>
      <p:sp>
        <p:nvSpPr>
          <p:cNvPr id="4" name="Slide Number Placeholder 3"/>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EF8753-48E3-DC43-B5AB-733E5321FD2E}" type="slidenum">
              <a:rPr kumimoji="0" lang="en-US" sz="14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400" b="0" i="0" u="none" strike="noStrike" kern="1200" cap="none" spc="0" normalizeH="0" baseline="0" noProof="0" dirty="0">
              <a:ln>
                <a:noFill/>
              </a:ln>
              <a:solidFill>
                <a:srgbClr val="000000">
                  <a:tint val="75000"/>
                </a:srgbClr>
              </a:solidFill>
              <a:effectLst/>
              <a:uLnTx/>
              <a:uFillTx/>
              <a:latin typeface="Arial"/>
              <a:ea typeface="+mn-ea"/>
              <a:cs typeface="+mn-cs"/>
            </a:endParaRPr>
          </a:p>
        </p:txBody>
      </p:sp>
    </p:spTree>
    <p:extLst>
      <p:ext uri="{BB962C8B-B14F-4D97-AF65-F5344CB8AC3E}">
        <p14:creationId xmlns:p14="http://schemas.microsoft.com/office/powerpoint/2010/main" val="6141240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Supporting Evidence</a:t>
            </a:r>
          </a:p>
        </p:txBody>
      </p:sp>
      <p:sp>
        <p:nvSpPr>
          <p:cNvPr id="4" name="Slide Number Placeholder 3"/>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EF8753-48E3-DC43-B5AB-733E5321FD2E}" type="slidenum">
              <a:rPr kumimoji="0" lang="en-US" sz="14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400" b="0" i="0" u="none" strike="noStrike" kern="1200" cap="none" spc="0" normalizeH="0" baseline="0" noProof="0" dirty="0">
              <a:ln>
                <a:noFill/>
              </a:ln>
              <a:solidFill>
                <a:srgbClr val="000000">
                  <a:tint val="75000"/>
                </a:srgbClr>
              </a:solidFill>
              <a:effectLst/>
              <a:uLnTx/>
              <a:uFillTx/>
              <a:latin typeface="Arial"/>
              <a:ea typeface="+mn-ea"/>
              <a:cs typeface="+mn-cs"/>
            </a:endParaRPr>
          </a:p>
        </p:txBody>
      </p:sp>
    </p:spTree>
    <p:extLst>
      <p:ext uri="{BB962C8B-B14F-4D97-AF65-F5344CB8AC3E}">
        <p14:creationId xmlns:p14="http://schemas.microsoft.com/office/powerpoint/2010/main" val="24613007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5278" y="497896"/>
            <a:ext cx="11651769" cy="850932"/>
          </a:xfrm>
        </p:spPr>
        <p:txBody>
          <a:bodyPr/>
          <a:lstStyle/>
          <a:p>
            <a:r>
              <a:rPr lang="en-US" sz="4400" dirty="0" smtClean="0"/>
              <a:t>EBV and CMV positive donors are the norm not the exception</a:t>
            </a:r>
            <a:endParaRPr lang="en-US" sz="4400" dirty="0"/>
          </a:p>
        </p:txBody>
      </p:sp>
      <p:sp>
        <p:nvSpPr>
          <p:cNvPr id="4" name="Slide Number Placeholder 3"/>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EF8753-48E3-DC43-B5AB-733E5321FD2E}" type="slidenum">
              <a:rPr kumimoji="0" lang="en-US" sz="14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400" b="0" i="0" u="none" strike="noStrike" kern="1200" cap="none" spc="0" normalizeH="0" baseline="0" noProof="0" dirty="0">
              <a:ln>
                <a:noFill/>
              </a:ln>
              <a:solidFill>
                <a:srgbClr val="000000">
                  <a:tint val="75000"/>
                </a:srgbClr>
              </a:solidFill>
              <a:effectLst/>
              <a:uLnTx/>
              <a:uFillTx/>
              <a:latin typeface="Arial"/>
              <a:ea typeface="+mn-ea"/>
              <a:cs typeface="+mn-cs"/>
            </a:endParaRPr>
          </a:p>
        </p:txBody>
      </p:sp>
      <p:sp>
        <p:nvSpPr>
          <p:cNvPr id="5" name="Content Placeholder 4"/>
          <p:cNvSpPr>
            <a:spLocks noGrp="1"/>
          </p:cNvSpPr>
          <p:nvPr>
            <p:ph idx="1"/>
          </p:nvPr>
        </p:nvSpPr>
        <p:spPr>
          <a:xfrm>
            <a:off x="513703" y="1934243"/>
            <a:ext cx="11394917" cy="4405247"/>
          </a:xfrm>
        </p:spPr>
        <p:txBody>
          <a:bodyPr/>
          <a:lstStyle/>
          <a:p>
            <a:pPr marL="0" marR="0" indent="0">
              <a:lnSpc>
                <a:spcPct val="107000"/>
              </a:lnSpc>
              <a:spcBef>
                <a:spcPts val="0"/>
              </a:spcBef>
              <a:spcAft>
                <a:spcPts val="600"/>
              </a:spcAft>
              <a:buNone/>
            </a:pPr>
            <a:r>
              <a:rPr lang="en-US" dirty="0" smtClean="0">
                <a:ea typeface="Calibri" panose="020F0502020204030204" pitchFamily="34" charset="0"/>
              </a:rPr>
              <a:t>Out of 10,326 </a:t>
            </a:r>
            <a:r>
              <a:rPr lang="en-US" dirty="0">
                <a:ea typeface="Calibri" panose="020F0502020204030204" pitchFamily="34" charset="0"/>
              </a:rPr>
              <a:t>deceased donors from whom at least one organ was recovered for </a:t>
            </a:r>
            <a:r>
              <a:rPr lang="en-US" dirty="0" smtClean="0">
                <a:ea typeface="Calibri" panose="020F0502020204030204" pitchFamily="34" charset="0"/>
              </a:rPr>
              <a:t>transplant:</a:t>
            </a:r>
            <a:endParaRPr lang="en-US" dirty="0"/>
          </a:p>
          <a:p>
            <a:pPr marL="342900" lvl="0" indent="-342900">
              <a:lnSpc>
                <a:spcPct val="107000"/>
              </a:lnSpc>
              <a:spcBef>
                <a:spcPts val="0"/>
              </a:spcBef>
              <a:spcAft>
                <a:spcPts val="600"/>
              </a:spcAft>
              <a:buFont typeface="Symbol" panose="05050102010706020507" pitchFamily="18" charset="2"/>
              <a:buChar char=""/>
            </a:pPr>
            <a:r>
              <a:rPr lang="en-US" dirty="0">
                <a:ea typeface="Calibri" panose="020F0502020204030204" pitchFamily="34" charset="0"/>
              </a:rPr>
              <a:t>9,205 (</a:t>
            </a:r>
            <a:r>
              <a:rPr lang="en-US" dirty="0" smtClean="0">
                <a:ea typeface="Calibri" panose="020F0502020204030204" pitchFamily="34" charset="0"/>
              </a:rPr>
              <a:t>89%) </a:t>
            </a:r>
            <a:r>
              <a:rPr lang="en-US" dirty="0">
                <a:ea typeface="Calibri" panose="020F0502020204030204" pitchFamily="34" charset="0"/>
              </a:rPr>
              <a:t>tested positive for EBV (IgG or IgM</a:t>
            </a:r>
            <a:r>
              <a:rPr lang="en-US" dirty="0" smtClean="0">
                <a:ea typeface="Calibri" panose="020F0502020204030204" pitchFamily="34" charset="0"/>
              </a:rPr>
              <a:t>)</a:t>
            </a:r>
            <a:endParaRPr lang="en-US" dirty="0"/>
          </a:p>
          <a:p>
            <a:pPr marL="342900" lvl="0" indent="-342900">
              <a:lnSpc>
                <a:spcPct val="107000"/>
              </a:lnSpc>
              <a:spcBef>
                <a:spcPts val="0"/>
              </a:spcBef>
              <a:spcAft>
                <a:spcPts val="600"/>
              </a:spcAft>
              <a:buFont typeface="Symbol" panose="05050102010706020507" pitchFamily="18" charset="2"/>
              <a:buChar char=""/>
            </a:pPr>
            <a:r>
              <a:rPr lang="en-US" dirty="0">
                <a:ea typeface="Calibri" panose="020F0502020204030204" pitchFamily="34" charset="0"/>
              </a:rPr>
              <a:t>6,283 (</a:t>
            </a:r>
            <a:r>
              <a:rPr lang="en-US" dirty="0" smtClean="0">
                <a:ea typeface="Calibri" panose="020F0502020204030204" pitchFamily="34" charset="0"/>
              </a:rPr>
              <a:t>61%) </a:t>
            </a:r>
            <a:r>
              <a:rPr lang="en-US" dirty="0">
                <a:ea typeface="Calibri" panose="020F0502020204030204" pitchFamily="34" charset="0"/>
              </a:rPr>
              <a:t>tested positive for </a:t>
            </a:r>
            <a:r>
              <a:rPr lang="en-US" dirty="0" smtClean="0">
                <a:ea typeface="Calibri" panose="020F0502020204030204" pitchFamily="34" charset="0"/>
              </a:rPr>
              <a:t>CMV</a:t>
            </a:r>
            <a:endParaRPr lang="en-US" dirty="0"/>
          </a:p>
          <a:p>
            <a:endParaRPr lang="en-US" dirty="0"/>
          </a:p>
        </p:txBody>
      </p:sp>
      <p:sp>
        <p:nvSpPr>
          <p:cNvPr id="6" name="Rectangle 5"/>
          <p:cNvSpPr/>
          <p:nvPr/>
        </p:nvSpPr>
        <p:spPr>
          <a:xfrm>
            <a:off x="513703" y="5693159"/>
            <a:ext cx="7628811" cy="36933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a:ea typeface="+mn-ea"/>
                <a:cs typeface="+mn-cs"/>
              </a:rPr>
              <a:t>Data Source: UNet data from October 1, 2016 and September 30, 2017</a:t>
            </a:r>
          </a:p>
        </p:txBody>
      </p:sp>
    </p:spTree>
    <p:extLst>
      <p:ext uri="{BB962C8B-B14F-4D97-AF65-F5344CB8AC3E}">
        <p14:creationId xmlns:p14="http://schemas.microsoft.com/office/powerpoint/2010/main" val="28083691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887351"/>
            <a:ext cx="11651769" cy="4405247"/>
          </a:xfrm>
        </p:spPr>
        <p:txBody>
          <a:bodyPr>
            <a:normAutofit/>
          </a:bodyPr>
          <a:lstStyle/>
          <a:p>
            <a:pPr marL="0" lvl="0" indent="0">
              <a:spcBef>
                <a:spcPts val="0"/>
              </a:spcBef>
              <a:spcAft>
                <a:spcPts val="600"/>
              </a:spcAft>
              <a:buClr>
                <a:srgbClr val="0FA0E4"/>
              </a:buClr>
              <a:buNone/>
            </a:pPr>
            <a:r>
              <a:rPr lang="en-US" b="1" i="1" u="sng" dirty="0" smtClean="0">
                <a:latin typeface="Arial" panose="020B0604020202020204" pitchFamily="34" charset="0"/>
                <a:ea typeface="Calibri" panose="020F0502020204030204" pitchFamily="34" charset="0"/>
              </a:rPr>
              <a:t>EBV </a:t>
            </a:r>
            <a:r>
              <a:rPr lang="en-US" b="1" i="1" u="sng" dirty="0">
                <a:latin typeface="Arial" panose="020B0604020202020204" pitchFamily="34" charset="0"/>
                <a:ea typeface="Calibri" panose="020F0502020204030204" pitchFamily="34" charset="0"/>
              </a:rPr>
              <a:t>Mismatches:</a:t>
            </a:r>
            <a:r>
              <a:rPr lang="en-US" dirty="0">
                <a:latin typeface="Arial" panose="020B0604020202020204" pitchFamily="34" charset="0"/>
                <a:ea typeface="Calibri" panose="020F0502020204030204" pitchFamily="34" charset="0"/>
              </a:rPr>
              <a:t> </a:t>
            </a:r>
            <a:endParaRPr lang="en-US" dirty="0" smtClean="0">
              <a:latin typeface="Arial" panose="020B0604020202020204" pitchFamily="34" charset="0"/>
              <a:ea typeface="Calibri" panose="020F0502020204030204" pitchFamily="34" charset="0"/>
            </a:endParaRPr>
          </a:p>
          <a:p>
            <a:pPr lvl="0">
              <a:spcBef>
                <a:spcPts val="0"/>
              </a:spcBef>
              <a:spcAft>
                <a:spcPts val="600"/>
              </a:spcAft>
              <a:buClr>
                <a:srgbClr val="0FA0E4"/>
              </a:buClr>
              <a:buFont typeface="Wingdings" panose="05000000000000000000" pitchFamily="2" charset="2"/>
              <a:buChar char="§"/>
            </a:pPr>
            <a:r>
              <a:rPr lang="en-US" dirty="0" smtClean="0">
                <a:latin typeface="Arial" panose="020B0604020202020204" pitchFamily="34" charset="0"/>
                <a:ea typeface="Calibri" panose="020F0502020204030204" pitchFamily="34" charset="0"/>
              </a:rPr>
              <a:t>85% of EBV-negative </a:t>
            </a:r>
            <a:r>
              <a:rPr lang="en-US" dirty="0">
                <a:latin typeface="Arial" panose="020B0604020202020204" pitchFamily="34" charset="0"/>
                <a:ea typeface="Calibri" panose="020F0502020204030204" pitchFamily="34" charset="0"/>
              </a:rPr>
              <a:t>recipients received an </a:t>
            </a:r>
            <a:r>
              <a:rPr lang="en-US" dirty="0" smtClean="0">
                <a:latin typeface="Arial" panose="020B0604020202020204" pitchFamily="34" charset="0"/>
                <a:ea typeface="Calibri" panose="020F0502020204030204" pitchFamily="34" charset="0"/>
              </a:rPr>
              <a:t>EBV-positive </a:t>
            </a:r>
            <a:r>
              <a:rPr lang="en-US" dirty="0">
                <a:latin typeface="Arial" panose="020B0604020202020204" pitchFamily="34" charset="0"/>
                <a:ea typeface="Calibri" panose="020F0502020204030204" pitchFamily="34" charset="0"/>
              </a:rPr>
              <a:t>donor </a:t>
            </a:r>
            <a:r>
              <a:rPr lang="en-US" dirty="0" smtClean="0">
                <a:latin typeface="Arial" panose="020B0604020202020204" pitchFamily="34" charset="0"/>
                <a:ea typeface="Calibri" panose="020F0502020204030204" pitchFamily="34" charset="0"/>
              </a:rPr>
              <a:t>organ</a:t>
            </a:r>
          </a:p>
          <a:p>
            <a:pPr lvl="0">
              <a:spcBef>
                <a:spcPts val="0"/>
              </a:spcBef>
              <a:spcAft>
                <a:spcPts val="600"/>
              </a:spcAft>
              <a:buClr>
                <a:srgbClr val="0FA0E4"/>
              </a:buClr>
              <a:buFont typeface="Wingdings" panose="05000000000000000000" pitchFamily="2" charset="2"/>
              <a:buChar char="§"/>
            </a:pPr>
            <a:r>
              <a:rPr lang="en-US" dirty="0" smtClean="0">
                <a:latin typeface="Arial" panose="020B0604020202020204" pitchFamily="34" charset="0"/>
                <a:ea typeface="Calibri" panose="020F0502020204030204" pitchFamily="34" charset="0"/>
              </a:rPr>
              <a:t>2,289 out of </a:t>
            </a:r>
            <a:r>
              <a:rPr lang="en-US" dirty="0">
                <a:latin typeface="Arial" panose="020B0604020202020204" pitchFamily="34" charset="0"/>
                <a:ea typeface="Calibri" panose="020F0502020204030204" pitchFamily="34" charset="0"/>
              </a:rPr>
              <a:t>2,691 EBV-negative </a:t>
            </a:r>
            <a:r>
              <a:rPr lang="en-US" dirty="0" smtClean="0">
                <a:latin typeface="Arial" panose="020B0604020202020204" pitchFamily="34" charset="0"/>
                <a:ea typeface="Calibri" panose="020F0502020204030204" pitchFamily="34" charset="0"/>
              </a:rPr>
              <a:t>recipients</a:t>
            </a:r>
          </a:p>
          <a:p>
            <a:pPr lvl="0">
              <a:spcBef>
                <a:spcPts val="0"/>
              </a:spcBef>
              <a:spcAft>
                <a:spcPts val="600"/>
              </a:spcAft>
              <a:buClr>
                <a:srgbClr val="0FA0E4"/>
              </a:buClr>
              <a:buFont typeface="Wingdings" panose="05000000000000000000" pitchFamily="2" charset="2"/>
              <a:buChar char="§"/>
            </a:pPr>
            <a:endParaRPr lang="en-US" dirty="0">
              <a:latin typeface="Arial" panose="020B0604020202020204" pitchFamily="34" charset="0"/>
              <a:ea typeface="Cambria" panose="02040503050406030204" pitchFamily="18" charset="0"/>
            </a:endParaRPr>
          </a:p>
          <a:p>
            <a:pPr marL="0" marR="0" lvl="0" indent="0">
              <a:spcBef>
                <a:spcPts val="0"/>
              </a:spcBef>
              <a:spcAft>
                <a:spcPts val="600"/>
              </a:spcAft>
              <a:buNone/>
            </a:pPr>
            <a:r>
              <a:rPr lang="en-US" b="1" i="1" u="sng" dirty="0" smtClean="0">
                <a:latin typeface="Arial" panose="020B0604020202020204" pitchFamily="34" charset="0"/>
                <a:ea typeface="Calibri" panose="020F0502020204030204" pitchFamily="34" charset="0"/>
              </a:rPr>
              <a:t>CMV </a:t>
            </a:r>
            <a:r>
              <a:rPr lang="en-US" b="1" i="1" u="sng" dirty="0">
                <a:latin typeface="Arial" panose="020B0604020202020204" pitchFamily="34" charset="0"/>
                <a:ea typeface="Calibri" panose="020F0502020204030204" pitchFamily="34" charset="0"/>
              </a:rPr>
              <a:t>Mismatches</a:t>
            </a:r>
            <a:r>
              <a:rPr lang="en-US" b="1" u="sng" dirty="0">
                <a:latin typeface="Arial" panose="020B0604020202020204" pitchFamily="34" charset="0"/>
                <a:ea typeface="Calibri" panose="020F0502020204030204" pitchFamily="34" charset="0"/>
              </a:rPr>
              <a:t>:</a:t>
            </a:r>
            <a:r>
              <a:rPr lang="en-US" dirty="0">
                <a:latin typeface="Arial" panose="020B0604020202020204" pitchFamily="34" charset="0"/>
                <a:ea typeface="Calibri" panose="020F0502020204030204" pitchFamily="34" charset="0"/>
              </a:rPr>
              <a:t> </a:t>
            </a:r>
            <a:endParaRPr lang="en-US" dirty="0" smtClean="0">
              <a:latin typeface="Arial" panose="020B0604020202020204" pitchFamily="34" charset="0"/>
              <a:ea typeface="Calibri" panose="020F0502020204030204" pitchFamily="34" charset="0"/>
            </a:endParaRPr>
          </a:p>
          <a:p>
            <a:pPr marR="0" lvl="0">
              <a:spcBef>
                <a:spcPts val="0"/>
              </a:spcBef>
              <a:spcAft>
                <a:spcPts val="600"/>
              </a:spcAft>
              <a:buFont typeface="Wingdings" panose="05000000000000000000" pitchFamily="2" charset="2"/>
              <a:buChar char="§"/>
            </a:pPr>
            <a:r>
              <a:rPr lang="en-US" dirty="0" smtClean="0">
                <a:latin typeface="Arial" panose="020B0604020202020204" pitchFamily="34" charset="0"/>
                <a:ea typeface="Calibri" panose="020F0502020204030204" pitchFamily="34" charset="0"/>
              </a:rPr>
              <a:t>57% of CMV-negative </a:t>
            </a:r>
            <a:r>
              <a:rPr lang="en-US" dirty="0">
                <a:latin typeface="Arial" panose="020B0604020202020204" pitchFamily="34" charset="0"/>
                <a:ea typeface="Calibri" panose="020F0502020204030204" pitchFamily="34" charset="0"/>
              </a:rPr>
              <a:t>recipients received </a:t>
            </a:r>
            <a:r>
              <a:rPr lang="en-US" dirty="0" smtClean="0">
                <a:latin typeface="Arial" panose="020B0604020202020204" pitchFamily="34" charset="0"/>
                <a:ea typeface="Calibri" panose="020F0502020204030204" pitchFamily="34" charset="0"/>
              </a:rPr>
              <a:t>a </a:t>
            </a:r>
            <a:r>
              <a:rPr lang="en-US" dirty="0">
                <a:latin typeface="Arial" panose="020B0604020202020204" pitchFamily="34" charset="0"/>
                <a:ea typeface="Calibri" panose="020F0502020204030204" pitchFamily="34" charset="0"/>
              </a:rPr>
              <a:t>CMV-positive donor </a:t>
            </a:r>
            <a:r>
              <a:rPr lang="en-US" dirty="0" smtClean="0">
                <a:latin typeface="Arial" panose="020B0604020202020204" pitchFamily="34" charset="0"/>
                <a:ea typeface="Calibri" panose="020F0502020204030204" pitchFamily="34" charset="0"/>
              </a:rPr>
              <a:t>organ</a:t>
            </a:r>
          </a:p>
          <a:p>
            <a:pPr marR="0" lvl="0">
              <a:spcBef>
                <a:spcPts val="0"/>
              </a:spcBef>
              <a:spcAft>
                <a:spcPts val="600"/>
              </a:spcAft>
              <a:buFont typeface="Wingdings" panose="05000000000000000000" pitchFamily="2" charset="2"/>
              <a:buChar char="§"/>
            </a:pPr>
            <a:r>
              <a:rPr lang="en-US" dirty="0" smtClean="0">
                <a:latin typeface="Arial" panose="020B0604020202020204" pitchFamily="34" charset="0"/>
                <a:ea typeface="Calibri" panose="020F0502020204030204" pitchFamily="34" charset="0"/>
              </a:rPr>
              <a:t>5,687 out of 10,003 </a:t>
            </a:r>
            <a:r>
              <a:rPr lang="en-US" dirty="0">
                <a:latin typeface="Arial" panose="020B0604020202020204" pitchFamily="34" charset="0"/>
                <a:ea typeface="Calibri" panose="020F0502020204030204" pitchFamily="34" charset="0"/>
              </a:rPr>
              <a:t>CMV-negative </a:t>
            </a:r>
            <a:r>
              <a:rPr lang="en-US" dirty="0" smtClean="0">
                <a:latin typeface="Arial" panose="020B0604020202020204" pitchFamily="34" charset="0"/>
                <a:ea typeface="Calibri" panose="020F0502020204030204" pitchFamily="34" charset="0"/>
              </a:rPr>
              <a:t>recipients</a:t>
            </a:r>
          </a:p>
          <a:p>
            <a:pPr marL="342900" marR="0" lvl="0" indent="-342900">
              <a:spcBef>
                <a:spcPts val="0"/>
              </a:spcBef>
              <a:spcAft>
                <a:spcPts val="600"/>
              </a:spcAft>
              <a:buFont typeface="Symbol" panose="05050102010706020507" pitchFamily="18" charset="2"/>
              <a:buChar char=""/>
            </a:pPr>
            <a:endParaRPr lang="en-US" dirty="0" smtClean="0">
              <a:solidFill>
                <a:srgbClr val="000000"/>
              </a:solidFill>
              <a:latin typeface="Arial" panose="020B0604020202020204" pitchFamily="34" charset="0"/>
              <a:ea typeface="Calibri" panose="020F0502020204030204" pitchFamily="34" charset="0"/>
            </a:endParaRPr>
          </a:p>
          <a:p>
            <a:pPr marL="0" marR="0" lvl="0" indent="0">
              <a:spcBef>
                <a:spcPts val="0"/>
              </a:spcBef>
              <a:spcAft>
                <a:spcPts val="600"/>
              </a:spcAft>
              <a:buNone/>
            </a:pPr>
            <a:r>
              <a:rPr lang="en-US" sz="1600" dirty="0">
                <a:solidFill>
                  <a:srgbClr val="000000"/>
                </a:solidFill>
                <a:latin typeface="Arial" panose="020B0604020202020204" pitchFamily="34" charset="0"/>
                <a:ea typeface="Cambria" panose="02040503050406030204" pitchFamily="18" charset="0"/>
              </a:rPr>
              <a:t>Data Source: UNet data </a:t>
            </a:r>
            <a:r>
              <a:rPr lang="en-US" sz="1600" dirty="0" smtClean="0">
                <a:solidFill>
                  <a:srgbClr val="000000"/>
                </a:solidFill>
                <a:latin typeface="Arial" panose="020B0604020202020204" pitchFamily="34" charset="0"/>
                <a:ea typeface="Cambria" panose="02040503050406030204" pitchFamily="18" charset="0"/>
              </a:rPr>
              <a:t>from October </a:t>
            </a:r>
            <a:r>
              <a:rPr lang="en-US" sz="1600" dirty="0">
                <a:solidFill>
                  <a:srgbClr val="000000"/>
                </a:solidFill>
                <a:latin typeface="Arial" panose="020B0604020202020204" pitchFamily="34" charset="0"/>
                <a:ea typeface="Cambria" panose="02040503050406030204" pitchFamily="18" charset="0"/>
              </a:rPr>
              <a:t>1, 2016 and September 30, 2017</a:t>
            </a:r>
          </a:p>
        </p:txBody>
      </p:sp>
      <p:sp>
        <p:nvSpPr>
          <p:cNvPr id="3" name="Title 2"/>
          <p:cNvSpPr>
            <a:spLocks noGrp="1"/>
          </p:cNvSpPr>
          <p:nvPr>
            <p:ph type="title"/>
          </p:nvPr>
        </p:nvSpPr>
        <p:spPr>
          <a:xfrm>
            <a:off x="385278" y="497896"/>
            <a:ext cx="11651769" cy="850932"/>
          </a:xfrm>
        </p:spPr>
        <p:txBody>
          <a:bodyPr/>
          <a:lstStyle/>
          <a:p>
            <a:r>
              <a:rPr lang="en-US" sz="4400" dirty="0" smtClean="0"/>
              <a:t>EBV and CMV are standard</a:t>
            </a:r>
            <a:endParaRPr lang="en-US" sz="4400" dirty="0"/>
          </a:p>
        </p:txBody>
      </p:sp>
      <p:sp>
        <p:nvSpPr>
          <p:cNvPr id="4" name="Slide Number Placeholder 3"/>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EF8753-48E3-DC43-B5AB-733E5321FD2E}" type="slidenum">
              <a:rPr kumimoji="0" lang="en-US" sz="14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400" b="0" i="0" u="none" strike="noStrike" kern="1200" cap="none" spc="0" normalizeH="0" baseline="0" noProof="0" dirty="0">
              <a:ln>
                <a:noFill/>
              </a:ln>
              <a:solidFill>
                <a:srgbClr val="000000">
                  <a:tint val="75000"/>
                </a:srgbClr>
              </a:solidFill>
              <a:effectLst/>
              <a:uLnTx/>
              <a:uFillTx/>
              <a:latin typeface="Arial"/>
              <a:ea typeface="+mn-ea"/>
              <a:cs typeface="+mn-cs"/>
            </a:endParaRPr>
          </a:p>
        </p:txBody>
      </p:sp>
    </p:spTree>
    <p:extLst>
      <p:ext uri="{BB962C8B-B14F-4D97-AF65-F5344CB8AC3E}">
        <p14:creationId xmlns:p14="http://schemas.microsoft.com/office/powerpoint/2010/main" val="32537944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8788" y="1784256"/>
            <a:ext cx="11394917" cy="4405247"/>
          </a:xfrm>
        </p:spPr>
        <p:txBody>
          <a:bodyPr>
            <a:normAutofit/>
          </a:bodyPr>
          <a:lstStyle/>
          <a:p>
            <a:pPr marL="0" indent="0">
              <a:buNone/>
            </a:pPr>
            <a:r>
              <a:rPr lang="en-US" dirty="0"/>
              <a:t>Out of 10,326 deceased donors from whom at least one organ was recovered for </a:t>
            </a:r>
            <a:r>
              <a:rPr lang="en-US" dirty="0" smtClean="0"/>
              <a:t>transplant:</a:t>
            </a:r>
            <a:endParaRPr lang="en-US" dirty="0"/>
          </a:p>
          <a:p>
            <a:r>
              <a:rPr lang="en-US" dirty="0" smtClean="0"/>
              <a:t>744 </a:t>
            </a:r>
            <a:r>
              <a:rPr lang="en-US" dirty="0"/>
              <a:t>(7.2%) tested positive for HCV a</a:t>
            </a:r>
            <a:r>
              <a:rPr lang="en-US" dirty="0" smtClean="0"/>
              <a:t>ntibody</a:t>
            </a:r>
            <a:endParaRPr lang="en-US" dirty="0"/>
          </a:p>
          <a:p>
            <a:r>
              <a:rPr lang="en-US" dirty="0" smtClean="0"/>
              <a:t>495 </a:t>
            </a:r>
            <a:r>
              <a:rPr lang="en-US" dirty="0"/>
              <a:t>(4.8%) tested positive for HCV </a:t>
            </a:r>
            <a:r>
              <a:rPr lang="en-US" dirty="0" smtClean="0"/>
              <a:t>NAT</a:t>
            </a:r>
            <a:endParaRPr lang="en-US" dirty="0"/>
          </a:p>
          <a:p>
            <a:r>
              <a:rPr lang="en-US" dirty="0" smtClean="0"/>
              <a:t>478 </a:t>
            </a:r>
            <a:r>
              <a:rPr lang="en-US" dirty="0"/>
              <a:t>(4.6%) tested positive for HBV core </a:t>
            </a:r>
            <a:r>
              <a:rPr lang="en-US" dirty="0" smtClean="0"/>
              <a:t>antibody</a:t>
            </a:r>
            <a:endParaRPr lang="en-US" dirty="0"/>
          </a:p>
          <a:p>
            <a:r>
              <a:rPr lang="en-US" dirty="0" smtClean="0"/>
              <a:t>15 </a:t>
            </a:r>
            <a:r>
              <a:rPr lang="en-US" dirty="0"/>
              <a:t>(0.1%) tested positive for HBV NAT</a:t>
            </a:r>
          </a:p>
          <a:p>
            <a:endParaRPr lang="en-US" dirty="0"/>
          </a:p>
        </p:txBody>
      </p:sp>
      <p:sp>
        <p:nvSpPr>
          <p:cNvPr id="3" name="Title 2"/>
          <p:cNvSpPr>
            <a:spLocks noGrp="1"/>
          </p:cNvSpPr>
          <p:nvPr>
            <p:ph type="title"/>
          </p:nvPr>
        </p:nvSpPr>
        <p:spPr>
          <a:xfrm>
            <a:off x="270361" y="420058"/>
            <a:ext cx="11651769" cy="850932"/>
          </a:xfrm>
        </p:spPr>
        <p:txBody>
          <a:bodyPr/>
          <a:lstStyle/>
          <a:p>
            <a:r>
              <a:rPr lang="en-US" dirty="0" smtClean="0"/>
              <a:t>HCV and HBV positive donors</a:t>
            </a:r>
            <a:endParaRPr lang="en-US" dirty="0"/>
          </a:p>
        </p:txBody>
      </p:sp>
      <p:sp>
        <p:nvSpPr>
          <p:cNvPr id="4" name="Slide Number Placeholder 3"/>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EF8753-48E3-DC43-B5AB-733E5321FD2E}" type="slidenum">
              <a:rPr kumimoji="0" lang="en-US" sz="14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400" b="0" i="0" u="none" strike="noStrike" kern="1200" cap="none" spc="0" normalizeH="0" baseline="0" noProof="0" dirty="0">
              <a:ln>
                <a:noFill/>
              </a:ln>
              <a:solidFill>
                <a:srgbClr val="000000">
                  <a:tint val="75000"/>
                </a:srgbClr>
              </a:solidFill>
              <a:effectLst/>
              <a:uLnTx/>
              <a:uFillTx/>
              <a:latin typeface="Arial"/>
              <a:ea typeface="+mn-ea"/>
              <a:cs typeface="+mn-cs"/>
            </a:endParaRPr>
          </a:p>
        </p:txBody>
      </p:sp>
      <p:sp>
        <p:nvSpPr>
          <p:cNvPr id="5" name="Rectangle 4"/>
          <p:cNvSpPr/>
          <p:nvPr/>
        </p:nvSpPr>
        <p:spPr>
          <a:xfrm>
            <a:off x="513703" y="6062491"/>
            <a:ext cx="7628811" cy="36933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a:ea typeface="+mn-ea"/>
                <a:cs typeface="+mn-cs"/>
              </a:rPr>
              <a:t>Data Source: UNet data from October 1, 2016 and September 30, 2017</a:t>
            </a:r>
          </a:p>
        </p:txBody>
      </p:sp>
    </p:spTree>
    <p:extLst>
      <p:ext uri="{BB962C8B-B14F-4D97-AF65-F5344CB8AC3E}">
        <p14:creationId xmlns:p14="http://schemas.microsoft.com/office/powerpoint/2010/main" val="13299704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956014"/>
            <a:ext cx="11394917" cy="4405247"/>
          </a:xfrm>
        </p:spPr>
        <p:txBody>
          <a:bodyPr/>
          <a:lstStyle/>
          <a:p>
            <a:r>
              <a:rPr lang="en-US" dirty="0" smtClean="0"/>
              <a:t>Can still obtain informed consent if warranted </a:t>
            </a:r>
          </a:p>
          <a:p>
            <a:r>
              <a:rPr lang="en-US" dirty="0" smtClean="0"/>
              <a:t>Transplant hospitals must still meet applicable informed consent requirements for:</a:t>
            </a:r>
          </a:p>
          <a:p>
            <a:pPr lvl="1"/>
            <a:r>
              <a:rPr lang="en-US" sz="2400" dirty="0" smtClean="0">
                <a:solidFill>
                  <a:srgbClr val="001B37"/>
                </a:solidFill>
              </a:rPr>
              <a:t>State laws</a:t>
            </a:r>
          </a:p>
          <a:p>
            <a:pPr lvl="1"/>
            <a:r>
              <a:rPr lang="en-US" sz="2400" dirty="0" smtClean="0">
                <a:solidFill>
                  <a:srgbClr val="001B37"/>
                </a:solidFill>
              </a:rPr>
              <a:t>CMS Conditions of Participation</a:t>
            </a:r>
          </a:p>
          <a:p>
            <a:pPr marL="0" indent="0">
              <a:buNone/>
            </a:pPr>
            <a:endParaRPr lang="en-US" dirty="0"/>
          </a:p>
        </p:txBody>
      </p:sp>
      <p:sp>
        <p:nvSpPr>
          <p:cNvPr id="3" name="Title 2"/>
          <p:cNvSpPr>
            <a:spLocks noGrp="1"/>
          </p:cNvSpPr>
          <p:nvPr>
            <p:ph type="title"/>
          </p:nvPr>
        </p:nvSpPr>
        <p:spPr>
          <a:xfrm>
            <a:off x="385279" y="581776"/>
            <a:ext cx="11651769" cy="850932"/>
          </a:xfrm>
        </p:spPr>
        <p:txBody>
          <a:bodyPr/>
          <a:lstStyle/>
          <a:p>
            <a:r>
              <a:rPr lang="en-US" dirty="0" smtClean="0"/>
              <a:t>What about other conditions?</a:t>
            </a:r>
            <a:endParaRPr lang="en-US" dirty="0"/>
          </a:p>
        </p:txBody>
      </p:sp>
      <p:sp>
        <p:nvSpPr>
          <p:cNvPr id="4" name="Slide Number Placeholder 3"/>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EF8753-48E3-DC43-B5AB-733E5321FD2E}" type="slidenum">
              <a:rPr kumimoji="0" lang="en-US" sz="1400" b="0" i="0" u="none" strike="noStrike" kern="1200" cap="none" spc="0" normalizeH="0" baseline="0" noProof="0" smtClean="0">
                <a:ln>
                  <a:noFill/>
                </a:ln>
                <a:solidFill>
                  <a:srgbClr val="000000">
                    <a:tint val="75000"/>
                  </a:srgbClr>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400" b="0" i="0" u="none" strike="noStrike" kern="1200" cap="none" spc="0" normalizeH="0" baseline="0" noProof="0" dirty="0">
              <a:ln>
                <a:noFill/>
              </a:ln>
              <a:solidFill>
                <a:srgbClr val="000000">
                  <a:tint val="75000"/>
                </a:srgbClr>
              </a:solidFill>
              <a:effectLst/>
              <a:uLnTx/>
              <a:uFillTx/>
              <a:latin typeface="Arial"/>
              <a:ea typeface="+mn-ea"/>
              <a:cs typeface="+mn-cs"/>
            </a:endParaRPr>
          </a:p>
        </p:txBody>
      </p:sp>
    </p:spTree>
    <p:extLst>
      <p:ext uri="{BB962C8B-B14F-4D97-AF65-F5344CB8AC3E}">
        <p14:creationId xmlns:p14="http://schemas.microsoft.com/office/powerpoint/2010/main" val="17463894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4">
      <a:dk1>
        <a:srgbClr val="000000"/>
      </a:dk1>
      <a:lt1>
        <a:sysClr val="window" lastClr="FFFFFF"/>
      </a:lt1>
      <a:dk2>
        <a:srgbClr val="0A468C"/>
      </a:dk2>
      <a:lt2>
        <a:srgbClr val="0FA0E4"/>
      </a:lt2>
      <a:accent1>
        <a:srgbClr val="FBC01E"/>
      </a:accent1>
      <a:accent2>
        <a:srgbClr val="78B43C"/>
      </a:accent2>
      <a:accent3>
        <a:srgbClr val="FA8716"/>
      </a:accent3>
      <a:accent4>
        <a:srgbClr val="BE0204"/>
      </a:accent4>
      <a:accent5>
        <a:srgbClr val="800040"/>
      </a:accent5>
      <a:accent6>
        <a:srgbClr val="7E13E3"/>
      </a:accent6>
      <a:hlink>
        <a:srgbClr val="0FA0E4"/>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Expo">
  <a:themeElements>
    <a:clrScheme name="Custom 4">
      <a:dk1>
        <a:srgbClr val="000000"/>
      </a:dk1>
      <a:lt1>
        <a:sysClr val="window" lastClr="FFFFFF"/>
      </a:lt1>
      <a:dk2>
        <a:srgbClr val="0A468C"/>
      </a:dk2>
      <a:lt2>
        <a:srgbClr val="0FA0E4"/>
      </a:lt2>
      <a:accent1>
        <a:srgbClr val="FBC01E"/>
      </a:accent1>
      <a:accent2>
        <a:srgbClr val="78B43C"/>
      </a:accent2>
      <a:accent3>
        <a:srgbClr val="FA8716"/>
      </a:accent3>
      <a:accent4>
        <a:srgbClr val="BE0204"/>
      </a:accent4>
      <a:accent5>
        <a:srgbClr val="800040"/>
      </a:accent5>
      <a:accent6>
        <a:srgbClr val="7E13E3"/>
      </a:accent6>
      <a:hlink>
        <a:srgbClr val="0FA0E4"/>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ue_x0020_Date xmlns="eb91da90-ef78-48fa-8294-c2e3b9c4157a" xsi:nil="true"/>
    <Note xmlns="eb91da90-ef78-48fa-8294-c2e3b9c4157a"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9016BBB36FB9644B4DC5A4168E0CC9B" ma:contentTypeVersion="2" ma:contentTypeDescription="Create a new document." ma:contentTypeScope="" ma:versionID="153c61b9d62639d5fba16c15d24230f8">
  <xsd:schema xmlns:xsd="http://www.w3.org/2001/XMLSchema" xmlns:xs="http://www.w3.org/2001/XMLSchema" xmlns:p="http://schemas.microsoft.com/office/2006/metadata/properties" xmlns:ns2="eb91da90-ef78-48fa-8294-c2e3b9c4157a" targetNamespace="http://schemas.microsoft.com/office/2006/metadata/properties" ma:root="true" ma:fieldsID="0720fbe528f39436e7d2e4027fd66aeb" ns2:_="">
    <xsd:import namespace="eb91da90-ef78-48fa-8294-c2e3b9c4157a"/>
    <xsd:element name="properties">
      <xsd:complexType>
        <xsd:sequence>
          <xsd:element name="documentManagement">
            <xsd:complexType>
              <xsd:all>
                <xsd:element ref="ns2:Note" minOccurs="0"/>
                <xsd:element ref="ns2:Due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91da90-ef78-48fa-8294-c2e3b9c4157a" elementFormDefault="qualified">
    <xsd:import namespace="http://schemas.microsoft.com/office/2006/documentManagement/types"/>
    <xsd:import namespace="http://schemas.microsoft.com/office/infopath/2007/PartnerControls"/>
    <xsd:element name="Note" ma:index="8" nillable="true" ma:displayName="Notes" ma:internalName="Note">
      <xsd:simpleType>
        <xsd:restriction base="dms:Note">
          <xsd:maxLength value="255"/>
        </xsd:restriction>
      </xsd:simpleType>
    </xsd:element>
    <xsd:element name="Due_x0020_Date" ma:index="9" nillable="true" ma:displayName="Due Date" ma:format="DateOnly" ma:internalName="Due_x0020_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B4DD36-3E77-48C1-BD50-FF15F831F4D8}">
  <ds:schemaRefs>
    <ds:schemaRef ds:uri="http://schemas.microsoft.com/office/infopath/2007/PartnerControls"/>
    <ds:schemaRef ds:uri="eb91da90-ef78-48fa-8294-c2e3b9c4157a"/>
    <ds:schemaRef ds:uri="http://schemas.microsoft.com/office/2006/documentManagement/types"/>
    <ds:schemaRef ds:uri="http://purl.org/dc/dcmitype/"/>
    <ds:schemaRef ds:uri="http://www.w3.org/XML/1998/namespace"/>
    <ds:schemaRef ds:uri="http://purl.org/dc/elements/1.1/"/>
    <ds:schemaRef ds:uri="http://purl.org/dc/term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976D4970-777D-4F59-89B7-04174390EB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91da90-ef78-48fa-8294-c2e3b9c415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9AC5259-4682-454A-9542-9B6F82E2C39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2636</TotalTime>
  <Words>2544</Words>
  <Application>Microsoft Office PowerPoint</Application>
  <PresentationFormat>Custom</PresentationFormat>
  <Paragraphs>278</Paragraphs>
  <Slides>21</Slides>
  <Notes>21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21</vt:i4>
      </vt:variant>
    </vt:vector>
  </HeadingPairs>
  <TitlesOfParts>
    <vt:vector size="29" baseType="lpstr">
      <vt:lpstr>Arial</vt:lpstr>
      <vt:lpstr>Calibri</vt:lpstr>
      <vt:lpstr>Cambria</vt:lpstr>
      <vt:lpstr>Myriad Pro</vt:lpstr>
      <vt:lpstr>Symbol</vt:lpstr>
      <vt:lpstr>Wingdings</vt:lpstr>
      <vt:lpstr>Expo</vt:lpstr>
      <vt:lpstr>1_Expo</vt:lpstr>
      <vt:lpstr>Clarify Informed Consent of Transmittable Conditions</vt:lpstr>
      <vt:lpstr>What problem will the proposal solve? </vt:lpstr>
      <vt:lpstr>What are the proposed solutions?</vt:lpstr>
      <vt:lpstr>What is currently in Candidate Screening and Re-Execute the Match Policies?</vt:lpstr>
      <vt:lpstr>Supporting Evidence</vt:lpstr>
      <vt:lpstr>EBV and CMV positive donors are the norm not the exception</vt:lpstr>
      <vt:lpstr>EBV and CMV are standard</vt:lpstr>
      <vt:lpstr>HCV and HBV positive donors</vt:lpstr>
      <vt:lpstr>What about other conditions?</vt:lpstr>
      <vt:lpstr>How will members implement this proposal?</vt:lpstr>
      <vt:lpstr>Specific Feedback </vt:lpstr>
      <vt:lpstr>How will the OPTN implement this proposal?</vt:lpstr>
      <vt:lpstr>How will the OPTN implement this proposal?</vt:lpstr>
      <vt:lpstr>Questions?</vt:lpstr>
      <vt:lpstr>Extra Slides</vt:lpstr>
      <vt:lpstr>Reporting table</vt:lpstr>
      <vt:lpstr>Timeline of policy</vt:lpstr>
      <vt:lpstr>Tie Informed Consent to Existing Policy</vt:lpstr>
      <vt:lpstr>Willingness to accept HBV or HCV positive organs varies</vt:lpstr>
      <vt:lpstr>Increasing use of HBV and HCV positive organs</vt:lpstr>
      <vt:lpstr>OPTN Bylaws Appendix L.15. OPTN Determinations and Actions </vt:lpstr>
    </vt:vector>
  </TitlesOfParts>
  <Company>UNOS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Kevin Smolen</dc:creator>
  <cp:lastModifiedBy>Karen Sokohl</cp:lastModifiedBy>
  <cp:revision>175</cp:revision>
  <dcterms:created xsi:type="dcterms:W3CDTF">2010-09-17T15:26:33Z</dcterms:created>
  <dcterms:modified xsi:type="dcterms:W3CDTF">2018-02-23T22:07:59Z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0x010100B9016BBB36FB9644B4DC5A4168E0CC9B</vt:lpwstr>
  </property>
  <property fmtid="{D5CDD505-2E9C-101B-9397-08002B2CF9AE}" pid="3" name="_dlc_DocIdItemGuid">
    <vt:lpwstr>4b5e162d-cc3d-4aa8-86d4-27de9de93b0a</vt:lpwstr>
  </property>
  <property fmtid="{D5CDD505-2E9C-101B-9397-08002B2CF9AE}" pid="4" name="Committee">
    <vt:lpwstr>7;#Ad Hoc Disease Transmission Advisory|3cb809d3-77be-40b7-be27-8ea034d86d31</vt:lpwstr>
  </property>
</Properties>
</file>