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9"/>
  </p:notesMasterIdLst>
  <p:handoutMasterIdLst>
    <p:handoutMasterId r:id="rId10"/>
  </p:handoutMasterIdLst>
  <p:sldIdLst>
    <p:sldId id="261" r:id="rId5"/>
    <p:sldId id="266" r:id="rId6"/>
    <p:sldId id="270" r:id="rId7"/>
    <p:sldId id="271" r:id="rId8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2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2" name="Liz Robbins Callahan" initials="LRC" lastIdx="2" clrIdx="1">
    <p:extLst>
      <p:ext uri="{19B8F6BF-5375-455C-9EA6-DF929625EA0E}">
        <p15:presenceInfo xmlns:p15="http://schemas.microsoft.com/office/powerpoint/2012/main" userId="Liz Robbins Callahan" providerId="None"/>
      </p:ext>
    </p:extLst>
  </p:cmAuthor>
  <p:cmAuthor id="3" name="Betsy Gans" initials="BG" lastIdx="2" clrIdx="2">
    <p:extLst>
      <p:ext uri="{19B8F6BF-5375-455C-9EA6-DF929625EA0E}">
        <p15:presenceInfo xmlns:p15="http://schemas.microsoft.com/office/powerpoint/2012/main" userId="S-1-5-21-3838001524-2532167733-2738084025-1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6600"/>
    <a:srgbClr val="002045"/>
    <a:srgbClr val="001B37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76661" autoAdjust="0"/>
  </p:normalViewPr>
  <p:slideViewPr>
    <p:cSldViewPr snapToGrid="0" snapToObjects="1">
      <p:cViewPr varScale="1">
        <p:scale>
          <a:sx n="61" d="100"/>
          <a:sy n="61" d="100"/>
        </p:scale>
        <p:origin x="112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1-16T20:49:13.918" idx="1">
    <p:pos x="4205" y="1187"/>
    <p:text>I think it's important to say project here so nobody gets confused</p:text>
    <p:extLst>
      <p:ext uri="{C676402C-5697-4E1C-873F-D02D1690AC5C}">
        <p15:threadingInfo xmlns:p15="http://schemas.microsoft.com/office/powerpoint/2012/main" timeZoneBias="300"/>
      </p:ext>
    </p:extLst>
  </p:cm>
  <p:cm authorId="2" dt="2018-01-16T20:49:40.236" idx="2">
    <p:pos x="4205" y="1283"/>
    <p:text>Or maybe just strike that bullet altogether?</p:text>
    <p:extLst>
      <p:ext uri="{C676402C-5697-4E1C-873F-D02D1690AC5C}">
        <p15:threadingInfo xmlns:p15="http://schemas.microsoft.com/office/powerpoint/2012/main" timeZoneBias="300">
          <p15:parentCm authorId="2" idx="1"/>
        </p15:threadingInfo>
      </p:ext>
    </p:extLst>
  </p:cm>
  <p:cm authorId="3" dt="2018-01-17T12:09:15.100" idx="2">
    <p:pos x="4205" y="1379"/>
    <p:text>I agree...maybe just strike bullet.  I don't think they care that it was approved.</p:text>
    <p:extLst>
      <p:ext uri="{C676402C-5697-4E1C-873F-D02D1690AC5C}">
        <p15:threadingInfo xmlns:p15="http://schemas.microsoft.com/office/powerpoint/2012/main" timeZoneBias="300">
          <p15:parentCm authorId="2" idx="1"/>
        </p15:threadingInfo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2/16/2018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Board</a:t>
            </a:r>
            <a:r>
              <a:rPr lang="en-US" baseline="0" dirty="0" smtClean="0"/>
              <a:t> of Directors recently approved the Review of HLA Tables proposal at their December meeting. This proposal provides updates to the equivalency tables in Policy 4.10 </a:t>
            </a:r>
            <a:r>
              <a:rPr lang="en-US" dirty="0" smtClean="0"/>
              <a:t>Reference Tables of HLA Antigen Values and Split Equivalences. This proposal adds</a:t>
            </a:r>
            <a:r>
              <a:rPr lang="en-US" baseline="0" dirty="0" smtClean="0"/>
              <a:t> an HLA-DPB1 unacceptable antigen equivalency table, </a:t>
            </a:r>
            <a:r>
              <a:rPr lang="en-US" strike="sngStrike" baseline="0" dirty="0" smtClean="0"/>
              <a:t>as well as updating </a:t>
            </a:r>
            <a:r>
              <a:rPr lang="en-US" strike="noStrike" baseline="0" dirty="0" smtClean="0"/>
              <a:t> and updates t</a:t>
            </a:r>
            <a:r>
              <a:rPr lang="en-US" baseline="0" dirty="0" smtClean="0"/>
              <a:t>he nomenclature for all tables (e.g.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HLA-A 101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HLA- A*01:01</a:t>
            </a:r>
            <a:r>
              <a:rPr lang="en-US" altLang="en-US" sz="1200" dirty="0" smtClean="0">
                <a:latin typeface="+mn-lt"/>
                <a:cs typeface="+mn-cs"/>
                <a:sym typeface="Wingdings" panose="05000000000000000000" pitchFamily="2" charset="2"/>
              </a:rPr>
              <a:t>). </a:t>
            </a:r>
            <a:r>
              <a:rPr lang="en-US" altLang="en-US" sz="1200" strike="sngStrike" dirty="0" smtClean="0">
                <a:latin typeface="+mn-lt"/>
                <a:cs typeface="+mn-cs"/>
                <a:sym typeface="Wingdings" panose="05000000000000000000" pitchFamily="2" charset="2"/>
              </a:rPr>
              <a:t>This proposal is currently</a:t>
            </a:r>
            <a:r>
              <a:rPr lang="en-US" altLang="en-US" sz="1200" strike="sngStrike" baseline="0" dirty="0" smtClean="0">
                <a:latin typeface="+mn-lt"/>
                <a:cs typeface="+mn-cs"/>
                <a:sym typeface="Wingdings" panose="05000000000000000000" pitchFamily="2" charset="2"/>
              </a:rPr>
              <a:t> </a:t>
            </a:r>
            <a:r>
              <a:rPr lang="en-US" altLang="en-US" sz="1200" strike="noStrike" baseline="0" dirty="0" smtClean="0">
                <a:latin typeface="+mn-lt"/>
                <a:cs typeface="+mn-cs"/>
                <a:sym typeface="Wingdings" panose="05000000000000000000" pitchFamily="2" charset="2"/>
              </a:rPr>
              <a:t>It’s s</a:t>
            </a:r>
            <a:r>
              <a:rPr lang="en-US" altLang="en-US" sz="1200" baseline="0" dirty="0" smtClean="0">
                <a:latin typeface="+mn-lt"/>
                <a:cs typeface="+mn-cs"/>
                <a:sym typeface="Wingdings" panose="05000000000000000000" pitchFamily="2" charset="2"/>
              </a:rPr>
              <a:t>lated to be implemented in Q4 2018.</a:t>
            </a:r>
            <a:endParaRPr lang="en-US" alt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78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Committee is continuing to work on the Addressing HLA Typing Errors in DonorNet proposal. The main purpose of this </a:t>
            </a:r>
            <a:r>
              <a:rPr lang="en-US" b="1" baseline="0" dirty="0" smtClean="0"/>
              <a:t>project </a:t>
            </a:r>
            <a:r>
              <a:rPr lang="en-US" strike="sngStrike" baseline="0" dirty="0" smtClean="0"/>
              <a:t>proposal</a:t>
            </a:r>
            <a:r>
              <a:rPr lang="en-US" strike="noStrike" baseline="0" dirty="0" smtClean="0"/>
              <a:t> </a:t>
            </a:r>
            <a:r>
              <a:rPr lang="en-US" b="1" strike="noStrike" baseline="0" dirty="0" smtClean="0"/>
              <a:t>BG</a:t>
            </a:r>
            <a:r>
              <a:rPr lang="en-US" strike="noStrike" baseline="0" dirty="0" smtClean="0"/>
              <a:t> is to </a:t>
            </a:r>
            <a:r>
              <a:rPr lang="en-US" baseline="0" dirty="0" smtClean="0"/>
              <a:t>investigate ways to prevent HLA typing errors – specifically transcriptional errors – in UNet. The Committee is actively discussing ways to lower the number of typing errors in UNet, and looking at ways to educate the community about how to perform HLA typing.  </a:t>
            </a:r>
            <a:r>
              <a:rPr lang="en-US" strike="sngStrike" baseline="0" dirty="0" smtClean="0"/>
              <a:t>education opportunities to provide the community with more information and guidance when performing HLA typing. </a:t>
            </a:r>
            <a:r>
              <a:rPr lang="en-US" baseline="0" dirty="0" smtClean="0"/>
              <a:t>This </a:t>
            </a:r>
            <a:r>
              <a:rPr lang="en-US" strike="sngStrike" baseline="0" dirty="0" smtClean="0"/>
              <a:t>project</a:t>
            </a:r>
            <a:r>
              <a:rPr lang="en-US" baseline="0" dirty="0" smtClean="0"/>
              <a:t> </a:t>
            </a:r>
            <a:r>
              <a:rPr lang="en-US" b="1" baseline="0" dirty="0" smtClean="0"/>
              <a:t>proposal BG </a:t>
            </a:r>
            <a:r>
              <a:rPr lang="en-US" baseline="0" dirty="0" smtClean="0"/>
              <a:t>is projected to go out for public comment in fall 2018.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82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Histocompatibility Committee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56540" y="3414889"/>
            <a:ext cx="11073631" cy="7530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Spring 2018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156310"/>
            <a:ext cx="11651768" cy="859690"/>
          </a:xfrm>
        </p:spPr>
        <p:txBody>
          <a:bodyPr/>
          <a:lstStyle/>
          <a:p>
            <a:r>
              <a:rPr lang="en-US" sz="4400" dirty="0" smtClean="0"/>
              <a:t>Policy Implementation Dates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3826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HLA Tables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Creates an unacceptable antigen equivalency table for HLA-DPB1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 antigens and HLA nomenclature in all tables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Implementation: Q4 2018 (projected)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92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209127"/>
            <a:ext cx="11394917" cy="51674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b="1" dirty="0" smtClean="0"/>
              <a:t>Addressing </a:t>
            </a:r>
            <a:r>
              <a:rPr lang="en-US" b="1" dirty="0"/>
              <a:t>HLA Typing Errors in DonorNet</a:t>
            </a:r>
            <a:r>
              <a:rPr lang="en-US" b="1" baseline="40000" dirty="0">
                <a:solidFill>
                  <a:srgbClr val="00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  <a:endParaRPr lang="en-US" b="1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POC/Executive Committee approved </a:t>
            </a:r>
            <a:r>
              <a:rPr lang="en-US" sz="2400" u="sng" dirty="0" smtClean="0">
                <a:solidFill>
                  <a:srgbClr val="FF0000"/>
                </a:solidFill>
              </a:rPr>
              <a:t>project</a:t>
            </a:r>
            <a:r>
              <a:rPr lang="en-US" sz="2400" dirty="0" smtClean="0"/>
              <a:t> June 2017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Continuing to examine discrepant results and refine IT solution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Public Comment: Fall 2018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 smtClean="0"/>
              <a:t>Update CPRA Calculation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Frequencies from 2007/2008 do not include allele level antigens, or HLA-DQA1/DPB1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 smtClean="0"/>
              <a:t>Evaluating solutions, including a donor count model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Committee Projects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2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Robert Bray, </a:t>
            </a:r>
            <a:r>
              <a:rPr lang="en-US" dirty="0"/>
              <a:t>Ph.D., D(ABHI), HCLD/CC(ABB)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Chair                                      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rbray@emory.edu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Alison Wilhelm                              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Liaison                         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alison.wilhelm@unos.org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59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Props1.xml><?xml version="1.0" encoding="utf-8"?>
<ds:datastoreItem xmlns:ds="http://schemas.openxmlformats.org/officeDocument/2006/customXml" ds:itemID="{0811EC06-6610-4C42-90BB-97BB7BA1EF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4DD36-3E77-48C1-BD50-FF15F831F4D8}">
  <ds:schemaRefs>
    <ds:schemaRef ds:uri="http://purl.org/dc/dcmitype/"/>
    <ds:schemaRef ds:uri="eb91da90-ef78-48fa-8294-c2e3b9c4157a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</TotalTime>
  <Words>296</Words>
  <Application>Microsoft Office PowerPoint</Application>
  <PresentationFormat>Custom</PresentationFormat>
  <Paragraphs>33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Myriad Pro</vt:lpstr>
      <vt:lpstr>Wingdings</vt:lpstr>
      <vt:lpstr>Expo</vt:lpstr>
      <vt:lpstr>Histocompatibility Committee</vt:lpstr>
      <vt:lpstr>Policy Implementation Dates</vt:lpstr>
      <vt:lpstr>Committee Projects </vt:lpstr>
      <vt:lpstr>Questions?</vt:lpstr>
    </vt:vector>
  </TitlesOfParts>
  <Company>UNOS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Karen Sokohl</cp:lastModifiedBy>
  <cp:revision>48</cp:revision>
  <dcterms:created xsi:type="dcterms:W3CDTF">2010-09-17T15:26:33Z</dcterms:created>
  <dcterms:modified xsi:type="dcterms:W3CDTF">2018-02-16T17:51:56Z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77589e5d-3c9a-4ae7-8e91-b377234c341b</vt:lpwstr>
  </property>
  <property fmtid="{D5CDD505-2E9C-101B-9397-08002B2CF9AE}" pid="4" name="Committee">
    <vt:lpwstr/>
  </property>
</Properties>
</file>