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4"/>
    <p:sldMasterId id="2147484105" r:id="rId5"/>
  </p:sldMasterIdLst>
  <p:notesMasterIdLst>
    <p:notesMasterId r:id="rId28"/>
  </p:notesMasterIdLst>
  <p:handoutMasterIdLst>
    <p:handoutMasterId r:id="rId29"/>
  </p:handoutMasterIdLst>
  <p:sldIdLst>
    <p:sldId id="261" r:id="rId6"/>
    <p:sldId id="266" r:id="rId7"/>
    <p:sldId id="267" r:id="rId8"/>
    <p:sldId id="270" r:id="rId9"/>
    <p:sldId id="271" r:id="rId10"/>
    <p:sldId id="278" r:id="rId11"/>
    <p:sldId id="284" r:id="rId12"/>
    <p:sldId id="279" r:id="rId13"/>
    <p:sldId id="287" r:id="rId14"/>
    <p:sldId id="269" r:id="rId15"/>
    <p:sldId id="272" r:id="rId16"/>
    <p:sldId id="288" r:id="rId17"/>
    <p:sldId id="289" r:id="rId18"/>
    <p:sldId id="290" r:id="rId19"/>
    <p:sldId id="273" r:id="rId20"/>
    <p:sldId id="275" r:id="rId21"/>
    <p:sldId id="276" r:id="rId22"/>
    <p:sldId id="277" r:id="rId23"/>
    <p:sldId id="281" r:id="rId24"/>
    <p:sldId id="280" r:id="rId25"/>
    <p:sldId id="285" r:id="rId26"/>
    <p:sldId id="291" r:id="rId27"/>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F. Edwards" initials="SFE" lastIdx="5" clrIdx="0">
    <p:extLst>
      <p:ext uri="{19B8F6BF-5375-455C-9EA6-DF929625EA0E}">
        <p15:presenceInfo xmlns:p15="http://schemas.microsoft.com/office/powerpoint/2012/main" userId="S-1-5-21-3838001524-2532167733-2738084025-1549" providerId="AD"/>
      </p:ext>
    </p:extLst>
  </p:cmAuthor>
  <p:cmAuthor id="2" name="Michelle C. Wilson" initials="MCW" lastIdx="1" clrIdx="1">
    <p:extLst>
      <p:ext uri="{19B8F6BF-5375-455C-9EA6-DF929625EA0E}">
        <p15:presenceInfo xmlns:p15="http://schemas.microsoft.com/office/powerpoint/2012/main" userId="S-1-5-21-3838001524-2532167733-2738084025-15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6600"/>
    <a:srgbClr val="002045"/>
    <a:srgbClr val="001B37"/>
    <a:srgbClr val="0B76BC"/>
    <a:srgbClr val="283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72794" autoAdjust="0"/>
  </p:normalViewPr>
  <p:slideViewPr>
    <p:cSldViewPr snapToGrid="0" snapToObjects="1">
      <p:cViewPr varScale="1">
        <p:scale>
          <a:sx n="72" d="100"/>
          <a:sy n="72" d="100"/>
        </p:scale>
        <p:origin x="1224" y="5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540C9-9FB2-4672-8E3C-536002B00C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742398D-998E-4B57-96A7-FB8956A76304}">
      <dgm:prSet custT="1"/>
      <dgm:spPr/>
      <dgm:t>
        <a:bodyPr/>
        <a:lstStyle/>
        <a:p>
          <a:pPr rtl="0"/>
          <a:r>
            <a:rPr lang="en-US" sz="2800" b="1" dirty="0" smtClean="0">
              <a:solidFill>
                <a:schemeClr val="bg1"/>
              </a:solidFill>
              <a:latin typeface="Arial" panose="020B0604020202020204" pitchFamily="34" charset="0"/>
              <a:cs typeface="Arial" panose="020B0604020202020204" pitchFamily="34" charset="0"/>
            </a:rPr>
            <a:t>Donor Loss</a:t>
          </a:r>
          <a:endParaRPr lang="en-US" sz="2800" b="1" dirty="0">
            <a:solidFill>
              <a:schemeClr val="bg1"/>
            </a:solidFill>
            <a:latin typeface="Arial" panose="020B0604020202020204" pitchFamily="34" charset="0"/>
            <a:cs typeface="Arial" panose="020B0604020202020204" pitchFamily="34" charset="0"/>
          </a:endParaRPr>
        </a:p>
      </dgm:t>
    </dgm:pt>
    <dgm:pt modelId="{C217BE2C-C6C0-44FF-A16B-E5EEDB9D475D}" type="parTrans" cxnId="{DD271C93-43FF-45C3-BDA5-362E6430C7F1}">
      <dgm:prSet/>
      <dgm:spPr/>
      <dgm:t>
        <a:bodyPr/>
        <a:lstStyle/>
        <a:p>
          <a:endParaRPr lang="en-US" sz="2000"/>
        </a:p>
      </dgm:t>
    </dgm:pt>
    <dgm:pt modelId="{12DDF722-39A0-479E-A191-B9C97F48074B}" type="sibTrans" cxnId="{DD271C93-43FF-45C3-BDA5-362E6430C7F1}">
      <dgm:prSet/>
      <dgm:spPr/>
      <dgm:t>
        <a:bodyPr/>
        <a:lstStyle/>
        <a:p>
          <a:endParaRPr lang="en-US" sz="2000"/>
        </a:p>
      </dgm:t>
    </dgm:pt>
    <dgm:pt modelId="{0808EF34-CFD6-487B-B97A-3E54173D1160}">
      <dgm:prSet custT="1"/>
      <dgm:spPr/>
      <dgm:t>
        <a:bodyPr/>
        <a:lstStyle/>
        <a:p>
          <a:pPr rtl="0"/>
          <a:r>
            <a:rPr lang="en-US" sz="2400" b="0" i="0" dirty="0" smtClean="0">
              <a:latin typeface="Arial" panose="020B0604020202020204" pitchFamily="34" charset="0"/>
              <a:cs typeface="Arial" panose="020B0604020202020204" pitchFamily="34" charset="0"/>
            </a:rPr>
            <a:t>Strong concerns over </a:t>
          </a:r>
          <a:r>
            <a:rPr lang="en-US" sz="2400" b="1" i="0" dirty="0" smtClean="0">
              <a:latin typeface="Arial" panose="020B0604020202020204" pitchFamily="34" charset="0"/>
              <a:cs typeface="Arial" panose="020B0604020202020204" pitchFamily="34" charset="0"/>
            </a:rPr>
            <a:t>candidate </a:t>
          </a:r>
          <a:r>
            <a:rPr lang="en-US" sz="2400" b="0" i="0" dirty="0" smtClean="0">
              <a:latin typeface="Arial" panose="020B0604020202020204" pitchFamily="34" charset="0"/>
              <a:cs typeface="Arial" panose="020B0604020202020204" pitchFamily="34" charset="0"/>
            </a:rPr>
            <a:t>transplant occurring first</a:t>
          </a:r>
          <a:endParaRPr lang="en-US" sz="2400" dirty="0">
            <a:latin typeface="Arial" panose="020B0604020202020204" pitchFamily="34" charset="0"/>
            <a:cs typeface="Arial" panose="020B0604020202020204" pitchFamily="34" charset="0"/>
          </a:endParaRPr>
        </a:p>
      </dgm:t>
    </dgm:pt>
    <dgm:pt modelId="{E516D0AD-7B94-485E-9D53-EF07192087B0}" type="parTrans" cxnId="{E4DA7E8D-91FB-4F68-B8FA-2F44D3C8C96B}">
      <dgm:prSet/>
      <dgm:spPr/>
      <dgm:t>
        <a:bodyPr/>
        <a:lstStyle/>
        <a:p>
          <a:endParaRPr lang="en-US" sz="2000"/>
        </a:p>
      </dgm:t>
    </dgm:pt>
    <dgm:pt modelId="{24F9EF23-7241-4263-99CF-2052E8B58A2F}" type="sibTrans" cxnId="{E4DA7E8D-91FB-4F68-B8FA-2F44D3C8C96B}">
      <dgm:prSet/>
      <dgm:spPr/>
      <dgm:t>
        <a:bodyPr/>
        <a:lstStyle/>
        <a:p>
          <a:endParaRPr lang="en-US" sz="2000"/>
        </a:p>
      </dgm:t>
    </dgm:pt>
    <dgm:pt modelId="{7ADB8227-280F-4CC0-8CBB-422DF1CD4B81}">
      <dgm:prSet custT="1"/>
      <dgm:spPr/>
      <dgm:t>
        <a:bodyPr/>
        <a:lstStyle/>
        <a:p>
          <a:pPr rtl="0"/>
          <a:r>
            <a:rPr lang="en-US" sz="3200" b="1" i="0" dirty="0" smtClean="0">
              <a:solidFill>
                <a:schemeClr val="bg1"/>
              </a:solidFill>
              <a:latin typeface="Arial" panose="020B0604020202020204" pitchFamily="34" charset="0"/>
              <a:cs typeface="Arial" panose="020B0604020202020204" pitchFamily="34" charset="0"/>
            </a:rPr>
            <a:t>Equity &amp; Access</a:t>
          </a:r>
          <a:endParaRPr lang="en-US" sz="3200" b="1" dirty="0">
            <a:solidFill>
              <a:schemeClr val="bg1"/>
            </a:solidFill>
            <a:latin typeface="Arial" panose="020B0604020202020204" pitchFamily="34" charset="0"/>
            <a:cs typeface="Arial" panose="020B0604020202020204" pitchFamily="34" charset="0"/>
          </a:endParaRPr>
        </a:p>
      </dgm:t>
    </dgm:pt>
    <dgm:pt modelId="{FC3534C9-78B0-4A1E-B265-B49BE0BAEE1E}" type="parTrans" cxnId="{7912EA3F-5863-4F1D-8DE3-FDFF9F8B6720}">
      <dgm:prSet/>
      <dgm:spPr/>
      <dgm:t>
        <a:bodyPr/>
        <a:lstStyle/>
        <a:p>
          <a:endParaRPr lang="en-US" sz="2000"/>
        </a:p>
      </dgm:t>
    </dgm:pt>
    <dgm:pt modelId="{B73838B6-77D9-4EBC-8510-57C627893630}" type="sibTrans" cxnId="{7912EA3F-5863-4F1D-8DE3-FDFF9F8B6720}">
      <dgm:prSet/>
      <dgm:spPr/>
      <dgm:t>
        <a:bodyPr/>
        <a:lstStyle/>
        <a:p>
          <a:endParaRPr lang="en-US" sz="2000"/>
        </a:p>
      </dgm:t>
    </dgm:pt>
    <dgm:pt modelId="{FD5D0792-B46D-422B-A2D4-B38941450504}">
      <dgm:prSet custT="1"/>
      <dgm:spPr/>
      <dgm:t>
        <a:bodyPr/>
        <a:lstStyle/>
        <a:p>
          <a:pPr rtl="0"/>
          <a:r>
            <a:rPr lang="en-US" sz="2400" b="1" dirty="0" smtClean="0">
              <a:latin typeface="Arial" panose="020B0604020202020204" pitchFamily="34" charset="0"/>
              <a:cs typeface="Arial" panose="020B0604020202020204" pitchFamily="34" charset="0"/>
            </a:rPr>
            <a:t>Disadvantaging  populations: </a:t>
          </a:r>
          <a:r>
            <a:rPr lang="en-US" sz="2400" b="0" dirty="0" smtClean="0">
              <a:latin typeface="Arial" panose="020B0604020202020204" pitchFamily="34" charset="0"/>
              <a:cs typeface="Arial" panose="020B0604020202020204" pitchFamily="34" charset="0"/>
            </a:rPr>
            <a:t>Strong concern for ABO-O, racial/ethnic minorities, those less likely to have a living donor</a:t>
          </a:r>
          <a:endParaRPr lang="en-US" sz="2400" b="1" dirty="0">
            <a:latin typeface="Arial" panose="020B0604020202020204" pitchFamily="34" charset="0"/>
            <a:cs typeface="Arial" panose="020B0604020202020204" pitchFamily="34" charset="0"/>
          </a:endParaRPr>
        </a:p>
      </dgm:t>
    </dgm:pt>
    <dgm:pt modelId="{0A0AD4FF-6B52-4CC1-A73F-FA4B9BA2B20B}" type="parTrans" cxnId="{44A45FA0-AA05-4906-8B6B-51A77DA75052}">
      <dgm:prSet/>
      <dgm:spPr/>
      <dgm:t>
        <a:bodyPr/>
        <a:lstStyle/>
        <a:p>
          <a:endParaRPr lang="en-US" sz="2000"/>
        </a:p>
      </dgm:t>
    </dgm:pt>
    <dgm:pt modelId="{30EC45EC-5764-4652-BD99-72F22438C942}" type="sibTrans" cxnId="{44A45FA0-AA05-4906-8B6B-51A77DA75052}">
      <dgm:prSet/>
      <dgm:spPr/>
      <dgm:t>
        <a:bodyPr/>
        <a:lstStyle/>
        <a:p>
          <a:endParaRPr lang="en-US" sz="2000"/>
        </a:p>
      </dgm:t>
    </dgm:pt>
    <dgm:pt modelId="{CB1E55EC-DFEE-43DB-A5FC-96D8B63A7E7E}">
      <dgm:prSet custT="1"/>
      <dgm:spPr/>
      <dgm:t>
        <a:bodyPr/>
        <a:lstStyle/>
        <a:p>
          <a:pPr rtl="0"/>
          <a:r>
            <a:rPr lang="en-US" sz="3200" b="1" dirty="0" smtClean="0">
              <a:solidFill>
                <a:schemeClr val="bg1"/>
              </a:solidFill>
              <a:latin typeface="Arial" panose="020B0604020202020204" pitchFamily="34" charset="0"/>
              <a:cs typeface="Arial" panose="020B0604020202020204" pitchFamily="34" charset="0"/>
            </a:rPr>
            <a:t>Model Preference</a:t>
          </a:r>
          <a:endParaRPr lang="en-US" sz="3200" b="1" dirty="0">
            <a:solidFill>
              <a:schemeClr val="bg1"/>
            </a:solidFill>
            <a:latin typeface="Arial" panose="020B0604020202020204" pitchFamily="34" charset="0"/>
            <a:cs typeface="Arial" panose="020B0604020202020204" pitchFamily="34" charset="0"/>
          </a:endParaRPr>
        </a:p>
      </dgm:t>
    </dgm:pt>
    <dgm:pt modelId="{8ADD0C88-8CAF-49F6-B7B9-BAC178D5AACD}" type="parTrans" cxnId="{3965271A-E764-4018-B0CE-0CC9AE859A02}">
      <dgm:prSet/>
      <dgm:spPr/>
      <dgm:t>
        <a:bodyPr/>
        <a:lstStyle/>
        <a:p>
          <a:endParaRPr lang="en-US" sz="2000"/>
        </a:p>
      </dgm:t>
    </dgm:pt>
    <dgm:pt modelId="{40CE1BA2-BE87-47B5-AA46-B51992D4C665}" type="sibTrans" cxnId="{3965271A-E764-4018-B0CE-0CC9AE859A02}">
      <dgm:prSet/>
      <dgm:spPr/>
      <dgm:t>
        <a:bodyPr/>
        <a:lstStyle/>
        <a:p>
          <a:endParaRPr lang="en-US" sz="2000"/>
        </a:p>
      </dgm:t>
    </dgm:pt>
    <dgm:pt modelId="{491489D0-F9A8-4365-9CE6-E673FC0A1F4D}">
      <dgm:prSet custT="1"/>
      <dgm:spPr/>
      <dgm:t>
        <a:bodyPr/>
        <a:lstStyle/>
        <a:p>
          <a:pPr rtl="0"/>
          <a:r>
            <a:rPr lang="en-US" sz="2400" b="1" dirty="0" smtClean="0">
              <a:latin typeface="Arial" panose="020B0604020202020204" pitchFamily="34" charset="0"/>
              <a:cs typeface="Arial" panose="020B0604020202020204" pitchFamily="34" charset="0"/>
            </a:rPr>
            <a:t>Depletion</a:t>
          </a:r>
          <a:r>
            <a:rPr lang="en-US" sz="2400" b="0" dirty="0" smtClean="0">
              <a:latin typeface="Arial" panose="020B0604020202020204" pitchFamily="34" charset="0"/>
              <a:cs typeface="Arial" panose="020B0604020202020204" pitchFamily="34" charset="0"/>
            </a:rPr>
            <a:t> of ABO-O candidates</a:t>
          </a:r>
          <a:endParaRPr lang="en-US" sz="2400" b="0" dirty="0">
            <a:latin typeface="Arial" panose="020B0604020202020204" pitchFamily="34" charset="0"/>
            <a:cs typeface="Arial" panose="020B0604020202020204" pitchFamily="34" charset="0"/>
          </a:endParaRPr>
        </a:p>
      </dgm:t>
    </dgm:pt>
    <dgm:pt modelId="{96E40135-80E0-4ECB-9B67-9DF32A277F94}" type="parTrans" cxnId="{B9338138-8B42-43DB-8CC7-B3EBDA867F54}">
      <dgm:prSet/>
      <dgm:spPr/>
      <dgm:t>
        <a:bodyPr/>
        <a:lstStyle/>
        <a:p>
          <a:endParaRPr lang="en-US" sz="2000"/>
        </a:p>
      </dgm:t>
    </dgm:pt>
    <dgm:pt modelId="{58D7F276-EE7F-4C47-AE1A-0ADD7BFB06A3}" type="sibTrans" cxnId="{B9338138-8B42-43DB-8CC7-B3EBDA867F54}">
      <dgm:prSet/>
      <dgm:spPr/>
      <dgm:t>
        <a:bodyPr/>
        <a:lstStyle/>
        <a:p>
          <a:endParaRPr lang="en-US" sz="2000"/>
        </a:p>
      </dgm:t>
    </dgm:pt>
    <dgm:pt modelId="{7FF19D73-D26A-439D-BD5F-DB6209EA2B8A}">
      <dgm:prSet custT="1"/>
      <dgm:spPr/>
      <dgm:t>
        <a:bodyPr/>
        <a:lstStyle/>
        <a:p>
          <a:r>
            <a:rPr lang="en-US" sz="2400" dirty="0" smtClean="0">
              <a:latin typeface="Arial" panose="020B0604020202020204" pitchFamily="34" charset="0"/>
              <a:cs typeface="Arial" panose="020B0604020202020204" pitchFamily="34" charset="0"/>
            </a:rPr>
            <a:t>Concerns expressed about </a:t>
          </a:r>
          <a:r>
            <a:rPr lang="en-US" sz="2400" u="sng" dirty="0" smtClean="0">
              <a:latin typeface="Arial" panose="020B0604020202020204" pitchFamily="34" charset="0"/>
              <a:cs typeface="Arial" panose="020B0604020202020204" pitchFamily="34" charset="0"/>
            </a:rPr>
            <a:t>all</a:t>
          </a:r>
          <a:r>
            <a:rPr lang="en-US" sz="2400" u="none" dirty="0" smtClean="0">
              <a:latin typeface="Arial" panose="020B0604020202020204" pitchFamily="34" charset="0"/>
              <a:cs typeface="Arial" panose="020B0604020202020204" pitchFamily="34" charset="0"/>
            </a:rPr>
            <a:t> models – no clear “winner”</a:t>
          </a:r>
          <a:endParaRPr lang="en-US" sz="1200" dirty="0">
            <a:latin typeface="Arial" panose="020B0604020202020204" pitchFamily="34" charset="0"/>
            <a:cs typeface="Arial" panose="020B0604020202020204" pitchFamily="34" charset="0"/>
          </a:endParaRPr>
        </a:p>
      </dgm:t>
    </dgm:pt>
    <dgm:pt modelId="{5809D273-6F38-4686-8476-1DE8C0C1693D}" type="parTrans" cxnId="{9D42EDB9-9B8B-4292-A4F2-A8EBA4F5F4B9}">
      <dgm:prSet/>
      <dgm:spPr/>
      <dgm:t>
        <a:bodyPr/>
        <a:lstStyle/>
        <a:p>
          <a:endParaRPr lang="en-US"/>
        </a:p>
      </dgm:t>
    </dgm:pt>
    <dgm:pt modelId="{71635CA0-D621-4D48-97C6-F2D78DC39326}" type="sibTrans" cxnId="{9D42EDB9-9B8B-4292-A4F2-A8EBA4F5F4B9}">
      <dgm:prSet/>
      <dgm:spPr/>
      <dgm:t>
        <a:bodyPr/>
        <a:lstStyle/>
        <a:p>
          <a:endParaRPr lang="en-US"/>
        </a:p>
      </dgm:t>
    </dgm:pt>
    <dgm:pt modelId="{F1F0149A-A609-4086-96CC-1B7CBBF811E4}">
      <dgm:prSet custT="1"/>
      <dgm:spPr/>
      <dgm:t>
        <a:bodyPr/>
        <a:lstStyle/>
        <a:p>
          <a:r>
            <a:rPr lang="en-US" sz="2400" dirty="0" smtClean="0">
              <a:latin typeface="Arial" panose="020B0604020202020204" pitchFamily="34" charset="0"/>
              <a:cs typeface="Arial" panose="020B0604020202020204" pitchFamily="34" charset="0"/>
            </a:rPr>
            <a:t>Several comments supportive of proposal but neutral on approach</a:t>
          </a:r>
          <a:endParaRPr lang="en-US" sz="2400" dirty="0">
            <a:latin typeface="Arial" panose="020B0604020202020204" pitchFamily="34" charset="0"/>
            <a:cs typeface="Arial" panose="020B0604020202020204" pitchFamily="34" charset="0"/>
          </a:endParaRPr>
        </a:p>
      </dgm:t>
    </dgm:pt>
    <dgm:pt modelId="{26D5B2A1-59F0-4A28-AD71-C18EA82691BB}" type="parTrans" cxnId="{8DAB9210-C811-484A-8FC5-6355BA8649B7}">
      <dgm:prSet/>
      <dgm:spPr/>
      <dgm:t>
        <a:bodyPr/>
        <a:lstStyle/>
        <a:p>
          <a:endParaRPr lang="en-US"/>
        </a:p>
      </dgm:t>
    </dgm:pt>
    <dgm:pt modelId="{F89AA7A1-4759-4FE0-9113-26514658E46F}" type="sibTrans" cxnId="{8DAB9210-C811-484A-8FC5-6355BA8649B7}">
      <dgm:prSet/>
      <dgm:spPr/>
      <dgm:t>
        <a:bodyPr/>
        <a:lstStyle/>
        <a:p>
          <a:endParaRPr lang="en-US"/>
        </a:p>
      </dgm:t>
    </dgm:pt>
    <dgm:pt modelId="{134BD8DC-622A-474B-9DA3-7CB0133197A5}" type="pres">
      <dgm:prSet presAssocID="{AA1540C9-9FB2-4672-8E3C-536002B00CF1}" presName="linear" presStyleCnt="0">
        <dgm:presLayoutVars>
          <dgm:dir/>
          <dgm:animLvl val="lvl"/>
          <dgm:resizeHandles val="exact"/>
        </dgm:presLayoutVars>
      </dgm:prSet>
      <dgm:spPr/>
      <dgm:t>
        <a:bodyPr/>
        <a:lstStyle/>
        <a:p>
          <a:endParaRPr lang="en-US"/>
        </a:p>
      </dgm:t>
    </dgm:pt>
    <dgm:pt modelId="{D7498976-794C-40AA-9FDD-581D1E638FB9}" type="pres">
      <dgm:prSet presAssocID="{D742398D-998E-4B57-96A7-FB8956A76304}" presName="parentLin" presStyleCnt="0"/>
      <dgm:spPr/>
      <dgm:t>
        <a:bodyPr/>
        <a:lstStyle/>
        <a:p>
          <a:endParaRPr lang="en-US"/>
        </a:p>
      </dgm:t>
    </dgm:pt>
    <dgm:pt modelId="{02A97E17-B35C-4D34-BDA3-A21C1DC9E816}" type="pres">
      <dgm:prSet presAssocID="{D742398D-998E-4B57-96A7-FB8956A76304}" presName="parentLeftMargin" presStyleLbl="node1" presStyleIdx="0" presStyleCnt="3"/>
      <dgm:spPr/>
      <dgm:t>
        <a:bodyPr/>
        <a:lstStyle/>
        <a:p>
          <a:endParaRPr lang="en-US"/>
        </a:p>
      </dgm:t>
    </dgm:pt>
    <dgm:pt modelId="{1BD6B091-E2E9-4F7A-8A09-8BE80E07A39E}" type="pres">
      <dgm:prSet presAssocID="{D742398D-998E-4B57-96A7-FB8956A76304}" presName="parentText" presStyleLbl="node1" presStyleIdx="0" presStyleCnt="3">
        <dgm:presLayoutVars>
          <dgm:chMax val="0"/>
          <dgm:bulletEnabled val="1"/>
        </dgm:presLayoutVars>
      </dgm:prSet>
      <dgm:spPr/>
      <dgm:t>
        <a:bodyPr/>
        <a:lstStyle/>
        <a:p>
          <a:endParaRPr lang="en-US"/>
        </a:p>
      </dgm:t>
    </dgm:pt>
    <dgm:pt modelId="{2A228BF6-1000-4D94-A994-B01CDFE3AB20}" type="pres">
      <dgm:prSet presAssocID="{D742398D-998E-4B57-96A7-FB8956A76304}" presName="negativeSpace" presStyleCnt="0"/>
      <dgm:spPr/>
      <dgm:t>
        <a:bodyPr/>
        <a:lstStyle/>
        <a:p>
          <a:endParaRPr lang="en-US"/>
        </a:p>
      </dgm:t>
    </dgm:pt>
    <dgm:pt modelId="{77CDE4BC-066B-4EEE-A656-BA9B681942F0}" type="pres">
      <dgm:prSet presAssocID="{D742398D-998E-4B57-96A7-FB8956A76304}" presName="childText" presStyleLbl="conFgAcc1" presStyleIdx="0" presStyleCnt="3">
        <dgm:presLayoutVars>
          <dgm:bulletEnabled val="1"/>
        </dgm:presLayoutVars>
      </dgm:prSet>
      <dgm:spPr/>
      <dgm:t>
        <a:bodyPr/>
        <a:lstStyle/>
        <a:p>
          <a:endParaRPr lang="en-US"/>
        </a:p>
      </dgm:t>
    </dgm:pt>
    <dgm:pt modelId="{D6E6C7B0-AD7B-4F15-B3CB-A62856EE5793}" type="pres">
      <dgm:prSet presAssocID="{12DDF722-39A0-479E-A191-B9C97F48074B}" presName="spaceBetweenRectangles" presStyleCnt="0"/>
      <dgm:spPr/>
      <dgm:t>
        <a:bodyPr/>
        <a:lstStyle/>
        <a:p>
          <a:endParaRPr lang="en-US"/>
        </a:p>
      </dgm:t>
    </dgm:pt>
    <dgm:pt modelId="{821028D4-D503-4E20-81EE-FEBF62DDD965}" type="pres">
      <dgm:prSet presAssocID="{7ADB8227-280F-4CC0-8CBB-422DF1CD4B81}" presName="parentLin" presStyleCnt="0"/>
      <dgm:spPr/>
      <dgm:t>
        <a:bodyPr/>
        <a:lstStyle/>
        <a:p>
          <a:endParaRPr lang="en-US"/>
        </a:p>
      </dgm:t>
    </dgm:pt>
    <dgm:pt modelId="{B558E6DF-C426-4E28-95D1-2F1A44D7779C}" type="pres">
      <dgm:prSet presAssocID="{7ADB8227-280F-4CC0-8CBB-422DF1CD4B81}" presName="parentLeftMargin" presStyleLbl="node1" presStyleIdx="0" presStyleCnt="3"/>
      <dgm:spPr/>
      <dgm:t>
        <a:bodyPr/>
        <a:lstStyle/>
        <a:p>
          <a:endParaRPr lang="en-US"/>
        </a:p>
      </dgm:t>
    </dgm:pt>
    <dgm:pt modelId="{824FC19A-2F96-4FE7-ACBA-D81101BCE0E7}" type="pres">
      <dgm:prSet presAssocID="{7ADB8227-280F-4CC0-8CBB-422DF1CD4B81}" presName="parentText" presStyleLbl="node1" presStyleIdx="1" presStyleCnt="3">
        <dgm:presLayoutVars>
          <dgm:chMax val="0"/>
          <dgm:bulletEnabled val="1"/>
        </dgm:presLayoutVars>
      </dgm:prSet>
      <dgm:spPr/>
      <dgm:t>
        <a:bodyPr/>
        <a:lstStyle/>
        <a:p>
          <a:endParaRPr lang="en-US"/>
        </a:p>
      </dgm:t>
    </dgm:pt>
    <dgm:pt modelId="{0899838C-C131-4386-9A80-5571ECC0BB15}" type="pres">
      <dgm:prSet presAssocID="{7ADB8227-280F-4CC0-8CBB-422DF1CD4B81}" presName="negativeSpace" presStyleCnt="0"/>
      <dgm:spPr/>
      <dgm:t>
        <a:bodyPr/>
        <a:lstStyle/>
        <a:p>
          <a:endParaRPr lang="en-US"/>
        </a:p>
      </dgm:t>
    </dgm:pt>
    <dgm:pt modelId="{03DC60DA-E74A-4974-82CC-846A346FA716}" type="pres">
      <dgm:prSet presAssocID="{7ADB8227-280F-4CC0-8CBB-422DF1CD4B81}" presName="childText" presStyleLbl="conFgAcc1" presStyleIdx="1" presStyleCnt="3">
        <dgm:presLayoutVars>
          <dgm:bulletEnabled val="1"/>
        </dgm:presLayoutVars>
      </dgm:prSet>
      <dgm:spPr/>
      <dgm:t>
        <a:bodyPr/>
        <a:lstStyle/>
        <a:p>
          <a:endParaRPr lang="en-US"/>
        </a:p>
      </dgm:t>
    </dgm:pt>
    <dgm:pt modelId="{A88B123E-D405-40AA-A543-4BFAB3C21513}" type="pres">
      <dgm:prSet presAssocID="{B73838B6-77D9-4EBC-8510-57C627893630}" presName="spaceBetweenRectangles" presStyleCnt="0"/>
      <dgm:spPr/>
      <dgm:t>
        <a:bodyPr/>
        <a:lstStyle/>
        <a:p>
          <a:endParaRPr lang="en-US"/>
        </a:p>
      </dgm:t>
    </dgm:pt>
    <dgm:pt modelId="{DA615E45-0F8C-4D9C-B254-2F8C8ECBF46C}" type="pres">
      <dgm:prSet presAssocID="{CB1E55EC-DFEE-43DB-A5FC-96D8B63A7E7E}" presName="parentLin" presStyleCnt="0"/>
      <dgm:spPr/>
      <dgm:t>
        <a:bodyPr/>
        <a:lstStyle/>
        <a:p>
          <a:endParaRPr lang="en-US"/>
        </a:p>
      </dgm:t>
    </dgm:pt>
    <dgm:pt modelId="{81DB048D-9B9B-46FF-85BF-55531AA3CE04}" type="pres">
      <dgm:prSet presAssocID="{CB1E55EC-DFEE-43DB-A5FC-96D8B63A7E7E}" presName="parentLeftMargin" presStyleLbl="node1" presStyleIdx="1" presStyleCnt="3"/>
      <dgm:spPr/>
      <dgm:t>
        <a:bodyPr/>
        <a:lstStyle/>
        <a:p>
          <a:endParaRPr lang="en-US"/>
        </a:p>
      </dgm:t>
    </dgm:pt>
    <dgm:pt modelId="{08CAC7AC-0C04-4A14-93C2-47E85C551DEF}" type="pres">
      <dgm:prSet presAssocID="{CB1E55EC-DFEE-43DB-A5FC-96D8B63A7E7E}" presName="parentText" presStyleLbl="node1" presStyleIdx="2" presStyleCnt="3">
        <dgm:presLayoutVars>
          <dgm:chMax val="0"/>
          <dgm:bulletEnabled val="1"/>
        </dgm:presLayoutVars>
      </dgm:prSet>
      <dgm:spPr/>
      <dgm:t>
        <a:bodyPr/>
        <a:lstStyle/>
        <a:p>
          <a:endParaRPr lang="en-US"/>
        </a:p>
      </dgm:t>
    </dgm:pt>
    <dgm:pt modelId="{C3BF604D-DBA7-4FAB-BBAE-2DB3D9BB91E9}" type="pres">
      <dgm:prSet presAssocID="{CB1E55EC-DFEE-43DB-A5FC-96D8B63A7E7E}" presName="negativeSpace" presStyleCnt="0"/>
      <dgm:spPr/>
      <dgm:t>
        <a:bodyPr/>
        <a:lstStyle/>
        <a:p>
          <a:endParaRPr lang="en-US"/>
        </a:p>
      </dgm:t>
    </dgm:pt>
    <dgm:pt modelId="{3E87AF43-E878-40BE-A857-DBB9015163C6}" type="pres">
      <dgm:prSet presAssocID="{CB1E55EC-DFEE-43DB-A5FC-96D8B63A7E7E}" presName="childText" presStyleLbl="conFgAcc1" presStyleIdx="2" presStyleCnt="3">
        <dgm:presLayoutVars>
          <dgm:bulletEnabled val="1"/>
        </dgm:presLayoutVars>
      </dgm:prSet>
      <dgm:spPr/>
      <dgm:t>
        <a:bodyPr/>
        <a:lstStyle/>
        <a:p>
          <a:endParaRPr lang="en-US"/>
        </a:p>
      </dgm:t>
    </dgm:pt>
  </dgm:ptLst>
  <dgm:cxnLst>
    <dgm:cxn modelId="{52C6F30D-4B32-4046-A668-58C004C79A21}" type="presOf" srcId="{491489D0-F9A8-4365-9CE6-E673FC0A1F4D}" destId="{03DC60DA-E74A-4974-82CC-846A346FA716}" srcOrd="0" destOrd="1" presId="urn:microsoft.com/office/officeart/2005/8/layout/list1"/>
    <dgm:cxn modelId="{9D42EDB9-9B8B-4292-A4F2-A8EBA4F5F4B9}" srcId="{CB1E55EC-DFEE-43DB-A5FC-96D8B63A7E7E}" destId="{7FF19D73-D26A-439D-BD5F-DB6209EA2B8A}" srcOrd="0" destOrd="0" parTransId="{5809D273-6F38-4686-8476-1DE8C0C1693D}" sibTransId="{71635CA0-D621-4D48-97C6-F2D78DC39326}"/>
    <dgm:cxn modelId="{8DAB9210-C811-484A-8FC5-6355BA8649B7}" srcId="{CB1E55EC-DFEE-43DB-A5FC-96D8B63A7E7E}" destId="{F1F0149A-A609-4086-96CC-1B7CBBF811E4}" srcOrd="1" destOrd="0" parTransId="{26D5B2A1-59F0-4A28-AD71-C18EA82691BB}" sibTransId="{F89AA7A1-4759-4FE0-9113-26514658E46F}"/>
    <dgm:cxn modelId="{E4DA7E8D-91FB-4F68-B8FA-2F44D3C8C96B}" srcId="{D742398D-998E-4B57-96A7-FB8956A76304}" destId="{0808EF34-CFD6-487B-B97A-3E54173D1160}" srcOrd="0" destOrd="0" parTransId="{E516D0AD-7B94-485E-9D53-EF07192087B0}" sibTransId="{24F9EF23-7241-4263-99CF-2052E8B58A2F}"/>
    <dgm:cxn modelId="{17D5E262-05BC-4485-B54B-CEC1861A074A}" type="presOf" srcId="{D742398D-998E-4B57-96A7-FB8956A76304}" destId="{1BD6B091-E2E9-4F7A-8A09-8BE80E07A39E}" srcOrd="1" destOrd="0" presId="urn:microsoft.com/office/officeart/2005/8/layout/list1"/>
    <dgm:cxn modelId="{E573CF7E-29AB-42CD-8723-FE749E94ADB6}" type="presOf" srcId="{CB1E55EC-DFEE-43DB-A5FC-96D8B63A7E7E}" destId="{08CAC7AC-0C04-4A14-93C2-47E85C551DEF}" srcOrd="1" destOrd="0" presId="urn:microsoft.com/office/officeart/2005/8/layout/list1"/>
    <dgm:cxn modelId="{D41F5A08-E56C-4AEC-926E-12ABA91176C8}" type="presOf" srcId="{F1F0149A-A609-4086-96CC-1B7CBBF811E4}" destId="{3E87AF43-E878-40BE-A857-DBB9015163C6}" srcOrd="0" destOrd="1" presId="urn:microsoft.com/office/officeart/2005/8/layout/list1"/>
    <dgm:cxn modelId="{2FFFEBE8-6265-4293-8A2D-24BBDD17F7F6}" type="presOf" srcId="{7ADB8227-280F-4CC0-8CBB-422DF1CD4B81}" destId="{824FC19A-2F96-4FE7-ACBA-D81101BCE0E7}" srcOrd="1" destOrd="0" presId="urn:microsoft.com/office/officeart/2005/8/layout/list1"/>
    <dgm:cxn modelId="{8817E791-0E38-4096-99B1-EEA71C073494}" type="presOf" srcId="{FD5D0792-B46D-422B-A2D4-B38941450504}" destId="{03DC60DA-E74A-4974-82CC-846A346FA716}" srcOrd="0" destOrd="0" presId="urn:microsoft.com/office/officeart/2005/8/layout/list1"/>
    <dgm:cxn modelId="{3965271A-E764-4018-B0CE-0CC9AE859A02}" srcId="{AA1540C9-9FB2-4672-8E3C-536002B00CF1}" destId="{CB1E55EC-DFEE-43DB-A5FC-96D8B63A7E7E}" srcOrd="2" destOrd="0" parTransId="{8ADD0C88-8CAF-49F6-B7B9-BAC178D5AACD}" sibTransId="{40CE1BA2-BE87-47B5-AA46-B51992D4C665}"/>
    <dgm:cxn modelId="{B9338138-8B42-43DB-8CC7-B3EBDA867F54}" srcId="{7ADB8227-280F-4CC0-8CBB-422DF1CD4B81}" destId="{491489D0-F9A8-4365-9CE6-E673FC0A1F4D}" srcOrd="1" destOrd="0" parTransId="{96E40135-80E0-4ECB-9B67-9DF32A277F94}" sibTransId="{58D7F276-EE7F-4C47-AE1A-0ADD7BFB06A3}"/>
    <dgm:cxn modelId="{DD271C93-43FF-45C3-BDA5-362E6430C7F1}" srcId="{AA1540C9-9FB2-4672-8E3C-536002B00CF1}" destId="{D742398D-998E-4B57-96A7-FB8956A76304}" srcOrd="0" destOrd="0" parTransId="{C217BE2C-C6C0-44FF-A16B-E5EEDB9D475D}" sibTransId="{12DDF722-39A0-479E-A191-B9C97F48074B}"/>
    <dgm:cxn modelId="{DC49885A-6299-4EF1-A254-B3261C90C88D}" type="presOf" srcId="{7FF19D73-D26A-439D-BD5F-DB6209EA2B8A}" destId="{3E87AF43-E878-40BE-A857-DBB9015163C6}" srcOrd="0" destOrd="0" presId="urn:microsoft.com/office/officeart/2005/8/layout/list1"/>
    <dgm:cxn modelId="{D1FE305F-0D3D-4DB1-8859-24B2BF8A9FD5}" type="presOf" srcId="{0808EF34-CFD6-487B-B97A-3E54173D1160}" destId="{77CDE4BC-066B-4EEE-A656-BA9B681942F0}" srcOrd="0" destOrd="0" presId="urn:microsoft.com/office/officeart/2005/8/layout/list1"/>
    <dgm:cxn modelId="{7912EA3F-5863-4F1D-8DE3-FDFF9F8B6720}" srcId="{AA1540C9-9FB2-4672-8E3C-536002B00CF1}" destId="{7ADB8227-280F-4CC0-8CBB-422DF1CD4B81}" srcOrd="1" destOrd="0" parTransId="{FC3534C9-78B0-4A1E-B265-B49BE0BAEE1E}" sibTransId="{B73838B6-77D9-4EBC-8510-57C627893630}"/>
    <dgm:cxn modelId="{DB5DE69C-3512-4C76-BF29-4BA5CF63568B}" type="presOf" srcId="{D742398D-998E-4B57-96A7-FB8956A76304}" destId="{02A97E17-B35C-4D34-BDA3-A21C1DC9E816}" srcOrd="0" destOrd="0" presId="urn:microsoft.com/office/officeart/2005/8/layout/list1"/>
    <dgm:cxn modelId="{44A45FA0-AA05-4906-8B6B-51A77DA75052}" srcId="{7ADB8227-280F-4CC0-8CBB-422DF1CD4B81}" destId="{FD5D0792-B46D-422B-A2D4-B38941450504}" srcOrd="0" destOrd="0" parTransId="{0A0AD4FF-6B52-4CC1-A73F-FA4B9BA2B20B}" sibTransId="{30EC45EC-5764-4652-BD99-72F22438C942}"/>
    <dgm:cxn modelId="{0303E24A-9DA8-4072-943B-14E829EA106F}" type="presOf" srcId="{AA1540C9-9FB2-4672-8E3C-536002B00CF1}" destId="{134BD8DC-622A-474B-9DA3-7CB0133197A5}" srcOrd="0" destOrd="0" presId="urn:microsoft.com/office/officeart/2005/8/layout/list1"/>
    <dgm:cxn modelId="{EFC2A889-D216-4ED2-88C9-24B7D218D934}" type="presOf" srcId="{CB1E55EC-DFEE-43DB-A5FC-96D8B63A7E7E}" destId="{81DB048D-9B9B-46FF-85BF-55531AA3CE04}" srcOrd="0" destOrd="0" presId="urn:microsoft.com/office/officeart/2005/8/layout/list1"/>
    <dgm:cxn modelId="{463C25B2-4FF9-467B-9C5F-30C76A7F44F0}" type="presOf" srcId="{7ADB8227-280F-4CC0-8CBB-422DF1CD4B81}" destId="{B558E6DF-C426-4E28-95D1-2F1A44D7779C}" srcOrd="0" destOrd="0" presId="urn:microsoft.com/office/officeart/2005/8/layout/list1"/>
    <dgm:cxn modelId="{4B24B9E0-CD0B-4B76-A9B6-969EE733ABE3}" type="presParOf" srcId="{134BD8DC-622A-474B-9DA3-7CB0133197A5}" destId="{D7498976-794C-40AA-9FDD-581D1E638FB9}" srcOrd="0" destOrd="0" presId="urn:microsoft.com/office/officeart/2005/8/layout/list1"/>
    <dgm:cxn modelId="{B711EEB0-E5DE-4FDD-9BB4-AA6E64A481C7}" type="presParOf" srcId="{D7498976-794C-40AA-9FDD-581D1E638FB9}" destId="{02A97E17-B35C-4D34-BDA3-A21C1DC9E816}" srcOrd="0" destOrd="0" presId="urn:microsoft.com/office/officeart/2005/8/layout/list1"/>
    <dgm:cxn modelId="{480A4A11-DE16-41DA-B0FA-03A1F9D4697A}" type="presParOf" srcId="{D7498976-794C-40AA-9FDD-581D1E638FB9}" destId="{1BD6B091-E2E9-4F7A-8A09-8BE80E07A39E}" srcOrd="1" destOrd="0" presId="urn:microsoft.com/office/officeart/2005/8/layout/list1"/>
    <dgm:cxn modelId="{DC775C88-9F46-4E6B-98B8-F023DEC62F38}" type="presParOf" srcId="{134BD8DC-622A-474B-9DA3-7CB0133197A5}" destId="{2A228BF6-1000-4D94-A994-B01CDFE3AB20}" srcOrd="1" destOrd="0" presId="urn:microsoft.com/office/officeart/2005/8/layout/list1"/>
    <dgm:cxn modelId="{8443EAE4-CAB1-4914-9626-BB8788ADD2C7}" type="presParOf" srcId="{134BD8DC-622A-474B-9DA3-7CB0133197A5}" destId="{77CDE4BC-066B-4EEE-A656-BA9B681942F0}" srcOrd="2" destOrd="0" presId="urn:microsoft.com/office/officeart/2005/8/layout/list1"/>
    <dgm:cxn modelId="{AC20E63A-5627-401C-BB80-A4D2ADD9EA08}" type="presParOf" srcId="{134BD8DC-622A-474B-9DA3-7CB0133197A5}" destId="{D6E6C7B0-AD7B-4F15-B3CB-A62856EE5793}" srcOrd="3" destOrd="0" presId="urn:microsoft.com/office/officeart/2005/8/layout/list1"/>
    <dgm:cxn modelId="{E47CDC92-156A-46FD-A5C3-FF3E22AA0CB6}" type="presParOf" srcId="{134BD8DC-622A-474B-9DA3-7CB0133197A5}" destId="{821028D4-D503-4E20-81EE-FEBF62DDD965}" srcOrd="4" destOrd="0" presId="urn:microsoft.com/office/officeart/2005/8/layout/list1"/>
    <dgm:cxn modelId="{7687D8E3-AF62-400A-9945-78438F1E546B}" type="presParOf" srcId="{821028D4-D503-4E20-81EE-FEBF62DDD965}" destId="{B558E6DF-C426-4E28-95D1-2F1A44D7779C}" srcOrd="0" destOrd="0" presId="urn:microsoft.com/office/officeart/2005/8/layout/list1"/>
    <dgm:cxn modelId="{EB16F159-9E95-4E03-BC6E-3AE489405959}" type="presParOf" srcId="{821028D4-D503-4E20-81EE-FEBF62DDD965}" destId="{824FC19A-2F96-4FE7-ACBA-D81101BCE0E7}" srcOrd="1" destOrd="0" presId="urn:microsoft.com/office/officeart/2005/8/layout/list1"/>
    <dgm:cxn modelId="{3B58E10A-7C44-4834-BE66-6F4F708DCF17}" type="presParOf" srcId="{134BD8DC-622A-474B-9DA3-7CB0133197A5}" destId="{0899838C-C131-4386-9A80-5571ECC0BB15}" srcOrd="5" destOrd="0" presId="urn:microsoft.com/office/officeart/2005/8/layout/list1"/>
    <dgm:cxn modelId="{06C21485-E996-4948-BA0F-8EAA2308C4C6}" type="presParOf" srcId="{134BD8DC-622A-474B-9DA3-7CB0133197A5}" destId="{03DC60DA-E74A-4974-82CC-846A346FA716}" srcOrd="6" destOrd="0" presId="urn:microsoft.com/office/officeart/2005/8/layout/list1"/>
    <dgm:cxn modelId="{24125556-F1DA-4910-AAC7-D4D88ED4B2E5}" type="presParOf" srcId="{134BD8DC-622A-474B-9DA3-7CB0133197A5}" destId="{A88B123E-D405-40AA-A543-4BFAB3C21513}" srcOrd="7" destOrd="0" presId="urn:microsoft.com/office/officeart/2005/8/layout/list1"/>
    <dgm:cxn modelId="{770E6359-7D2B-4912-BA4D-1A4A24628DA5}" type="presParOf" srcId="{134BD8DC-622A-474B-9DA3-7CB0133197A5}" destId="{DA615E45-0F8C-4D9C-B254-2F8C8ECBF46C}" srcOrd="8" destOrd="0" presId="urn:microsoft.com/office/officeart/2005/8/layout/list1"/>
    <dgm:cxn modelId="{2EE5BD7B-A6AB-4FFF-9323-5B9F903CAB17}" type="presParOf" srcId="{DA615E45-0F8C-4D9C-B254-2F8C8ECBF46C}" destId="{81DB048D-9B9B-46FF-85BF-55531AA3CE04}" srcOrd="0" destOrd="0" presId="urn:microsoft.com/office/officeart/2005/8/layout/list1"/>
    <dgm:cxn modelId="{93A879A9-3656-4945-A474-BDEE39798DA4}" type="presParOf" srcId="{DA615E45-0F8C-4D9C-B254-2F8C8ECBF46C}" destId="{08CAC7AC-0C04-4A14-93C2-47E85C551DEF}" srcOrd="1" destOrd="0" presId="urn:microsoft.com/office/officeart/2005/8/layout/list1"/>
    <dgm:cxn modelId="{7869361C-CB0B-4AB7-8E57-744F11498FF5}" type="presParOf" srcId="{134BD8DC-622A-474B-9DA3-7CB0133197A5}" destId="{C3BF604D-DBA7-4FAB-BBAE-2DB3D9BB91E9}" srcOrd="9" destOrd="0" presId="urn:microsoft.com/office/officeart/2005/8/layout/list1"/>
    <dgm:cxn modelId="{5099AF16-5E18-4D71-B80D-FD8402D246DE}" type="presParOf" srcId="{134BD8DC-622A-474B-9DA3-7CB0133197A5}" destId="{3E87AF43-E878-40BE-A857-DBB9015163C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2FDCA-4C47-4F53-8886-757D0F4ED51E}" type="doc">
      <dgm:prSet loTypeId="urn:microsoft.com/office/officeart/2005/8/layout/hProcess9" loCatId="process" qsTypeId="urn:microsoft.com/office/officeart/2005/8/quickstyle/simple1" qsCatId="simple" csTypeId="urn:microsoft.com/office/officeart/2005/8/colors/colorful1" csCatId="colorful" phldr="1"/>
      <dgm:spPr/>
    </dgm:pt>
    <dgm:pt modelId="{46C2323C-BF0D-4B2F-AE67-3BAC057F896C}">
      <dgm:prSet phldrT="[Text]" custT="1"/>
      <dgm:spPr/>
      <dgm:t>
        <a:bodyPr/>
        <a:lstStyle/>
        <a:p>
          <a:r>
            <a:rPr lang="en-US" sz="3600" dirty="0" smtClean="0">
              <a:latin typeface="Arial" panose="020B0604020202020204" pitchFamily="34" charset="0"/>
              <a:cs typeface="Arial" panose="020B0604020202020204" pitchFamily="34" charset="0"/>
            </a:rPr>
            <a:t>Identify parameters for chosen model</a:t>
          </a:r>
          <a:endParaRPr lang="en-US" sz="3600" dirty="0">
            <a:latin typeface="Arial" panose="020B0604020202020204" pitchFamily="34" charset="0"/>
            <a:cs typeface="Arial" panose="020B0604020202020204" pitchFamily="34" charset="0"/>
          </a:endParaRPr>
        </a:p>
      </dgm:t>
    </dgm:pt>
    <dgm:pt modelId="{440048CF-A715-4B89-B16C-F23D2FB07EEB}" type="parTrans" cxnId="{B13CEA0F-6C93-48D3-9FA5-49951E590C0A}">
      <dgm:prSet/>
      <dgm:spPr/>
      <dgm:t>
        <a:bodyPr/>
        <a:lstStyle/>
        <a:p>
          <a:endParaRPr lang="en-US"/>
        </a:p>
      </dgm:t>
    </dgm:pt>
    <dgm:pt modelId="{89191BAC-BB0B-440E-9A94-9C89BA939A4D}" type="sibTrans" cxnId="{B13CEA0F-6C93-48D3-9FA5-49951E590C0A}">
      <dgm:prSet/>
      <dgm:spPr/>
      <dgm:t>
        <a:bodyPr/>
        <a:lstStyle/>
        <a:p>
          <a:endParaRPr lang="en-US"/>
        </a:p>
      </dgm:t>
    </dgm:pt>
    <dgm:pt modelId="{D028F145-B85F-448B-97A3-83BA15628B9B}">
      <dgm:prSet phldrT="[Text]" custT="1"/>
      <dgm:spPr/>
      <dgm:t>
        <a:bodyPr/>
        <a:lstStyle/>
        <a:p>
          <a:r>
            <a:rPr lang="en-US" sz="3600" dirty="0" smtClean="0">
              <a:latin typeface="Arial" panose="020B0604020202020204" pitchFamily="34" charset="0"/>
              <a:cs typeface="Arial" panose="020B0604020202020204" pitchFamily="34" charset="0"/>
            </a:rPr>
            <a:t>SRTR optimization analysis</a:t>
          </a:r>
          <a:endParaRPr lang="en-US" sz="3600" dirty="0">
            <a:latin typeface="Arial" panose="020B0604020202020204" pitchFamily="34" charset="0"/>
            <a:cs typeface="Arial" panose="020B0604020202020204" pitchFamily="34" charset="0"/>
          </a:endParaRPr>
        </a:p>
      </dgm:t>
    </dgm:pt>
    <dgm:pt modelId="{07104634-2E98-43B4-998F-FBA67E92D51D}" type="parTrans" cxnId="{19417018-5F6E-441B-A403-1EA7CE89080C}">
      <dgm:prSet/>
      <dgm:spPr/>
      <dgm:t>
        <a:bodyPr/>
        <a:lstStyle/>
        <a:p>
          <a:endParaRPr lang="en-US"/>
        </a:p>
      </dgm:t>
    </dgm:pt>
    <dgm:pt modelId="{E78AE166-A2CA-48BF-A6ED-3B35327D4BC5}" type="sibTrans" cxnId="{19417018-5F6E-441B-A403-1EA7CE89080C}">
      <dgm:prSet/>
      <dgm:spPr/>
      <dgm:t>
        <a:bodyPr/>
        <a:lstStyle/>
        <a:p>
          <a:endParaRPr lang="en-US"/>
        </a:p>
      </dgm:t>
    </dgm:pt>
    <dgm:pt modelId="{7862F75D-FA6D-47E9-93DB-EC4BD422436C}">
      <dgm:prSet phldrT="[Text]" custT="1"/>
      <dgm:spPr/>
      <dgm:t>
        <a:bodyPr/>
        <a:lstStyle/>
        <a:p>
          <a:r>
            <a:rPr lang="en-US" sz="3600" dirty="0" smtClean="0">
              <a:latin typeface="Arial" panose="020B0604020202020204" pitchFamily="34" charset="0"/>
              <a:cs typeface="Arial" panose="020B0604020202020204" pitchFamily="34" charset="0"/>
            </a:rPr>
            <a:t>2</a:t>
          </a:r>
          <a:r>
            <a:rPr lang="en-US" sz="3600" baseline="30000" dirty="0" smtClean="0">
              <a:latin typeface="Arial" panose="020B0604020202020204" pitchFamily="34" charset="0"/>
              <a:cs typeface="Arial" panose="020B0604020202020204" pitchFamily="34" charset="0"/>
            </a:rPr>
            <a:t>nd</a:t>
          </a:r>
          <a:r>
            <a:rPr lang="en-US" sz="3600" dirty="0" smtClean="0">
              <a:latin typeface="Arial" panose="020B0604020202020204" pitchFamily="34" charset="0"/>
              <a:cs typeface="Arial" panose="020B0604020202020204" pitchFamily="34" charset="0"/>
            </a:rPr>
            <a:t> concept paper for community feedback</a:t>
          </a:r>
          <a:endParaRPr lang="en-US" sz="3600" dirty="0">
            <a:latin typeface="Arial" panose="020B0604020202020204" pitchFamily="34" charset="0"/>
            <a:cs typeface="Arial" panose="020B0604020202020204" pitchFamily="34" charset="0"/>
          </a:endParaRPr>
        </a:p>
      </dgm:t>
    </dgm:pt>
    <dgm:pt modelId="{59B80B27-FFB3-40AD-BE99-4619CBB87632}" type="parTrans" cxnId="{F46FE6D9-A734-4493-94B6-A62C2313EC3F}">
      <dgm:prSet/>
      <dgm:spPr/>
      <dgm:t>
        <a:bodyPr/>
        <a:lstStyle/>
        <a:p>
          <a:endParaRPr lang="en-US"/>
        </a:p>
      </dgm:t>
    </dgm:pt>
    <dgm:pt modelId="{457717D4-0FAB-4FEB-94DB-595B30069411}" type="sibTrans" cxnId="{F46FE6D9-A734-4493-94B6-A62C2313EC3F}">
      <dgm:prSet/>
      <dgm:spPr/>
      <dgm:t>
        <a:bodyPr/>
        <a:lstStyle/>
        <a:p>
          <a:endParaRPr lang="en-US"/>
        </a:p>
      </dgm:t>
    </dgm:pt>
    <dgm:pt modelId="{6D5BC32A-2D8F-4172-968B-2249A79F32F0}" type="pres">
      <dgm:prSet presAssocID="{DBD2FDCA-4C47-4F53-8886-757D0F4ED51E}" presName="CompostProcess" presStyleCnt="0">
        <dgm:presLayoutVars>
          <dgm:dir/>
          <dgm:resizeHandles val="exact"/>
        </dgm:presLayoutVars>
      </dgm:prSet>
      <dgm:spPr/>
    </dgm:pt>
    <dgm:pt modelId="{B3DA17DF-7191-4392-B291-40CBA6679FBA}" type="pres">
      <dgm:prSet presAssocID="{DBD2FDCA-4C47-4F53-8886-757D0F4ED51E}" presName="arrow" presStyleLbl="bgShp" presStyleIdx="0" presStyleCnt="1"/>
      <dgm:spPr/>
    </dgm:pt>
    <dgm:pt modelId="{3B434254-A217-4BFA-AB06-79043A61FD41}" type="pres">
      <dgm:prSet presAssocID="{DBD2FDCA-4C47-4F53-8886-757D0F4ED51E}" presName="linearProcess" presStyleCnt="0"/>
      <dgm:spPr/>
    </dgm:pt>
    <dgm:pt modelId="{9215C3E9-EF9F-452C-A2F2-25A6937BB7A7}" type="pres">
      <dgm:prSet presAssocID="{46C2323C-BF0D-4B2F-AE67-3BAC057F896C}" presName="textNode" presStyleLbl="node1" presStyleIdx="0" presStyleCnt="3">
        <dgm:presLayoutVars>
          <dgm:bulletEnabled val="1"/>
        </dgm:presLayoutVars>
      </dgm:prSet>
      <dgm:spPr/>
      <dgm:t>
        <a:bodyPr/>
        <a:lstStyle/>
        <a:p>
          <a:endParaRPr lang="en-US"/>
        </a:p>
      </dgm:t>
    </dgm:pt>
    <dgm:pt modelId="{8C68B095-D44C-4274-A274-E08278716C02}" type="pres">
      <dgm:prSet presAssocID="{89191BAC-BB0B-440E-9A94-9C89BA939A4D}" presName="sibTrans" presStyleCnt="0"/>
      <dgm:spPr/>
    </dgm:pt>
    <dgm:pt modelId="{A8E08AE1-AF9E-415B-ADD9-1880BA9DD4F4}" type="pres">
      <dgm:prSet presAssocID="{D028F145-B85F-448B-97A3-83BA15628B9B}" presName="textNode" presStyleLbl="node1" presStyleIdx="1" presStyleCnt="3">
        <dgm:presLayoutVars>
          <dgm:bulletEnabled val="1"/>
        </dgm:presLayoutVars>
      </dgm:prSet>
      <dgm:spPr/>
      <dgm:t>
        <a:bodyPr/>
        <a:lstStyle/>
        <a:p>
          <a:endParaRPr lang="en-US"/>
        </a:p>
      </dgm:t>
    </dgm:pt>
    <dgm:pt modelId="{9999B8CC-BDA6-4CD1-95DF-0C48919C28F4}" type="pres">
      <dgm:prSet presAssocID="{E78AE166-A2CA-48BF-A6ED-3B35327D4BC5}" presName="sibTrans" presStyleCnt="0"/>
      <dgm:spPr/>
    </dgm:pt>
    <dgm:pt modelId="{D52E97CF-6679-42CC-BD2C-58A1C03067BC}" type="pres">
      <dgm:prSet presAssocID="{7862F75D-FA6D-47E9-93DB-EC4BD422436C}" presName="textNode" presStyleLbl="node1" presStyleIdx="2" presStyleCnt="3">
        <dgm:presLayoutVars>
          <dgm:bulletEnabled val="1"/>
        </dgm:presLayoutVars>
      </dgm:prSet>
      <dgm:spPr/>
      <dgm:t>
        <a:bodyPr/>
        <a:lstStyle/>
        <a:p>
          <a:endParaRPr lang="en-US"/>
        </a:p>
      </dgm:t>
    </dgm:pt>
  </dgm:ptLst>
  <dgm:cxnLst>
    <dgm:cxn modelId="{092AF0F7-4F75-4FCB-AC18-C9F40B0CFC90}" type="presOf" srcId="{DBD2FDCA-4C47-4F53-8886-757D0F4ED51E}" destId="{6D5BC32A-2D8F-4172-968B-2249A79F32F0}" srcOrd="0" destOrd="0" presId="urn:microsoft.com/office/officeart/2005/8/layout/hProcess9"/>
    <dgm:cxn modelId="{BAAD5F84-A5BC-425A-A6B4-257625E4F385}" type="presOf" srcId="{46C2323C-BF0D-4B2F-AE67-3BAC057F896C}" destId="{9215C3E9-EF9F-452C-A2F2-25A6937BB7A7}" srcOrd="0" destOrd="0" presId="urn:microsoft.com/office/officeart/2005/8/layout/hProcess9"/>
    <dgm:cxn modelId="{F8CD1D00-887C-4B8E-9E39-764C62447D88}" type="presOf" srcId="{D028F145-B85F-448B-97A3-83BA15628B9B}" destId="{A8E08AE1-AF9E-415B-ADD9-1880BA9DD4F4}" srcOrd="0" destOrd="0" presId="urn:microsoft.com/office/officeart/2005/8/layout/hProcess9"/>
    <dgm:cxn modelId="{F46FE6D9-A734-4493-94B6-A62C2313EC3F}" srcId="{DBD2FDCA-4C47-4F53-8886-757D0F4ED51E}" destId="{7862F75D-FA6D-47E9-93DB-EC4BD422436C}" srcOrd="2" destOrd="0" parTransId="{59B80B27-FFB3-40AD-BE99-4619CBB87632}" sibTransId="{457717D4-0FAB-4FEB-94DB-595B30069411}"/>
    <dgm:cxn modelId="{19417018-5F6E-441B-A403-1EA7CE89080C}" srcId="{DBD2FDCA-4C47-4F53-8886-757D0F4ED51E}" destId="{D028F145-B85F-448B-97A3-83BA15628B9B}" srcOrd="1" destOrd="0" parTransId="{07104634-2E98-43B4-998F-FBA67E92D51D}" sibTransId="{E78AE166-A2CA-48BF-A6ED-3B35327D4BC5}"/>
    <dgm:cxn modelId="{656F19C4-0903-4CF8-B69F-75C9D84024D9}" type="presOf" srcId="{7862F75D-FA6D-47E9-93DB-EC4BD422436C}" destId="{D52E97CF-6679-42CC-BD2C-58A1C03067BC}" srcOrd="0" destOrd="0" presId="urn:microsoft.com/office/officeart/2005/8/layout/hProcess9"/>
    <dgm:cxn modelId="{B13CEA0F-6C93-48D3-9FA5-49951E590C0A}" srcId="{DBD2FDCA-4C47-4F53-8886-757D0F4ED51E}" destId="{46C2323C-BF0D-4B2F-AE67-3BAC057F896C}" srcOrd="0" destOrd="0" parTransId="{440048CF-A715-4B89-B16C-F23D2FB07EEB}" sibTransId="{89191BAC-BB0B-440E-9A94-9C89BA939A4D}"/>
    <dgm:cxn modelId="{8B9E08DE-B464-4CEA-A2DC-0899BF3E6277}" type="presParOf" srcId="{6D5BC32A-2D8F-4172-968B-2249A79F32F0}" destId="{B3DA17DF-7191-4392-B291-40CBA6679FBA}" srcOrd="0" destOrd="0" presId="urn:microsoft.com/office/officeart/2005/8/layout/hProcess9"/>
    <dgm:cxn modelId="{38CB9B4B-7E88-44DC-A7F9-4943189C625B}" type="presParOf" srcId="{6D5BC32A-2D8F-4172-968B-2249A79F32F0}" destId="{3B434254-A217-4BFA-AB06-79043A61FD41}" srcOrd="1" destOrd="0" presId="urn:microsoft.com/office/officeart/2005/8/layout/hProcess9"/>
    <dgm:cxn modelId="{1970E559-BFE1-4F2E-8055-9820966BD727}" type="presParOf" srcId="{3B434254-A217-4BFA-AB06-79043A61FD41}" destId="{9215C3E9-EF9F-452C-A2F2-25A6937BB7A7}" srcOrd="0" destOrd="0" presId="urn:microsoft.com/office/officeart/2005/8/layout/hProcess9"/>
    <dgm:cxn modelId="{11326E9F-7547-424E-84DB-7F8CD53C9080}" type="presParOf" srcId="{3B434254-A217-4BFA-AB06-79043A61FD41}" destId="{8C68B095-D44C-4274-A274-E08278716C02}" srcOrd="1" destOrd="0" presId="urn:microsoft.com/office/officeart/2005/8/layout/hProcess9"/>
    <dgm:cxn modelId="{4B72BE97-EBA4-4F88-831A-384A344B4A8F}" type="presParOf" srcId="{3B434254-A217-4BFA-AB06-79043A61FD41}" destId="{A8E08AE1-AF9E-415B-ADD9-1880BA9DD4F4}" srcOrd="2" destOrd="0" presId="urn:microsoft.com/office/officeart/2005/8/layout/hProcess9"/>
    <dgm:cxn modelId="{F7BCACB2-DEFE-4985-928C-F34388C015FE}" type="presParOf" srcId="{3B434254-A217-4BFA-AB06-79043A61FD41}" destId="{9999B8CC-BDA6-4CD1-95DF-0C48919C28F4}" srcOrd="3" destOrd="0" presId="urn:microsoft.com/office/officeart/2005/8/layout/hProcess9"/>
    <dgm:cxn modelId="{634C22BC-2CC9-404C-B1C0-010C73B421A5}" type="presParOf" srcId="{3B434254-A217-4BFA-AB06-79043A61FD41}" destId="{D52E97CF-6679-42CC-BD2C-58A1C03067B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4FFBD-E6E3-4F15-833C-9F6CC130F824}" type="doc">
      <dgm:prSet loTypeId="urn:microsoft.com/office/officeart/2005/8/layout/hProcess3" loCatId="process" qsTypeId="urn:microsoft.com/office/officeart/2005/8/quickstyle/simple1" qsCatId="simple" csTypeId="urn:microsoft.com/office/officeart/2005/8/colors/accent2_1" csCatId="accent2" phldr="1"/>
      <dgm:spPr/>
    </dgm:pt>
    <dgm:pt modelId="{D84CD4C9-0FE5-476C-8816-CD6477865D58}">
      <dgm:prSet phldrT="[Text]"/>
      <dgm:spPr/>
      <dgm:t>
        <a:bodyPr/>
        <a:lstStyle/>
        <a:p>
          <a:r>
            <a:rPr lang="en-US" dirty="0" smtClean="0">
              <a:latin typeface="Arial" panose="020B0604020202020204" pitchFamily="34" charset="0"/>
              <a:cs typeface="Arial" panose="020B0604020202020204" pitchFamily="34" charset="0"/>
            </a:rPr>
            <a:t>Project Approval</a:t>
          </a:r>
        </a:p>
        <a:p>
          <a:r>
            <a:rPr lang="en-US" dirty="0" smtClean="0">
              <a:latin typeface="Arial" panose="020B0604020202020204" pitchFamily="34" charset="0"/>
              <a:cs typeface="Arial" panose="020B0604020202020204" pitchFamily="34" charset="0"/>
            </a:rPr>
            <a:t>2/2018</a:t>
          </a:r>
          <a:endParaRPr lang="en-US" dirty="0">
            <a:latin typeface="Arial" panose="020B0604020202020204" pitchFamily="34" charset="0"/>
            <a:cs typeface="Arial" panose="020B0604020202020204" pitchFamily="34" charset="0"/>
          </a:endParaRPr>
        </a:p>
      </dgm:t>
    </dgm:pt>
    <dgm:pt modelId="{90A5CC74-8762-4BD4-89D9-C700E26A2A6B}" type="parTrans" cxnId="{C491BB06-EBD7-4B63-91E7-2E660740FD9E}">
      <dgm:prSet/>
      <dgm:spPr/>
      <dgm:t>
        <a:bodyPr/>
        <a:lstStyle/>
        <a:p>
          <a:endParaRPr lang="en-US">
            <a:latin typeface="Arial" panose="020B0604020202020204" pitchFamily="34" charset="0"/>
            <a:cs typeface="Arial" panose="020B0604020202020204" pitchFamily="34" charset="0"/>
          </a:endParaRPr>
        </a:p>
      </dgm:t>
    </dgm:pt>
    <dgm:pt modelId="{86F559A9-ED91-46EE-96F6-A419B5104F5A}" type="sibTrans" cxnId="{C491BB06-EBD7-4B63-91E7-2E660740FD9E}">
      <dgm:prSet/>
      <dgm:spPr/>
      <dgm:t>
        <a:bodyPr/>
        <a:lstStyle/>
        <a:p>
          <a:endParaRPr lang="en-US">
            <a:latin typeface="Arial" panose="020B0604020202020204" pitchFamily="34" charset="0"/>
            <a:cs typeface="Arial" panose="020B0604020202020204" pitchFamily="34" charset="0"/>
          </a:endParaRPr>
        </a:p>
      </dgm:t>
    </dgm:pt>
    <dgm:pt modelId="{FF0D5E5F-AF68-4F5F-AA29-511E68AD70A8}">
      <dgm:prSet phldrT="[Text]"/>
      <dgm:spPr/>
      <dgm:t>
        <a:bodyPr/>
        <a:lstStyle/>
        <a:p>
          <a:r>
            <a:rPr lang="en-US" dirty="0" smtClean="0">
              <a:latin typeface="Arial" panose="020B0604020202020204" pitchFamily="34" charset="0"/>
              <a:cs typeface="Arial" panose="020B0604020202020204" pitchFamily="34" charset="0"/>
            </a:rPr>
            <a:t>SRTR Modeling</a:t>
          </a:r>
        </a:p>
        <a:p>
          <a:r>
            <a:rPr lang="en-US" dirty="0" smtClean="0">
              <a:latin typeface="Arial" panose="020B0604020202020204" pitchFamily="34" charset="0"/>
              <a:cs typeface="Arial" panose="020B0604020202020204" pitchFamily="34" charset="0"/>
            </a:rPr>
            <a:t>Early 2019</a:t>
          </a:r>
          <a:endParaRPr lang="en-US" dirty="0">
            <a:latin typeface="Arial" panose="020B0604020202020204" pitchFamily="34" charset="0"/>
            <a:cs typeface="Arial" panose="020B0604020202020204" pitchFamily="34" charset="0"/>
          </a:endParaRPr>
        </a:p>
      </dgm:t>
    </dgm:pt>
    <dgm:pt modelId="{B7AC495C-B284-4BC4-B1E0-EC00E2C72EC5}" type="parTrans" cxnId="{8B795733-49C9-43AF-BA51-E9334926BF21}">
      <dgm:prSet/>
      <dgm:spPr/>
      <dgm:t>
        <a:bodyPr/>
        <a:lstStyle/>
        <a:p>
          <a:endParaRPr lang="en-US">
            <a:latin typeface="Arial" panose="020B0604020202020204" pitchFamily="34" charset="0"/>
            <a:cs typeface="Arial" panose="020B0604020202020204" pitchFamily="34" charset="0"/>
          </a:endParaRPr>
        </a:p>
      </dgm:t>
    </dgm:pt>
    <dgm:pt modelId="{A0D2308B-A5AC-4D6D-A098-0C70E79E6611}" type="sibTrans" cxnId="{8B795733-49C9-43AF-BA51-E9334926BF21}">
      <dgm:prSet/>
      <dgm:spPr/>
      <dgm:t>
        <a:bodyPr/>
        <a:lstStyle/>
        <a:p>
          <a:endParaRPr lang="en-US">
            <a:latin typeface="Arial" panose="020B0604020202020204" pitchFamily="34" charset="0"/>
            <a:cs typeface="Arial" panose="020B0604020202020204" pitchFamily="34" charset="0"/>
          </a:endParaRPr>
        </a:p>
      </dgm:t>
    </dgm:pt>
    <dgm:pt modelId="{F4765A44-4B53-4388-ADF6-B7B8FFF823D8}">
      <dgm:prSet phldrT="[Text]"/>
      <dgm:spPr/>
      <dgm:t>
        <a:bodyPr/>
        <a:lstStyle/>
        <a:p>
          <a:r>
            <a:rPr lang="en-US" dirty="0" smtClean="0">
              <a:latin typeface="Arial" panose="020B0604020202020204" pitchFamily="34" charset="0"/>
              <a:cs typeface="Arial" panose="020B0604020202020204" pitchFamily="34" charset="0"/>
            </a:rPr>
            <a:t>Public Comment</a:t>
          </a:r>
        </a:p>
        <a:p>
          <a:r>
            <a:rPr lang="en-US" dirty="0" smtClean="0">
              <a:latin typeface="Arial" panose="020B0604020202020204" pitchFamily="34" charset="0"/>
              <a:cs typeface="Arial" panose="020B0604020202020204" pitchFamily="34" charset="0"/>
            </a:rPr>
            <a:t>Fall 2019</a:t>
          </a:r>
          <a:endParaRPr lang="en-US" dirty="0">
            <a:latin typeface="Arial" panose="020B0604020202020204" pitchFamily="34" charset="0"/>
            <a:cs typeface="Arial" panose="020B0604020202020204" pitchFamily="34" charset="0"/>
          </a:endParaRPr>
        </a:p>
      </dgm:t>
    </dgm:pt>
    <dgm:pt modelId="{338A4554-BDFB-4CFA-B3F3-20F158439115}" type="parTrans" cxnId="{191D4B4F-E1A1-4345-98C7-7EFF399EA53B}">
      <dgm:prSet/>
      <dgm:spPr/>
      <dgm:t>
        <a:bodyPr/>
        <a:lstStyle/>
        <a:p>
          <a:endParaRPr lang="en-US">
            <a:latin typeface="Arial" panose="020B0604020202020204" pitchFamily="34" charset="0"/>
            <a:cs typeface="Arial" panose="020B0604020202020204" pitchFamily="34" charset="0"/>
          </a:endParaRPr>
        </a:p>
      </dgm:t>
    </dgm:pt>
    <dgm:pt modelId="{DB22D70F-C4A7-4B61-9F3B-AE02AC398F94}" type="sibTrans" cxnId="{191D4B4F-E1A1-4345-98C7-7EFF399EA53B}">
      <dgm:prSet/>
      <dgm:spPr/>
      <dgm:t>
        <a:bodyPr/>
        <a:lstStyle/>
        <a:p>
          <a:endParaRPr lang="en-US">
            <a:latin typeface="Arial" panose="020B0604020202020204" pitchFamily="34" charset="0"/>
            <a:cs typeface="Arial" panose="020B0604020202020204" pitchFamily="34" charset="0"/>
          </a:endParaRPr>
        </a:p>
      </dgm:t>
    </dgm:pt>
    <dgm:pt modelId="{241F97AB-4FFC-485B-B19E-F618FB12CA74}">
      <dgm:prSet/>
      <dgm:spPr/>
      <dgm:t>
        <a:bodyPr/>
        <a:lstStyle/>
        <a:p>
          <a:r>
            <a:rPr lang="en-US" dirty="0" smtClean="0">
              <a:latin typeface="Arial" panose="020B0604020202020204" pitchFamily="34" charset="0"/>
              <a:cs typeface="Arial" panose="020B0604020202020204" pitchFamily="34" charset="0"/>
            </a:rPr>
            <a:t>Concept Paper</a:t>
          </a:r>
        </a:p>
        <a:p>
          <a:r>
            <a:rPr lang="en-US" dirty="0" smtClean="0">
              <a:latin typeface="Arial" panose="020B0604020202020204" pitchFamily="34" charset="0"/>
              <a:cs typeface="Arial" panose="020B0604020202020204" pitchFamily="34" charset="0"/>
            </a:rPr>
            <a:t>Fall 2018</a:t>
          </a:r>
          <a:endParaRPr lang="en-US" dirty="0">
            <a:latin typeface="Arial" panose="020B0604020202020204" pitchFamily="34" charset="0"/>
            <a:cs typeface="Arial" panose="020B0604020202020204" pitchFamily="34" charset="0"/>
          </a:endParaRPr>
        </a:p>
      </dgm:t>
    </dgm:pt>
    <dgm:pt modelId="{6AF69EC5-F4C0-45DF-BF92-7E56B61D2F09}" type="parTrans" cxnId="{4C6B6393-C7B2-4E7F-BD23-84590E77B2DC}">
      <dgm:prSet/>
      <dgm:spPr/>
      <dgm:t>
        <a:bodyPr/>
        <a:lstStyle/>
        <a:p>
          <a:endParaRPr lang="en-US">
            <a:latin typeface="Arial" panose="020B0604020202020204" pitchFamily="34" charset="0"/>
            <a:cs typeface="Arial" panose="020B0604020202020204" pitchFamily="34" charset="0"/>
          </a:endParaRPr>
        </a:p>
      </dgm:t>
    </dgm:pt>
    <dgm:pt modelId="{AF752689-FAD2-425B-B213-81DC0A6AC17E}" type="sibTrans" cxnId="{4C6B6393-C7B2-4E7F-BD23-84590E77B2DC}">
      <dgm:prSet/>
      <dgm:spPr/>
      <dgm:t>
        <a:bodyPr/>
        <a:lstStyle/>
        <a:p>
          <a:endParaRPr lang="en-US">
            <a:latin typeface="Arial" panose="020B0604020202020204" pitchFamily="34" charset="0"/>
            <a:cs typeface="Arial" panose="020B0604020202020204" pitchFamily="34" charset="0"/>
          </a:endParaRPr>
        </a:p>
      </dgm:t>
    </dgm:pt>
    <dgm:pt modelId="{8B9FA6AA-AF86-4571-BB93-48A1CCF7187C}" type="pres">
      <dgm:prSet presAssocID="{1964FFBD-E6E3-4F15-833C-9F6CC130F824}" presName="Name0" presStyleCnt="0">
        <dgm:presLayoutVars>
          <dgm:dir/>
          <dgm:animLvl val="lvl"/>
          <dgm:resizeHandles val="exact"/>
        </dgm:presLayoutVars>
      </dgm:prSet>
      <dgm:spPr/>
    </dgm:pt>
    <dgm:pt modelId="{0CAAE41E-F0B4-47E3-A310-4411DF3CDE8A}" type="pres">
      <dgm:prSet presAssocID="{1964FFBD-E6E3-4F15-833C-9F6CC130F824}" presName="dummy" presStyleCnt="0"/>
      <dgm:spPr/>
    </dgm:pt>
    <dgm:pt modelId="{B186AA36-24B0-4A00-8623-4599395429EB}" type="pres">
      <dgm:prSet presAssocID="{1964FFBD-E6E3-4F15-833C-9F6CC130F824}" presName="linH" presStyleCnt="0"/>
      <dgm:spPr/>
    </dgm:pt>
    <dgm:pt modelId="{4B360FBA-448A-4B3A-8147-CFB511E57460}" type="pres">
      <dgm:prSet presAssocID="{1964FFBD-E6E3-4F15-833C-9F6CC130F824}" presName="padding1" presStyleCnt="0"/>
      <dgm:spPr/>
    </dgm:pt>
    <dgm:pt modelId="{FA8FA06B-9902-47D1-ACC1-EF41185C9EC9}" type="pres">
      <dgm:prSet presAssocID="{D84CD4C9-0FE5-476C-8816-CD6477865D58}" presName="linV" presStyleCnt="0"/>
      <dgm:spPr/>
    </dgm:pt>
    <dgm:pt modelId="{B904578D-A59B-40A4-A8EC-38DB4C035AE8}" type="pres">
      <dgm:prSet presAssocID="{D84CD4C9-0FE5-476C-8816-CD6477865D58}" presName="spVertical1" presStyleCnt="0"/>
      <dgm:spPr/>
    </dgm:pt>
    <dgm:pt modelId="{64E072D0-2B5B-46E2-A304-02C145EA239E}" type="pres">
      <dgm:prSet presAssocID="{D84CD4C9-0FE5-476C-8816-CD6477865D58}" presName="parTx" presStyleLbl="revTx" presStyleIdx="0" presStyleCnt="4">
        <dgm:presLayoutVars>
          <dgm:chMax val="0"/>
          <dgm:chPref val="0"/>
          <dgm:bulletEnabled val="1"/>
        </dgm:presLayoutVars>
      </dgm:prSet>
      <dgm:spPr/>
      <dgm:t>
        <a:bodyPr/>
        <a:lstStyle/>
        <a:p>
          <a:endParaRPr lang="en-US"/>
        </a:p>
      </dgm:t>
    </dgm:pt>
    <dgm:pt modelId="{F60A8821-4E68-4F9F-91B5-D39980CB7ACC}" type="pres">
      <dgm:prSet presAssocID="{D84CD4C9-0FE5-476C-8816-CD6477865D58}" presName="spVertical2" presStyleCnt="0"/>
      <dgm:spPr/>
    </dgm:pt>
    <dgm:pt modelId="{6FC4F034-F4C0-4122-B327-D3A1A331EEC4}" type="pres">
      <dgm:prSet presAssocID="{D84CD4C9-0FE5-476C-8816-CD6477865D58}" presName="spVertical3" presStyleCnt="0"/>
      <dgm:spPr/>
    </dgm:pt>
    <dgm:pt modelId="{9A85C3CD-6D35-402E-A731-26C4383FA610}" type="pres">
      <dgm:prSet presAssocID="{86F559A9-ED91-46EE-96F6-A419B5104F5A}" presName="space" presStyleCnt="0"/>
      <dgm:spPr/>
    </dgm:pt>
    <dgm:pt modelId="{7E0F7B0C-5935-4FEC-8541-4F5325BAED3F}" type="pres">
      <dgm:prSet presAssocID="{241F97AB-4FFC-485B-B19E-F618FB12CA74}" presName="linV" presStyleCnt="0"/>
      <dgm:spPr/>
    </dgm:pt>
    <dgm:pt modelId="{430846E4-6DE9-49F7-BAA9-BFF00672755D}" type="pres">
      <dgm:prSet presAssocID="{241F97AB-4FFC-485B-B19E-F618FB12CA74}" presName="spVertical1" presStyleCnt="0"/>
      <dgm:spPr/>
    </dgm:pt>
    <dgm:pt modelId="{D318A135-F1F6-4380-8EA3-69F28EC39CB6}" type="pres">
      <dgm:prSet presAssocID="{241F97AB-4FFC-485B-B19E-F618FB12CA74}" presName="parTx" presStyleLbl="revTx" presStyleIdx="1" presStyleCnt="4">
        <dgm:presLayoutVars>
          <dgm:chMax val="0"/>
          <dgm:chPref val="0"/>
          <dgm:bulletEnabled val="1"/>
        </dgm:presLayoutVars>
      </dgm:prSet>
      <dgm:spPr/>
      <dgm:t>
        <a:bodyPr/>
        <a:lstStyle/>
        <a:p>
          <a:endParaRPr lang="en-US"/>
        </a:p>
      </dgm:t>
    </dgm:pt>
    <dgm:pt modelId="{BC31E1E5-0BBF-4EFF-A5AB-EDDB1358E036}" type="pres">
      <dgm:prSet presAssocID="{241F97AB-4FFC-485B-B19E-F618FB12CA74}" presName="spVertical2" presStyleCnt="0"/>
      <dgm:spPr/>
    </dgm:pt>
    <dgm:pt modelId="{FDB52779-B4EA-48B2-891C-04E4CE099818}" type="pres">
      <dgm:prSet presAssocID="{241F97AB-4FFC-485B-B19E-F618FB12CA74}" presName="spVertical3" presStyleCnt="0"/>
      <dgm:spPr/>
    </dgm:pt>
    <dgm:pt modelId="{3798B1FA-460A-4CBE-B9A6-C0DC9A422D05}" type="pres">
      <dgm:prSet presAssocID="{AF752689-FAD2-425B-B213-81DC0A6AC17E}" presName="space" presStyleCnt="0"/>
      <dgm:spPr/>
    </dgm:pt>
    <dgm:pt modelId="{077B5CC3-9D79-4D4D-805E-14100673DAA3}" type="pres">
      <dgm:prSet presAssocID="{FF0D5E5F-AF68-4F5F-AA29-511E68AD70A8}" presName="linV" presStyleCnt="0"/>
      <dgm:spPr/>
    </dgm:pt>
    <dgm:pt modelId="{B6A79094-C752-437A-81AB-121D2EE7DD2E}" type="pres">
      <dgm:prSet presAssocID="{FF0D5E5F-AF68-4F5F-AA29-511E68AD70A8}" presName="spVertical1" presStyleCnt="0"/>
      <dgm:spPr/>
    </dgm:pt>
    <dgm:pt modelId="{EB504880-C851-4D97-A7EF-845F2702D373}" type="pres">
      <dgm:prSet presAssocID="{FF0D5E5F-AF68-4F5F-AA29-511E68AD70A8}" presName="parTx" presStyleLbl="revTx" presStyleIdx="2" presStyleCnt="4">
        <dgm:presLayoutVars>
          <dgm:chMax val="0"/>
          <dgm:chPref val="0"/>
          <dgm:bulletEnabled val="1"/>
        </dgm:presLayoutVars>
      </dgm:prSet>
      <dgm:spPr/>
      <dgm:t>
        <a:bodyPr/>
        <a:lstStyle/>
        <a:p>
          <a:endParaRPr lang="en-US"/>
        </a:p>
      </dgm:t>
    </dgm:pt>
    <dgm:pt modelId="{5FAE24C0-B823-4759-A8B9-34A6474FD89E}" type="pres">
      <dgm:prSet presAssocID="{FF0D5E5F-AF68-4F5F-AA29-511E68AD70A8}" presName="spVertical2" presStyleCnt="0"/>
      <dgm:spPr/>
    </dgm:pt>
    <dgm:pt modelId="{A8A2943D-1503-4FDB-8342-62352FCD18F6}" type="pres">
      <dgm:prSet presAssocID="{FF0D5E5F-AF68-4F5F-AA29-511E68AD70A8}" presName="spVertical3" presStyleCnt="0"/>
      <dgm:spPr/>
    </dgm:pt>
    <dgm:pt modelId="{C780C23E-1833-4B6A-AA8E-F70EB566963C}" type="pres">
      <dgm:prSet presAssocID="{A0D2308B-A5AC-4D6D-A098-0C70E79E6611}" presName="space" presStyleCnt="0"/>
      <dgm:spPr/>
    </dgm:pt>
    <dgm:pt modelId="{370F2028-EB2D-4C62-B89F-98969C15603B}" type="pres">
      <dgm:prSet presAssocID="{F4765A44-4B53-4388-ADF6-B7B8FFF823D8}" presName="linV" presStyleCnt="0"/>
      <dgm:spPr/>
    </dgm:pt>
    <dgm:pt modelId="{ACCCE85B-0D96-41FF-8C36-3CAA871A00FE}" type="pres">
      <dgm:prSet presAssocID="{F4765A44-4B53-4388-ADF6-B7B8FFF823D8}" presName="spVertical1" presStyleCnt="0"/>
      <dgm:spPr/>
    </dgm:pt>
    <dgm:pt modelId="{62D435F6-B7C8-473B-81F0-7BF3B9C06394}" type="pres">
      <dgm:prSet presAssocID="{F4765A44-4B53-4388-ADF6-B7B8FFF823D8}" presName="parTx" presStyleLbl="revTx" presStyleIdx="3" presStyleCnt="4">
        <dgm:presLayoutVars>
          <dgm:chMax val="0"/>
          <dgm:chPref val="0"/>
          <dgm:bulletEnabled val="1"/>
        </dgm:presLayoutVars>
      </dgm:prSet>
      <dgm:spPr/>
      <dgm:t>
        <a:bodyPr/>
        <a:lstStyle/>
        <a:p>
          <a:endParaRPr lang="en-US"/>
        </a:p>
      </dgm:t>
    </dgm:pt>
    <dgm:pt modelId="{9FB6FC81-C2DC-4C69-92B9-D53A7FC8D0E5}" type="pres">
      <dgm:prSet presAssocID="{F4765A44-4B53-4388-ADF6-B7B8FFF823D8}" presName="spVertical2" presStyleCnt="0"/>
      <dgm:spPr/>
    </dgm:pt>
    <dgm:pt modelId="{3836ACEB-71D5-48D7-9922-7DCDEA156CA5}" type="pres">
      <dgm:prSet presAssocID="{F4765A44-4B53-4388-ADF6-B7B8FFF823D8}" presName="spVertical3" presStyleCnt="0"/>
      <dgm:spPr/>
    </dgm:pt>
    <dgm:pt modelId="{6645BB6C-20A9-44C4-BB69-AD0260A55A95}" type="pres">
      <dgm:prSet presAssocID="{1964FFBD-E6E3-4F15-833C-9F6CC130F824}" presName="padding2" presStyleCnt="0"/>
      <dgm:spPr/>
    </dgm:pt>
    <dgm:pt modelId="{FACFE5BE-8925-4A69-AA82-68245554434C}" type="pres">
      <dgm:prSet presAssocID="{1964FFBD-E6E3-4F15-833C-9F6CC130F824}" presName="negArrow" presStyleCnt="0"/>
      <dgm:spPr/>
    </dgm:pt>
    <dgm:pt modelId="{D4669245-D06A-498E-A597-1B9001417953}" type="pres">
      <dgm:prSet presAssocID="{1964FFBD-E6E3-4F15-833C-9F6CC130F824}" presName="backgroundArrow" presStyleLbl="node1" presStyleIdx="0" presStyleCnt="1" custLinFactNeighborY="-152"/>
      <dgm:spPr>
        <a:ln w="38100">
          <a:solidFill>
            <a:schemeClr val="accent2"/>
          </a:solidFill>
        </a:ln>
      </dgm:spPr>
    </dgm:pt>
  </dgm:ptLst>
  <dgm:cxnLst>
    <dgm:cxn modelId="{F6846690-90AF-4B92-9393-230246DD071D}" type="presOf" srcId="{FF0D5E5F-AF68-4F5F-AA29-511E68AD70A8}" destId="{EB504880-C851-4D97-A7EF-845F2702D373}" srcOrd="0" destOrd="0" presId="urn:microsoft.com/office/officeart/2005/8/layout/hProcess3"/>
    <dgm:cxn modelId="{86553F34-AA71-4E0F-BE68-B7B37F8D4AA0}" type="presOf" srcId="{1964FFBD-E6E3-4F15-833C-9F6CC130F824}" destId="{8B9FA6AA-AF86-4571-BB93-48A1CCF7187C}" srcOrd="0" destOrd="0" presId="urn:microsoft.com/office/officeart/2005/8/layout/hProcess3"/>
    <dgm:cxn modelId="{191D4B4F-E1A1-4345-98C7-7EFF399EA53B}" srcId="{1964FFBD-E6E3-4F15-833C-9F6CC130F824}" destId="{F4765A44-4B53-4388-ADF6-B7B8FFF823D8}" srcOrd="3" destOrd="0" parTransId="{338A4554-BDFB-4CFA-B3F3-20F158439115}" sibTransId="{DB22D70F-C4A7-4B61-9F3B-AE02AC398F94}"/>
    <dgm:cxn modelId="{C491BB06-EBD7-4B63-91E7-2E660740FD9E}" srcId="{1964FFBD-E6E3-4F15-833C-9F6CC130F824}" destId="{D84CD4C9-0FE5-476C-8816-CD6477865D58}" srcOrd="0" destOrd="0" parTransId="{90A5CC74-8762-4BD4-89D9-C700E26A2A6B}" sibTransId="{86F559A9-ED91-46EE-96F6-A419B5104F5A}"/>
    <dgm:cxn modelId="{1004629C-78D4-4AF1-9AA0-57D03FB63974}" type="presOf" srcId="{241F97AB-4FFC-485B-B19E-F618FB12CA74}" destId="{D318A135-F1F6-4380-8EA3-69F28EC39CB6}" srcOrd="0" destOrd="0" presId="urn:microsoft.com/office/officeart/2005/8/layout/hProcess3"/>
    <dgm:cxn modelId="{2201F1D6-CF90-499A-BE2B-0C8B8FA7E885}" type="presOf" srcId="{F4765A44-4B53-4388-ADF6-B7B8FFF823D8}" destId="{62D435F6-B7C8-473B-81F0-7BF3B9C06394}" srcOrd="0" destOrd="0" presId="urn:microsoft.com/office/officeart/2005/8/layout/hProcess3"/>
    <dgm:cxn modelId="{8B795733-49C9-43AF-BA51-E9334926BF21}" srcId="{1964FFBD-E6E3-4F15-833C-9F6CC130F824}" destId="{FF0D5E5F-AF68-4F5F-AA29-511E68AD70A8}" srcOrd="2" destOrd="0" parTransId="{B7AC495C-B284-4BC4-B1E0-EC00E2C72EC5}" sibTransId="{A0D2308B-A5AC-4D6D-A098-0C70E79E6611}"/>
    <dgm:cxn modelId="{4C6B6393-C7B2-4E7F-BD23-84590E77B2DC}" srcId="{1964FFBD-E6E3-4F15-833C-9F6CC130F824}" destId="{241F97AB-4FFC-485B-B19E-F618FB12CA74}" srcOrd="1" destOrd="0" parTransId="{6AF69EC5-F4C0-45DF-BF92-7E56B61D2F09}" sibTransId="{AF752689-FAD2-425B-B213-81DC0A6AC17E}"/>
    <dgm:cxn modelId="{DD3068BE-D2E9-4B3A-914F-7B2B1004E22C}" type="presOf" srcId="{D84CD4C9-0FE5-476C-8816-CD6477865D58}" destId="{64E072D0-2B5B-46E2-A304-02C145EA239E}" srcOrd="0" destOrd="0" presId="urn:microsoft.com/office/officeart/2005/8/layout/hProcess3"/>
    <dgm:cxn modelId="{167C0C4D-DEBF-4F90-9FBD-37F28B2C1AED}" type="presParOf" srcId="{8B9FA6AA-AF86-4571-BB93-48A1CCF7187C}" destId="{0CAAE41E-F0B4-47E3-A310-4411DF3CDE8A}" srcOrd="0" destOrd="0" presId="urn:microsoft.com/office/officeart/2005/8/layout/hProcess3"/>
    <dgm:cxn modelId="{055A6A46-5A46-44BF-A0EC-BC6E657C3836}" type="presParOf" srcId="{8B9FA6AA-AF86-4571-BB93-48A1CCF7187C}" destId="{B186AA36-24B0-4A00-8623-4599395429EB}" srcOrd="1" destOrd="0" presId="urn:microsoft.com/office/officeart/2005/8/layout/hProcess3"/>
    <dgm:cxn modelId="{236FDE9A-B9CE-4788-831D-DFB8BC23218F}" type="presParOf" srcId="{B186AA36-24B0-4A00-8623-4599395429EB}" destId="{4B360FBA-448A-4B3A-8147-CFB511E57460}" srcOrd="0" destOrd="0" presId="urn:microsoft.com/office/officeart/2005/8/layout/hProcess3"/>
    <dgm:cxn modelId="{6117E09A-B224-427A-9AA7-2BFBEC6F2084}" type="presParOf" srcId="{B186AA36-24B0-4A00-8623-4599395429EB}" destId="{FA8FA06B-9902-47D1-ACC1-EF41185C9EC9}" srcOrd="1" destOrd="0" presId="urn:microsoft.com/office/officeart/2005/8/layout/hProcess3"/>
    <dgm:cxn modelId="{EC0415F4-3CC6-4F8E-8C57-9BD62CB09193}" type="presParOf" srcId="{FA8FA06B-9902-47D1-ACC1-EF41185C9EC9}" destId="{B904578D-A59B-40A4-A8EC-38DB4C035AE8}" srcOrd="0" destOrd="0" presId="urn:microsoft.com/office/officeart/2005/8/layout/hProcess3"/>
    <dgm:cxn modelId="{354E09F9-9962-4CC9-8146-4230FCF53703}" type="presParOf" srcId="{FA8FA06B-9902-47D1-ACC1-EF41185C9EC9}" destId="{64E072D0-2B5B-46E2-A304-02C145EA239E}" srcOrd="1" destOrd="0" presId="urn:microsoft.com/office/officeart/2005/8/layout/hProcess3"/>
    <dgm:cxn modelId="{9C1F4790-0422-4A24-92D5-A729C850B1AD}" type="presParOf" srcId="{FA8FA06B-9902-47D1-ACC1-EF41185C9EC9}" destId="{F60A8821-4E68-4F9F-91B5-D39980CB7ACC}" srcOrd="2" destOrd="0" presId="urn:microsoft.com/office/officeart/2005/8/layout/hProcess3"/>
    <dgm:cxn modelId="{C4C7D073-7CA5-474B-A5AC-46E8583006B1}" type="presParOf" srcId="{FA8FA06B-9902-47D1-ACC1-EF41185C9EC9}" destId="{6FC4F034-F4C0-4122-B327-D3A1A331EEC4}" srcOrd="3" destOrd="0" presId="urn:microsoft.com/office/officeart/2005/8/layout/hProcess3"/>
    <dgm:cxn modelId="{6717F880-0B88-458F-9C33-FC9BE06BE66B}" type="presParOf" srcId="{B186AA36-24B0-4A00-8623-4599395429EB}" destId="{9A85C3CD-6D35-402E-A731-26C4383FA610}" srcOrd="2" destOrd="0" presId="urn:microsoft.com/office/officeart/2005/8/layout/hProcess3"/>
    <dgm:cxn modelId="{61C3C592-B50F-4DA9-9057-E5C560E9A8AC}" type="presParOf" srcId="{B186AA36-24B0-4A00-8623-4599395429EB}" destId="{7E0F7B0C-5935-4FEC-8541-4F5325BAED3F}" srcOrd="3" destOrd="0" presId="urn:microsoft.com/office/officeart/2005/8/layout/hProcess3"/>
    <dgm:cxn modelId="{ED4B8468-60DF-4E86-97F1-8F1FD9EA3015}" type="presParOf" srcId="{7E0F7B0C-5935-4FEC-8541-4F5325BAED3F}" destId="{430846E4-6DE9-49F7-BAA9-BFF00672755D}" srcOrd="0" destOrd="0" presId="urn:microsoft.com/office/officeart/2005/8/layout/hProcess3"/>
    <dgm:cxn modelId="{1F66555E-FECF-41A0-A6C1-08C664A5ECDB}" type="presParOf" srcId="{7E0F7B0C-5935-4FEC-8541-4F5325BAED3F}" destId="{D318A135-F1F6-4380-8EA3-69F28EC39CB6}" srcOrd="1" destOrd="0" presId="urn:microsoft.com/office/officeart/2005/8/layout/hProcess3"/>
    <dgm:cxn modelId="{5A02715B-893A-4D29-A8FF-38518DB8FD98}" type="presParOf" srcId="{7E0F7B0C-5935-4FEC-8541-4F5325BAED3F}" destId="{BC31E1E5-0BBF-4EFF-A5AB-EDDB1358E036}" srcOrd="2" destOrd="0" presId="urn:microsoft.com/office/officeart/2005/8/layout/hProcess3"/>
    <dgm:cxn modelId="{0D177881-5CCB-47D4-B749-21797F5AEE40}" type="presParOf" srcId="{7E0F7B0C-5935-4FEC-8541-4F5325BAED3F}" destId="{FDB52779-B4EA-48B2-891C-04E4CE099818}" srcOrd="3" destOrd="0" presId="urn:microsoft.com/office/officeart/2005/8/layout/hProcess3"/>
    <dgm:cxn modelId="{CD4C95EE-811A-46AC-AF7E-8973A8005024}" type="presParOf" srcId="{B186AA36-24B0-4A00-8623-4599395429EB}" destId="{3798B1FA-460A-4CBE-B9A6-C0DC9A422D05}" srcOrd="4" destOrd="0" presId="urn:microsoft.com/office/officeart/2005/8/layout/hProcess3"/>
    <dgm:cxn modelId="{2BAD6A7E-83AE-4136-B45A-298224CB1456}" type="presParOf" srcId="{B186AA36-24B0-4A00-8623-4599395429EB}" destId="{077B5CC3-9D79-4D4D-805E-14100673DAA3}" srcOrd="5" destOrd="0" presId="urn:microsoft.com/office/officeart/2005/8/layout/hProcess3"/>
    <dgm:cxn modelId="{A6EE7786-68E0-4C4C-8D03-CDE8BD5FD900}" type="presParOf" srcId="{077B5CC3-9D79-4D4D-805E-14100673DAA3}" destId="{B6A79094-C752-437A-81AB-121D2EE7DD2E}" srcOrd="0" destOrd="0" presId="urn:microsoft.com/office/officeart/2005/8/layout/hProcess3"/>
    <dgm:cxn modelId="{B4FD0189-3815-4DA8-8A38-FDBDFF4E9A69}" type="presParOf" srcId="{077B5CC3-9D79-4D4D-805E-14100673DAA3}" destId="{EB504880-C851-4D97-A7EF-845F2702D373}" srcOrd="1" destOrd="0" presId="urn:microsoft.com/office/officeart/2005/8/layout/hProcess3"/>
    <dgm:cxn modelId="{C6C623A8-DFB1-4518-A183-4600E7D6AC79}" type="presParOf" srcId="{077B5CC3-9D79-4D4D-805E-14100673DAA3}" destId="{5FAE24C0-B823-4759-A8B9-34A6474FD89E}" srcOrd="2" destOrd="0" presId="urn:microsoft.com/office/officeart/2005/8/layout/hProcess3"/>
    <dgm:cxn modelId="{55778F7A-F83C-4B71-A88B-A6D826D5B93C}" type="presParOf" srcId="{077B5CC3-9D79-4D4D-805E-14100673DAA3}" destId="{A8A2943D-1503-4FDB-8342-62352FCD18F6}" srcOrd="3" destOrd="0" presId="urn:microsoft.com/office/officeart/2005/8/layout/hProcess3"/>
    <dgm:cxn modelId="{AECC82A3-2C88-4396-9862-4DD5AF774B73}" type="presParOf" srcId="{B186AA36-24B0-4A00-8623-4599395429EB}" destId="{C780C23E-1833-4B6A-AA8E-F70EB566963C}" srcOrd="6" destOrd="0" presId="urn:microsoft.com/office/officeart/2005/8/layout/hProcess3"/>
    <dgm:cxn modelId="{2C9C56B3-08CA-4A01-8B19-1D6F652F01E5}" type="presParOf" srcId="{B186AA36-24B0-4A00-8623-4599395429EB}" destId="{370F2028-EB2D-4C62-B89F-98969C15603B}" srcOrd="7" destOrd="0" presId="urn:microsoft.com/office/officeart/2005/8/layout/hProcess3"/>
    <dgm:cxn modelId="{1D37249F-8DF7-4746-A3A4-0CD5FAA55ED8}" type="presParOf" srcId="{370F2028-EB2D-4C62-B89F-98969C15603B}" destId="{ACCCE85B-0D96-41FF-8C36-3CAA871A00FE}" srcOrd="0" destOrd="0" presId="urn:microsoft.com/office/officeart/2005/8/layout/hProcess3"/>
    <dgm:cxn modelId="{07D54177-BEE5-4FE0-AB9F-08CBD50C4083}" type="presParOf" srcId="{370F2028-EB2D-4C62-B89F-98969C15603B}" destId="{62D435F6-B7C8-473B-81F0-7BF3B9C06394}" srcOrd="1" destOrd="0" presId="urn:microsoft.com/office/officeart/2005/8/layout/hProcess3"/>
    <dgm:cxn modelId="{688EA8AB-67C5-45CA-B470-3AE4063F7AE1}" type="presParOf" srcId="{370F2028-EB2D-4C62-B89F-98969C15603B}" destId="{9FB6FC81-C2DC-4C69-92B9-D53A7FC8D0E5}" srcOrd="2" destOrd="0" presId="urn:microsoft.com/office/officeart/2005/8/layout/hProcess3"/>
    <dgm:cxn modelId="{196EC535-5F72-4C92-B943-E217E58976AC}" type="presParOf" srcId="{370F2028-EB2D-4C62-B89F-98969C15603B}" destId="{3836ACEB-71D5-48D7-9922-7DCDEA156CA5}" srcOrd="3" destOrd="0" presId="urn:microsoft.com/office/officeart/2005/8/layout/hProcess3"/>
    <dgm:cxn modelId="{0A5E51CD-1D1A-4368-900A-211AF7FF8105}" type="presParOf" srcId="{B186AA36-24B0-4A00-8623-4599395429EB}" destId="{6645BB6C-20A9-44C4-BB69-AD0260A55A95}" srcOrd="8" destOrd="0" presId="urn:microsoft.com/office/officeart/2005/8/layout/hProcess3"/>
    <dgm:cxn modelId="{91E86F9F-5DD6-4686-878D-26B690F2B40D}" type="presParOf" srcId="{B186AA36-24B0-4A00-8623-4599395429EB}" destId="{FACFE5BE-8925-4A69-AA82-68245554434C}" srcOrd="9" destOrd="0" presId="urn:microsoft.com/office/officeart/2005/8/layout/hProcess3"/>
    <dgm:cxn modelId="{558F484E-143D-4BF4-9CF2-77381483B0A7}" type="presParOf" srcId="{B186AA36-24B0-4A00-8623-4599395429EB}" destId="{D4669245-D06A-498E-A597-1B9001417953}"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63C8B-DB23-4E38-8828-0D353BB34E62}" type="doc">
      <dgm:prSet loTypeId="urn:microsoft.com/office/officeart/2005/8/layout/hList9" loCatId="list" qsTypeId="urn:microsoft.com/office/officeart/2005/8/quickstyle/simple1" qsCatId="simple" csTypeId="urn:microsoft.com/office/officeart/2005/8/colors/accent5_5" csCatId="accent5" phldr="1"/>
      <dgm:spPr/>
      <dgm:t>
        <a:bodyPr/>
        <a:lstStyle/>
        <a:p>
          <a:endParaRPr lang="en-US"/>
        </a:p>
      </dgm:t>
    </dgm:pt>
    <dgm:pt modelId="{6B1B12AC-5298-46DF-B881-71B4B43E6C01}">
      <dgm:prSet phldrT="[Text]"/>
      <dgm:spPr/>
      <dgm:t>
        <a:bodyPr/>
        <a:lstStyle/>
        <a:p>
          <a:r>
            <a:rPr lang="en-US" dirty="0" smtClean="0"/>
            <a:t>First…</a:t>
          </a:r>
          <a:endParaRPr lang="en-US" dirty="0"/>
        </a:p>
      </dgm:t>
    </dgm:pt>
    <dgm:pt modelId="{260161F8-E253-46EE-A7A8-30AEF2E4520B}" type="parTrans" cxnId="{EB9021F6-6355-4FCA-9F51-E314A69BAE47}">
      <dgm:prSet/>
      <dgm:spPr/>
      <dgm:t>
        <a:bodyPr/>
        <a:lstStyle/>
        <a:p>
          <a:endParaRPr lang="en-US"/>
        </a:p>
      </dgm:t>
    </dgm:pt>
    <dgm:pt modelId="{AF36D8AA-8C19-443A-B66C-13252C41BFC4}" type="sibTrans" cxnId="{EB9021F6-6355-4FCA-9F51-E314A69BAE47}">
      <dgm:prSet/>
      <dgm:spPr/>
      <dgm:t>
        <a:bodyPr/>
        <a:lstStyle/>
        <a:p>
          <a:endParaRPr lang="en-US"/>
        </a:p>
      </dgm:t>
    </dgm:pt>
    <dgm:pt modelId="{B6D67026-955A-4D74-9DC0-DBD270F37218}">
      <dgm:prSet phldrT="[Text]" custT="1"/>
      <dgm:spPr/>
      <dgm:t>
        <a:bodyPr/>
        <a:lstStyle/>
        <a:p>
          <a:r>
            <a:rPr lang="en-US" sz="2000" b="0" dirty="0" smtClean="0"/>
            <a:t>Carl and Dinah </a:t>
          </a:r>
          <a:r>
            <a:rPr lang="en-US" sz="2000" b="1" dirty="0" smtClean="0"/>
            <a:t>consent</a:t>
          </a:r>
          <a:r>
            <a:rPr lang="en-US" sz="2000" dirty="0" smtClean="0"/>
            <a:t> to participate in a deceased donor chain</a:t>
          </a:r>
          <a:endParaRPr lang="en-US" sz="2000" dirty="0">
            <a:solidFill>
              <a:srgbClr val="FF0000"/>
            </a:solidFill>
          </a:endParaRPr>
        </a:p>
      </dgm:t>
    </dgm:pt>
    <dgm:pt modelId="{EA99248E-4F4E-4912-83A0-27140EAE9F7F}" type="parTrans" cxnId="{4C88484C-3CEF-4B76-BD3F-35F3FB2797A9}">
      <dgm:prSet/>
      <dgm:spPr/>
      <dgm:t>
        <a:bodyPr/>
        <a:lstStyle/>
        <a:p>
          <a:endParaRPr lang="en-US"/>
        </a:p>
      </dgm:t>
    </dgm:pt>
    <dgm:pt modelId="{CAB8D1F3-0D19-461F-8BE5-3464E1553721}" type="sibTrans" cxnId="{4C88484C-3CEF-4B76-BD3F-35F3FB2797A9}">
      <dgm:prSet/>
      <dgm:spPr/>
      <dgm:t>
        <a:bodyPr/>
        <a:lstStyle/>
        <a:p>
          <a:endParaRPr lang="en-US"/>
        </a:p>
      </dgm:t>
    </dgm:pt>
    <dgm:pt modelId="{5AF35ED4-F41B-4725-8B03-AE75A5AD66BA}">
      <dgm:prSet phldrT="[Text]" custT="1"/>
      <dgm:spPr/>
      <dgm:t>
        <a:bodyPr/>
        <a:lstStyle/>
        <a:p>
          <a:r>
            <a:rPr lang="en-US" sz="1800" b="0" dirty="0" smtClean="0"/>
            <a:t>Carl is </a:t>
          </a:r>
          <a:r>
            <a:rPr lang="en-US" sz="1800" b="1" dirty="0" smtClean="0"/>
            <a:t>registered</a:t>
          </a:r>
          <a:r>
            <a:rPr lang="en-US" sz="1800" b="0" dirty="0" smtClean="0"/>
            <a:t> on the Waitlist. He receives elevated </a:t>
          </a:r>
          <a:r>
            <a:rPr lang="en-US" sz="1800" b="1" dirty="0" smtClean="0"/>
            <a:t>priority </a:t>
          </a:r>
          <a:r>
            <a:rPr lang="en-US" sz="1800" b="0" strike="noStrike" dirty="0" smtClean="0">
              <a:solidFill>
                <a:schemeClr val="tx1"/>
              </a:solidFill>
            </a:rPr>
            <a:t>due to the pair’s willingness to participate in an chain</a:t>
          </a:r>
          <a:endParaRPr lang="en-US" sz="1800" b="0" strike="sngStrike" dirty="0">
            <a:solidFill>
              <a:schemeClr val="tx1"/>
            </a:solidFill>
          </a:endParaRPr>
        </a:p>
      </dgm:t>
    </dgm:pt>
    <dgm:pt modelId="{F3C84617-CA16-4236-9C8B-17A53184C8D2}" type="parTrans" cxnId="{E86E9561-0174-4996-BC72-58FB790299E8}">
      <dgm:prSet/>
      <dgm:spPr/>
      <dgm:t>
        <a:bodyPr/>
        <a:lstStyle/>
        <a:p>
          <a:endParaRPr lang="en-US"/>
        </a:p>
      </dgm:t>
    </dgm:pt>
    <dgm:pt modelId="{AD19DC2B-B7AA-4BA1-AB1C-478C81B52B85}" type="sibTrans" cxnId="{E86E9561-0174-4996-BC72-58FB790299E8}">
      <dgm:prSet/>
      <dgm:spPr/>
      <dgm:t>
        <a:bodyPr/>
        <a:lstStyle/>
        <a:p>
          <a:endParaRPr lang="en-US"/>
        </a:p>
      </dgm:t>
    </dgm:pt>
    <dgm:pt modelId="{4B1A5656-AB68-41DB-AFA6-8A2A43AD16FE}">
      <dgm:prSet phldrT="[Text]"/>
      <dgm:spPr/>
      <dgm:t>
        <a:bodyPr/>
        <a:lstStyle/>
        <a:p>
          <a:r>
            <a:rPr lang="en-US" dirty="0" smtClean="0"/>
            <a:t>Then…</a:t>
          </a:r>
          <a:endParaRPr lang="en-US" dirty="0"/>
        </a:p>
      </dgm:t>
    </dgm:pt>
    <dgm:pt modelId="{64516384-E4EC-41EA-B3EC-245C104E2C96}" type="parTrans" cxnId="{5434331D-23FE-4224-AFB7-3211242F26CB}">
      <dgm:prSet/>
      <dgm:spPr/>
      <dgm:t>
        <a:bodyPr/>
        <a:lstStyle/>
        <a:p>
          <a:endParaRPr lang="en-US"/>
        </a:p>
      </dgm:t>
    </dgm:pt>
    <dgm:pt modelId="{C44B2BA9-D27E-4E26-8081-CEEF3A82D9F8}" type="sibTrans" cxnId="{5434331D-23FE-4224-AFB7-3211242F26CB}">
      <dgm:prSet/>
      <dgm:spPr/>
      <dgm:t>
        <a:bodyPr/>
        <a:lstStyle/>
        <a:p>
          <a:endParaRPr lang="en-US"/>
        </a:p>
      </dgm:t>
    </dgm:pt>
    <dgm:pt modelId="{D50EBFF1-9090-4D4D-8888-C0FF01F294C9}">
      <dgm:prSet phldrT="[Text]" custT="1"/>
      <dgm:spPr/>
      <dgm:t>
        <a:bodyPr/>
        <a:lstStyle/>
        <a:p>
          <a:r>
            <a:rPr lang="en-US" sz="2000" dirty="0" smtClean="0">
              <a:solidFill>
                <a:schemeClr val="tx1"/>
              </a:solidFill>
            </a:rPr>
            <a:t>After Carl </a:t>
          </a:r>
          <a:r>
            <a:rPr lang="en-US" sz="2000" strike="noStrike" dirty="0" smtClean="0">
              <a:solidFill>
                <a:schemeClr val="tx1"/>
              </a:solidFill>
            </a:rPr>
            <a:t>is </a:t>
          </a:r>
          <a:r>
            <a:rPr lang="en-US" sz="2000" dirty="0" smtClean="0">
              <a:solidFill>
                <a:schemeClr val="tx1"/>
              </a:solidFill>
            </a:rPr>
            <a:t>transplanted, Dinah’s KPD program conducts a </a:t>
          </a:r>
          <a:r>
            <a:rPr lang="en-US" sz="2000" b="1" dirty="0" smtClean="0">
              <a:solidFill>
                <a:schemeClr val="tx1"/>
              </a:solidFill>
            </a:rPr>
            <a:t>match run </a:t>
          </a:r>
          <a:r>
            <a:rPr lang="en-US" sz="2000" dirty="0" smtClean="0">
              <a:solidFill>
                <a:schemeClr val="tx1"/>
              </a:solidFill>
            </a:rPr>
            <a:t>for her kidney</a:t>
          </a:r>
          <a:endParaRPr lang="en-US" sz="2000" strike="noStrike" dirty="0">
            <a:solidFill>
              <a:schemeClr val="tx1"/>
            </a:solidFill>
          </a:endParaRPr>
        </a:p>
      </dgm:t>
    </dgm:pt>
    <dgm:pt modelId="{BFAB402F-C857-4E16-A73C-CB91103AE5CF}" type="parTrans" cxnId="{EF1D7CBB-DD04-4EB8-840D-4295B5F78F66}">
      <dgm:prSet/>
      <dgm:spPr/>
      <dgm:t>
        <a:bodyPr/>
        <a:lstStyle/>
        <a:p>
          <a:endParaRPr lang="en-US"/>
        </a:p>
      </dgm:t>
    </dgm:pt>
    <dgm:pt modelId="{91FA5A18-B1A2-4AC4-B226-41841BA811F1}" type="sibTrans" cxnId="{EF1D7CBB-DD04-4EB8-840D-4295B5F78F66}">
      <dgm:prSet/>
      <dgm:spPr/>
      <dgm:t>
        <a:bodyPr/>
        <a:lstStyle/>
        <a:p>
          <a:endParaRPr lang="en-US"/>
        </a:p>
      </dgm:t>
    </dgm:pt>
    <dgm:pt modelId="{A41D177A-CA54-43C3-BE69-C4955F7FE2E9}">
      <dgm:prSet phldrT="[Text]" custT="1"/>
      <dgm:spPr/>
      <dgm:t>
        <a:bodyPr/>
        <a:lstStyle/>
        <a:p>
          <a:r>
            <a:rPr lang="en-US" sz="2000" dirty="0" smtClean="0">
              <a:solidFill>
                <a:schemeClr val="tx1"/>
              </a:solidFill>
            </a:rPr>
            <a:t>Dinah donates her kidney, </a:t>
          </a:r>
          <a:r>
            <a:rPr lang="en-US" sz="2000" b="1" dirty="0" smtClean="0">
              <a:solidFill>
                <a:schemeClr val="tx1"/>
              </a:solidFill>
            </a:rPr>
            <a:t>continuing </a:t>
          </a:r>
          <a:r>
            <a:rPr lang="en-US" sz="2000" b="0" dirty="0" smtClean="0">
              <a:solidFill>
                <a:schemeClr val="tx1"/>
              </a:solidFill>
            </a:rPr>
            <a:t>the</a:t>
          </a:r>
          <a:r>
            <a:rPr lang="en-US" sz="2000" dirty="0" smtClean="0">
              <a:solidFill>
                <a:schemeClr val="tx1"/>
              </a:solidFill>
            </a:rPr>
            <a:t> deceased donor chain</a:t>
          </a:r>
        </a:p>
      </dgm:t>
    </dgm:pt>
    <dgm:pt modelId="{DB8ADD1D-1D26-4C34-8455-EFD13F322ECB}" type="parTrans" cxnId="{66900401-0F3A-42A7-8A57-823FC0888EAB}">
      <dgm:prSet/>
      <dgm:spPr/>
      <dgm:t>
        <a:bodyPr/>
        <a:lstStyle/>
        <a:p>
          <a:endParaRPr lang="en-US"/>
        </a:p>
      </dgm:t>
    </dgm:pt>
    <dgm:pt modelId="{298BD0B4-3446-402B-B81C-E52B3E1EC4CF}" type="sibTrans" cxnId="{66900401-0F3A-42A7-8A57-823FC0888EAB}">
      <dgm:prSet/>
      <dgm:spPr/>
      <dgm:t>
        <a:bodyPr/>
        <a:lstStyle/>
        <a:p>
          <a:endParaRPr lang="en-US"/>
        </a:p>
      </dgm:t>
    </dgm:pt>
    <dgm:pt modelId="{A0024ACF-B2D0-47F7-AC0F-6F5A8736EE37}">
      <dgm:prSet/>
      <dgm:spPr/>
      <dgm:t>
        <a:bodyPr/>
        <a:lstStyle/>
        <a:p>
          <a:r>
            <a:rPr lang="en-US" b="0" dirty="0" smtClean="0">
              <a:solidFill>
                <a:schemeClr val="tx1"/>
              </a:solidFill>
            </a:rPr>
            <a:t>Carl </a:t>
          </a:r>
          <a:r>
            <a:rPr lang="en-US" dirty="0" smtClean="0">
              <a:solidFill>
                <a:schemeClr val="tx1"/>
              </a:solidFill>
            </a:rPr>
            <a:t>receives a deceased donor kidney offer, he accepts, and is </a:t>
          </a:r>
          <a:r>
            <a:rPr lang="en-US" b="1" dirty="0" smtClean="0">
              <a:solidFill>
                <a:schemeClr val="tx1"/>
              </a:solidFill>
            </a:rPr>
            <a:t>transplanted</a:t>
          </a:r>
        </a:p>
      </dgm:t>
    </dgm:pt>
    <dgm:pt modelId="{F471B976-5A65-407E-833A-C64EF7B0AD05}" type="parTrans" cxnId="{06513FBF-5CE7-4CB1-B13A-A8C8969FBA66}">
      <dgm:prSet/>
      <dgm:spPr/>
      <dgm:t>
        <a:bodyPr/>
        <a:lstStyle/>
        <a:p>
          <a:endParaRPr lang="en-US"/>
        </a:p>
      </dgm:t>
    </dgm:pt>
    <dgm:pt modelId="{736F5BEB-5A50-4BD2-8C08-5E2F77C5710F}" type="sibTrans" cxnId="{06513FBF-5CE7-4CB1-B13A-A8C8969FBA66}">
      <dgm:prSet/>
      <dgm:spPr/>
      <dgm:t>
        <a:bodyPr/>
        <a:lstStyle/>
        <a:p>
          <a:endParaRPr lang="en-US"/>
        </a:p>
      </dgm:t>
    </dgm:pt>
    <dgm:pt modelId="{91D87868-18BE-4753-9CF6-BD49F3ED3155}">
      <dgm:prSet/>
      <dgm:spPr/>
      <dgm:t>
        <a:bodyPr/>
        <a:lstStyle/>
        <a:p>
          <a:r>
            <a:rPr lang="en-US" dirty="0" smtClean="0">
              <a:solidFill>
                <a:schemeClr val="tx1"/>
              </a:solidFill>
            </a:rPr>
            <a:t>The donor at the end of the chain </a:t>
          </a:r>
          <a:r>
            <a:rPr lang="en-US" b="1" dirty="0" smtClean="0">
              <a:solidFill>
                <a:schemeClr val="tx1"/>
              </a:solidFill>
            </a:rPr>
            <a:t>donates</a:t>
          </a:r>
          <a:r>
            <a:rPr lang="en-US" dirty="0" smtClean="0">
              <a:solidFill>
                <a:schemeClr val="tx1"/>
              </a:solidFill>
            </a:rPr>
            <a:t> to the Waitlist or bridges to continue the chain</a:t>
          </a:r>
          <a:endParaRPr lang="en-US" b="0" dirty="0">
            <a:solidFill>
              <a:schemeClr val="tx1"/>
            </a:solidFill>
          </a:endParaRPr>
        </a:p>
      </dgm:t>
    </dgm:pt>
    <dgm:pt modelId="{5A91FA57-6717-4145-8B8D-B4FED7799D5B}" type="parTrans" cxnId="{9DD8B0BA-82A6-4A99-8FFE-2E186D4FC4D6}">
      <dgm:prSet/>
      <dgm:spPr/>
      <dgm:t>
        <a:bodyPr/>
        <a:lstStyle/>
        <a:p>
          <a:endParaRPr lang="en-US"/>
        </a:p>
      </dgm:t>
    </dgm:pt>
    <dgm:pt modelId="{1C16264D-EB36-44A5-90FE-A79DE87613A1}" type="sibTrans" cxnId="{9DD8B0BA-82A6-4A99-8FFE-2E186D4FC4D6}">
      <dgm:prSet/>
      <dgm:spPr/>
      <dgm:t>
        <a:bodyPr/>
        <a:lstStyle/>
        <a:p>
          <a:endParaRPr lang="en-US"/>
        </a:p>
      </dgm:t>
    </dgm:pt>
    <dgm:pt modelId="{DEE7CF23-4DCA-4A38-84BA-4990BBB4B118}" type="pres">
      <dgm:prSet presAssocID="{4E363C8B-DB23-4E38-8828-0D353BB34E62}" presName="list" presStyleCnt="0">
        <dgm:presLayoutVars>
          <dgm:dir/>
          <dgm:animLvl val="lvl"/>
        </dgm:presLayoutVars>
      </dgm:prSet>
      <dgm:spPr/>
      <dgm:t>
        <a:bodyPr/>
        <a:lstStyle/>
        <a:p>
          <a:endParaRPr lang="en-US"/>
        </a:p>
      </dgm:t>
    </dgm:pt>
    <dgm:pt modelId="{A3B7F76E-7310-4F3D-A9A3-0FB4112C43FC}" type="pres">
      <dgm:prSet presAssocID="{6B1B12AC-5298-46DF-B881-71B4B43E6C01}" presName="posSpace" presStyleCnt="0"/>
      <dgm:spPr/>
      <dgm:t>
        <a:bodyPr/>
        <a:lstStyle/>
        <a:p>
          <a:endParaRPr lang="en-US"/>
        </a:p>
      </dgm:t>
    </dgm:pt>
    <dgm:pt modelId="{12224FCA-32EF-4D62-B460-B429A231C3A2}" type="pres">
      <dgm:prSet presAssocID="{6B1B12AC-5298-46DF-B881-71B4B43E6C01}" presName="vertFlow" presStyleCnt="0"/>
      <dgm:spPr/>
      <dgm:t>
        <a:bodyPr/>
        <a:lstStyle/>
        <a:p>
          <a:endParaRPr lang="en-US"/>
        </a:p>
      </dgm:t>
    </dgm:pt>
    <dgm:pt modelId="{461F8DF4-8C9D-4305-91AF-63734C36C394}" type="pres">
      <dgm:prSet presAssocID="{6B1B12AC-5298-46DF-B881-71B4B43E6C01}" presName="topSpace" presStyleCnt="0"/>
      <dgm:spPr/>
      <dgm:t>
        <a:bodyPr/>
        <a:lstStyle/>
        <a:p>
          <a:endParaRPr lang="en-US"/>
        </a:p>
      </dgm:t>
    </dgm:pt>
    <dgm:pt modelId="{5191DF6A-8103-4402-8351-3170C51D1E50}" type="pres">
      <dgm:prSet presAssocID="{6B1B12AC-5298-46DF-B881-71B4B43E6C01}" presName="firstComp" presStyleCnt="0"/>
      <dgm:spPr/>
      <dgm:t>
        <a:bodyPr/>
        <a:lstStyle/>
        <a:p>
          <a:endParaRPr lang="en-US"/>
        </a:p>
      </dgm:t>
    </dgm:pt>
    <dgm:pt modelId="{E973B5C9-73D3-4A4B-A9A7-CA44BB34BF6E}" type="pres">
      <dgm:prSet presAssocID="{6B1B12AC-5298-46DF-B881-71B4B43E6C01}" presName="firstChild" presStyleLbl="bgAccFollowNode1" presStyleIdx="0" presStyleCnt="6"/>
      <dgm:spPr/>
      <dgm:t>
        <a:bodyPr/>
        <a:lstStyle/>
        <a:p>
          <a:endParaRPr lang="en-US"/>
        </a:p>
      </dgm:t>
    </dgm:pt>
    <dgm:pt modelId="{0D79199F-0F51-4DB7-94D5-C423EE73A720}" type="pres">
      <dgm:prSet presAssocID="{6B1B12AC-5298-46DF-B881-71B4B43E6C01}" presName="firstChildTx" presStyleLbl="bgAccFollowNode1" presStyleIdx="0" presStyleCnt="6">
        <dgm:presLayoutVars>
          <dgm:bulletEnabled val="1"/>
        </dgm:presLayoutVars>
      </dgm:prSet>
      <dgm:spPr/>
      <dgm:t>
        <a:bodyPr/>
        <a:lstStyle/>
        <a:p>
          <a:endParaRPr lang="en-US"/>
        </a:p>
      </dgm:t>
    </dgm:pt>
    <dgm:pt modelId="{14DEA841-C269-4D2B-A57D-87F5842C044D}" type="pres">
      <dgm:prSet presAssocID="{5AF35ED4-F41B-4725-8B03-AE75A5AD66BA}" presName="comp" presStyleCnt="0"/>
      <dgm:spPr/>
      <dgm:t>
        <a:bodyPr/>
        <a:lstStyle/>
        <a:p>
          <a:endParaRPr lang="en-US"/>
        </a:p>
      </dgm:t>
    </dgm:pt>
    <dgm:pt modelId="{E53BC729-5C32-4BD2-BFE2-44EE63B50C37}" type="pres">
      <dgm:prSet presAssocID="{5AF35ED4-F41B-4725-8B03-AE75A5AD66BA}" presName="child" presStyleLbl="bgAccFollowNode1" presStyleIdx="1" presStyleCnt="6"/>
      <dgm:spPr/>
      <dgm:t>
        <a:bodyPr/>
        <a:lstStyle/>
        <a:p>
          <a:endParaRPr lang="en-US"/>
        </a:p>
      </dgm:t>
    </dgm:pt>
    <dgm:pt modelId="{8C35306D-95D2-46C6-98AB-11CD0021E61A}" type="pres">
      <dgm:prSet presAssocID="{5AF35ED4-F41B-4725-8B03-AE75A5AD66BA}" presName="childTx" presStyleLbl="bgAccFollowNode1" presStyleIdx="1" presStyleCnt="6">
        <dgm:presLayoutVars>
          <dgm:bulletEnabled val="1"/>
        </dgm:presLayoutVars>
      </dgm:prSet>
      <dgm:spPr/>
      <dgm:t>
        <a:bodyPr/>
        <a:lstStyle/>
        <a:p>
          <a:endParaRPr lang="en-US"/>
        </a:p>
      </dgm:t>
    </dgm:pt>
    <dgm:pt modelId="{C984B9A2-46E1-43FF-A27B-39F73B28A0F3}" type="pres">
      <dgm:prSet presAssocID="{A0024ACF-B2D0-47F7-AC0F-6F5A8736EE37}" presName="comp" presStyleCnt="0"/>
      <dgm:spPr/>
      <dgm:t>
        <a:bodyPr/>
        <a:lstStyle/>
        <a:p>
          <a:endParaRPr lang="en-US"/>
        </a:p>
      </dgm:t>
    </dgm:pt>
    <dgm:pt modelId="{3E369A39-9980-4082-AC7C-7CBE5B6BF0FD}" type="pres">
      <dgm:prSet presAssocID="{A0024ACF-B2D0-47F7-AC0F-6F5A8736EE37}" presName="child" presStyleLbl="bgAccFollowNode1" presStyleIdx="2" presStyleCnt="6"/>
      <dgm:spPr/>
      <dgm:t>
        <a:bodyPr/>
        <a:lstStyle/>
        <a:p>
          <a:endParaRPr lang="en-US"/>
        </a:p>
      </dgm:t>
    </dgm:pt>
    <dgm:pt modelId="{D894155A-72A8-47E0-87F0-7A019BD7DCDC}" type="pres">
      <dgm:prSet presAssocID="{A0024ACF-B2D0-47F7-AC0F-6F5A8736EE37}" presName="childTx" presStyleLbl="bgAccFollowNode1" presStyleIdx="2" presStyleCnt="6">
        <dgm:presLayoutVars>
          <dgm:bulletEnabled val="1"/>
        </dgm:presLayoutVars>
      </dgm:prSet>
      <dgm:spPr/>
      <dgm:t>
        <a:bodyPr/>
        <a:lstStyle/>
        <a:p>
          <a:endParaRPr lang="en-US"/>
        </a:p>
      </dgm:t>
    </dgm:pt>
    <dgm:pt modelId="{21D2A820-0C79-468C-A8AC-383C54C3F856}" type="pres">
      <dgm:prSet presAssocID="{6B1B12AC-5298-46DF-B881-71B4B43E6C01}" presName="negSpace" presStyleCnt="0"/>
      <dgm:spPr/>
      <dgm:t>
        <a:bodyPr/>
        <a:lstStyle/>
        <a:p>
          <a:endParaRPr lang="en-US"/>
        </a:p>
      </dgm:t>
    </dgm:pt>
    <dgm:pt modelId="{24A46E24-9002-4826-A676-D6FB6967B8C8}" type="pres">
      <dgm:prSet presAssocID="{6B1B12AC-5298-46DF-B881-71B4B43E6C01}" presName="circle" presStyleLbl="node1" presStyleIdx="0" presStyleCnt="2"/>
      <dgm:spPr/>
      <dgm:t>
        <a:bodyPr/>
        <a:lstStyle/>
        <a:p>
          <a:endParaRPr lang="en-US"/>
        </a:p>
      </dgm:t>
    </dgm:pt>
    <dgm:pt modelId="{4F565353-681B-49B5-9F86-62BD4CE43211}" type="pres">
      <dgm:prSet presAssocID="{AF36D8AA-8C19-443A-B66C-13252C41BFC4}" presName="transSpace" presStyleCnt="0"/>
      <dgm:spPr/>
      <dgm:t>
        <a:bodyPr/>
        <a:lstStyle/>
        <a:p>
          <a:endParaRPr lang="en-US"/>
        </a:p>
      </dgm:t>
    </dgm:pt>
    <dgm:pt modelId="{D517CDFA-4A2A-4E43-88FE-6991F2DA40C3}" type="pres">
      <dgm:prSet presAssocID="{4B1A5656-AB68-41DB-AFA6-8A2A43AD16FE}" presName="posSpace" presStyleCnt="0"/>
      <dgm:spPr/>
      <dgm:t>
        <a:bodyPr/>
        <a:lstStyle/>
        <a:p>
          <a:endParaRPr lang="en-US"/>
        </a:p>
      </dgm:t>
    </dgm:pt>
    <dgm:pt modelId="{C6A1468A-249B-4BC5-9AFE-B3CA7A25A0EC}" type="pres">
      <dgm:prSet presAssocID="{4B1A5656-AB68-41DB-AFA6-8A2A43AD16FE}" presName="vertFlow" presStyleCnt="0"/>
      <dgm:spPr/>
      <dgm:t>
        <a:bodyPr/>
        <a:lstStyle/>
        <a:p>
          <a:endParaRPr lang="en-US"/>
        </a:p>
      </dgm:t>
    </dgm:pt>
    <dgm:pt modelId="{3E7A3439-1B98-446A-81C1-17CECF9FF0AF}" type="pres">
      <dgm:prSet presAssocID="{4B1A5656-AB68-41DB-AFA6-8A2A43AD16FE}" presName="topSpace" presStyleCnt="0"/>
      <dgm:spPr/>
      <dgm:t>
        <a:bodyPr/>
        <a:lstStyle/>
        <a:p>
          <a:endParaRPr lang="en-US"/>
        </a:p>
      </dgm:t>
    </dgm:pt>
    <dgm:pt modelId="{9DBBEF51-BC30-47D3-9F23-0DBD76003109}" type="pres">
      <dgm:prSet presAssocID="{4B1A5656-AB68-41DB-AFA6-8A2A43AD16FE}" presName="firstComp" presStyleCnt="0"/>
      <dgm:spPr/>
      <dgm:t>
        <a:bodyPr/>
        <a:lstStyle/>
        <a:p>
          <a:endParaRPr lang="en-US"/>
        </a:p>
      </dgm:t>
    </dgm:pt>
    <dgm:pt modelId="{E373DB74-89DD-4E14-9DF3-9351C82B91E2}" type="pres">
      <dgm:prSet presAssocID="{4B1A5656-AB68-41DB-AFA6-8A2A43AD16FE}" presName="firstChild" presStyleLbl="bgAccFollowNode1" presStyleIdx="3" presStyleCnt="6"/>
      <dgm:spPr/>
      <dgm:t>
        <a:bodyPr/>
        <a:lstStyle/>
        <a:p>
          <a:endParaRPr lang="en-US"/>
        </a:p>
      </dgm:t>
    </dgm:pt>
    <dgm:pt modelId="{5833D26C-7356-41B9-9BA3-3BD2DEF09C23}" type="pres">
      <dgm:prSet presAssocID="{4B1A5656-AB68-41DB-AFA6-8A2A43AD16FE}" presName="firstChildTx" presStyleLbl="bgAccFollowNode1" presStyleIdx="3" presStyleCnt="6">
        <dgm:presLayoutVars>
          <dgm:bulletEnabled val="1"/>
        </dgm:presLayoutVars>
      </dgm:prSet>
      <dgm:spPr/>
      <dgm:t>
        <a:bodyPr/>
        <a:lstStyle/>
        <a:p>
          <a:endParaRPr lang="en-US"/>
        </a:p>
      </dgm:t>
    </dgm:pt>
    <dgm:pt modelId="{03595792-EA0D-4AD0-BEE0-F4307A21D82A}" type="pres">
      <dgm:prSet presAssocID="{A41D177A-CA54-43C3-BE69-C4955F7FE2E9}" presName="comp" presStyleCnt="0"/>
      <dgm:spPr/>
      <dgm:t>
        <a:bodyPr/>
        <a:lstStyle/>
        <a:p>
          <a:endParaRPr lang="en-US"/>
        </a:p>
      </dgm:t>
    </dgm:pt>
    <dgm:pt modelId="{B9887BB0-FD87-419F-AD26-9BA3619F135B}" type="pres">
      <dgm:prSet presAssocID="{A41D177A-CA54-43C3-BE69-C4955F7FE2E9}" presName="child" presStyleLbl="bgAccFollowNode1" presStyleIdx="4" presStyleCnt="6"/>
      <dgm:spPr/>
      <dgm:t>
        <a:bodyPr/>
        <a:lstStyle/>
        <a:p>
          <a:endParaRPr lang="en-US"/>
        </a:p>
      </dgm:t>
    </dgm:pt>
    <dgm:pt modelId="{070427A7-CB22-4479-BA67-4CEC91DAC5E6}" type="pres">
      <dgm:prSet presAssocID="{A41D177A-CA54-43C3-BE69-C4955F7FE2E9}" presName="childTx" presStyleLbl="bgAccFollowNode1" presStyleIdx="4" presStyleCnt="6">
        <dgm:presLayoutVars>
          <dgm:bulletEnabled val="1"/>
        </dgm:presLayoutVars>
      </dgm:prSet>
      <dgm:spPr/>
      <dgm:t>
        <a:bodyPr/>
        <a:lstStyle/>
        <a:p>
          <a:endParaRPr lang="en-US"/>
        </a:p>
      </dgm:t>
    </dgm:pt>
    <dgm:pt modelId="{F30D47C6-C7E9-45F6-A47B-7655E7B305D4}" type="pres">
      <dgm:prSet presAssocID="{91D87868-18BE-4753-9CF6-BD49F3ED3155}" presName="comp" presStyleCnt="0"/>
      <dgm:spPr/>
      <dgm:t>
        <a:bodyPr/>
        <a:lstStyle/>
        <a:p>
          <a:endParaRPr lang="en-US"/>
        </a:p>
      </dgm:t>
    </dgm:pt>
    <dgm:pt modelId="{2F05CF04-9BD0-4281-94E5-22B33B6AE2E4}" type="pres">
      <dgm:prSet presAssocID="{91D87868-18BE-4753-9CF6-BD49F3ED3155}" presName="child" presStyleLbl="bgAccFollowNode1" presStyleIdx="5" presStyleCnt="6"/>
      <dgm:spPr/>
      <dgm:t>
        <a:bodyPr/>
        <a:lstStyle/>
        <a:p>
          <a:endParaRPr lang="en-US"/>
        </a:p>
      </dgm:t>
    </dgm:pt>
    <dgm:pt modelId="{F16452C4-4992-48BE-966A-FC74BA298D69}" type="pres">
      <dgm:prSet presAssocID="{91D87868-18BE-4753-9CF6-BD49F3ED3155}" presName="childTx" presStyleLbl="bgAccFollowNode1" presStyleIdx="5" presStyleCnt="6">
        <dgm:presLayoutVars>
          <dgm:bulletEnabled val="1"/>
        </dgm:presLayoutVars>
      </dgm:prSet>
      <dgm:spPr/>
      <dgm:t>
        <a:bodyPr/>
        <a:lstStyle/>
        <a:p>
          <a:endParaRPr lang="en-US"/>
        </a:p>
      </dgm:t>
    </dgm:pt>
    <dgm:pt modelId="{D266A41F-CE5D-412E-B17F-018619391873}" type="pres">
      <dgm:prSet presAssocID="{4B1A5656-AB68-41DB-AFA6-8A2A43AD16FE}" presName="negSpace" presStyleCnt="0"/>
      <dgm:spPr/>
      <dgm:t>
        <a:bodyPr/>
        <a:lstStyle/>
        <a:p>
          <a:endParaRPr lang="en-US"/>
        </a:p>
      </dgm:t>
    </dgm:pt>
    <dgm:pt modelId="{DBF7D29C-5781-45F6-8844-80E0FFF84D8D}" type="pres">
      <dgm:prSet presAssocID="{4B1A5656-AB68-41DB-AFA6-8A2A43AD16FE}" presName="circle" presStyleLbl="node1" presStyleIdx="1" presStyleCnt="2"/>
      <dgm:spPr/>
      <dgm:t>
        <a:bodyPr/>
        <a:lstStyle/>
        <a:p>
          <a:endParaRPr lang="en-US"/>
        </a:p>
      </dgm:t>
    </dgm:pt>
  </dgm:ptLst>
  <dgm:cxnLst>
    <dgm:cxn modelId="{CFD7A97D-93C8-4B89-8DB2-4356FA8BB468}" type="presOf" srcId="{5AF35ED4-F41B-4725-8B03-AE75A5AD66BA}" destId="{8C35306D-95D2-46C6-98AB-11CD0021E61A}" srcOrd="1" destOrd="0" presId="urn:microsoft.com/office/officeart/2005/8/layout/hList9"/>
    <dgm:cxn modelId="{EB26DD93-ACF7-4B1C-A6DD-509C50A56D5C}" type="presOf" srcId="{4B1A5656-AB68-41DB-AFA6-8A2A43AD16FE}" destId="{DBF7D29C-5781-45F6-8844-80E0FFF84D8D}" srcOrd="0" destOrd="0" presId="urn:microsoft.com/office/officeart/2005/8/layout/hList9"/>
    <dgm:cxn modelId="{219816A5-661E-4DA7-BB98-A02750404258}" type="presOf" srcId="{B6D67026-955A-4D74-9DC0-DBD270F37218}" destId="{E973B5C9-73D3-4A4B-A9A7-CA44BB34BF6E}" srcOrd="0" destOrd="0" presId="urn:microsoft.com/office/officeart/2005/8/layout/hList9"/>
    <dgm:cxn modelId="{0B2506CA-F678-4AFC-B408-3D6F85576325}" type="presOf" srcId="{B6D67026-955A-4D74-9DC0-DBD270F37218}" destId="{0D79199F-0F51-4DB7-94D5-C423EE73A720}" srcOrd="1" destOrd="0" presId="urn:microsoft.com/office/officeart/2005/8/layout/hList9"/>
    <dgm:cxn modelId="{4C88484C-3CEF-4B76-BD3F-35F3FB2797A9}" srcId="{6B1B12AC-5298-46DF-B881-71B4B43E6C01}" destId="{B6D67026-955A-4D74-9DC0-DBD270F37218}" srcOrd="0" destOrd="0" parTransId="{EA99248E-4F4E-4912-83A0-27140EAE9F7F}" sibTransId="{CAB8D1F3-0D19-461F-8BE5-3464E1553721}"/>
    <dgm:cxn modelId="{EF1D7CBB-DD04-4EB8-840D-4295B5F78F66}" srcId="{4B1A5656-AB68-41DB-AFA6-8A2A43AD16FE}" destId="{D50EBFF1-9090-4D4D-8888-C0FF01F294C9}" srcOrd="0" destOrd="0" parTransId="{BFAB402F-C857-4E16-A73C-CB91103AE5CF}" sibTransId="{91FA5A18-B1A2-4AC4-B226-41841BA811F1}"/>
    <dgm:cxn modelId="{5434331D-23FE-4224-AFB7-3211242F26CB}" srcId="{4E363C8B-DB23-4E38-8828-0D353BB34E62}" destId="{4B1A5656-AB68-41DB-AFA6-8A2A43AD16FE}" srcOrd="1" destOrd="0" parTransId="{64516384-E4EC-41EA-B3EC-245C104E2C96}" sibTransId="{C44B2BA9-D27E-4E26-8081-CEEF3A82D9F8}"/>
    <dgm:cxn modelId="{FBF2AAF9-AEF2-480A-A185-4CB20A0281AB}" type="presOf" srcId="{91D87868-18BE-4753-9CF6-BD49F3ED3155}" destId="{2F05CF04-9BD0-4281-94E5-22B33B6AE2E4}" srcOrd="0" destOrd="0" presId="urn:microsoft.com/office/officeart/2005/8/layout/hList9"/>
    <dgm:cxn modelId="{1880B1FD-8DA3-4B80-8D37-304466175531}" type="presOf" srcId="{D50EBFF1-9090-4D4D-8888-C0FF01F294C9}" destId="{E373DB74-89DD-4E14-9DF3-9351C82B91E2}" srcOrd="0" destOrd="0" presId="urn:microsoft.com/office/officeart/2005/8/layout/hList9"/>
    <dgm:cxn modelId="{749072C9-2739-4D0A-B396-912A906D5C33}" type="presOf" srcId="{A0024ACF-B2D0-47F7-AC0F-6F5A8736EE37}" destId="{D894155A-72A8-47E0-87F0-7A019BD7DCDC}" srcOrd="1" destOrd="0" presId="urn:microsoft.com/office/officeart/2005/8/layout/hList9"/>
    <dgm:cxn modelId="{EB9021F6-6355-4FCA-9F51-E314A69BAE47}" srcId="{4E363C8B-DB23-4E38-8828-0D353BB34E62}" destId="{6B1B12AC-5298-46DF-B881-71B4B43E6C01}" srcOrd="0" destOrd="0" parTransId="{260161F8-E253-46EE-A7A8-30AEF2E4520B}" sibTransId="{AF36D8AA-8C19-443A-B66C-13252C41BFC4}"/>
    <dgm:cxn modelId="{1DF7A78C-70A5-4977-A5FC-4F763B028851}" type="presOf" srcId="{A41D177A-CA54-43C3-BE69-C4955F7FE2E9}" destId="{B9887BB0-FD87-419F-AD26-9BA3619F135B}" srcOrd="0" destOrd="0" presId="urn:microsoft.com/office/officeart/2005/8/layout/hList9"/>
    <dgm:cxn modelId="{0EB953D6-0284-4F5A-8D11-6A93CA9550C2}" type="presOf" srcId="{5AF35ED4-F41B-4725-8B03-AE75A5AD66BA}" destId="{E53BC729-5C32-4BD2-BFE2-44EE63B50C37}" srcOrd="0" destOrd="0" presId="urn:microsoft.com/office/officeart/2005/8/layout/hList9"/>
    <dgm:cxn modelId="{AE2F81D0-C5B8-4FC3-B1E5-A3138C56F46E}" type="presOf" srcId="{91D87868-18BE-4753-9CF6-BD49F3ED3155}" destId="{F16452C4-4992-48BE-966A-FC74BA298D69}" srcOrd="1" destOrd="0" presId="urn:microsoft.com/office/officeart/2005/8/layout/hList9"/>
    <dgm:cxn modelId="{E86E9561-0174-4996-BC72-58FB790299E8}" srcId="{6B1B12AC-5298-46DF-B881-71B4B43E6C01}" destId="{5AF35ED4-F41B-4725-8B03-AE75A5AD66BA}" srcOrd="1" destOrd="0" parTransId="{F3C84617-CA16-4236-9C8B-17A53184C8D2}" sibTransId="{AD19DC2B-B7AA-4BA1-AB1C-478C81B52B85}"/>
    <dgm:cxn modelId="{05400CFA-DDD1-4273-8C21-2FDC337F3AF9}" type="presOf" srcId="{D50EBFF1-9090-4D4D-8888-C0FF01F294C9}" destId="{5833D26C-7356-41B9-9BA3-3BD2DEF09C23}" srcOrd="1" destOrd="0" presId="urn:microsoft.com/office/officeart/2005/8/layout/hList9"/>
    <dgm:cxn modelId="{06513FBF-5CE7-4CB1-B13A-A8C8969FBA66}" srcId="{6B1B12AC-5298-46DF-B881-71B4B43E6C01}" destId="{A0024ACF-B2D0-47F7-AC0F-6F5A8736EE37}" srcOrd="2" destOrd="0" parTransId="{F471B976-5A65-407E-833A-C64EF7B0AD05}" sibTransId="{736F5BEB-5A50-4BD2-8C08-5E2F77C5710F}"/>
    <dgm:cxn modelId="{2932FE27-56B3-457B-9FD6-2A66035E7A6D}" type="presOf" srcId="{4E363C8B-DB23-4E38-8828-0D353BB34E62}" destId="{DEE7CF23-4DCA-4A38-84BA-4990BBB4B118}" srcOrd="0" destOrd="0" presId="urn:microsoft.com/office/officeart/2005/8/layout/hList9"/>
    <dgm:cxn modelId="{FC4555D9-207E-46F2-98BA-555D6F00C0B0}" type="presOf" srcId="{6B1B12AC-5298-46DF-B881-71B4B43E6C01}" destId="{24A46E24-9002-4826-A676-D6FB6967B8C8}" srcOrd="0" destOrd="0" presId="urn:microsoft.com/office/officeart/2005/8/layout/hList9"/>
    <dgm:cxn modelId="{F8887A9E-F0D5-4253-A01B-9AA4E580E85C}" type="presOf" srcId="{A0024ACF-B2D0-47F7-AC0F-6F5A8736EE37}" destId="{3E369A39-9980-4082-AC7C-7CBE5B6BF0FD}" srcOrd="0" destOrd="0" presId="urn:microsoft.com/office/officeart/2005/8/layout/hList9"/>
    <dgm:cxn modelId="{9DD8B0BA-82A6-4A99-8FFE-2E186D4FC4D6}" srcId="{4B1A5656-AB68-41DB-AFA6-8A2A43AD16FE}" destId="{91D87868-18BE-4753-9CF6-BD49F3ED3155}" srcOrd="2" destOrd="0" parTransId="{5A91FA57-6717-4145-8B8D-B4FED7799D5B}" sibTransId="{1C16264D-EB36-44A5-90FE-A79DE87613A1}"/>
    <dgm:cxn modelId="{66900401-0F3A-42A7-8A57-823FC0888EAB}" srcId="{4B1A5656-AB68-41DB-AFA6-8A2A43AD16FE}" destId="{A41D177A-CA54-43C3-BE69-C4955F7FE2E9}" srcOrd="1" destOrd="0" parTransId="{DB8ADD1D-1D26-4C34-8455-EFD13F322ECB}" sibTransId="{298BD0B4-3446-402B-B81C-E52B3E1EC4CF}"/>
    <dgm:cxn modelId="{70931ADD-7BC4-4DCB-AC17-1190EF20C94B}" type="presOf" srcId="{A41D177A-CA54-43C3-BE69-C4955F7FE2E9}" destId="{070427A7-CB22-4479-BA67-4CEC91DAC5E6}" srcOrd="1" destOrd="0" presId="urn:microsoft.com/office/officeart/2005/8/layout/hList9"/>
    <dgm:cxn modelId="{FA2586B4-B6C1-4D51-94B3-F2C14B5390AA}" type="presParOf" srcId="{DEE7CF23-4DCA-4A38-84BA-4990BBB4B118}" destId="{A3B7F76E-7310-4F3D-A9A3-0FB4112C43FC}" srcOrd="0" destOrd="0" presId="urn:microsoft.com/office/officeart/2005/8/layout/hList9"/>
    <dgm:cxn modelId="{300BFE78-81FD-43F0-B5F8-484DEF1F3ECB}" type="presParOf" srcId="{DEE7CF23-4DCA-4A38-84BA-4990BBB4B118}" destId="{12224FCA-32EF-4D62-B460-B429A231C3A2}" srcOrd="1" destOrd="0" presId="urn:microsoft.com/office/officeart/2005/8/layout/hList9"/>
    <dgm:cxn modelId="{AA5D683A-2C14-4E09-8D23-D929891C4CBD}" type="presParOf" srcId="{12224FCA-32EF-4D62-B460-B429A231C3A2}" destId="{461F8DF4-8C9D-4305-91AF-63734C36C394}" srcOrd="0" destOrd="0" presId="urn:microsoft.com/office/officeart/2005/8/layout/hList9"/>
    <dgm:cxn modelId="{B8BCC4B5-E9B5-49EE-9960-0A307CE77FD4}" type="presParOf" srcId="{12224FCA-32EF-4D62-B460-B429A231C3A2}" destId="{5191DF6A-8103-4402-8351-3170C51D1E50}" srcOrd="1" destOrd="0" presId="urn:microsoft.com/office/officeart/2005/8/layout/hList9"/>
    <dgm:cxn modelId="{54D235C3-2FD3-448D-87DF-FF49DF62C0AA}" type="presParOf" srcId="{5191DF6A-8103-4402-8351-3170C51D1E50}" destId="{E973B5C9-73D3-4A4B-A9A7-CA44BB34BF6E}" srcOrd="0" destOrd="0" presId="urn:microsoft.com/office/officeart/2005/8/layout/hList9"/>
    <dgm:cxn modelId="{074FB516-6E34-476E-9973-C50BC3FF886B}" type="presParOf" srcId="{5191DF6A-8103-4402-8351-3170C51D1E50}" destId="{0D79199F-0F51-4DB7-94D5-C423EE73A720}" srcOrd="1" destOrd="0" presId="urn:microsoft.com/office/officeart/2005/8/layout/hList9"/>
    <dgm:cxn modelId="{7BCA5542-144A-4E28-9B00-21C83848F871}" type="presParOf" srcId="{12224FCA-32EF-4D62-B460-B429A231C3A2}" destId="{14DEA841-C269-4D2B-A57D-87F5842C044D}" srcOrd="2" destOrd="0" presId="urn:microsoft.com/office/officeart/2005/8/layout/hList9"/>
    <dgm:cxn modelId="{7E881B19-3696-4AC9-ADF9-94D96162FEA5}" type="presParOf" srcId="{14DEA841-C269-4D2B-A57D-87F5842C044D}" destId="{E53BC729-5C32-4BD2-BFE2-44EE63B50C37}" srcOrd="0" destOrd="0" presId="urn:microsoft.com/office/officeart/2005/8/layout/hList9"/>
    <dgm:cxn modelId="{7853B37C-EC51-47B0-95A1-150F5F20B275}" type="presParOf" srcId="{14DEA841-C269-4D2B-A57D-87F5842C044D}" destId="{8C35306D-95D2-46C6-98AB-11CD0021E61A}" srcOrd="1" destOrd="0" presId="urn:microsoft.com/office/officeart/2005/8/layout/hList9"/>
    <dgm:cxn modelId="{F1B4EB50-6A23-4B4A-A9F5-1E0D91C6E6ED}" type="presParOf" srcId="{12224FCA-32EF-4D62-B460-B429A231C3A2}" destId="{C984B9A2-46E1-43FF-A27B-39F73B28A0F3}" srcOrd="3" destOrd="0" presId="urn:microsoft.com/office/officeart/2005/8/layout/hList9"/>
    <dgm:cxn modelId="{A878EFD5-2A34-424F-9E02-FF8191C25A5F}" type="presParOf" srcId="{C984B9A2-46E1-43FF-A27B-39F73B28A0F3}" destId="{3E369A39-9980-4082-AC7C-7CBE5B6BF0FD}" srcOrd="0" destOrd="0" presId="urn:microsoft.com/office/officeart/2005/8/layout/hList9"/>
    <dgm:cxn modelId="{750724F2-2E00-4405-BB43-4BE396BD072A}" type="presParOf" srcId="{C984B9A2-46E1-43FF-A27B-39F73B28A0F3}" destId="{D894155A-72A8-47E0-87F0-7A019BD7DCDC}" srcOrd="1" destOrd="0" presId="urn:microsoft.com/office/officeart/2005/8/layout/hList9"/>
    <dgm:cxn modelId="{70CAAC7B-CCFE-43B9-B9B5-97B3AD37E2AC}" type="presParOf" srcId="{DEE7CF23-4DCA-4A38-84BA-4990BBB4B118}" destId="{21D2A820-0C79-468C-A8AC-383C54C3F856}" srcOrd="2" destOrd="0" presId="urn:microsoft.com/office/officeart/2005/8/layout/hList9"/>
    <dgm:cxn modelId="{0CCA975E-DB69-406A-9C38-E595491E1151}" type="presParOf" srcId="{DEE7CF23-4DCA-4A38-84BA-4990BBB4B118}" destId="{24A46E24-9002-4826-A676-D6FB6967B8C8}" srcOrd="3" destOrd="0" presId="urn:microsoft.com/office/officeart/2005/8/layout/hList9"/>
    <dgm:cxn modelId="{6650FF27-8FC6-4542-8DC5-0731A0BBA6CF}" type="presParOf" srcId="{DEE7CF23-4DCA-4A38-84BA-4990BBB4B118}" destId="{4F565353-681B-49B5-9F86-62BD4CE43211}" srcOrd="4" destOrd="0" presId="urn:microsoft.com/office/officeart/2005/8/layout/hList9"/>
    <dgm:cxn modelId="{1573B6B3-535D-489A-B745-D8378A1C9162}" type="presParOf" srcId="{DEE7CF23-4DCA-4A38-84BA-4990BBB4B118}" destId="{D517CDFA-4A2A-4E43-88FE-6991F2DA40C3}" srcOrd="5" destOrd="0" presId="urn:microsoft.com/office/officeart/2005/8/layout/hList9"/>
    <dgm:cxn modelId="{5EFFF914-2CF5-4B4A-83C4-43FD8CCF0992}" type="presParOf" srcId="{DEE7CF23-4DCA-4A38-84BA-4990BBB4B118}" destId="{C6A1468A-249B-4BC5-9AFE-B3CA7A25A0EC}" srcOrd="6" destOrd="0" presId="urn:microsoft.com/office/officeart/2005/8/layout/hList9"/>
    <dgm:cxn modelId="{ED1373FC-5AA7-4C3E-B3D6-83CF724E0477}" type="presParOf" srcId="{C6A1468A-249B-4BC5-9AFE-B3CA7A25A0EC}" destId="{3E7A3439-1B98-446A-81C1-17CECF9FF0AF}" srcOrd="0" destOrd="0" presId="urn:microsoft.com/office/officeart/2005/8/layout/hList9"/>
    <dgm:cxn modelId="{166D56E6-D4CA-49E7-B273-E21873AF75F4}" type="presParOf" srcId="{C6A1468A-249B-4BC5-9AFE-B3CA7A25A0EC}" destId="{9DBBEF51-BC30-47D3-9F23-0DBD76003109}" srcOrd="1" destOrd="0" presId="urn:microsoft.com/office/officeart/2005/8/layout/hList9"/>
    <dgm:cxn modelId="{B12F7393-C993-45A2-B9F8-F48AD0133AF4}" type="presParOf" srcId="{9DBBEF51-BC30-47D3-9F23-0DBD76003109}" destId="{E373DB74-89DD-4E14-9DF3-9351C82B91E2}" srcOrd="0" destOrd="0" presId="urn:microsoft.com/office/officeart/2005/8/layout/hList9"/>
    <dgm:cxn modelId="{99BA3B44-7396-4D90-A343-D68280D2B4F0}" type="presParOf" srcId="{9DBBEF51-BC30-47D3-9F23-0DBD76003109}" destId="{5833D26C-7356-41B9-9BA3-3BD2DEF09C23}" srcOrd="1" destOrd="0" presId="urn:microsoft.com/office/officeart/2005/8/layout/hList9"/>
    <dgm:cxn modelId="{24DA5F79-A088-498A-BFCA-639352C9EFA5}" type="presParOf" srcId="{C6A1468A-249B-4BC5-9AFE-B3CA7A25A0EC}" destId="{03595792-EA0D-4AD0-BEE0-F4307A21D82A}" srcOrd="2" destOrd="0" presId="urn:microsoft.com/office/officeart/2005/8/layout/hList9"/>
    <dgm:cxn modelId="{0AE889D3-50E5-43AE-A50C-903C33B49206}" type="presParOf" srcId="{03595792-EA0D-4AD0-BEE0-F4307A21D82A}" destId="{B9887BB0-FD87-419F-AD26-9BA3619F135B}" srcOrd="0" destOrd="0" presId="urn:microsoft.com/office/officeart/2005/8/layout/hList9"/>
    <dgm:cxn modelId="{82194860-0C5E-4EBD-86CE-419215BA351A}" type="presParOf" srcId="{03595792-EA0D-4AD0-BEE0-F4307A21D82A}" destId="{070427A7-CB22-4479-BA67-4CEC91DAC5E6}" srcOrd="1" destOrd="0" presId="urn:microsoft.com/office/officeart/2005/8/layout/hList9"/>
    <dgm:cxn modelId="{A3F76C78-9806-4BBD-B16F-F76CD54986B8}" type="presParOf" srcId="{C6A1468A-249B-4BC5-9AFE-B3CA7A25A0EC}" destId="{F30D47C6-C7E9-45F6-A47B-7655E7B305D4}" srcOrd="3" destOrd="0" presId="urn:microsoft.com/office/officeart/2005/8/layout/hList9"/>
    <dgm:cxn modelId="{76C29E13-10A2-4DF4-9213-D636903C0C20}" type="presParOf" srcId="{F30D47C6-C7E9-45F6-A47B-7655E7B305D4}" destId="{2F05CF04-9BD0-4281-94E5-22B33B6AE2E4}" srcOrd="0" destOrd="0" presId="urn:microsoft.com/office/officeart/2005/8/layout/hList9"/>
    <dgm:cxn modelId="{DFE0D29F-C926-4985-908D-90B093B5B024}" type="presParOf" srcId="{F30D47C6-C7E9-45F6-A47B-7655E7B305D4}" destId="{F16452C4-4992-48BE-966A-FC74BA298D69}" srcOrd="1" destOrd="0" presId="urn:microsoft.com/office/officeart/2005/8/layout/hList9"/>
    <dgm:cxn modelId="{3883B972-93D9-4B56-8677-EA339BC2D9AE}" type="presParOf" srcId="{DEE7CF23-4DCA-4A38-84BA-4990BBB4B118}" destId="{D266A41F-CE5D-412E-B17F-018619391873}" srcOrd="7" destOrd="0" presId="urn:microsoft.com/office/officeart/2005/8/layout/hList9"/>
    <dgm:cxn modelId="{6E60E6A1-FE09-4633-B45F-30EBEEF0FF8D}" type="presParOf" srcId="{DEE7CF23-4DCA-4A38-84BA-4990BBB4B118}" destId="{DBF7D29C-5781-45F6-8844-80E0FFF84D8D}"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E363C8B-DB23-4E38-8828-0D353BB34E62}" type="doc">
      <dgm:prSet loTypeId="urn:microsoft.com/office/officeart/2005/8/layout/hList9" loCatId="list" qsTypeId="urn:microsoft.com/office/officeart/2005/8/quickstyle/simple1" qsCatId="simple" csTypeId="urn:microsoft.com/office/officeart/2005/8/colors/accent3_5" csCatId="accent3" phldr="1"/>
      <dgm:spPr/>
      <dgm:t>
        <a:bodyPr/>
        <a:lstStyle/>
        <a:p>
          <a:endParaRPr lang="en-US"/>
        </a:p>
      </dgm:t>
    </dgm:pt>
    <dgm:pt modelId="{6B1B12AC-5298-46DF-B881-71B4B43E6C01}">
      <dgm:prSet phldrT="[Text]"/>
      <dgm:spPr/>
      <dgm:t>
        <a:bodyPr/>
        <a:lstStyle/>
        <a:p>
          <a:r>
            <a:rPr lang="en-US" dirty="0" smtClean="0"/>
            <a:t>First…</a:t>
          </a:r>
          <a:endParaRPr lang="en-US" dirty="0"/>
        </a:p>
      </dgm:t>
    </dgm:pt>
    <dgm:pt modelId="{260161F8-E253-46EE-A7A8-30AEF2E4520B}" type="parTrans" cxnId="{EB9021F6-6355-4FCA-9F51-E314A69BAE47}">
      <dgm:prSet/>
      <dgm:spPr/>
      <dgm:t>
        <a:bodyPr/>
        <a:lstStyle/>
        <a:p>
          <a:endParaRPr lang="en-US"/>
        </a:p>
      </dgm:t>
    </dgm:pt>
    <dgm:pt modelId="{AF36D8AA-8C19-443A-B66C-13252C41BFC4}" type="sibTrans" cxnId="{EB9021F6-6355-4FCA-9F51-E314A69BAE47}">
      <dgm:prSet/>
      <dgm:spPr/>
      <dgm:t>
        <a:bodyPr/>
        <a:lstStyle/>
        <a:p>
          <a:endParaRPr lang="en-US"/>
        </a:p>
      </dgm:t>
    </dgm:pt>
    <dgm:pt modelId="{B6D67026-955A-4D74-9DC0-DBD270F37218}">
      <dgm:prSet phldrT="[Text]"/>
      <dgm:spPr/>
      <dgm:t>
        <a:bodyPr/>
        <a:lstStyle/>
        <a:p>
          <a:r>
            <a:rPr lang="en-US" b="0" dirty="0" smtClean="0"/>
            <a:t>Carl and Dinah </a:t>
          </a:r>
          <a:r>
            <a:rPr lang="en-US" b="1" dirty="0" smtClean="0"/>
            <a:t>consent</a:t>
          </a:r>
          <a:r>
            <a:rPr lang="en-US" dirty="0" smtClean="0"/>
            <a:t> to participate in </a:t>
          </a:r>
          <a:r>
            <a:rPr lang="en-US" dirty="0" smtClean="0">
              <a:solidFill>
                <a:schemeClr val="tx1"/>
              </a:solidFill>
            </a:rPr>
            <a:t>a </a:t>
          </a:r>
          <a:r>
            <a:rPr lang="en-US" strike="noStrike" dirty="0" smtClean="0">
              <a:solidFill>
                <a:schemeClr val="tx1"/>
              </a:solidFill>
            </a:rPr>
            <a:t>list exchange chain.</a:t>
          </a:r>
          <a:endParaRPr lang="en-US" dirty="0">
            <a:solidFill>
              <a:schemeClr val="tx1"/>
            </a:solidFill>
          </a:endParaRPr>
        </a:p>
      </dgm:t>
    </dgm:pt>
    <dgm:pt modelId="{EA99248E-4F4E-4912-83A0-27140EAE9F7F}" type="parTrans" cxnId="{4C88484C-3CEF-4B76-BD3F-35F3FB2797A9}">
      <dgm:prSet/>
      <dgm:spPr/>
      <dgm:t>
        <a:bodyPr/>
        <a:lstStyle/>
        <a:p>
          <a:endParaRPr lang="en-US"/>
        </a:p>
      </dgm:t>
    </dgm:pt>
    <dgm:pt modelId="{CAB8D1F3-0D19-461F-8BE5-3464E1553721}" type="sibTrans" cxnId="{4C88484C-3CEF-4B76-BD3F-35F3FB2797A9}">
      <dgm:prSet/>
      <dgm:spPr/>
      <dgm:t>
        <a:bodyPr/>
        <a:lstStyle/>
        <a:p>
          <a:endParaRPr lang="en-US"/>
        </a:p>
      </dgm:t>
    </dgm:pt>
    <dgm:pt modelId="{5AF35ED4-F41B-4725-8B03-AE75A5AD66BA}">
      <dgm:prSet phldrT="[Text]"/>
      <dgm:spPr/>
      <dgm:t>
        <a:bodyPr/>
        <a:lstStyle/>
        <a:p>
          <a:r>
            <a:rPr lang="en-US" dirty="0" smtClean="0">
              <a:solidFill>
                <a:schemeClr val="tx1"/>
              </a:solidFill>
            </a:rPr>
            <a:t>Dinah</a:t>
          </a:r>
          <a:r>
            <a:rPr lang="en-US" strike="noStrike" dirty="0" smtClean="0">
              <a:solidFill>
                <a:schemeClr val="tx1"/>
              </a:solidFill>
            </a:rPr>
            <a:t> enters a KPD program and starts an exchange</a:t>
          </a:r>
          <a:endParaRPr lang="en-US" b="0" strike="noStrike" baseline="0" dirty="0" smtClean="0"/>
        </a:p>
      </dgm:t>
    </dgm:pt>
    <dgm:pt modelId="{F3C84617-CA16-4236-9C8B-17A53184C8D2}" type="parTrans" cxnId="{E86E9561-0174-4996-BC72-58FB790299E8}">
      <dgm:prSet/>
      <dgm:spPr/>
      <dgm:t>
        <a:bodyPr/>
        <a:lstStyle/>
        <a:p>
          <a:endParaRPr lang="en-US"/>
        </a:p>
      </dgm:t>
    </dgm:pt>
    <dgm:pt modelId="{AD19DC2B-B7AA-4BA1-AB1C-478C81B52B85}" type="sibTrans" cxnId="{E86E9561-0174-4996-BC72-58FB790299E8}">
      <dgm:prSet/>
      <dgm:spPr/>
      <dgm:t>
        <a:bodyPr/>
        <a:lstStyle/>
        <a:p>
          <a:endParaRPr lang="en-US"/>
        </a:p>
      </dgm:t>
    </dgm:pt>
    <dgm:pt modelId="{4B1A5656-AB68-41DB-AFA6-8A2A43AD16FE}">
      <dgm:prSet phldrT="[Text]"/>
      <dgm:spPr/>
      <dgm:t>
        <a:bodyPr/>
        <a:lstStyle/>
        <a:p>
          <a:r>
            <a:rPr lang="en-US" dirty="0" smtClean="0"/>
            <a:t>Then…</a:t>
          </a:r>
          <a:endParaRPr lang="en-US" dirty="0"/>
        </a:p>
      </dgm:t>
    </dgm:pt>
    <dgm:pt modelId="{64516384-E4EC-41EA-B3EC-245C104E2C96}" type="parTrans" cxnId="{5434331D-23FE-4224-AFB7-3211242F26CB}">
      <dgm:prSet/>
      <dgm:spPr/>
      <dgm:t>
        <a:bodyPr/>
        <a:lstStyle/>
        <a:p>
          <a:endParaRPr lang="en-US"/>
        </a:p>
      </dgm:t>
    </dgm:pt>
    <dgm:pt modelId="{C44B2BA9-D27E-4E26-8081-CEEF3A82D9F8}" type="sibTrans" cxnId="{5434331D-23FE-4224-AFB7-3211242F26CB}">
      <dgm:prSet/>
      <dgm:spPr/>
      <dgm:t>
        <a:bodyPr/>
        <a:lstStyle/>
        <a:p>
          <a:endParaRPr lang="en-US"/>
        </a:p>
      </dgm:t>
    </dgm:pt>
    <dgm:pt modelId="{D50EBFF1-9090-4D4D-8888-C0FF01F294C9}">
      <dgm:prSet phldrT="[Text]"/>
      <dgm:spPr/>
      <dgm:t>
        <a:bodyPr/>
        <a:lstStyle/>
        <a:p>
          <a:r>
            <a:rPr lang="en-US" b="0" dirty="0" smtClean="0"/>
            <a:t>After Dinah donates, Carl receives increased </a:t>
          </a:r>
          <a:r>
            <a:rPr lang="en-US" b="1" dirty="0" smtClean="0"/>
            <a:t>priority</a:t>
          </a:r>
          <a:r>
            <a:rPr lang="en-US" b="0" dirty="0" smtClean="0"/>
            <a:t> on the Waitlist</a:t>
          </a:r>
          <a:endParaRPr lang="en-US" b="0" dirty="0">
            <a:solidFill>
              <a:schemeClr val="tx1"/>
            </a:solidFill>
          </a:endParaRPr>
        </a:p>
      </dgm:t>
    </dgm:pt>
    <dgm:pt modelId="{BFAB402F-C857-4E16-A73C-CB91103AE5CF}" type="parTrans" cxnId="{EF1D7CBB-DD04-4EB8-840D-4295B5F78F66}">
      <dgm:prSet/>
      <dgm:spPr/>
      <dgm:t>
        <a:bodyPr/>
        <a:lstStyle/>
        <a:p>
          <a:endParaRPr lang="en-US"/>
        </a:p>
      </dgm:t>
    </dgm:pt>
    <dgm:pt modelId="{91FA5A18-B1A2-4AC4-B226-41841BA811F1}" type="sibTrans" cxnId="{EF1D7CBB-DD04-4EB8-840D-4295B5F78F66}">
      <dgm:prSet/>
      <dgm:spPr/>
      <dgm:t>
        <a:bodyPr/>
        <a:lstStyle/>
        <a:p>
          <a:endParaRPr lang="en-US"/>
        </a:p>
      </dgm:t>
    </dgm:pt>
    <dgm:pt modelId="{A41D177A-CA54-43C3-BE69-C4955F7FE2E9}">
      <dgm:prSet phldrT="[Text]"/>
      <dgm:spPr/>
      <dgm:t>
        <a:bodyPr/>
        <a:lstStyle/>
        <a:p>
          <a:r>
            <a:rPr lang="en-US" dirty="0" smtClean="0"/>
            <a:t>Carl is </a:t>
          </a:r>
          <a:r>
            <a:rPr lang="en-US" b="1" dirty="0" smtClean="0"/>
            <a:t>offered</a:t>
          </a:r>
          <a:r>
            <a:rPr lang="en-US" dirty="0" smtClean="0"/>
            <a:t> a deceased donor kidney</a:t>
          </a:r>
        </a:p>
      </dgm:t>
    </dgm:pt>
    <dgm:pt modelId="{DB8ADD1D-1D26-4C34-8455-EFD13F322ECB}" type="parTrans" cxnId="{66900401-0F3A-42A7-8A57-823FC0888EAB}">
      <dgm:prSet/>
      <dgm:spPr/>
      <dgm:t>
        <a:bodyPr/>
        <a:lstStyle/>
        <a:p>
          <a:endParaRPr lang="en-US"/>
        </a:p>
      </dgm:t>
    </dgm:pt>
    <dgm:pt modelId="{298BD0B4-3446-402B-B81C-E52B3E1EC4CF}" type="sibTrans" cxnId="{66900401-0F3A-42A7-8A57-823FC0888EAB}">
      <dgm:prSet/>
      <dgm:spPr/>
      <dgm:t>
        <a:bodyPr/>
        <a:lstStyle/>
        <a:p>
          <a:endParaRPr lang="en-US"/>
        </a:p>
      </dgm:t>
    </dgm:pt>
    <dgm:pt modelId="{A0024ACF-B2D0-47F7-AC0F-6F5A8736EE37}">
      <dgm:prSet/>
      <dgm:spPr/>
      <dgm:t>
        <a:bodyPr/>
        <a:lstStyle/>
        <a:p>
          <a:r>
            <a:rPr lang="en-US" dirty="0" smtClean="0">
              <a:solidFill>
                <a:schemeClr val="tx1"/>
              </a:solidFill>
            </a:rPr>
            <a:t>The end of the exchange donates to the Waitlist or starts another exchange</a:t>
          </a:r>
          <a:endParaRPr lang="en-US" b="0" dirty="0" smtClean="0">
            <a:solidFill>
              <a:schemeClr val="tx1"/>
            </a:solidFill>
          </a:endParaRPr>
        </a:p>
      </dgm:t>
    </dgm:pt>
    <dgm:pt modelId="{F471B976-5A65-407E-833A-C64EF7B0AD05}" type="parTrans" cxnId="{06513FBF-5CE7-4CB1-B13A-A8C8969FBA66}">
      <dgm:prSet/>
      <dgm:spPr/>
      <dgm:t>
        <a:bodyPr/>
        <a:lstStyle/>
        <a:p>
          <a:endParaRPr lang="en-US"/>
        </a:p>
      </dgm:t>
    </dgm:pt>
    <dgm:pt modelId="{736F5BEB-5A50-4BD2-8C08-5E2F77C5710F}" type="sibTrans" cxnId="{06513FBF-5CE7-4CB1-B13A-A8C8969FBA66}">
      <dgm:prSet/>
      <dgm:spPr/>
      <dgm:t>
        <a:bodyPr/>
        <a:lstStyle/>
        <a:p>
          <a:endParaRPr lang="en-US"/>
        </a:p>
      </dgm:t>
    </dgm:pt>
    <dgm:pt modelId="{91D87868-18BE-4753-9CF6-BD49F3ED3155}">
      <dgm:prSet/>
      <dgm:spPr/>
      <dgm:t>
        <a:bodyPr/>
        <a:lstStyle/>
        <a:p>
          <a:r>
            <a:rPr lang="en-US" dirty="0" smtClean="0"/>
            <a:t>Carl accepts the kidney and is </a:t>
          </a:r>
          <a:r>
            <a:rPr lang="en-US" b="1" dirty="0" smtClean="0"/>
            <a:t>transplanted</a:t>
          </a:r>
          <a:endParaRPr lang="en-US" b="1" dirty="0"/>
        </a:p>
      </dgm:t>
    </dgm:pt>
    <dgm:pt modelId="{5A91FA57-6717-4145-8B8D-B4FED7799D5B}" type="parTrans" cxnId="{9DD8B0BA-82A6-4A99-8FFE-2E186D4FC4D6}">
      <dgm:prSet/>
      <dgm:spPr/>
      <dgm:t>
        <a:bodyPr/>
        <a:lstStyle/>
        <a:p>
          <a:endParaRPr lang="en-US"/>
        </a:p>
      </dgm:t>
    </dgm:pt>
    <dgm:pt modelId="{1C16264D-EB36-44A5-90FE-A79DE87613A1}" type="sibTrans" cxnId="{9DD8B0BA-82A6-4A99-8FFE-2E186D4FC4D6}">
      <dgm:prSet/>
      <dgm:spPr/>
      <dgm:t>
        <a:bodyPr/>
        <a:lstStyle/>
        <a:p>
          <a:endParaRPr lang="en-US"/>
        </a:p>
      </dgm:t>
    </dgm:pt>
    <dgm:pt modelId="{DEE7CF23-4DCA-4A38-84BA-4990BBB4B118}" type="pres">
      <dgm:prSet presAssocID="{4E363C8B-DB23-4E38-8828-0D353BB34E62}" presName="list" presStyleCnt="0">
        <dgm:presLayoutVars>
          <dgm:dir/>
          <dgm:animLvl val="lvl"/>
        </dgm:presLayoutVars>
      </dgm:prSet>
      <dgm:spPr/>
      <dgm:t>
        <a:bodyPr/>
        <a:lstStyle/>
        <a:p>
          <a:endParaRPr lang="en-US"/>
        </a:p>
      </dgm:t>
    </dgm:pt>
    <dgm:pt modelId="{A3B7F76E-7310-4F3D-A9A3-0FB4112C43FC}" type="pres">
      <dgm:prSet presAssocID="{6B1B12AC-5298-46DF-B881-71B4B43E6C01}" presName="posSpace" presStyleCnt="0"/>
      <dgm:spPr/>
      <dgm:t>
        <a:bodyPr/>
        <a:lstStyle/>
        <a:p>
          <a:endParaRPr lang="en-US"/>
        </a:p>
      </dgm:t>
    </dgm:pt>
    <dgm:pt modelId="{12224FCA-32EF-4D62-B460-B429A231C3A2}" type="pres">
      <dgm:prSet presAssocID="{6B1B12AC-5298-46DF-B881-71B4B43E6C01}" presName="vertFlow" presStyleCnt="0"/>
      <dgm:spPr/>
      <dgm:t>
        <a:bodyPr/>
        <a:lstStyle/>
        <a:p>
          <a:endParaRPr lang="en-US"/>
        </a:p>
      </dgm:t>
    </dgm:pt>
    <dgm:pt modelId="{461F8DF4-8C9D-4305-91AF-63734C36C394}" type="pres">
      <dgm:prSet presAssocID="{6B1B12AC-5298-46DF-B881-71B4B43E6C01}" presName="topSpace" presStyleCnt="0"/>
      <dgm:spPr/>
      <dgm:t>
        <a:bodyPr/>
        <a:lstStyle/>
        <a:p>
          <a:endParaRPr lang="en-US"/>
        </a:p>
      </dgm:t>
    </dgm:pt>
    <dgm:pt modelId="{5191DF6A-8103-4402-8351-3170C51D1E50}" type="pres">
      <dgm:prSet presAssocID="{6B1B12AC-5298-46DF-B881-71B4B43E6C01}" presName="firstComp" presStyleCnt="0"/>
      <dgm:spPr/>
      <dgm:t>
        <a:bodyPr/>
        <a:lstStyle/>
        <a:p>
          <a:endParaRPr lang="en-US"/>
        </a:p>
      </dgm:t>
    </dgm:pt>
    <dgm:pt modelId="{E973B5C9-73D3-4A4B-A9A7-CA44BB34BF6E}" type="pres">
      <dgm:prSet presAssocID="{6B1B12AC-5298-46DF-B881-71B4B43E6C01}" presName="firstChild" presStyleLbl="bgAccFollowNode1" presStyleIdx="0" presStyleCnt="6"/>
      <dgm:spPr/>
      <dgm:t>
        <a:bodyPr/>
        <a:lstStyle/>
        <a:p>
          <a:endParaRPr lang="en-US"/>
        </a:p>
      </dgm:t>
    </dgm:pt>
    <dgm:pt modelId="{0D79199F-0F51-4DB7-94D5-C423EE73A720}" type="pres">
      <dgm:prSet presAssocID="{6B1B12AC-5298-46DF-B881-71B4B43E6C01}" presName="firstChildTx" presStyleLbl="bgAccFollowNode1" presStyleIdx="0" presStyleCnt="6">
        <dgm:presLayoutVars>
          <dgm:bulletEnabled val="1"/>
        </dgm:presLayoutVars>
      </dgm:prSet>
      <dgm:spPr/>
      <dgm:t>
        <a:bodyPr/>
        <a:lstStyle/>
        <a:p>
          <a:endParaRPr lang="en-US"/>
        </a:p>
      </dgm:t>
    </dgm:pt>
    <dgm:pt modelId="{14DEA841-C269-4D2B-A57D-87F5842C044D}" type="pres">
      <dgm:prSet presAssocID="{5AF35ED4-F41B-4725-8B03-AE75A5AD66BA}" presName="comp" presStyleCnt="0"/>
      <dgm:spPr/>
      <dgm:t>
        <a:bodyPr/>
        <a:lstStyle/>
        <a:p>
          <a:endParaRPr lang="en-US"/>
        </a:p>
      </dgm:t>
    </dgm:pt>
    <dgm:pt modelId="{E53BC729-5C32-4BD2-BFE2-44EE63B50C37}" type="pres">
      <dgm:prSet presAssocID="{5AF35ED4-F41B-4725-8B03-AE75A5AD66BA}" presName="child" presStyleLbl="bgAccFollowNode1" presStyleIdx="1" presStyleCnt="6"/>
      <dgm:spPr/>
      <dgm:t>
        <a:bodyPr/>
        <a:lstStyle/>
        <a:p>
          <a:endParaRPr lang="en-US"/>
        </a:p>
      </dgm:t>
    </dgm:pt>
    <dgm:pt modelId="{8C35306D-95D2-46C6-98AB-11CD0021E61A}" type="pres">
      <dgm:prSet presAssocID="{5AF35ED4-F41B-4725-8B03-AE75A5AD66BA}" presName="childTx" presStyleLbl="bgAccFollowNode1" presStyleIdx="1" presStyleCnt="6">
        <dgm:presLayoutVars>
          <dgm:bulletEnabled val="1"/>
        </dgm:presLayoutVars>
      </dgm:prSet>
      <dgm:spPr/>
      <dgm:t>
        <a:bodyPr/>
        <a:lstStyle/>
        <a:p>
          <a:endParaRPr lang="en-US"/>
        </a:p>
      </dgm:t>
    </dgm:pt>
    <dgm:pt modelId="{C984B9A2-46E1-43FF-A27B-39F73B28A0F3}" type="pres">
      <dgm:prSet presAssocID="{A0024ACF-B2D0-47F7-AC0F-6F5A8736EE37}" presName="comp" presStyleCnt="0"/>
      <dgm:spPr/>
      <dgm:t>
        <a:bodyPr/>
        <a:lstStyle/>
        <a:p>
          <a:endParaRPr lang="en-US"/>
        </a:p>
      </dgm:t>
    </dgm:pt>
    <dgm:pt modelId="{3E369A39-9980-4082-AC7C-7CBE5B6BF0FD}" type="pres">
      <dgm:prSet presAssocID="{A0024ACF-B2D0-47F7-AC0F-6F5A8736EE37}" presName="child" presStyleLbl="bgAccFollowNode1" presStyleIdx="2" presStyleCnt="6"/>
      <dgm:spPr/>
      <dgm:t>
        <a:bodyPr/>
        <a:lstStyle/>
        <a:p>
          <a:endParaRPr lang="en-US"/>
        </a:p>
      </dgm:t>
    </dgm:pt>
    <dgm:pt modelId="{D894155A-72A8-47E0-87F0-7A019BD7DCDC}" type="pres">
      <dgm:prSet presAssocID="{A0024ACF-B2D0-47F7-AC0F-6F5A8736EE37}" presName="childTx" presStyleLbl="bgAccFollowNode1" presStyleIdx="2" presStyleCnt="6">
        <dgm:presLayoutVars>
          <dgm:bulletEnabled val="1"/>
        </dgm:presLayoutVars>
      </dgm:prSet>
      <dgm:spPr/>
      <dgm:t>
        <a:bodyPr/>
        <a:lstStyle/>
        <a:p>
          <a:endParaRPr lang="en-US"/>
        </a:p>
      </dgm:t>
    </dgm:pt>
    <dgm:pt modelId="{21D2A820-0C79-468C-A8AC-383C54C3F856}" type="pres">
      <dgm:prSet presAssocID="{6B1B12AC-5298-46DF-B881-71B4B43E6C01}" presName="negSpace" presStyleCnt="0"/>
      <dgm:spPr/>
      <dgm:t>
        <a:bodyPr/>
        <a:lstStyle/>
        <a:p>
          <a:endParaRPr lang="en-US"/>
        </a:p>
      </dgm:t>
    </dgm:pt>
    <dgm:pt modelId="{24A46E24-9002-4826-A676-D6FB6967B8C8}" type="pres">
      <dgm:prSet presAssocID="{6B1B12AC-5298-46DF-B881-71B4B43E6C01}" presName="circle" presStyleLbl="node1" presStyleIdx="0" presStyleCnt="2"/>
      <dgm:spPr/>
      <dgm:t>
        <a:bodyPr/>
        <a:lstStyle/>
        <a:p>
          <a:endParaRPr lang="en-US"/>
        </a:p>
      </dgm:t>
    </dgm:pt>
    <dgm:pt modelId="{4F565353-681B-49B5-9F86-62BD4CE43211}" type="pres">
      <dgm:prSet presAssocID="{AF36D8AA-8C19-443A-B66C-13252C41BFC4}" presName="transSpace" presStyleCnt="0"/>
      <dgm:spPr/>
      <dgm:t>
        <a:bodyPr/>
        <a:lstStyle/>
        <a:p>
          <a:endParaRPr lang="en-US"/>
        </a:p>
      </dgm:t>
    </dgm:pt>
    <dgm:pt modelId="{D517CDFA-4A2A-4E43-88FE-6991F2DA40C3}" type="pres">
      <dgm:prSet presAssocID="{4B1A5656-AB68-41DB-AFA6-8A2A43AD16FE}" presName="posSpace" presStyleCnt="0"/>
      <dgm:spPr/>
      <dgm:t>
        <a:bodyPr/>
        <a:lstStyle/>
        <a:p>
          <a:endParaRPr lang="en-US"/>
        </a:p>
      </dgm:t>
    </dgm:pt>
    <dgm:pt modelId="{C6A1468A-249B-4BC5-9AFE-B3CA7A25A0EC}" type="pres">
      <dgm:prSet presAssocID="{4B1A5656-AB68-41DB-AFA6-8A2A43AD16FE}" presName="vertFlow" presStyleCnt="0"/>
      <dgm:spPr/>
      <dgm:t>
        <a:bodyPr/>
        <a:lstStyle/>
        <a:p>
          <a:endParaRPr lang="en-US"/>
        </a:p>
      </dgm:t>
    </dgm:pt>
    <dgm:pt modelId="{3E7A3439-1B98-446A-81C1-17CECF9FF0AF}" type="pres">
      <dgm:prSet presAssocID="{4B1A5656-AB68-41DB-AFA6-8A2A43AD16FE}" presName="topSpace" presStyleCnt="0"/>
      <dgm:spPr/>
      <dgm:t>
        <a:bodyPr/>
        <a:lstStyle/>
        <a:p>
          <a:endParaRPr lang="en-US"/>
        </a:p>
      </dgm:t>
    </dgm:pt>
    <dgm:pt modelId="{9DBBEF51-BC30-47D3-9F23-0DBD76003109}" type="pres">
      <dgm:prSet presAssocID="{4B1A5656-AB68-41DB-AFA6-8A2A43AD16FE}" presName="firstComp" presStyleCnt="0"/>
      <dgm:spPr/>
      <dgm:t>
        <a:bodyPr/>
        <a:lstStyle/>
        <a:p>
          <a:endParaRPr lang="en-US"/>
        </a:p>
      </dgm:t>
    </dgm:pt>
    <dgm:pt modelId="{E373DB74-89DD-4E14-9DF3-9351C82B91E2}" type="pres">
      <dgm:prSet presAssocID="{4B1A5656-AB68-41DB-AFA6-8A2A43AD16FE}" presName="firstChild" presStyleLbl="bgAccFollowNode1" presStyleIdx="3" presStyleCnt="6"/>
      <dgm:spPr/>
      <dgm:t>
        <a:bodyPr/>
        <a:lstStyle/>
        <a:p>
          <a:endParaRPr lang="en-US"/>
        </a:p>
      </dgm:t>
    </dgm:pt>
    <dgm:pt modelId="{5833D26C-7356-41B9-9BA3-3BD2DEF09C23}" type="pres">
      <dgm:prSet presAssocID="{4B1A5656-AB68-41DB-AFA6-8A2A43AD16FE}" presName="firstChildTx" presStyleLbl="bgAccFollowNode1" presStyleIdx="3" presStyleCnt="6">
        <dgm:presLayoutVars>
          <dgm:bulletEnabled val="1"/>
        </dgm:presLayoutVars>
      </dgm:prSet>
      <dgm:spPr/>
      <dgm:t>
        <a:bodyPr/>
        <a:lstStyle/>
        <a:p>
          <a:endParaRPr lang="en-US"/>
        </a:p>
      </dgm:t>
    </dgm:pt>
    <dgm:pt modelId="{03595792-EA0D-4AD0-BEE0-F4307A21D82A}" type="pres">
      <dgm:prSet presAssocID="{A41D177A-CA54-43C3-BE69-C4955F7FE2E9}" presName="comp" presStyleCnt="0"/>
      <dgm:spPr/>
      <dgm:t>
        <a:bodyPr/>
        <a:lstStyle/>
        <a:p>
          <a:endParaRPr lang="en-US"/>
        </a:p>
      </dgm:t>
    </dgm:pt>
    <dgm:pt modelId="{B9887BB0-FD87-419F-AD26-9BA3619F135B}" type="pres">
      <dgm:prSet presAssocID="{A41D177A-CA54-43C3-BE69-C4955F7FE2E9}" presName="child" presStyleLbl="bgAccFollowNode1" presStyleIdx="4" presStyleCnt="6"/>
      <dgm:spPr/>
      <dgm:t>
        <a:bodyPr/>
        <a:lstStyle/>
        <a:p>
          <a:endParaRPr lang="en-US"/>
        </a:p>
      </dgm:t>
    </dgm:pt>
    <dgm:pt modelId="{070427A7-CB22-4479-BA67-4CEC91DAC5E6}" type="pres">
      <dgm:prSet presAssocID="{A41D177A-CA54-43C3-BE69-C4955F7FE2E9}" presName="childTx" presStyleLbl="bgAccFollowNode1" presStyleIdx="4" presStyleCnt="6">
        <dgm:presLayoutVars>
          <dgm:bulletEnabled val="1"/>
        </dgm:presLayoutVars>
      </dgm:prSet>
      <dgm:spPr/>
      <dgm:t>
        <a:bodyPr/>
        <a:lstStyle/>
        <a:p>
          <a:endParaRPr lang="en-US"/>
        </a:p>
      </dgm:t>
    </dgm:pt>
    <dgm:pt modelId="{F30D47C6-C7E9-45F6-A47B-7655E7B305D4}" type="pres">
      <dgm:prSet presAssocID="{91D87868-18BE-4753-9CF6-BD49F3ED3155}" presName="comp" presStyleCnt="0"/>
      <dgm:spPr/>
      <dgm:t>
        <a:bodyPr/>
        <a:lstStyle/>
        <a:p>
          <a:endParaRPr lang="en-US"/>
        </a:p>
      </dgm:t>
    </dgm:pt>
    <dgm:pt modelId="{2F05CF04-9BD0-4281-94E5-22B33B6AE2E4}" type="pres">
      <dgm:prSet presAssocID="{91D87868-18BE-4753-9CF6-BD49F3ED3155}" presName="child" presStyleLbl="bgAccFollowNode1" presStyleIdx="5" presStyleCnt="6"/>
      <dgm:spPr/>
      <dgm:t>
        <a:bodyPr/>
        <a:lstStyle/>
        <a:p>
          <a:endParaRPr lang="en-US"/>
        </a:p>
      </dgm:t>
    </dgm:pt>
    <dgm:pt modelId="{F16452C4-4992-48BE-966A-FC74BA298D69}" type="pres">
      <dgm:prSet presAssocID="{91D87868-18BE-4753-9CF6-BD49F3ED3155}" presName="childTx" presStyleLbl="bgAccFollowNode1" presStyleIdx="5" presStyleCnt="6">
        <dgm:presLayoutVars>
          <dgm:bulletEnabled val="1"/>
        </dgm:presLayoutVars>
      </dgm:prSet>
      <dgm:spPr/>
      <dgm:t>
        <a:bodyPr/>
        <a:lstStyle/>
        <a:p>
          <a:endParaRPr lang="en-US"/>
        </a:p>
      </dgm:t>
    </dgm:pt>
    <dgm:pt modelId="{D266A41F-CE5D-412E-B17F-018619391873}" type="pres">
      <dgm:prSet presAssocID="{4B1A5656-AB68-41DB-AFA6-8A2A43AD16FE}" presName="negSpace" presStyleCnt="0"/>
      <dgm:spPr/>
      <dgm:t>
        <a:bodyPr/>
        <a:lstStyle/>
        <a:p>
          <a:endParaRPr lang="en-US"/>
        </a:p>
      </dgm:t>
    </dgm:pt>
    <dgm:pt modelId="{DBF7D29C-5781-45F6-8844-80E0FFF84D8D}" type="pres">
      <dgm:prSet presAssocID="{4B1A5656-AB68-41DB-AFA6-8A2A43AD16FE}" presName="circle" presStyleLbl="node1" presStyleIdx="1" presStyleCnt="2"/>
      <dgm:spPr/>
      <dgm:t>
        <a:bodyPr/>
        <a:lstStyle/>
        <a:p>
          <a:endParaRPr lang="en-US"/>
        </a:p>
      </dgm:t>
    </dgm:pt>
  </dgm:ptLst>
  <dgm:cxnLst>
    <dgm:cxn modelId="{0D42AEE4-DA95-411B-A240-B48C0E56A8E4}" type="presOf" srcId="{91D87868-18BE-4753-9CF6-BD49F3ED3155}" destId="{F16452C4-4992-48BE-966A-FC74BA298D69}" srcOrd="1" destOrd="0" presId="urn:microsoft.com/office/officeart/2005/8/layout/hList9"/>
    <dgm:cxn modelId="{697F3B11-30D4-477C-AE53-B270E5C1D984}" type="presOf" srcId="{5AF35ED4-F41B-4725-8B03-AE75A5AD66BA}" destId="{E53BC729-5C32-4BD2-BFE2-44EE63B50C37}" srcOrd="0" destOrd="0" presId="urn:microsoft.com/office/officeart/2005/8/layout/hList9"/>
    <dgm:cxn modelId="{5434331D-23FE-4224-AFB7-3211242F26CB}" srcId="{4E363C8B-DB23-4E38-8828-0D353BB34E62}" destId="{4B1A5656-AB68-41DB-AFA6-8A2A43AD16FE}" srcOrd="1" destOrd="0" parTransId="{64516384-E4EC-41EA-B3EC-245C104E2C96}" sibTransId="{C44B2BA9-D27E-4E26-8081-CEEF3A82D9F8}"/>
    <dgm:cxn modelId="{F0690A2C-83F7-4E59-9415-C56BEABDDD33}" type="presOf" srcId="{4B1A5656-AB68-41DB-AFA6-8A2A43AD16FE}" destId="{DBF7D29C-5781-45F6-8844-80E0FFF84D8D}" srcOrd="0" destOrd="0" presId="urn:microsoft.com/office/officeart/2005/8/layout/hList9"/>
    <dgm:cxn modelId="{06513FBF-5CE7-4CB1-B13A-A8C8969FBA66}" srcId="{6B1B12AC-5298-46DF-B881-71B4B43E6C01}" destId="{A0024ACF-B2D0-47F7-AC0F-6F5A8736EE37}" srcOrd="2" destOrd="0" parTransId="{F471B976-5A65-407E-833A-C64EF7B0AD05}" sibTransId="{736F5BEB-5A50-4BD2-8C08-5E2F77C5710F}"/>
    <dgm:cxn modelId="{EF1D7CBB-DD04-4EB8-840D-4295B5F78F66}" srcId="{4B1A5656-AB68-41DB-AFA6-8A2A43AD16FE}" destId="{D50EBFF1-9090-4D4D-8888-C0FF01F294C9}" srcOrd="0" destOrd="0" parTransId="{BFAB402F-C857-4E16-A73C-CB91103AE5CF}" sibTransId="{91FA5A18-B1A2-4AC4-B226-41841BA811F1}"/>
    <dgm:cxn modelId="{9041D922-0D8A-4A35-A6FC-D31DD6766703}" type="presOf" srcId="{A0024ACF-B2D0-47F7-AC0F-6F5A8736EE37}" destId="{D894155A-72A8-47E0-87F0-7A019BD7DCDC}" srcOrd="1" destOrd="0" presId="urn:microsoft.com/office/officeart/2005/8/layout/hList9"/>
    <dgm:cxn modelId="{FFB0D40C-3C24-4F5A-8129-C1AB883520AD}" type="presOf" srcId="{6B1B12AC-5298-46DF-B881-71B4B43E6C01}" destId="{24A46E24-9002-4826-A676-D6FB6967B8C8}" srcOrd="0" destOrd="0" presId="urn:microsoft.com/office/officeart/2005/8/layout/hList9"/>
    <dgm:cxn modelId="{68F7E981-8FBE-4770-A5EA-51683E49B148}" type="presOf" srcId="{A0024ACF-B2D0-47F7-AC0F-6F5A8736EE37}" destId="{3E369A39-9980-4082-AC7C-7CBE5B6BF0FD}" srcOrd="0" destOrd="0" presId="urn:microsoft.com/office/officeart/2005/8/layout/hList9"/>
    <dgm:cxn modelId="{B70B527A-BE8A-4C89-9F36-48FE4FB94E3A}" type="presOf" srcId="{D50EBFF1-9090-4D4D-8888-C0FF01F294C9}" destId="{5833D26C-7356-41B9-9BA3-3BD2DEF09C23}" srcOrd="1" destOrd="0" presId="urn:microsoft.com/office/officeart/2005/8/layout/hList9"/>
    <dgm:cxn modelId="{42AFB1CC-6E47-49B3-9E7B-C65371BD389B}" type="presOf" srcId="{A41D177A-CA54-43C3-BE69-C4955F7FE2E9}" destId="{B9887BB0-FD87-419F-AD26-9BA3619F135B}" srcOrd="0" destOrd="0" presId="urn:microsoft.com/office/officeart/2005/8/layout/hList9"/>
    <dgm:cxn modelId="{1ACB8811-9913-42C7-B0B8-5A23724ADCE8}" type="presOf" srcId="{5AF35ED4-F41B-4725-8B03-AE75A5AD66BA}" destId="{8C35306D-95D2-46C6-98AB-11CD0021E61A}" srcOrd="1" destOrd="0" presId="urn:microsoft.com/office/officeart/2005/8/layout/hList9"/>
    <dgm:cxn modelId="{B164EE69-B8E1-41B8-B207-AB544EDA1DB0}" type="presOf" srcId="{B6D67026-955A-4D74-9DC0-DBD270F37218}" destId="{E973B5C9-73D3-4A4B-A9A7-CA44BB34BF6E}" srcOrd="0" destOrd="0" presId="urn:microsoft.com/office/officeart/2005/8/layout/hList9"/>
    <dgm:cxn modelId="{EB9021F6-6355-4FCA-9F51-E314A69BAE47}" srcId="{4E363C8B-DB23-4E38-8828-0D353BB34E62}" destId="{6B1B12AC-5298-46DF-B881-71B4B43E6C01}" srcOrd="0" destOrd="0" parTransId="{260161F8-E253-46EE-A7A8-30AEF2E4520B}" sibTransId="{AF36D8AA-8C19-443A-B66C-13252C41BFC4}"/>
    <dgm:cxn modelId="{4C88484C-3CEF-4B76-BD3F-35F3FB2797A9}" srcId="{6B1B12AC-5298-46DF-B881-71B4B43E6C01}" destId="{B6D67026-955A-4D74-9DC0-DBD270F37218}" srcOrd="0" destOrd="0" parTransId="{EA99248E-4F4E-4912-83A0-27140EAE9F7F}" sibTransId="{CAB8D1F3-0D19-461F-8BE5-3464E1553721}"/>
    <dgm:cxn modelId="{9DD8B0BA-82A6-4A99-8FFE-2E186D4FC4D6}" srcId="{4B1A5656-AB68-41DB-AFA6-8A2A43AD16FE}" destId="{91D87868-18BE-4753-9CF6-BD49F3ED3155}" srcOrd="2" destOrd="0" parTransId="{5A91FA57-6717-4145-8B8D-B4FED7799D5B}" sibTransId="{1C16264D-EB36-44A5-90FE-A79DE87613A1}"/>
    <dgm:cxn modelId="{8A96141E-86B0-492D-9FC4-4D08268C7087}" type="presOf" srcId="{91D87868-18BE-4753-9CF6-BD49F3ED3155}" destId="{2F05CF04-9BD0-4281-94E5-22B33B6AE2E4}" srcOrd="0" destOrd="0" presId="urn:microsoft.com/office/officeart/2005/8/layout/hList9"/>
    <dgm:cxn modelId="{BEB1B401-A2E1-4FEA-A25B-799CB6E81805}" type="presOf" srcId="{D50EBFF1-9090-4D4D-8888-C0FF01F294C9}" destId="{E373DB74-89DD-4E14-9DF3-9351C82B91E2}" srcOrd="0" destOrd="0" presId="urn:microsoft.com/office/officeart/2005/8/layout/hList9"/>
    <dgm:cxn modelId="{44480A07-16C5-4894-A057-C07C0DBDBF65}" type="presOf" srcId="{A41D177A-CA54-43C3-BE69-C4955F7FE2E9}" destId="{070427A7-CB22-4479-BA67-4CEC91DAC5E6}" srcOrd="1" destOrd="0" presId="urn:microsoft.com/office/officeart/2005/8/layout/hList9"/>
    <dgm:cxn modelId="{E86E9561-0174-4996-BC72-58FB790299E8}" srcId="{6B1B12AC-5298-46DF-B881-71B4B43E6C01}" destId="{5AF35ED4-F41B-4725-8B03-AE75A5AD66BA}" srcOrd="1" destOrd="0" parTransId="{F3C84617-CA16-4236-9C8B-17A53184C8D2}" sibTransId="{AD19DC2B-B7AA-4BA1-AB1C-478C81B52B85}"/>
    <dgm:cxn modelId="{66900401-0F3A-42A7-8A57-823FC0888EAB}" srcId="{4B1A5656-AB68-41DB-AFA6-8A2A43AD16FE}" destId="{A41D177A-CA54-43C3-BE69-C4955F7FE2E9}" srcOrd="1" destOrd="0" parTransId="{DB8ADD1D-1D26-4C34-8455-EFD13F322ECB}" sibTransId="{298BD0B4-3446-402B-B81C-E52B3E1EC4CF}"/>
    <dgm:cxn modelId="{B15B3D6B-012E-4344-B573-7E25A16EA2F8}" type="presOf" srcId="{4E363C8B-DB23-4E38-8828-0D353BB34E62}" destId="{DEE7CF23-4DCA-4A38-84BA-4990BBB4B118}" srcOrd="0" destOrd="0" presId="urn:microsoft.com/office/officeart/2005/8/layout/hList9"/>
    <dgm:cxn modelId="{27F713DF-EFFA-4112-854F-6934C8639E62}" type="presOf" srcId="{B6D67026-955A-4D74-9DC0-DBD270F37218}" destId="{0D79199F-0F51-4DB7-94D5-C423EE73A720}" srcOrd="1" destOrd="0" presId="urn:microsoft.com/office/officeart/2005/8/layout/hList9"/>
    <dgm:cxn modelId="{2E506FD9-8DE4-4C6A-ADDB-31FC6A6F00A7}" type="presParOf" srcId="{DEE7CF23-4DCA-4A38-84BA-4990BBB4B118}" destId="{A3B7F76E-7310-4F3D-A9A3-0FB4112C43FC}" srcOrd="0" destOrd="0" presId="urn:microsoft.com/office/officeart/2005/8/layout/hList9"/>
    <dgm:cxn modelId="{4CD1A27C-E832-40F5-83B0-DF60A909D7C3}" type="presParOf" srcId="{DEE7CF23-4DCA-4A38-84BA-4990BBB4B118}" destId="{12224FCA-32EF-4D62-B460-B429A231C3A2}" srcOrd="1" destOrd="0" presId="urn:microsoft.com/office/officeart/2005/8/layout/hList9"/>
    <dgm:cxn modelId="{775EFD53-BDCC-44DB-8CB3-6A89FFDFAB42}" type="presParOf" srcId="{12224FCA-32EF-4D62-B460-B429A231C3A2}" destId="{461F8DF4-8C9D-4305-91AF-63734C36C394}" srcOrd="0" destOrd="0" presId="urn:microsoft.com/office/officeart/2005/8/layout/hList9"/>
    <dgm:cxn modelId="{DD9E9F29-2FED-4B25-B376-863F4DB0C92A}" type="presParOf" srcId="{12224FCA-32EF-4D62-B460-B429A231C3A2}" destId="{5191DF6A-8103-4402-8351-3170C51D1E50}" srcOrd="1" destOrd="0" presId="urn:microsoft.com/office/officeart/2005/8/layout/hList9"/>
    <dgm:cxn modelId="{FA171E60-9DD2-45F5-8C28-41D5DEC873BB}" type="presParOf" srcId="{5191DF6A-8103-4402-8351-3170C51D1E50}" destId="{E973B5C9-73D3-4A4B-A9A7-CA44BB34BF6E}" srcOrd="0" destOrd="0" presId="urn:microsoft.com/office/officeart/2005/8/layout/hList9"/>
    <dgm:cxn modelId="{F38D998D-56B3-4B0A-8F87-82A3C3373DD7}" type="presParOf" srcId="{5191DF6A-8103-4402-8351-3170C51D1E50}" destId="{0D79199F-0F51-4DB7-94D5-C423EE73A720}" srcOrd="1" destOrd="0" presId="urn:microsoft.com/office/officeart/2005/8/layout/hList9"/>
    <dgm:cxn modelId="{2AB8A04F-1116-498E-8790-7B892726838B}" type="presParOf" srcId="{12224FCA-32EF-4D62-B460-B429A231C3A2}" destId="{14DEA841-C269-4D2B-A57D-87F5842C044D}" srcOrd="2" destOrd="0" presId="urn:microsoft.com/office/officeart/2005/8/layout/hList9"/>
    <dgm:cxn modelId="{E8F59750-ACF0-49FD-8586-6C1E4E01BF52}" type="presParOf" srcId="{14DEA841-C269-4D2B-A57D-87F5842C044D}" destId="{E53BC729-5C32-4BD2-BFE2-44EE63B50C37}" srcOrd="0" destOrd="0" presId="urn:microsoft.com/office/officeart/2005/8/layout/hList9"/>
    <dgm:cxn modelId="{10C9E9A2-D652-4337-B326-D3D74922AFAD}" type="presParOf" srcId="{14DEA841-C269-4D2B-A57D-87F5842C044D}" destId="{8C35306D-95D2-46C6-98AB-11CD0021E61A}" srcOrd="1" destOrd="0" presId="urn:microsoft.com/office/officeart/2005/8/layout/hList9"/>
    <dgm:cxn modelId="{59E1B245-5A21-4F88-A931-3F34E6127E9C}" type="presParOf" srcId="{12224FCA-32EF-4D62-B460-B429A231C3A2}" destId="{C984B9A2-46E1-43FF-A27B-39F73B28A0F3}" srcOrd="3" destOrd="0" presId="urn:microsoft.com/office/officeart/2005/8/layout/hList9"/>
    <dgm:cxn modelId="{ACC1AF31-4839-4E37-8C20-28B2D68DF6B6}" type="presParOf" srcId="{C984B9A2-46E1-43FF-A27B-39F73B28A0F3}" destId="{3E369A39-9980-4082-AC7C-7CBE5B6BF0FD}" srcOrd="0" destOrd="0" presId="urn:microsoft.com/office/officeart/2005/8/layout/hList9"/>
    <dgm:cxn modelId="{0740E1B9-497E-46E3-BBBC-C96F8108CFC4}" type="presParOf" srcId="{C984B9A2-46E1-43FF-A27B-39F73B28A0F3}" destId="{D894155A-72A8-47E0-87F0-7A019BD7DCDC}" srcOrd="1" destOrd="0" presId="urn:microsoft.com/office/officeart/2005/8/layout/hList9"/>
    <dgm:cxn modelId="{EABB60DA-C27B-421F-9FE1-C8AD0802DC4D}" type="presParOf" srcId="{DEE7CF23-4DCA-4A38-84BA-4990BBB4B118}" destId="{21D2A820-0C79-468C-A8AC-383C54C3F856}" srcOrd="2" destOrd="0" presId="urn:microsoft.com/office/officeart/2005/8/layout/hList9"/>
    <dgm:cxn modelId="{54830315-DB6E-4585-8BAD-A50DFA557C8F}" type="presParOf" srcId="{DEE7CF23-4DCA-4A38-84BA-4990BBB4B118}" destId="{24A46E24-9002-4826-A676-D6FB6967B8C8}" srcOrd="3" destOrd="0" presId="urn:microsoft.com/office/officeart/2005/8/layout/hList9"/>
    <dgm:cxn modelId="{F42258F0-C31E-4E55-90EE-C5AB0D9E2125}" type="presParOf" srcId="{DEE7CF23-4DCA-4A38-84BA-4990BBB4B118}" destId="{4F565353-681B-49B5-9F86-62BD4CE43211}" srcOrd="4" destOrd="0" presId="urn:microsoft.com/office/officeart/2005/8/layout/hList9"/>
    <dgm:cxn modelId="{2946D794-DAC1-4785-93DD-009E70C5A552}" type="presParOf" srcId="{DEE7CF23-4DCA-4A38-84BA-4990BBB4B118}" destId="{D517CDFA-4A2A-4E43-88FE-6991F2DA40C3}" srcOrd="5" destOrd="0" presId="urn:microsoft.com/office/officeart/2005/8/layout/hList9"/>
    <dgm:cxn modelId="{D43EEDDB-FD96-4379-9F72-923940C6C0CC}" type="presParOf" srcId="{DEE7CF23-4DCA-4A38-84BA-4990BBB4B118}" destId="{C6A1468A-249B-4BC5-9AFE-B3CA7A25A0EC}" srcOrd="6" destOrd="0" presId="urn:microsoft.com/office/officeart/2005/8/layout/hList9"/>
    <dgm:cxn modelId="{5C65FA69-6729-46FB-B4AD-659EF6B45D67}" type="presParOf" srcId="{C6A1468A-249B-4BC5-9AFE-B3CA7A25A0EC}" destId="{3E7A3439-1B98-446A-81C1-17CECF9FF0AF}" srcOrd="0" destOrd="0" presId="urn:microsoft.com/office/officeart/2005/8/layout/hList9"/>
    <dgm:cxn modelId="{DF9B9348-D515-4E65-BE4C-4B4486581C29}" type="presParOf" srcId="{C6A1468A-249B-4BC5-9AFE-B3CA7A25A0EC}" destId="{9DBBEF51-BC30-47D3-9F23-0DBD76003109}" srcOrd="1" destOrd="0" presId="urn:microsoft.com/office/officeart/2005/8/layout/hList9"/>
    <dgm:cxn modelId="{7D8F63E1-1ACE-4245-8587-2A029F83AEFA}" type="presParOf" srcId="{9DBBEF51-BC30-47D3-9F23-0DBD76003109}" destId="{E373DB74-89DD-4E14-9DF3-9351C82B91E2}" srcOrd="0" destOrd="0" presId="urn:microsoft.com/office/officeart/2005/8/layout/hList9"/>
    <dgm:cxn modelId="{E0EB6A3B-5C4D-4FB4-94F9-B7B46E6CDBA2}" type="presParOf" srcId="{9DBBEF51-BC30-47D3-9F23-0DBD76003109}" destId="{5833D26C-7356-41B9-9BA3-3BD2DEF09C23}" srcOrd="1" destOrd="0" presId="urn:microsoft.com/office/officeart/2005/8/layout/hList9"/>
    <dgm:cxn modelId="{C0FAC605-FFCB-436D-ABE8-8B01FCE0E559}" type="presParOf" srcId="{C6A1468A-249B-4BC5-9AFE-B3CA7A25A0EC}" destId="{03595792-EA0D-4AD0-BEE0-F4307A21D82A}" srcOrd="2" destOrd="0" presId="urn:microsoft.com/office/officeart/2005/8/layout/hList9"/>
    <dgm:cxn modelId="{43736790-5A61-4F44-A958-C2B7FC06B4C1}" type="presParOf" srcId="{03595792-EA0D-4AD0-BEE0-F4307A21D82A}" destId="{B9887BB0-FD87-419F-AD26-9BA3619F135B}" srcOrd="0" destOrd="0" presId="urn:microsoft.com/office/officeart/2005/8/layout/hList9"/>
    <dgm:cxn modelId="{EBE48C8D-E4F0-42A7-AFCA-A263CA05EDCA}" type="presParOf" srcId="{03595792-EA0D-4AD0-BEE0-F4307A21D82A}" destId="{070427A7-CB22-4479-BA67-4CEC91DAC5E6}" srcOrd="1" destOrd="0" presId="urn:microsoft.com/office/officeart/2005/8/layout/hList9"/>
    <dgm:cxn modelId="{17B7F8D9-9460-4E5E-A1CC-B053A668290E}" type="presParOf" srcId="{C6A1468A-249B-4BC5-9AFE-B3CA7A25A0EC}" destId="{F30D47C6-C7E9-45F6-A47B-7655E7B305D4}" srcOrd="3" destOrd="0" presId="urn:microsoft.com/office/officeart/2005/8/layout/hList9"/>
    <dgm:cxn modelId="{5FA47CA2-A272-4665-BA05-76A0C41B4B9B}" type="presParOf" srcId="{F30D47C6-C7E9-45F6-A47B-7655E7B305D4}" destId="{2F05CF04-9BD0-4281-94E5-22B33B6AE2E4}" srcOrd="0" destOrd="0" presId="urn:microsoft.com/office/officeart/2005/8/layout/hList9"/>
    <dgm:cxn modelId="{B852EF87-E749-41D4-A7FE-842A7042A1BC}" type="presParOf" srcId="{F30D47C6-C7E9-45F6-A47B-7655E7B305D4}" destId="{F16452C4-4992-48BE-966A-FC74BA298D69}" srcOrd="1" destOrd="0" presId="urn:microsoft.com/office/officeart/2005/8/layout/hList9"/>
    <dgm:cxn modelId="{5924CDB3-8109-4840-8286-58E790729C53}" type="presParOf" srcId="{DEE7CF23-4DCA-4A38-84BA-4990BBB4B118}" destId="{D266A41F-CE5D-412E-B17F-018619391873}" srcOrd="7" destOrd="0" presId="urn:microsoft.com/office/officeart/2005/8/layout/hList9"/>
    <dgm:cxn modelId="{ABCCADC2-43EB-405C-8989-74AC78E0BF71}" type="presParOf" srcId="{DEE7CF23-4DCA-4A38-84BA-4990BBB4B118}" destId="{DBF7D29C-5781-45F6-8844-80E0FFF84D8D}"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363C8B-DB23-4E38-8828-0D353BB34E62}" type="doc">
      <dgm:prSet loTypeId="urn:microsoft.com/office/officeart/2005/8/layout/hList9" loCatId="list" qsTypeId="urn:microsoft.com/office/officeart/2005/8/quickstyle/simple1" qsCatId="simple" csTypeId="urn:microsoft.com/office/officeart/2005/8/colors/accent2_5" csCatId="accent2" phldr="1"/>
      <dgm:spPr/>
      <dgm:t>
        <a:bodyPr/>
        <a:lstStyle/>
        <a:p>
          <a:endParaRPr lang="en-US"/>
        </a:p>
      </dgm:t>
    </dgm:pt>
    <dgm:pt modelId="{6B1B12AC-5298-46DF-B881-71B4B43E6C01}">
      <dgm:prSet phldrT="[Text]" custT="1"/>
      <dgm:spPr>
        <a:solidFill>
          <a:srgbClr val="78B43C">
            <a:alpha val="89804"/>
          </a:srgbClr>
        </a:solidFill>
      </dgm:spPr>
      <dgm:t>
        <a:bodyPr/>
        <a:lstStyle/>
        <a:p>
          <a:r>
            <a:rPr lang="en-US" sz="3600" dirty="0" smtClean="0"/>
            <a:t>F</a:t>
          </a:r>
          <a:r>
            <a:rPr lang="en-US" sz="3600" dirty="0" smtClean="0">
              <a:solidFill>
                <a:schemeClr val="bg1"/>
              </a:solidFill>
            </a:rPr>
            <a:t>irst</a:t>
          </a:r>
          <a:r>
            <a:rPr lang="en-US" sz="3600" dirty="0" smtClean="0"/>
            <a:t>…</a:t>
          </a:r>
          <a:endParaRPr lang="en-US" sz="3600" dirty="0"/>
        </a:p>
      </dgm:t>
    </dgm:pt>
    <dgm:pt modelId="{260161F8-E253-46EE-A7A8-30AEF2E4520B}" type="parTrans" cxnId="{EB9021F6-6355-4FCA-9F51-E314A69BAE47}">
      <dgm:prSet/>
      <dgm:spPr/>
      <dgm:t>
        <a:bodyPr/>
        <a:lstStyle/>
        <a:p>
          <a:endParaRPr lang="en-US" sz="2000"/>
        </a:p>
      </dgm:t>
    </dgm:pt>
    <dgm:pt modelId="{AF36D8AA-8C19-443A-B66C-13252C41BFC4}" type="sibTrans" cxnId="{EB9021F6-6355-4FCA-9F51-E314A69BAE47}">
      <dgm:prSet/>
      <dgm:spPr/>
      <dgm:t>
        <a:bodyPr/>
        <a:lstStyle/>
        <a:p>
          <a:endParaRPr lang="en-US" sz="2000"/>
        </a:p>
      </dgm:t>
    </dgm:pt>
    <dgm:pt modelId="{4B1A5656-AB68-41DB-AFA6-8A2A43AD16FE}">
      <dgm:prSet phldrT="[Text]" custT="1"/>
      <dgm:spPr/>
      <dgm:t>
        <a:bodyPr/>
        <a:lstStyle/>
        <a:p>
          <a:r>
            <a:rPr lang="en-US" sz="3200" b="0" dirty="0" smtClean="0"/>
            <a:t>Then…</a:t>
          </a:r>
          <a:endParaRPr lang="en-US" sz="3200" b="0" dirty="0"/>
        </a:p>
      </dgm:t>
    </dgm:pt>
    <dgm:pt modelId="{64516384-E4EC-41EA-B3EC-245C104E2C96}" type="parTrans" cxnId="{5434331D-23FE-4224-AFB7-3211242F26CB}">
      <dgm:prSet/>
      <dgm:spPr/>
      <dgm:t>
        <a:bodyPr/>
        <a:lstStyle/>
        <a:p>
          <a:endParaRPr lang="en-US" sz="2000"/>
        </a:p>
      </dgm:t>
    </dgm:pt>
    <dgm:pt modelId="{C44B2BA9-D27E-4E26-8081-CEEF3A82D9F8}" type="sibTrans" cxnId="{5434331D-23FE-4224-AFB7-3211242F26CB}">
      <dgm:prSet/>
      <dgm:spPr/>
      <dgm:t>
        <a:bodyPr/>
        <a:lstStyle/>
        <a:p>
          <a:endParaRPr lang="en-US" sz="2000"/>
        </a:p>
      </dgm:t>
    </dgm:pt>
    <dgm:pt modelId="{D50EBFF1-9090-4D4D-8888-C0FF01F294C9}">
      <dgm:prSet phldrT="[Text]" custT="1"/>
      <dgm:spPr/>
      <dgm:t>
        <a:bodyPr/>
        <a:lstStyle/>
        <a:p>
          <a:r>
            <a:rPr lang="en-US" sz="1800" dirty="0" smtClean="0">
              <a:solidFill>
                <a:schemeClr val="tx1"/>
              </a:solidFill>
            </a:rPr>
            <a:t>After Carl </a:t>
          </a:r>
          <a:r>
            <a:rPr lang="en-US" sz="1800" strike="noStrike" dirty="0" smtClean="0">
              <a:solidFill>
                <a:schemeClr val="tx1"/>
              </a:solidFill>
            </a:rPr>
            <a:t>is </a:t>
          </a:r>
          <a:r>
            <a:rPr lang="en-US" sz="1800" dirty="0" smtClean="0">
              <a:solidFill>
                <a:schemeClr val="tx1"/>
              </a:solidFill>
            </a:rPr>
            <a:t>transplanted, Dinah donates her kidney, continuing the KPD chain</a:t>
          </a:r>
          <a:endParaRPr lang="en-US" sz="1800" strike="sngStrike" dirty="0">
            <a:solidFill>
              <a:schemeClr val="tx1"/>
            </a:solidFill>
          </a:endParaRPr>
        </a:p>
      </dgm:t>
    </dgm:pt>
    <dgm:pt modelId="{BFAB402F-C857-4E16-A73C-CB91103AE5CF}" type="parTrans" cxnId="{EF1D7CBB-DD04-4EB8-840D-4295B5F78F66}">
      <dgm:prSet/>
      <dgm:spPr/>
      <dgm:t>
        <a:bodyPr/>
        <a:lstStyle/>
        <a:p>
          <a:endParaRPr lang="en-US" sz="2000"/>
        </a:p>
      </dgm:t>
    </dgm:pt>
    <dgm:pt modelId="{91FA5A18-B1A2-4AC4-B226-41841BA811F1}" type="sibTrans" cxnId="{EF1D7CBB-DD04-4EB8-840D-4295B5F78F66}">
      <dgm:prSet/>
      <dgm:spPr/>
      <dgm:t>
        <a:bodyPr/>
        <a:lstStyle/>
        <a:p>
          <a:endParaRPr lang="en-US" sz="2000"/>
        </a:p>
      </dgm:t>
    </dgm:pt>
    <dgm:pt modelId="{A0024ACF-B2D0-47F7-AC0F-6F5A8736EE37}">
      <dgm:prSet custT="1"/>
      <dgm:spPr/>
      <dgm:t>
        <a:bodyPr/>
        <a:lstStyle/>
        <a:p>
          <a:r>
            <a:rPr lang="en-US" sz="1800" b="0" dirty="0" smtClean="0"/>
            <a:t>Carl is </a:t>
          </a:r>
          <a:r>
            <a:rPr lang="en-US" sz="1800" b="1" dirty="0" smtClean="0"/>
            <a:t>matched</a:t>
          </a:r>
          <a:r>
            <a:rPr lang="en-US" sz="1800" b="0" dirty="0" smtClean="0"/>
            <a:t> with the deceased donor kidney, accepts the offer and is </a:t>
          </a:r>
          <a:r>
            <a:rPr lang="en-US" sz="1800" b="1" dirty="0" smtClean="0"/>
            <a:t>transplanted</a:t>
          </a:r>
          <a:r>
            <a:rPr lang="en-US" sz="1800" b="0" dirty="0" smtClean="0"/>
            <a:t>  </a:t>
          </a:r>
        </a:p>
      </dgm:t>
    </dgm:pt>
    <dgm:pt modelId="{F471B976-5A65-407E-833A-C64EF7B0AD05}" type="parTrans" cxnId="{06513FBF-5CE7-4CB1-B13A-A8C8969FBA66}">
      <dgm:prSet/>
      <dgm:spPr/>
      <dgm:t>
        <a:bodyPr/>
        <a:lstStyle/>
        <a:p>
          <a:endParaRPr lang="en-US" sz="2000"/>
        </a:p>
      </dgm:t>
    </dgm:pt>
    <dgm:pt modelId="{736F5BEB-5A50-4BD2-8C08-5E2F77C5710F}" type="sibTrans" cxnId="{06513FBF-5CE7-4CB1-B13A-A8C8969FBA66}">
      <dgm:prSet/>
      <dgm:spPr/>
      <dgm:t>
        <a:bodyPr/>
        <a:lstStyle/>
        <a:p>
          <a:endParaRPr lang="en-US" sz="2000"/>
        </a:p>
      </dgm:t>
    </dgm:pt>
    <dgm:pt modelId="{91D87868-18BE-4753-9CF6-BD49F3ED3155}">
      <dgm:prSet custT="1"/>
      <dgm:spPr/>
      <dgm:t>
        <a:bodyPr/>
        <a:lstStyle/>
        <a:p>
          <a:r>
            <a:rPr lang="en-US" sz="1800" dirty="0" smtClean="0">
              <a:solidFill>
                <a:schemeClr val="tx1"/>
              </a:solidFill>
            </a:rPr>
            <a:t>The donor at the end of the chain </a:t>
          </a:r>
          <a:r>
            <a:rPr lang="en-US" sz="1800" b="1" dirty="0" smtClean="0">
              <a:solidFill>
                <a:schemeClr val="tx1"/>
              </a:solidFill>
            </a:rPr>
            <a:t>donates</a:t>
          </a:r>
          <a:r>
            <a:rPr lang="en-US" sz="1800" dirty="0" smtClean="0">
              <a:solidFill>
                <a:schemeClr val="tx1"/>
              </a:solidFill>
            </a:rPr>
            <a:t> to the Waitlist or bridges to continue the chain</a:t>
          </a:r>
        </a:p>
      </dgm:t>
    </dgm:pt>
    <dgm:pt modelId="{5A91FA57-6717-4145-8B8D-B4FED7799D5B}" type="parTrans" cxnId="{9DD8B0BA-82A6-4A99-8FFE-2E186D4FC4D6}">
      <dgm:prSet/>
      <dgm:spPr/>
      <dgm:t>
        <a:bodyPr/>
        <a:lstStyle/>
        <a:p>
          <a:endParaRPr lang="en-US" sz="2000"/>
        </a:p>
      </dgm:t>
    </dgm:pt>
    <dgm:pt modelId="{1C16264D-EB36-44A5-90FE-A79DE87613A1}" type="sibTrans" cxnId="{9DD8B0BA-82A6-4A99-8FFE-2E186D4FC4D6}">
      <dgm:prSet/>
      <dgm:spPr/>
      <dgm:t>
        <a:bodyPr/>
        <a:lstStyle/>
        <a:p>
          <a:endParaRPr lang="en-US" sz="2000"/>
        </a:p>
      </dgm:t>
    </dgm:pt>
    <dgm:pt modelId="{1CADD3C6-A0EE-4274-A473-A397CEE75016}">
      <dgm:prSet custT="1"/>
      <dgm:spPr/>
      <dgm:t>
        <a:bodyPr/>
        <a:lstStyle/>
        <a:p>
          <a:endParaRPr lang="en-US" sz="1800" b="0" strike="sngStrike" dirty="0" smtClean="0">
            <a:solidFill>
              <a:schemeClr val="tx1"/>
            </a:solidFill>
          </a:endParaRPr>
        </a:p>
      </dgm:t>
    </dgm:pt>
    <dgm:pt modelId="{06AEFABA-DD23-4255-976A-399959C48A2C}" type="parTrans" cxnId="{3E1212DE-EF41-4077-8615-2D019C8CF1A0}">
      <dgm:prSet/>
      <dgm:spPr/>
      <dgm:t>
        <a:bodyPr/>
        <a:lstStyle/>
        <a:p>
          <a:endParaRPr lang="en-US" sz="2000"/>
        </a:p>
      </dgm:t>
    </dgm:pt>
    <dgm:pt modelId="{FEAADE25-D97D-4EAE-B9FB-61B43D052704}" type="sibTrans" cxnId="{3E1212DE-EF41-4077-8615-2D019C8CF1A0}">
      <dgm:prSet/>
      <dgm:spPr/>
      <dgm:t>
        <a:bodyPr/>
        <a:lstStyle/>
        <a:p>
          <a:endParaRPr lang="en-US" sz="2000"/>
        </a:p>
      </dgm:t>
    </dgm:pt>
    <dgm:pt modelId="{8C93D092-4622-47FF-A12A-B19E0A65F81C}">
      <dgm:prSet phldrT="[Text]"/>
      <dgm:spPr>
        <a:solidFill>
          <a:srgbClr val="78B43C">
            <a:alpha val="69804"/>
          </a:srgbClr>
        </a:solidFill>
      </dgm:spPr>
      <dgm:t>
        <a:bodyPr/>
        <a:lstStyle/>
        <a:p>
          <a:r>
            <a:rPr lang="en-US" dirty="0" smtClean="0">
              <a:solidFill>
                <a:schemeClr val="bg1"/>
              </a:solidFill>
            </a:rPr>
            <a:t>Then…</a:t>
          </a:r>
          <a:endParaRPr lang="en-US" dirty="0">
            <a:solidFill>
              <a:schemeClr val="bg1"/>
            </a:solidFill>
          </a:endParaRPr>
        </a:p>
      </dgm:t>
    </dgm:pt>
    <dgm:pt modelId="{8AC636A5-C632-43B3-B50A-E167CD7C9570}" type="parTrans" cxnId="{E9802FC7-689C-4B5E-B7C3-08CD00F589A0}">
      <dgm:prSet/>
      <dgm:spPr/>
      <dgm:t>
        <a:bodyPr/>
        <a:lstStyle/>
        <a:p>
          <a:endParaRPr lang="en-US"/>
        </a:p>
      </dgm:t>
    </dgm:pt>
    <dgm:pt modelId="{BFDCCDA6-6372-4D4E-B34A-5370D2415A76}" type="sibTrans" cxnId="{E9802FC7-689C-4B5E-B7C3-08CD00F589A0}">
      <dgm:prSet/>
      <dgm:spPr/>
      <dgm:t>
        <a:bodyPr/>
        <a:lstStyle/>
        <a:p>
          <a:endParaRPr lang="en-US"/>
        </a:p>
      </dgm:t>
    </dgm:pt>
    <dgm:pt modelId="{DB4902D3-4C31-4149-B996-6434B0CE157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Carl and Dinah </a:t>
          </a:r>
          <a:r>
            <a:rPr lang="en-US" sz="1800" b="1" dirty="0" smtClean="0">
              <a:solidFill>
                <a:schemeClr val="tx1"/>
              </a:solidFill>
            </a:rPr>
            <a:t>consent</a:t>
          </a:r>
          <a:r>
            <a:rPr lang="en-US" sz="1800" dirty="0" smtClean="0">
              <a:solidFill>
                <a:schemeClr val="tx1"/>
              </a:solidFill>
            </a:rPr>
            <a:t> to participate in a KPD </a:t>
          </a:r>
          <a:r>
            <a:rPr lang="en-US" sz="1800" dirty="0" smtClean="0"/>
            <a:t>exchange</a:t>
          </a:r>
          <a:endParaRPr lang="en-US" sz="1800" b="0" strike="sngStrike"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dgm:t>
    </dgm:pt>
    <dgm:pt modelId="{D4CDDC14-715F-4A3B-AC29-C391D0727066}" type="parTrans" cxnId="{1D770399-6AA7-48DD-B837-30D09C28A2CD}">
      <dgm:prSet/>
      <dgm:spPr/>
      <dgm:t>
        <a:bodyPr/>
        <a:lstStyle/>
        <a:p>
          <a:endParaRPr lang="en-US"/>
        </a:p>
      </dgm:t>
    </dgm:pt>
    <dgm:pt modelId="{7A931A69-6D70-4498-9BB9-30BBCDEA54B3}" type="sibTrans" cxnId="{1D770399-6AA7-48DD-B837-30D09C28A2CD}">
      <dgm:prSet/>
      <dgm:spPr/>
      <dgm:t>
        <a:bodyPr/>
        <a:lstStyle/>
        <a:p>
          <a:endParaRPr lang="en-US"/>
        </a:p>
      </dgm:t>
    </dgm:pt>
    <dgm:pt modelId="{DEE7CF23-4DCA-4A38-84BA-4990BBB4B118}" type="pres">
      <dgm:prSet presAssocID="{4E363C8B-DB23-4E38-8828-0D353BB34E62}" presName="list" presStyleCnt="0">
        <dgm:presLayoutVars>
          <dgm:dir/>
          <dgm:animLvl val="lvl"/>
        </dgm:presLayoutVars>
      </dgm:prSet>
      <dgm:spPr/>
      <dgm:t>
        <a:bodyPr/>
        <a:lstStyle/>
        <a:p>
          <a:endParaRPr lang="en-US"/>
        </a:p>
      </dgm:t>
    </dgm:pt>
    <dgm:pt modelId="{A3B7F76E-7310-4F3D-A9A3-0FB4112C43FC}" type="pres">
      <dgm:prSet presAssocID="{6B1B12AC-5298-46DF-B881-71B4B43E6C01}" presName="posSpace" presStyleCnt="0"/>
      <dgm:spPr/>
      <dgm:t>
        <a:bodyPr/>
        <a:lstStyle/>
        <a:p>
          <a:endParaRPr lang="en-US"/>
        </a:p>
      </dgm:t>
    </dgm:pt>
    <dgm:pt modelId="{12224FCA-32EF-4D62-B460-B429A231C3A2}" type="pres">
      <dgm:prSet presAssocID="{6B1B12AC-5298-46DF-B881-71B4B43E6C01}" presName="vertFlow" presStyleCnt="0"/>
      <dgm:spPr/>
      <dgm:t>
        <a:bodyPr/>
        <a:lstStyle/>
        <a:p>
          <a:endParaRPr lang="en-US"/>
        </a:p>
      </dgm:t>
    </dgm:pt>
    <dgm:pt modelId="{461F8DF4-8C9D-4305-91AF-63734C36C394}" type="pres">
      <dgm:prSet presAssocID="{6B1B12AC-5298-46DF-B881-71B4B43E6C01}" presName="topSpace" presStyleCnt="0"/>
      <dgm:spPr/>
      <dgm:t>
        <a:bodyPr/>
        <a:lstStyle/>
        <a:p>
          <a:endParaRPr lang="en-US"/>
        </a:p>
      </dgm:t>
    </dgm:pt>
    <dgm:pt modelId="{5191DF6A-8103-4402-8351-3170C51D1E50}" type="pres">
      <dgm:prSet presAssocID="{6B1B12AC-5298-46DF-B881-71B4B43E6C01}" presName="firstComp" presStyleCnt="0"/>
      <dgm:spPr/>
      <dgm:t>
        <a:bodyPr/>
        <a:lstStyle/>
        <a:p>
          <a:endParaRPr lang="en-US"/>
        </a:p>
      </dgm:t>
    </dgm:pt>
    <dgm:pt modelId="{E973B5C9-73D3-4A4B-A9A7-CA44BB34BF6E}" type="pres">
      <dgm:prSet presAssocID="{6B1B12AC-5298-46DF-B881-71B4B43E6C01}" presName="firstChild" presStyleLbl="bgAccFollowNode1" presStyleIdx="0" presStyleCnt="5" custScaleY="110220" custLinFactX="41535" custLinFactNeighborX="100000" custLinFactNeighborY="8147"/>
      <dgm:spPr/>
      <dgm:t>
        <a:bodyPr/>
        <a:lstStyle/>
        <a:p>
          <a:endParaRPr lang="en-US"/>
        </a:p>
      </dgm:t>
    </dgm:pt>
    <dgm:pt modelId="{0D79199F-0F51-4DB7-94D5-C423EE73A720}" type="pres">
      <dgm:prSet presAssocID="{6B1B12AC-5298-46DF-B881-71B4B43E6C01}" presName="firstChildTx" presStyleLbl="bgAccFollowNode1" presStyleIdx="0" presStyleCnt="5">
        <dgm:presLayoutVars>
          <dgm:bulletEnabled val="1"/>
        </dgm:presLayoutVars>
      </dgm:prSet>
      <dgm:spPr/>
      <dgm:t>
        <a:bodyPr/>
        <a:lstStyle/>
        <a:p>
          <a:endParaRPr lang="en-US"/>
        </a:p>
      </dgm:t>
    </dgm:pt>
    <dgm:pt modelId="{C984B9A2-46E1-43FF-A27B-39F73B28A0F3}" type="pres">
      <dgm:prSet presAssocID="{A0024ACF-B2D0-47F7-AC0F-6F5A8736EE37}" presName="comp" presStyleCnt="0"/>
      <dgm:spPr/>
      <dgm:t>
        <a:bodyPr/>
        <a:lstStyle/>
        <a:p>
          <a:endParaRPr lang="en-US"/>
        </a:p>
      </dgm:t>
    </dgm:pt>
    <dgm:pt modelId="{3E369A39-9980-4082-AC7C-7CBE5B6BF0FD}" type="pres">
      <dgm:prSet presAssocID="{A0024ACF-B2D0-47F7-AC0F-6F5A8736EE37}" presName="child" presStyleLbl="bgAccFollowNode1" presStyleIdx="1" presStyleCnt="5" custScaleY="131560" custLinFactX="40553" custLinFactNeighborX="100000" custLinFactNeighborY="8208"/>
      <dgm:spPr/>
      <dgm:t>
        <a:bodyPr/>
        <a:lstStyle/>
        <a:p>
          <a:endParaRPr lang="en-US"/>
        </a:p>
      </dgm:t>
    </dgm:pt>
    <dgm:pt modelId="{D894155A-72A8-47E0-87F0-7A019BD7DCDC}" type="pres">
      <dgm:prSet presAssocID="{A0024ACF-B2D0-47F7-AC0F-6F5A8736EE37}" presName="childTx" presStyleLbl="bgAccFollowNode1" presStyleIdx="1" presStyleCnt="5">
        <dgm:presLayoutVars>
          <dgm:bulletEnabled val="1"/>
        </dgm:presLayoutVars>
      </dgm:prSet>
      <dgm:spPr/>
      <dgm:t>
        <a:bodyPr/>
        <a:lstStyle/>
        <a:p>
          <a:endParaRPr lang="en-US"/>
        </a:p>
      </dgm:t>
    </dgm:pt>
    <dgm:pt modelId="{21D2A820-0C79-468C-A8AC-383C54C3F856}" type="pres">
      <dgm:prSet presAssocID="{6B1B12AC-5298-46DF-B881-71B4B43E6C01}" presName="negSpace" presStyleCnt="0"/>
      <dgm:spPr/>
      <dgm:t>
        <a:bodyPr/>
        <a:lstStyle/>
        <a:p>
          <a:endParaRPr lang="en-US"/>
        </a:p>
      </dgm:t>
    </dgm:pt>
    <dgm:pt modelId="{24A46E24-9002-4826-A676-D6FB6967B8C8}" type="pres">
      <dgm:prSet presAssocID="{6B1B12AC-5298-46DF-B881-71B4B43E6C01}" presName="circle" presStyleLbl="node1" presStyleIdx="0" presStyleCnt="3" custLinFactNeighborX="13654" custLinFactNeighborY="5461"/>
      <dgm:spPr/>
      <dgm:t>
        <a:bodyPr/>
        <a:lstStyle/>
        <a:p>
          <a:endParaRPr lang="en-US"/>
        </a:p>
      </dgm:t>
    </dgm:pt>
    <dgm:pt modelId="{4F565353-681B-49B5-9F86-62BD4CE43211}" type="pres">
      <dgm:prSet presAssocID="{AF36D8AA-8C19-443A-B66C-13252C41BFC4}" presName="transSpace" presStyleCnt="0"/>
      <dgm:spPr/>
      <dgm:t>
        <a:bodyPr/>
        <a:lstStyle/>
        <a:p>
          <a:endParaRPr lang="en-US"/>
        </a:p>
      </dgm:t>
    </dgm:pt>
    <dgm:pt modelId="{D517CDFA-4A2A-4E43-88FE-6991F2DA40C3}" type="pres">
      <dgm:prSet presAssocID="{4B1A5656-AB68-41DB-AFA6-8A2A43AD16FE}" presName="posSpace" presStyleCnt="0"/>
      <dgm:spPr/>
      <dgm:t>
        <a:bodyPr/>
        <a:lstStyle/>
        <a:p>
          <a:endParaRPr lang="en-US"/>
        </a:p>
      </dgm:t>
    </dgm:pt>
    <dgm:pt modelId="{C6A1468A-249B-4BC5-9AFE-B3CA7A25A0EC}" type="pres">
      <dgm:prSet presAssocID="{4B1A5656-AB68-41DB-AFA6-8A2A43AD16FE}" presName="vertFlow" presStyleCnt="0"/>
      <dgm:spPr/>
      <dgm:t>
        <a:bodyPr/>
        <a:lstStyle/>
        <a:p>
          <a:endParaRPr lang="en-US"/>
        </a:p>
      </dgm:t>
    </dgm:pt>
    <dgm:pt modelId="{3E7A3439-1B98-446A-81C1-17CECF9FF0AF}" type="pres">
      <dgm:prSet presAssocID="{4B1A5656-AB68-41DB-AFA6-8A2A43AD16FE}" presName="topSpace" presStyleCnt="0"/>
      <dgm:spPr/>
      <dgm:t>
        <a:bodyPr/>
        <a:lstStyle/>
        <a:p>
          <a:endParaRPr lang="en-US"/>
        </a:p>
      </dgm:t>
    </dgm:pt>
    <dgm:pt modelId="{9DBBEF51-BC30-47D3-9F23-0DBD76003109}" type="pres">
      <dgm:prSet presAssocID="{4B1A5656-AB68-41DB-AFA6-8A2A43AD16FE}" presName="firstComp" presStyleCnt="0"/>
      <dgm:spPr/>
      <dgm:t>
        <a:bodyPr/>
        <a:lstStyle/>
        <a:p>
          <a:endParaRPr lang="en-US"/>
        </a:p>
      </dgm:t>
    </dgm:pt>
    <dgm:pt modelId="{E373DB74-89DD-4E14-9DF3-9351C82B91E2}" type="pres">
      <dgm:prSet presAssocID="{4B1A5656-AB68-41DB-AFA6-8A2A43AD16FE}" presName="firstChild" presStyleLbl="bgAccFollowNode1" presStyleIdx="2" presStyleCnt="5" custScaleX="104912" custScaleY="111741" custLinFactX="42229" custLinFactNeighborX="100000" custLinFactNeighborY="17673"/>
      <dgm:spPr/>
      <dgm:t>
        <a:bodyPr/>
        <a:lstStyle/>
        <a:p>
          <a:endParaRPr lang="en-US"/>
        </a:p>
      </dgm:t>
    </dgm:pt>
    <dgm:pt modelId="{5833D26C-7356-41B9-9BA3-3BD2DEF09C23}" type="pres">
      <dgm:prSet presAssocID="{4B1A5656-AB68-41DB-AFA6-8A2A43AD16FE}" presName="firstChildTx" presStyleLbl="bgAccFollowNode1" presStyleIdx="2" presStyleCnt="5">
        <dgm:presLayoutVars>
          <dgm:bulletEnabled val="1"/>
        </dgm:presLayoutVars>
      </dgm:prSet>
      <dgm:spPr/>
      <dgm:t>
        <a:bodyPr/>
        <a:lstStyle/>
        <a:p>
          <a:endParaRPr lang="en-US"/>
        </a:p>
      </dgm:t>
    </dgm:pt>
    <dgm:pt modelId="{F30D47C6-C7E9-45F6-A47B-7655E7B305D4}" type="pres">
      <dgm:prSet presAssocID="{91D87868-18BE-4753-9CF6-BD49F3ED3155}" presName="comp" presStyleCnt="0"/>
      <dgm:spPr/>
      <dgm:t>
        <a:bodyPr/>
        <a:lstStyle/>
        <a:p>
          <a:endParaRPr lang="en-US"/>
        </a:p>
      </dgm:t>
    </dgm:pt>
    <dgm:pt modelId="{2F05CF04-9BD0-4281-94E5-22B33B6AE2E4}" type="pres">
      <dgm:prSet presAssocID="{91D87868-18BE-4753-9CF6-BD49F3ED3155}" presName="child" presStyleLbl="bgAccFollowNode1" presStyleIdx="3" presStyleCnt="5" custScaleX="105903" custScaleY="110775" custLinFactX="41734" custLinFactNeighborX="100000" custLinFactNeighborY="14011"/>
      <dgm:spPr/>
      <dgm:t>
        <a:bodyPr/>
        <a:lstStyle/>
        <a:p>
          <a:endParaRPr lang="en-US"/>
        </a:p>
      </dgm:t>
    </dgm:pt>
    <dgm:pt modelId="{F16452C4-4992-48BE-966A-FC74BA298D69}" type="pres">
      <dgm:prSet presAssocID="{91D87868-18BE-4753-9CF6-BD49F3ED3155}" presName="childTx" presStyleLbl="bgAccFollowNode1" presStyleIdx="3" presStyleCnt="5">
        <dgm:presLayoutVars>
          <dgm:bulletEnabled val="1"/>
        </dgm:presLayoutVars>
      </dgm:prSet>
      <dgm:spPr/>
      <dgm:t>
        <a:bodyPr/>
        <a:lstStyle/>
        <a:p>
          <a:endParaRPr lang="en-US"/>
        </a:p>
      </dgm:t>
    </dgm:pt>
    <dgm:pt modelId="{D266A41F-CE5D-412E-B17F-018619391873}" type="pres">
      <dgm:prSet presAssocID="{4B1A5656-AB68-41DB-AFA6-8A2A43AD16FE}" presName="negSpace" presStyleCnt="0"/>
      <dgm:spPr/>
      <dgm:t>
        <a:bodyPr/>
        <a:lstStyle/>
        <a:p>
          <a:endParaRPr lang="en-US"/>
        </a:p>
      </dgm:t>
    </dgm:pt>
    <dgm:pt modelId="{DBF7D29C-5781-45F6-8844-80E0FFF84D8D}" type="pres">
      <dgm:prSet presAssocID="{4B1A5656-AB68-41DB-AFA6-8A2A43AD16FE}" presName="circle" presStyleLbl="node1" presStyleIdx="1" presStyleCnt="3" custScaleX="106336" custLinFactX="63756" custLinFactNeighborX="100000" custLinFactNeighborY="-3231"/>
      <dgm:spPr/>
      <dgm:t>
        <a:bodyPr/>
        <a:lstStyle/>
        <a:p>
          <a:endParaRPr lang="en-US"/>
        </a:p>
      </dgm:t>
    </dgm:pt>
    <dgm:pt modelId="{772CCEAE-37A4-4274-9392-979C72177CCC}" type="pres">
      <dgm:prSet presAssocID="{C44B2BA9-D27E-4E26-8081-CEEF3A82D9F8}" presName="transSpace" presStyleCnt="0"/>
      <dgm:spPr/>
    </dgm:pt>
    <dgm:pt modelId="{35D9C8D6-BD4E-4080-9D5A-36D2068EE835}" type="pres">
      <dgm:prSet presAssocID="{8C93D092-4622-47FF-A12A-B19E0A65F81C}" presName="posSpace" presStyleCnt="0"/>
      <dgm:spPr/>
    </dgm:pt>
    <dgm:pt modelId="{CEEFD850-B350-43B2-8EAB-863D045E9935}" type="pres">
      <dgm:prSet presAssocID="{8C93D092-4622-47FF-A12A-B19E0A65F81C}" presName="vertFlow" presStyleCnt="0"/>
      <dgm:spPr/>
    </dgm:pt>
    <dgm:pt modelId="{E6D44C76-22AD-46AD-BFD0-3C6C4D5540F0}" type="pres">
      <dgm:prSet presAssocID="{8C93D092-4622-47FF-A12A-B19E0A65F81C}" presName="topSpace" presStyleCnt="0"/>
      <dgm:spPr/>
    </dgm:pt>
    <dgm:pt modelId="{0F53DEAD-8AF5-49C2-B20C-7A0E82648A55}" type="pres">
      <dgm:prSet presAssocID="{8C93D092-4622-47FF-A12A-B19E0A65F81C}" presName="firstComp" presStyleCnt="0"/>
      <dgm:spPr/>
    </dgm:pt>
    <dgm:pt modelId="{239497BB-7367-48FB-AD50-16D6E796ACA8}" type="pres">
      <dgm:prSet presAssocID="{8C93D092-4622-47FF-A12A-B19E0A65F81C}" presName="firstChild" presStyleLbl="bgAccFollowNode1" presStyleIdx="4" presStyleCnt="5" custLinFactX="-166083" custLinFactNeighborX="-200000" custLinFactNeighborY="40270"/>
      <dgm:spPr/>
      <dgm:t>
        <a:bodyPr/>
        <a:lstStyle/>
        <a:p>
          <a:endParaRPr lang="en-US"/>
        </a:p>
      </dgm:t>
    </dgm:pt>
    <dgm:pt modelId="{1BD990D5-0CE6-46C2-AEFA-0AFB33502BDA}" type="pres">
      <dgm:prSet presAssocID="{8C93D092-4622-47FF-A12A-B19E0A65F81C}" presName="firstChildTx" presStyleLbl="bgAccFollowNode1" presStyleIdx="4" presStyleCnt="5">
        <dgm:presLayoutVars>
          <dgm:bulletEnabled val="1"/>
        </dgm:presLayoutVars>
      </dgm:prSet>
      <dgm:spPr/>
      <dgm:t>
        <a:bodyPr/>
        <a:lstStyle/>
        <a:p>
          <a:endParaRPr lang="en-US"/>
        </a:p>
      </dgm:t>
    </dgm:pt>
    <dgm:pt modelId="{AC1403E0-42EE-4071-B4C3-C236CF0B3D00}" type="pres">
      <dgm:prSet presAssocID="{8C93D092-4622-47FF-A12A-B19E0A65F81C}" presName="negSpace" presStyleCnt="0"/>
      <dgm:spPr/>
    </dgm:pt>
    <dgm:pt modelId="{F99A77CB-5409-49E7-BE6C-436F0A0DF8ED}" type="pres">
      <dgm:prSet presAssocID="{8C93D092-4622-47FF-A12A-B19E0A65F81C}" presName="circle" presStyleLbl="node1" presStyleIdx="2" presStyleCnt="3" custLinFactX="-72456" custLinFactNeighborX="-100000" custLinFactNeighborY="-8212"/>
      <dgm:spPr/>
      <dgm:t>
        <a:bodyPr/>
        <a:lstStyle/>
        <a:p>
          <a:endParaRPr lang="en-US"/>
        </a:p>
      </dgm:t>
    </dgm:pt>
  </dgm:ptLst>
  <dgm:cxnLst>
    <dgm:cxn modelId="{E9802FC7-689C-4B5E-B7C3-08CD00F589A0}" srcId="{4E363C8B-DB23-4E38-8828-0D353BB34E62}" destId="{8C93D092-4622-47FF-A12A-B19E0A65F81C}" srcOrd="2" destOrd="0" parTransId="{8AC636A5-C632-43B3-B50A-E167CD7C9570}" sibTransId="{BFDCCDA6-6372-4D4E-B34A-5370D2415A76}"/>
    <dgm:cxn modelId="{9715EDA0-D5F7-4AEF-A374-E46AF5074E95}" type="presOf" srcId="{A0024ACF-B2D0-47F7-AC0F-6F5A8736EE37}" destId="{D894155A-72A8-47E0-87F0-7A019BD7DCDC}" srcOrd="1" destOrd="0" presId="urn:microsoft.com/office/officeart/2005/8/layout/hList9"/>
    <dgm:cxn modelId="{1E815955-B1DC-4EC8-A6E6-CC8449A536F1}" type="presOf" srcId="{6B1B12AC-5298-46DF-B881-71B4B43E6C01}" destId="{24A46E24-9002-4826-A676-D6FB6967B8C8}" srcOrd="0" destOrd="0" presId="urn:microsoft.com/office/officeart/2005/8/layout/hList9"/>
    <dgm:cxn modelId="{E0EA736E-4070-412A-B864-C822CF42C33E}" type="presOf" srcId="{1CADD3C6-A0EE-4274-A473-A397CEE75016}" destId="{E973B5C9-73D3-4A4B-A9A7-CA44BB34BF6E}" srcOrd="0" destOrd="0" presId="urn:microsoft.com/office/officeart/2005/8/layout/hList9"/>
    <dgm:cxn modelId="{5434331D-23FE-4224-AFB7-3211242F26CB}" srcId="{4E363C8B-DB23-4E38-8828-0D353BB34E62}" destId="{4B1A5656-AB68-41DB-AFA6-8A2A43AD16FE}" srcOrd="1" destOrd="0" parTransId="{64516384-E4EC-41EA-B3EC-245C104E2C96}" sibTransId="{C44B2BA9-D27E-4E26-8081-CEEF3A82D9F8}"/>
    <dgm:cxn modelId="{AC109224-EFE8-4A93-9CA9-C60EF6B2030E}" type="presOf" srcId="{D50EBFF1-9090-4D4D-8888-C0FF01F294C9}" destId="{E373DB74-89DD-4E14-9DF3-9351C82B91E2}" srcOrd="0" destOrd="0" presId="urn:microsoft.com/office/officeart/2005/8/layout/hList9"/>
    <dgm:cxn modelId="{D6D4A991-8B1A-437C-B58C-9BADB98421CD}" type="presOf" srcId="{8C93D092-4622-47FF-A12A-B19E0A65F81C}" destId="{F99A77CB-5409-49E7-BE6C-436F0A0DF8ED}" srcOrd="0" destOrd="0" presId="urn:microsoft.com/office/officeart/2005/8/layout/hList9"/>
    <dgm:cxn modelId="{06513FBF-5CE7-4CB1-B13A-A8C8969FBA66}" srcId="{6B1B12AC-5298-46DF-B881-71B4B43E6C01}" destId="{A0024ACF-B2D0-47F7-AC0F-6F5A8736EE37}" srcOrd="1" destOrd="0" parTransId="{F471B976-5A65-407E-833A-C64EF7B0AD05}" sibTransId="{736F5BEB-5A50-4BD2-8C08-5E2F77C5710F}"/>
    <dgm:cxn modelId="{EF1D7CBB-DD04-4EB8-840D-4295B5F78F66}" srcId="{4B1A5656-AB68-41DB-AFA6-8A2A43AD16FE}" destId="{D50EBFF1-9090-4D4D-8888-C0FF01F294C9}" srcOrd="0" destOrd="0" parTransId="{BFAB402F-C857-4E16-A73C-CB91103AE5CF}" sibTransId="{91FA5A18-B1A2-4AC4-B226-41841BA811F1}"/>
    <dgm:cxn modelId="{5429801E-EA4C-4B93-88C1-BDCF0D282320}" type="presOf" srcId="{DB4902D3-4C31-4149-B996-6434B0CE1574}" destId="{239497BB-7367-48FB-AD50-16D6E796ACA8}" srcOrd="0" destOrd="0" presId="urn:microsoft.com/office/officeart/2005/8/layout/hList9"/>
    <dgm:cxn modelId="{654388B9-09DB-4E1A-8E5A-5244AFD84946}" type="presOf" srcId="{4B1A5656-AB68-41DB-AFA6-8A2A43AD16FE}" destId="{DBF7D29C-5781-45F6-8844-80E0FFF84D8D}" srcOrd="0" destOrd="0" presId="urn:microsoft.com/office/officeart/2005/8/layout/hList9"/>
    <dgm:cxn modelId="{F7D3B2CC-B77B-48E9-A9BF-107FED665026}" type="presOf" srcId="{D50EBFF1-9090-4D4D-8888-C0FF01F294C9}" destId="{5833D26C-7356-41B9-9BA3-3BD2DEF09C23}" srcOrd="1" destOrd="0" presId="urn:microsoft.com/office/officeart/2005/8/layout/hList9"/>
    <dgm:cxn modelId="{3E1212DE-EF41-4077-8615-2D019C8CF1A0}" srcId="{6B1B12AC-5298-46DF-B881-71B4B43E6C01}" destId="{1CADD3C6-A0EE-4274-A473-A397CEE75016}" srcOrd="0" destOrd="0" parTransId="{06AEFABA-DD23-4255-976A-399959C48A2C}" sibTransId="{FEAADE25-D97D-4EAE-B9FB-61B43D052704}"/>
    <dgm:cxn modelId="{2B9FE77A-66AA-412E-93C7-B52F5F01F533}" type="presOf" srcId="{DB4902D3-4C31-4149-B996-6434B0CE1574}" destId="{1BD990D5-0CE6-46C2-AEFA-0AFB33502BDA}" srcOrd="1" destOrd="0" presId="urn:microsoft.com/office/officeart/2005/8/layout/hList9"/>
    <dgm:cxn modelId="{EB9021F6-6355-4FCA-9F51-E314A69BAE47}" srcId="{4E363C8B-DB23-4E38-8828-0D353BB34E62}" destId="{6B1B12AC-5298-46DF-B881-71B4B43E6C01}" srcOrd="0" destOrd="0" parTransId="{260161F8-E253-46EE-A7A8-30AEF2E4520B}" sibTransId="{AF36D8AA-8C19-443A-B66C-13252C41BFC4}"/>
    <dgm:cxn modelId="{9DD8B0BA-82A6-4A99-8FFE-2E186D4FC4D6}" srcId="{4B1A5656-AB68-41DB-AFA6-8A2A43AD16FE}" destId="{91D87868-18BE-4753-9CF6-BD49F3ED3155}" srcOrd="1" destOrd="0" parTransId="{5A91FA57-6717-4145-8B8D-B4FED7799D5B}" sibTransId="{1C16264D-EB36-44A5-90FE-A79DE87613A1}"/>
    <dgm:cxn modelId="{77824FD8-71AF-4D95-B677-2FB954F97414}" type="presOf" srcId="{4E363C8B-DB23-4E38-8828-0D353BB34E62}" destId="{DEE7CF23-4DCA-4A38-84BA-4990BBB4B118}" srcOrd="0" destOrd="0" presId="urn:microsoft.com/office/officeart/2005/8/layout/hList9"/>
    <dgm:cxn modelId="{1E8B1D32-4FF0-4850-A33A-E5437AE7ADC8}" type="presOf" srcId="{A0024ACF-B2D0-47F7-AC0F-6F5A8736EE37}" destId="{3E369A39-9980-4082-AC7C-7CBE5B6BF0FD}" srcOrd="0" destOrd="0" presId="urn:microsoft.com/office/officeart/2005/8/layout/hList9"/>
    <dgm:cxn modelId="{1D770399-6AA7-48DD-B837-30D09C28A2CD}" srcId="{8C93D092-4622-47FF-A12A-B19E0A65F81C}" destId="{DB4902D3-4C31-4149-B996-6434B0CE1574}" srcOrd="0" destOrd="0" parTransId="{D4CDDC14-715F-4A3B-AC29-C391D0727066}" sibTransId="{7A931A69-6D70-4498-9BB9-30BBCDEA54B3}"/>
    <dgm:cxn modelId="{7AE63135-75BE-458B-8763-3F44B353C42F}" type="presOf" srcId="{1CADD3C6-A0EE-4274-A473-A397CEE75016}" destId="{0D79199F-0F51-4DB7-94D5-C423EE73A720}" srcOrd="1" destOrd="0" presId="urn:microsoft.com/office/officeart/2005/8/layout/hList9"/>
    <dgm:cxn modelId="{B1454B86-E626-4D4B-A13F-469488D27B84}" type="presOf" srcId="{91D87868-18BE-4753-9CF6-BD49F3ED3155}" destId="{F16452C4-4992-48BE-966A-FC74BA298D69}" srcOrd="1" destOrd="0" presId="urn:microsoft.com/office/officeart/2005/8/layout/hList9"/>
    <dgm:cxn modelId="{538FB189-67A4-44B5-B1EF-C2EC9B22DBA8}" type="presOf" srcId="{91D87868-18BE-4753-9CF6-BD49F3ED3155}" destId="{2F05CF04-9BD0-4281-94E5-22B33B6AE2E4}" srcOrd="0" destOrd="0" presId="urn:microsoft.com/office/officeart/2005/8/layout/hList9"/>
    <dgm:cxn modelId="{313F510A-E789-422C-9DA7-668DB4C42E17}" type="presParOf" srcId="{DEE7CF23-4DCA-4A38-84BA-4990BBB4B118}" destId="{A3B7F76E-7310-4F3D-A9A3-0FB4112C43FC}" srcOrd="0" destOrd="0" presId="urn:microsoft.com/office/officeart/2005/8/layout/hList9"/>
    <dgm:cxn modelId="{F3B5D9B5-9444-48DD-B289-53F2C83CDCB4}" type="presParOf" srcId="{DEE7CF23-4DCA-4A38-84BA-4990BBB4B118}" destId="{12224FCA-32EF-4D62-B460-B429A231C3A2}" srcOrd="1" destOrd="0" presId="urn:microsoft.com/office/officeart/2005/8/layout/hList9"/>
    <dgm:cxn modelId="{0B54F717-C9DE-4D46-9D19-86F4D0FBCFCA}" type="presParOf" srcId="{12224FCA-32EF-4D62-B460-B429A231C3A2}" destId="{461F8DF4-8C9D-4305-91AF-63734C36C394}" srcOrd="0" destOrd="0" presId="urn:microsoft.com/office/officeart/2005/8/layout/hList9"/>
    <dgm:cxn modelId="{75794504-E638-4D50-9D28-272A70951CF5}" type="presParOf" srcId="{12224FCA-32EF-4D62-B460-B429A231C3A2}" destId="{5191DF6A-8103-4402-8351-3170C51D1E50}" srcOrd="1" destOrd="0" presId="urn:microsoft.com/office/officeart/2005/8/layout/hList9"/>
    <dgm:cxn modelId="{19606C4E-C0F9-4A62-91FA-7DC3C4273A76}" type="presParOf" srcId="{5191DF6A-8103-4402-8351-3170C51D1E50}" destId="{E973B5C9-73D3-4A4B-A9A7-CA44BB34BF6E}" srcOrd="0" destOrd="0" presId="urn:microsoft.com/office/officeart/2005/8/layout/hList9"/>
    <dgm:cxn modelId="{A5D5B66B-B5FE-4253-BD56-95F05AA32A92}" type="presParOf" srcId="{5191DF6A-8103-4402-8351-3170C51D1E50}" destId="{0D79199F-0F51-4DB7-94D5-C423EE73A720}" srcOrd="1" destOrd="0" presId="urn:microsoft.com/office/officeart/2005/8/layout/hList9"/>
    <dgm:cxn modelId="{EDBF1AD3-9F18-4E7B-92BE-8F576F5988B3}" type="presParOf" srcId="{12224FCA-32EF-4D62-B460-B429A231C3A2}" destId="{C984B9A2-46E1-43FF-A27B-39F73B28A0F3}" srcOrd="2" destOrd="0" presId="urn:microsoft.com/office/officeart/2005/8/layout/hList9"/>
    <dgm:cxn modelId="{EBDC3951-1773-4030-A14E-CD1AB343F929}" type="presParOf" srcId="{C984B9A2-46E1-43FF-A27B-39F73B28A0F3}" destId="{3E369A39-9980-4082-AC7C-7CBE5B6BF0FD}" srcOrd="0" destOrd="0" presId="urn:microsoft.com/office/officeart/2005/8/layout/hList9"/>
    <dgm:cxn modelId="{AC0CD2ED-4135-42B1-B7DD-34EA744423EE}" type="presParOf" srcId="{C984B9A2-46E1-43FF-A27B-39F73B28A0F3}" destId="{D894155A-72A8-47E0-87F0-7A019BD7DCDC}" srcOrd="1" destOrd="0" presId="urn:microsoft.com/office/officeart/2005/8/layout/hList9"/>
    <dgm:cxn modelId="{12EB3EB9-C1D2-4D18-83BF-071A4EC25C8D}" type="presParOf" srcId="{DEE7CF23-4DCA-4A38-84BA-4990BBB4B118}" destId="{21D2A820-0C79-468C-A8AC-383C54C3F856}" srcOrd="2" destOrd="0" presId="urn:microsoft.com/office/officeart/2005/8/layout/hList9"/>
    <dgm:cxn modelId="{46984527-B712-445C-AA4A-9F492DD2E01C}" type="presParOf" srcId="{DEE7CF23-4DCA-4A38-84BA-4990BBB4B118}" destId="{24A46E24-9002-4826-A676-D6FB6967B8C8}" srcOrd="3" destOrd="0" presId="urn:microsoft.com/office/officeart/2005/8/layout/hList9"/>
    <dgm:cxn modelId="{BFC54C8B-C1E0-4116-A3CE-F1FB85B8D624}" type="presParOf" srcId="{DEE7CF23-4DCA-4A38-84BA-4990BBB4B118}" destId="{4F565353-681B-49B5-9F86-62BD4CE43211}" srcOrd="4" destOrd="0" presId="urn:microsoft.com/office/officeart/2005/8/layout/hList9"/>
    <dgm:cxn modelId="{DA8CA1A8-997D-4295-A2D6-7B2B9267A17C}" type="presParOf" srcId="{DEE7CF23-4DCA-4A38-84BA-4990BBB4B118}" destId="{D517CDFA-4A2A-4E43-88FE-6991F2DA40C3}" srcOrd="5" destOrd="0" presId="urn:microsoft.com/office/officeart/2005/8/layout/hList9"/>
    <dgm:cxn modelId="{747CB0C2-E1D7-4977-B817-30EA24A56715}" type="presParOf" srcId="{DEE7CF23-4DCA-4A38-84BA-4990BBB4B118}" destId="{C6A1468A-249B-4BC5-9AFE-B3CA7A25A0EC}" srcOrd="6" destOrd="0" presId="urn:microsoft.com/office/officeart/2005/8/layout/hList9"/>
    <dgm:cxn modelId="{40F2749E-0D9F-40A4-881F-5D45287AA055}" type="presParOf" srcId="{C6A1468A-249B-4BC5-9AFE-B3CA7A25A0EC}" destId="{3E7A3439-1B98-446A-81C1-17CECF9FF0AF}" srcOrd="0" destOrd="0" presId="urn:microsoft.com/office/officeart/2005/8/layout/hList9"/>
    <dgm:cxn modelId="{EEE409BC-6A62-4C45-A7F8-290D102C18C2}" type="presParOf" srcId="{C6A1468A-249B-4BC5-9AFE-B3CA7A25A0EC}" destId="{9DBBEF51-BC30-47D3-9F23-0DBD76003109}" srcOrd="1" destOrd="0" presId="urn:microsoft.com/office/officeart/2005/8/layout/hList9"/>
    <dgm:cxn modelId="{AD74AECA-A34D-48F8-896A-FAF9FE4C57A9}" type="presParOf" srcId="{9DBBEF51-BC30-47D3-9F23-0DBD76003109}" destId="{E373DB74-89DD-4E14-9DF3-9351C82B91E2}" srcOrd="0" destOrd="0" presId="urn:microsoft.com/office/officeart/2005/8/layout/hList9"/>
    <dgm:cxn modelId="{E49216B3-38E7-4DD0-A088-691D22C4822C}" type="presParOf" srcId="{9DBBEF51-BC30-47D3-9F23-0DBD76003109}" destId="{5833D26C-7356-41B9-9BA3-3BD2DEF09C23}" srcOrd="1" destOrd="0" presId="urn:microsoft.com/office/officeart/2005/8/layout/hList9"/>
    <dgm:cxn modelId="{A34F0CBE-BC4E-4AAD-AE07-04C38E36C123}" type="presParOf" srcId="{C6A1468A-249B-4BC5-9AFE-B3CA7A25A0EC}" destId="{F30D47C6-C7E9-45F6-A47B-7655E7B305D4}" srcOrd="2" destOrd="0" presId="urn:microsoft.com/office/officeart/2005/8/layout/hList9"/>
    <dgm:cxn modelId="{D449D957-3E02-4163-9131-D748B4495F49}" type="presParOf" srcId="{F30D47C6-C7E9-45F6-A47B-7655E7B305D4}" destId="{2F05CF04-9BD0-4281-94E5-22B33B6AE2E4}" srcOrd="0" destOrd="0" presId="urn:microsoft.com/office/officeart/2005/8/layout/hList9"/>
    <dgm:cxn modelId="{BB1E6E56-F28D-46C8-914E-FC52FDC99DAD}" type="presParOf" srcId="{F30D47C6-C7E9-45F6-A47B-7655E7B305D4}" destId="{F16452C4-4992-48BE-966A-FC74BA298D69}" srcOrd="1" destOrd="0" presId="urn:microsoft.com/office/officeart/2005/8/layout/hList9"/>
    <dgm:cxn modelId="{0D0D3830-2FE0-4D81-8B32-FC23AE9800D0}" type="presParOf" srcId="{DEE7CF23-4DCA-4A38-84BA-4990BBB4B118}" destId="{D266A41F-CE5D-412E-B17F-018619391873}" srcOrd="7" destOrd="0" presId="urn:microsoft.com/office/officeart/2005/8/layout/hList9"/>
    <dgm:cxn modelId="{735D839B-E113-4003-AD90-C14202CE15B0}" type="presParOf" srcId="{DEE7CF23-4DCA-4A38-84BA-4990BBB4B118}" destId="{DBF7D29C-5781-45F6-8844-80E0FFF84D8D}" srcOrd="8" destOrd="0" presId="urn:microsoft.com/office/officeart/2005/8/layout/hList9"/>
    <dgm:cxn modelId="{9E97A8E2-0F1A-4734-82F4-748F0E482D66}" type="presParOf" srcId="{DEE7CF23-4DCA-4A38-84BA-4990BBB4B118}" destId="{772CCEAE-37A4-4274-9392-979C72177CCC}" srcOrd="9" destOrd="0" presId="urn:microsoft.com/office/officeart/2005/8/layout/hList9"/>
    <dgm:cxn modelId="{558C4B4C-888E-413A-9DA8-D24E2250EB3C}" type="presParOf" srcId="{DEE7CF23-4DCA-4A38-84BA-4990BBB4B118}" destId="{35D9C8D6-BD4E-4080-9D5A-36D2068EE835}" srcOrd="10" destOrd="0" presId="urn:microsoft.com/office/officeart/2005/8/layout/hList9"/>
    <dgm:cxn modelId="{C398B1C3-4748-4F73-A595-D088CAE7CD98}" type="presParOf" srcId="{DEE7CF23-4DCA-4A38-84BA-4990BBB4B118}" destId="{CEEFD850-B350-43B2-8EAB-863D045E9935}" srcOrd="11" destOrd="0" presId="urn:microsoft.com/office/officeart/2005/8/layout/hList9"/>
    <dgm:cxn modelId="{CDBBD1AE-E557-4990-870C-5CA09DB1D3B5}" type="presParOf" srcId="{CEEFD850-B350-43B2-8EAB-863D045E9935}" destId="{E6D44C76-22AD-46AD-BFD0-3C6C4D5540F0}" srcOrd="0" destOrd="0" presId="urn:microsoft.com/office/officeart/2005/8/layout/hList9"/>
    <dgm:cxn modelId="{E14E14D0-8465-4610-A2A1-3C5F81F796B5}" type="presParOf" srcId="{CEEFD850-B350-43B2-8EAB-863D045E9935}" destId="{0F53DEAD-8AF5-49C2-B20C-7A0E82648A55}" srcOrd="1" destOrd="0" presId="urn:microsoft.com/office/officeart/2005/8/layout/hList9"/>
    <dgm:cxn modelId="{43489579-8151-4F5B-8D4C-731D584799BA}" type="presParOf" srcId="{0F53DEAD-8AF5-49C2-B20C-7A0E82648A55}" destId="{239497BB-7367-48FB-AD50-16D6E796ACA8}" srcOrd="0" destOrd="0" presId="urn:microsoft.com/office/officeart/2005/8/layout/hList9"/>
    <dgm:cxn modelId="{D824C4EF-7C8C-4502-B7C5-230171650746}" type="presParOf" srcId="{0F53DEAD-8AF5-49C2-B20C-7A0E82648A55}" destId="{1BD990D5-0CE6-46C2-AEFA-0AFB33502BDA}" srcOrd="1" destOrd="0" presId="urn:microsoft.com/office/officeart/2005/8/layout/hList9"/>
    <dgm:cxn modelId="{5511091A-EFD9-43B4-AAE3-50704983171F}" type="presParOf" srcId="{DEE7CF23-4DCA-4A38-84BA-4990BBB4B118}" destId="{AC1403E0-42EE-4071-B4C3-C236CF0B3D00}" srcOrd="12" destOrd="0" presId="urn:microsoft.com/office/officeart/2005/8/layout/hList9"/>
    <dgm:cxn modelId="{1C2C0EF1-ECE1-424A-A168-E293AABA95EB}" type="presParOf" srcId="{DEE7CF23-4DCA-4A38-84BA-4990BBB4B118}" destId="{F99A77CB-5409-49E7-BE6C-436F0A0DF8ED}"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E4BC-066B-4EEE-A656-BA9B681942F0}">
      <dsp:nvSpPr>
        <dsp:cNvPr id="0" name=""/>
        <dsp:cNvSpPr/>
      </dsp:nvSpPr>
      <dsp:spPr>
        <a:xfrm>
          <a:off x="0" y="404721"/>
          <a:ext cx="11395075" cy="978075"/>
        </a:xfrm>
        <a:prstGeom prst="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4384" tIns="479044" rIns="884384" bIns="170688"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dirty="0" smtClean="0">
              <a:latin typeface="Arial" panose="020B0604020202020204" pitchFamily="34" charset="0"/>
              <a:cs typeface="Arial" panose="020B0604020202020204" pitchFamily="34" charset="0"/>
            </a:rPr>
            <a:t>Strong concerns over </a:t>
          </a:r>
          <a:r>
            <a:rPr lang="en-US" sz="2400" b="1" i="0" kern="1200" dirty="0" smtClean="0">
              <a:latin typeface="Arial" panose="020B0604020202020204" pitchFamily="34" charset="0"/>
              <a:cs typeface="Arial" panose="020B0604020202020204" pitchFamily="34" charset="0"/>
            </a:rPr>
            <a:t>candidate </a:t>
          </a:r>
          <a:r>
            <a:rPr lang="en-US" sz="2400" b="0" i="0" kern="1200" dirty="0" smtClean="0">
              <a:latin typeface="Arial" panose="020B0604020202020204" pitchFamily="34" charset="0"/>
              <a:cs typeface="Arial" panose="020B0604020202020204" pitchFamily="34" charset="0"/>
            </a:rPr>
            <a:t>transplant occurring first</a:t>
          </a:r>
          <a:endParaRPr lang="en-US" sz="2400" kern="1200" dirty="0">
            <a:latin typeface="Arial" panose="020B0604020202020204" pitchFamily="34" charset="0"/>
            <a:cs typeface="Arial" panose="020B0604020202020204" pitchFamily="34" charset="0"/>
          </a:endParaRPr>
        </a:p>
      </dsp:txBody>
      <dsp:txXfrm>
        <a:off x="0" y="404721"/>
        <a:ext cx="11395075" cy="978075"/>
      </dsp:txXfrm>
    </dsp:sp>
    <dsp:sp modelId="{1BD6B091-E2E9-4F7A-8A09-8BE80E07A39E}">
      <dsp:nvSpPr>
        <dsp:cNvPr id="0" name=""/>
        <dsp:cNvSpPr/>
      </dsp:nvSpPr>
      <dsp:spPr>
        <a:xfrm>
          <a:off x="569753" y="65241"/>
          <a:ext cx="7976552" cy="678960"/>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495" tIns="0" rIns="301495" bIns="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bg1"/>
              </a:solidFill>
              <a:latin typeface="Arial" panose="020B0604020202020204" pitchFamily="34" charset="0"/>
              <a:cs typeface="Arial" panose="020B0604020202020204" pitchFamily="34" charset="0"/>
            </a:rPr>
            <a:t>Donor Loss</a:t>
          </a:r>
          <a:endParaRPr lang="en-US" sz="2800" b="1" kern="1200" dirty="0">
            <a:solidFill>
              <a:schemeClr val="bg1"/>
            </a:solidFill>
            <a:latin typeface="Arial" panose="020B0604020202020204" pitchFamily="34" charset="0"/>
            <a:cs typeface="Arial" panose="020B0604020202020204" pitchFamily="34" charset="0"/>
          </a:endParaRPr>
        </a:p>
      </dsp:txBody>
      <dsp:txXfrm>
        <a:off x="602897" y="98385"/>
        <a:ext cx="7910264" cy="612672"/>
      </dsp:txXfrm>
    </dsp:sp>
    <dsp:sp modelId="{03DC60DA-E74A-4974-82CC-846A346FA716}">
      <dsp:nvSpPr>
        <dsp:cNvPr id="0" name=""/>
        <dsp:cNvSpPr/>
      </dsp:nvSpPr>
      <dsp:spPr>
        <a:xfrm>
          <a:off x="0" y="1846476"/>
          <a:ext cx="11395075" cy="1666350"/>
        </a:xfrm>
        <a:prstGeom prst="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4384" tIns="479044" rIns="884384"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latin typeface="Arial" panose="020B0604020202020204" pitchFamily="34" charset="0"/>
              <a:cs typeface="Arial" panose="020B0604020202020204" pitchFamily="34" charset="0"/>
            </a:rPr>
            <a:t>Disadvantaging  populations: </a:t>
          </a:r>
          <a:r>
            <a:rPr lang="en-US" sz="2400" b="0" kern="1200" dirty="0" smtClean="0">
              <a:latin typeface="Arial" panose="020B0604020202020204" pitchFamily="34" charset="0"/>
              <a:cs typeface="Arial" panose="020B0604020202020204" pitchFamily="34" charset="0"/>
            </a:rPr>
            <a:t>Strong concern for ABO-O, racial/ethnic minorities, those less likely to have a living donor</a:t>
          </a:r>
          <a:endParaRPr lang="en-US" sz="2400" b="1"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1" kern="1200" dirty="0" smtClean="0">
              <a:latin typeface="Arial" panose="020B0604020202020204" pitchFamily="34" charset="0"/>
              <a:cs typeface="Arial" panose="020B0604020202020204" pitchFamily="34" charset="0"/>
            </a:rPr>
            <a:t>Depletion</a:t>
          </a:r>
          <a:r>
            <a:rPr lang="en-US" sz="2400" b="0" kern="1200" dirty="0" smtClean="0">
              <a:latin typeface="Arial" panose="020B0604020202020204" pitchFamily="34" charset="0"/>
              <a:cs typeface="Arial" panose="020B0604020202020204" pitchFamily="34" charset="0"/>
            </a:rPr>
            <a:t> of ABO-O candidates</a:t>
          </a:r>
          <a:endParaRPr lang="en-US" sz="2400" b="0" kern="1200" dirty="0">
            <a:latin typeface="Arial" panose="020B0604020202020204" pitchFamily="34" charset="0"/>
            <a:cs typeface="Arial" panose="020B0604020202020204" pitchFamily="34" charset="0"/>
          </a:endParaRPr>
        </a:p>
      </dsp:txBody>
      <dsp:txXfrm>
        <a:off x="0" y="1846476"/>
        <a:ext cx="11395075" cy="1666350"/>
      </dsp:txXfrm>
    </dsp:sp>
    <dsp:sp modelId="{824FC19A-2F96-4FE7-ACBA-D81101BCE0E7}">
      <dsp:nvSpPr>
        <dsp:cNvPr id="0" name=""/>
        <dsp:cNvSpPr/>
      </dsp:nvSpPr>
      <dsp:spPr>
        <a:xfrm>
          <a:off x="569753" y="1506996"/>
          <a:ext cx="7976552" cy="67896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495" tIns="0" rIns="301495" bIns="0" numCol="1" spcCol="1270" anchor="ctr" anchorCtr="0">
          <a:noAutofit/>
        </a:bodyPr>
        <a:lstStyle/>
        <a:p>
          <a:pPr lvl="0" algn="l" defTabSz="1422400" rtl="0">
            <a:lnSpc>
              <a:spcPct val="90000"/>
            </a:lnSpc>
            <a:spcBef>
              <a:spcPct val="0"/>
            </a:spcBef>
            <a:spcAft>
              <a:spcPct val="35000"/>
            </a:spcAft>
          </a:pPr>
          <a:r>
            <a:rPr lang="en-US" sz="3200" b="1" i="0" kern="1200" dirty="0" smtClean="0">
              <a:solidFill>
                <a:schemeClr val="bg1"/>
              </a:solidFill>
              <a:latin typeface="Arial" panose="020B0604020202020204" pitchFamily="34" charset="0"/>
              <a:cs typeface="Arial" panose="020B0604020202020204" pitchFamily="34" charset="0"/>
            </a:rPr>
            <a:t>Equity &amp; Access</a:t>
          </a:r>
          <a:endParaRPr lang="en-US" sz="3200" b="1" kern="1200" dirty="0">
            <a:solidFill>
              <a:schemeClr val="bg1"/>
            </a:solidFill>
            <a:latin typeface="Arial" panose="020B0604020202020204" pitchFamily="34" charset="0"/>
            <a:cs typeface="Arial" panose="020B0604020202020204" pitchFamily="34" charset="0"/>
          </a:endParaRPr>
        </a:p>
      </dsp:txBody>
      <dsp:txXfrm>
        <a:off x="602897" y="1540140"/>
        <a:ext cx="7910264" cy="612672"/>
      </dsp:txXfrm>
    </dsp:sp>
    <dsp:sp modelId="{3E87AF43-E878-40BE-A857-DBB9015163C6}">
      <dsp:nvSpPr>
        <dsp:cNvPr id="0" name=""/>
        <dsp:cNvSpPr/>
      </dsp:nvSpPr>
      <dsp:spPr>
        <a:xfrm>
          <a:off x="0" y="3976506"/>
          <a:ext cx="11395075" cy="1340325"/>
        </a:xfrm>
        <a:prstGeom prst="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4384" tIns="479044" rIns="88438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Concerns expressed about </a:t>
          </a:r>
          <a:r>
            <a:rPr lang="en-US" sz="2400" u="sng" kern="1200" dirty="0" smtClean="0">
              <a:latin typeface="Arial" panose="020B0604020202020204" pitchFamily="34" charset="0"/>
              <a:cs typeface="Arial" panose="020B0604020202020204" pitchFamily="34" charset="0"/>
            </a:rPr>
            <a:t>all</a:t>
          </a:r>
          <a:r>
            <a:rPr lang="en-US" sz="2400" u="none" kern="1200" dirty="0" smtClean="0">
              <a:latin typeface="Arial" panose="020B0604020202020204" pitchFamily="34" charset="0"/>
              <a:cs typeface="Arial" panose="020B0604020202020204" pitchFamily="34" charset="0"/>
            </a:rPr>
            <a:t> models – no clear “winner”</a:t>
          </a:r>
          <a:endParaRPr lang="en-US" sz="12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Several comments supportive of proposal but neutral on approach</a:t>
          </a:r>
          <a:endParaRPr lang="en-US" sz="2400" kern="1200" dirty="0">
            <a:latin typeface="Arial" panose="020B0604020202020204" pitchFamily="34" charset="0"/>
            <a:cs typeface="Arial" panose="020B0604020202020204" pitchFamily="34" charset="0"/>
          </a:endParaRPr>
        </a:p>
      </dsp:txBody>
      <dsp:txXfrm>
        <a:off x="0" y="3976506"/>
        <a:ext cx="11395075" cy="1340325"/>
      </dsp:txXfrm>
    </dsp:sp>
    <dsp:sp modelId="{08CAC7AC-0C04-4A14-93C2-47E85C551DEF}">
      <dsp:nvSpPr>
        <dsp:cNvPr id="0" name=""/>
        <dsp:cNvSpPr/>
      </dsp:nvSpPr>
      <dsp:spPr>
        <a:xfrm>
          <a:off x="569753" y="3637026"/>
          <a:ext cx="7976552" cy="678960"/>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495" tIns="0" rIns="301495" bIns="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bg1"/>
              </a:solidFill>
              <a:latin typeface="Arial" panose="020B0604020202020204" pitchFamily="34" charset="0"/>
              <a:cs typeface="Arial" panose="020B0604020202020204" pitchFamily="34" charset="0"/>
            </a:rPr>
            <a:t>Model Preference</a:t>
          </a:r>
          <a:endParaRPr lang="en-US" sz="3200" b="1" kern="1200" dirty="0">
            <a:solidFill>
              <a:schemeClr val="bg1"/>
            </a:solidFill>
            <a:latin typeface="Arial" panose="020B0604020202020204" pitchFamily="34" charset="0"/>
            <a:cs typeface="Arial" panose="020B0604020202020204" pitchFamily="34" charset="0"/>
          </a:endParaRPr>
        </a:p>
      </dsp:txBody>
      <dsp:txXfrm>
        <a:off x="602897" y="3670170"/>
        <a:ext cx="7910264"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17DF-7191-4392-B291-40CBA6679FBA}">
      <dsp:nvSpPr>
        <dsp:cNvPr id="0" name=""/>
        <dsp:cNvSpPr/>
      </dsp:nvSpPr>
      <dsp:spPr>
        <a:xfrm>
          <a:off x="854618" y="0"/>
          <a:ext cx="9685679" cy="541725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5C3E9-EF9F-452C-A2F2-25A6937BB7A7}">
      <dsp:nvSpPr>
        <dsp:cNvPr id="0" name=""/>
        <dsp:cNvSpPr/>
      </dsp:nvSpPr>
      <dsp:spPr>
        <a:xfrm>
          <a:off x="3340" y="1625176"/>
          <a:ext cx="3477822" cy="2166902"/>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Identify parameters for chosen model</a:t>
          </a:r>
          <a:endParaRPr lang="en-US" sz="3600" kern="1200" dirty="0">
            <a:latin typeface="Arial" panose="020B0604020202020204" pitchFamily="34" charset="0"/>
            <a:cs typeface="Arial" panose="020B0604020202020204" pitchFamily="34" charset="0"/>
          </a:endParaRPr>
        </a:p>
      </dsp:txBody>
      <dsp:txXfrm>
        <a:off x="109119" y="1730955"/>
        <a:ext cx="3266264" cy="1955344"/>
      </dsp:txXfrm>
    </dsp:sp>
    <dsp:sp modelId="{A8E08AE1-AF9E-415B-ADD9-1880BA9DD4F4}">
      <dsp:nvSpPr>
        <dsp:cNvPr id="0" name=""/>
        <dsp:cNvSpPr/>
      </dsp:nvSpPr>
      <dsp:spPr>
        <a:xfrm>
          <a:off x="3958547" y="1625176"/>
          <a:ext cx="3477822" cy="2166902"/>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SRTR optimization analysis</a:t>
          </a:r>
          <a:endParaRPr lang="en-US" sz="3600" kern="1200" dirty="0">
            <a:latin typeface="Arial" panose="020B0604020202020204" pitchFamily="34" charset="0"/>
            <a:cs typeface="Arial" panose="020B0604020202020204" pitchFamily="34" charset="0"/>
          </a:endParaRPr>
        </a:p>
      </dsp:txBody>
      <dsp:txXfrm>
        <a:off x="4064326" y="1730955"/>
        <a:ext cx="3266264" cy="1955344"/>
      </dsp:txXfrm>
    </dsp:sp>
    <dsp:sp modelId="{D52E97CF-6679-42CC-BD2C-58A1C03067BC}">
      <dsp:nvSpPr>
        <dsp:cNvPr id="0" name=""/>
        <dsp:cNvSpPr/>
      </dsp:nvSpPr>
      <dsp:spPr>
        <a:xfrm>
          <a:off x="7913754" y="1625176"/>
          <a:ext cx="3477822" cy="2166902"/>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2</a:t>
          </a:r>
          <a:r>
            <a:rPr lang="en-US" sz="3600" kern="1200" baseline="30000" dirty="0" smtClean="0">
              <a:latin typeface="Arial" panose="020B0604020202020204" pitchFamily="34" charset="0"/>
              <a:cs typeface="Arial" panose="020B0604020202020204" pitchFamily="34" charset="0"/>
            </a:rPr>
            <a:t>nd</a:t>
          </a:r>
          <a:r>
            <a:rPr lang="en-US" sz="3600" kern="1200" dirty="0" smtClean="0">
              <a:latin typeface="Arial" panose="020B0604020202020204" pitchFamily="34" charset="0"/>
              <a:cs typeface="Arial" panose="020B0604020202020204" pitchFamily="34" charset="0"/>
            </a:rPr>
            <a:t> concept paper for community feedback</a:t>
          </a:r>
          <a:endParaRPr lang="en-US" sz="3600" kern="1200" dirty="0">
            <a:latin typeface="Arial" panose="020B0604020202020204" pitchFamily="34" charset="0"/>
            <a:cs typeface="Arial" panose="020B0604020202020204" pitchFamily="34" charset="0"/>
          </a:endParaRPr>
        </a:p>
      </dsp:txBody>
      <dsp:txXfrm>
        <a:off x="8019533" y="1730955"/>
        <a:ext cx="3266264" cy="1955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69245-D06A-498E-A597-1B9001417953}">
      <dsp:nvSpPr>
        <dsp:cNvPr id="0" name=""/>
        <dsp:cNvSpPr/>
      </dsp:nvSpPr>
      <dsp:spPr>
        <a:xfrm>
          <a:off x="0" y="53504"/>
          <a:ext cx="11395075" cy="4285276"/>
        </a:xfrm>
        <a:prstGeom prst="rightArrow">
          <a:avLst/>
        </a:prstGeom>
        <a:solidFill>
          <a:schemeClr val="lt1">
            <a:hueOff val="0"/>
            <a:satOff val="0"/>
            <a:lumOff val="0"/>
            <a:alphaOff val="0"/>
          </a:schemeClr>
        </a:solidFill>
        <a:ln w="381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62D435F6-B7C8-473B-81F0-7BF3B9C06394}">
      <dsp:nvSpPr>
        <dsp:cNvPr id="0" name=""/>
        <dsp:cNvSpPr/>
      </dsp:nvSpPr>
      <dsp:spPr>
        <a:xfrm>
          <a:off x="8254540" y="1131337"/>
          <a:ext cx="2039206" cy="214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Public Comment</a:t>
          </a:r>
        </a:p>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Fall 2019</a:t>
          </a:r>
          <a:endParaRPr lang="en-US" sz="3300" kern="1200" dirty="0">
            <a:latin typeface="Arial" panose="020B0604020202020204" pitchFamily="34" charset="0"/>
            <a:cs typeface="Arial" panose="020B0604020202020204" pitchFamily="34" charset="0"/>
          </a:endParaRPr>
        </a:p>
      </dsp:txBody>
      <dsp:txXfrm>
        <a:off x="8254540" y="1131337"/>
        <a:ext cx="2039206" cy="2142638"/>
      </dsp:txXfrm>
    </dsp:sp>
    <dsp:sp modelId="{EB504880-C851-4D97-A7EF-845F2702D373}">
      <dsp:nvSpPr>
        <dsp:cNvPr id="0" name=""/>
        <dsp:cNvSpPr/>
      </dsp:nvSpPr>
      <dsp:spPr>
        <a:xfrm>
          <a:off x="5807492" y="1131337"/>
          <a:ext cx="2039206" cy="214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SRTR Modeling</a:t>
          </a:r>
        </a:p>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Early 2019</a:t>
          </a:r>
          <a:endParaRPr lang="en-US" sz="3300" kern="1200" dirty="0">
            <a:latin typeface="Arial" panose="020B0604020202020204" pitchFamily="34" charset="0"/>
            <a:cs typeface="Arial" panose="020B0604020202020204" pitchFamily="34" charset="0"/>
          </a:endParaRPr>
        </a:p>
      </dsp:txBody>
      <dsp:txXfrm>
        <a:off x="5807492" y="1131337"/>
        <a:ext cx="2039206" cy="2142638"/>
      </dsp:txXfrm>
    </dsp:sp>
    <dsp:sp modelId="{D318A135-F1F6-4380-8EA3-69F28EC39CB6}">
      <dsp:nvSpPr>
        <dsp:cNvPr id="0" name=""/>
        <dsp:cNvSpPr/>
      </dsp:nvSpPr>
      <dsp:spPr>
        <a:xfrm>
          <a:off x="3360444" y="1131337"/>
          <a:ext cx="2039206" cy="214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Concept Paper</a:t>
          </a:r>
        </a:p>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Fall 2018</a:t>
          </a:r>
          <a:endParaRPr lang="en-US" sz="3300" kern="1200" dirty="0">
            <a:latin typeface="Arial" panose="020B0604020202020204" pitchFamily="34" charset="0"/>
            <a:cs typeface="Arial" panose="020B0604020202020204" pitchFamily="34" charset="0"/>
          </a:endParaRPr>
        </a:p>
      </dsp:txBody>
      <dsp:txXfrm>
        <a:off x="3360444" y="1131337"/>
        <a:ext cx="2039206" cy="2142638"/>
      </dsp:txXfrm>
    </dsp:sp>
    <dsp:sp modelId="{64E072D0-2B5B-46E2-A304-02C145EA239E}">
      <dsp:nvSpPr>
        <dsp:cNvPr id="0" name=""/>
        <dsp:cNvSpPr/>
      </dsp:nvSpPr>
      <dsp:spPr>
        <a:xfrm>
          <a:off x="913396" y="1131337"/>
          <a:ext cx="2039206" cy="214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Project Approval</a:t>
          </a:r>
        </a:p>
        <a:p>
          <a:pPr lvl="0" algn="ctr" defTabSz="1466850">
            <a:lnSpc>
              <a:spcPct val="90000"/>
            </a:lnSpc>
            <a:spcBef>
              <a:spcPct val="0"/>
            </a:spcBef>
            <a:spcAft>
              <a:spcPct val="35000"/>
            </a:spcAft>
          </a:pPr>
          <a:r>
            <a:rPr lang="en-US" sz="3300" kern="1200" dirty="0" smtClean="0">
              <a:latin typeface="Arial" panose="020B0604020202020204" pitchFamily="34" charset="0"/>
              <a:cs typeface="Arial" panose="020B0604020202020204" pitchFamily="34" charset="0"/>
            </a:rPr>
            <a:t>2/2018</a:t>
          </a:r>
          <a:endParaRPr lang="en-US" sz="3300" kern="1200" dirty="0">
            <a:latin typeface="Arial" panose="020B0604020202020204" pitchFamily="34" charset="0"/>
            <a:cs typeface="Arial" panose="020B0604020202020204" pitchFamily="34" charset="0"/>
          </a:endParaRPr>
        </a:p>
      </dsp:txBody>
      <dsp:txXfrm>
        <a:off x="913396" y="1131337"/>
        <a:ext cx="2039206" cy="2142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3B5C9-73D3-4A4B-A9A7-CA44BB34BF6E}">
      <dsp:nvSpPr>
        <dsp:cNvPr id="0" name=""/>
        <dsp:cNvSpPr/>
      </dsp:nvSpPr>
      <dsp:spPr>
        <a:xfrm>
          <a:off x="3100889" y="764452"/>
          <a:ext cx="2862013" cy="1908962"/>
        </a:xfrm>
        <a:prstGeom prst="rect">
          <a:avLst/>
        </a:prstGeom>
        <a:solidFill>
          <a:schemeClr val="accent5">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0" kern="1200" dirty="0" smtClean="0"/>
            <a:t>Carl and Dinah </a:t>
          </a:r>
          <a:r>
            <a:rPr lang="en-US" sz="2000" b="1" kern="1200" dirty="0" smtClean="0"/>
            <a:t>consent</a:t>
          </a:r>
          <a:r>
            <a:rPr lang="en-US" sz="2000" kern="1200" dirty="0" smtClean="0"/>
            <a:t> to participate in a deceased donor chain</a:t>
          </a:r>
          <a:endParaRPr lang="en-US" sz="2000" kern="1200" dirty="0">
            <a:solidFill>
              <a:srgbClr val="FF0000"/>
            </a:solidFill>
          </a:endParaRPr>
        </a:p>
      </dsp:txBody>
      <dsp:txXfrm>
        <a:off x="3558812" y="764452"/>
        <a:ext cx="2404091" cy="1908962"/>
      </dsp:txXfrm>
    </dsp:sp>
    <dsp:sp modelId="{E53BC729-5C32-4BD2-BFE2-44EE63B50C37}">
      <dsp:nvSpPr>
        <dsp:cNvPr id="0" name=""/>
        <dsp:cNvSpPr/>
      </dsp:nvSpPr>
      <dsp:spPr>
        <a:xfrm>
          <a:off x="3100889" y="2673415"/>
          <a:ext cx="2862013" cy="1908962"/>
        </a:xfrm>
        <a:prstGeom prst="rect">
          <a:avLst/>
        </a:prstGeom>
        <a:solidFill>
          <a:schemeClr val="accent5">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0" kern="1200" dirty="0" smtClean="0"/>
            <a:t>Carl is </a:t>
          </a:r>
          <a:r>
            <a:rPr lang="en-US" sz="1800" b="1" kern="1200" dirty="0" smtClean="0"/>
            <a:t>registered</a:t>
          </a:r>
          <a:r>
            <a:rPr lang="en-US" sz="1800" b="0" kern="1200" dirty="0" smtClean="0"/>
            <a:t> on the Waitlist. He receives elevated </a:t>
          </a:r>
          <a:r>
            <a:rPr lang="en-US" sz="1800" b="1" kern="1200" dirty="0" smtClean="0"/>
            <a:t>priority </a:t>
          </a:r>
          <a:r>
            <a:rPr lang="en-US" sz="1800" b="0" strike="noStrike" kern="1200" dirty="0" smtClean="0">
              <a:solidFill>
                <a:schemeClr val="tx1"/>
              </a:solidFill>
            </a:rPr>
            <a:t>due to the pair’s willingness to participate in an chain</a:t>
          </a:r>
          <a:endParaRPr lang="en-US" sz="1800" b="0" strike="sngStrike" kern="1200" dirty="0">
            <a:solidFill>
              <a:schemeClr val="tx1"/>
            </a:solidFill>
          </a:endParaRPr>
        </a:p>
      </dsp:txBody>
      <dsp:txXfrm>
        <a:off x="3558812" y="2673415"/>
        <a:ext cx="2404091" cy="1908962"/>
      </dsp:txXfrm>
    </dsp:sp>
    <dsp:sp modelId="{3E369A39-9980-4082-AC7C-7CBE5B6BF0FD}">
      <dsp:nvSpPr>
        <dsp:cNvPr id="0" name=""/>
        <dsp:cNvSpPr/>
      </dsp:nvSpPr>
      <dsp:spPr>
        <a:xfrm>
          <a:off x="3100889" y="4582378"/>
          <a:ext cx="2862013" cy="1908962"/>
        </a:xfrm>
        <a:prstGeom prst="rect">
          <a:avLst/>
        </a:prstGeom>
        <a:solidFill>
          <a:schemeClr val="accent5">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tx1"/>
              </a:solidFill>
            </a:rPr>
            <a:t>Carl </a:t>
          </a:r>
          <a:r>
            <a:rPr lang="en-US" sz="2000" kern="1200" dirty="0" smtClean="0">
              <a:solidFill>
                <a:schemeClr val="tx1"/>
              </a:solidFill>
            </a:rPr>
            <a:t>receives a deceased donor kidney offer, he accepts, and is </a:t>
          </a:r>
          <a:r>
            <a:rPr lang="en-US" sz="2000" b="1" kern="1200" dirty="0" smtClean="0">
              <a:solidFill>
                <a:schemeClr val="tx1"/>
              </a:solidFill>
            </a:rPr>
            <a:t>transplanted</a:t>
          </a:r>
        </a:p>
      </dsp:txBody>
      <dsp:txXfrm>
        <a:off x="3558812" y="4582378"/>
        <a:ext cx="2404091" cy="1908962"/>
      </dsp:txXfrm>
    </dsp:sp>
    <dsp:sp modelId="{24A46E24-9002-4826-A676-D6FB6967B8C8}">
      <dsp:nvSpPr>
        <dsp:cNvPr id="0" name=""/>
        <dsp:cNvSpPr/>
      </dsp:nvSpPr>
      <dsp:spPr>
        <a:xfrm>
          <a:off x="1574482" y="1249"/>
          <a:ext cx="1908008" cy="1908008"/>
        </a:xfrm>
        <a:prstGeom prst="ellipse">
          <a:avLst/>
        </a:prstGeom>
        <a:solidFill>
          <a:schemeClr val="accent5">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US" sz="3800" kern="1200" dirty="0" smtClean="0"/>
            <a:t>First…</a:t>
          </a:r>
          <a:endParaRPr lang="en-US" sz="3800" kern="1200" dirty="0"/>
        </a:p>
      </dsp:txBody>
      <dsp:txXfrm>
        <a:off x="1853903" y="280670"/>
        <a:ext cx="1349166" cy="1349166"/>
      </dsp:txXfrm>
    </dsp:sp>
    <dsp:sp modelId="{E373DB74-89DD-4E14-9DF3-9351C82B91E2}">
      <dsp:nvSpPr>
        <dsp:cNvPr id="0" name=""/>
        <dsp:cNvSpPr/>
      </dsp:nvSpPr>
      <dsp:spPr>
        <a:xfrm>
          <a:off x="7870911" y="764452"/>
          <a:ext cx="2862013" cy="1908962"/>
        </a:xfrm>
        <a:prstGeom prst="rect">
          <a:avLst/>
        </a:prstGeom>
        <a:solidFill>
          <a:schemeClr val="accent5">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After Carl </a:t>
          </a:r>
          <a:r>
            <a:rPr lang="en-US" sz="2000" strike="noStrike" kern="1200" dirty="0" smtClean="0">
              <a:solidFill>
                <a:schemeClr val="tx1"/>
              </a:solidFill>
            </a:rPr>
            <a:t>is </a:t>
          </a:r>
          <a:r>
            <a:rPr lang="en-US" sz="2000" kern="1200" dirty="0" smtClean="0">
              <a:solidFill>
                <a:schemeClr val="tx1"/>
              </a:solidFill>
            </a:rPr>
            <a:t>transplanted, Dinah’s KPD program conducts a </a:t>
          </a:r>
          <a:r>
            <a:rPr lang="en-US" sz="2000" b="1" kern="1200" dirty="0" smtClean="0">
              <a:solidFill>
                <a:schemeClr val="tx1"/>
              </a:solidFill>
            </a:rPr>
            <a:t>match run </a:t>
          </a:r>
          <a:r>
            <a:rPr lang="en-US" sz="2000" kern="1200" dirty="0" smtClean="0">
              <a:solidFill>
                <a:schemeClr val="tx1"/>
              </a:solidFill>
            </a:rPr>
            <a:t>for her kidney</a:t>
          </a:r>
          <a:endParaRPr lang="en-US" sz="2000" strike="noStrike" kern="1200" dirty="0">
            <a:solidFill>
              <a:schemeClr val="tx1"/>
            </a:solidFill>
          </a:endParaRPr>
        </a:p>
      </dsp:txBody>
      <dsp:txXfrm>
        <a:off x="8328834" y="764452"/>
        <a:ext cx="2404091" cy="1908962"/>
      </dsp:txXfrm>
    </dsp:sp>
    <dsp:sp modelId="{B9887BB0-FD87-419F-AD26-9BA3619F135B}">
      <dsp:nvSpPr>
        <dsp:cNvPr id="0" name=""/>
        <dsp:cNvSpPr/>
      </dsp:nvSpPr>
      <dsp:spPr>
        <a:xfrm>
          <a:off x="7870911" y="2673415"/>
          <a:ext cx="2862013" cy="1908962"/>
        </a:xfrm>
        <a:prstGeom prst="rect">
          <a:avLst/>
        </a:prstGeom>
        <a:solidFill>
          <a:schemeClr val="accent5">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Dinah donates her kidney, </a:t>
          </a:r>
          <a:r>
            <a:rPr lang="en-US" sz="2000" b="1" kern="1200" dirty="0" smtClean="0">
              <a:solidFill>
                <a:schemeClr val="tx1"/>
              </a:solidFill>
            </a:rPr>
            <a:t>continuing </a:t>
          </a:r>
          <a:r>
            <a:rPr lang="en-US" sz="2000" b="0" kern="1200" dirty="0" smtClean="0">
              <a:solidFill>
                <a:schemeClr val="tx1"/>
              </a:solidFill>
            </a:rPr>
            <a:t>the</a:t>
          </a:r>
          <a:r>
            <a:rPr lang="en-US" sz="2000" kern="1200" dirty="0" smtClean="0">
              <a:solidFill>
                <a:schemeClr val="tx1"/>
              </a:solidFill>
            </a:rPr>
            <a:t> deceased donor chain</a:t>
          </a:r>
        </a:p>
      </dsp:txBody>
      <dsp:txXfrm>
        <a:off x="8328834" y="2673415"/>
        <a:ext cx="2404091" cy="1908962"/>
      </dsp:txXfrm>
    </dsp:sp>
    <dsp:sp modelId="{2F05CF04-9BD0-4281-94E5-22B33B6AE2E4}">
      <dsp:nvSpPr>
        <dsp:cNvPr id="0" name=""/>
        <dsp:cNvSpPr/>
      </dsp:nvSpPr>
      <dsp:spPr>
        <a:xfrm>
          <a:off x="7870911" y="4582378"/>
          <a:ext cx="2862013" cy="1908962"/>
        </a:xfrm>
        <a:prstGeom prst="rect">
          <a:avLst/>
        </a:prstGeom>
        <a:solidFill>
          <a:schemeClr val="accent5">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The donor at the end of the chain </a:t>
          </a:r>
          <a:r>
            <a:rPr lang="en-US" sz="2000" b="1" kern="1200" dirty="0" smtClean="0">
              <a:solidFill>
                <a:schemeClr val="tx1"/>
              </a:solidFill>
            </a:rPr>
            <a:t>donates</a:t>
          </a:r>
          <a:r>
            <a:rPr lang="en-US" sz="2000" kern="1200" dirty="0" smtClean="0">
              <a:solidFill>
                <a:schemeClr val="tx1"/>
              </a:solidFill>
            </a:rPr>
            <a:t> to the Waitlist or bridges to continue the chain</a:t>
          </a:r>
          <a:endParaRPr lang="en-US" sz="2000" b="0" kern="1200" dirty="0">
            <a:solidFill>
              <a:schemeClr val="tx1"/>
            </a:solidFill>
          </a:endParaRPr>
        </a:p>
      </dsp:txBody>
      <dsp:txXfrm>
        <a:off x="8328834" y="4582378"/>
        <a:ext cx="2404091" cy="1908962"/>
      </dsp:txXfrm>
    </dsp:sp>
    <dsp:sp modelId="{DBF7D29C-5781-45F6-8844-80E0FFF84D8D}">
      <dsp:nvSpPr>
        <dsp:cNvPr id="0" name=""/>
        <dsp:cNvSpPr/>
      </dsp:nvSpPr>
      <dsp:spPr>
        <a:xfrm>
          <a:off x="6344504" y="1249"/>
          <a:ext cx="1908008" cy="1908008"/>
        </a:xfrm>
        <a:prstGeom prst="ellipse">
          <a:avLst/>
        </a:prstGeom>
        <a:solidFill>
          <a:schemeClr val="accent5">
            <a:alpha val="90000"/>
            <a:hueOff val="0"/>
            <a:satOff val="0"/>
            <a:lumOff val="0"/>
            <a:alpha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US" sz="3800" kern="1200" dirty="0" smtClean="0"/>
            <a:t>Then…</a:t>
          </a:r>
          <a:endParaRPr lang="en-US" sz="3800" kern="1200" dirty="0"/>
        </a:p>
      </dsp:txBody>
      <dsp:txXfrm>
        <a:off x="6623925" y="280670"/>
        <a:ext cx="1349166" cy="1349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3B5C9-73D3-4A4B-A9A7-CA44BB34BF6E}">
      <dsp:nvSpPr>
        <dsp:cNvPr id="0" name=""/>
        <dsp:cNvSpPr/>
      </dsp:nvSpPr>
      <dsp:spPr>
        <a:xfrm>
          <a:off x="2612855" y="771838"/>
          <a:ext cx="2891889" cy="1928890"/>
        </a:xfrm>
        <a:prstGeom prst="rect">
          <a:avLst/>
        </a:prstGeom>
        <a:solidFill>
          <a:schemeClr val="accent3">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b="0" kern="1200" dirty="0" smtClean="0"/>
            <a:t>Carl and Dinah </a:t>
          </a:r>
          <a:r>
            <a:rPr lang="en-US" sz="2200" b="1" kern="1200" dirty="0" smtClean="0"/>
            <a:t>consent</a:t>
          </a:r>
          <a:r>
            <a:rPr lang="en-US" sz="2200" kern="1200" dirty="0" smtClean="0"/>
            <a:t> to participate in </a:t>
          </a:r>
          <a:r>
            <a:rPr lang="en-US" sz="2200" kern="1200" dirty="0" smtClean="0">
              <a:solidFill>
                <a:schemeClr val="tx1"/>
              </a:solidFill>
            </a:rPr>
            <a:t>a </a:t>
          </a:r>
          <a:r>
            <a:rPr lang="en-US" sz="2200" strike="noStrike" kern="1200" dirty="0" smtClean="0">
              <a:solidFill>
                <a:schemeClr val="tx1"/>
              </a:solidFill>
            </a:rPr>
            <a:t>list exchange chain.</a:t>
          </a:r>
          <a:endParaRPr lang="en-US" sz="2200" kern="1200" dirty="0">
            <a:solidFill>
              <a:schemeClr val="tx1"/>
            </a:solidFill>
          </a:endParaRPr>
        </a:p>
      </dsp:txBody>
      <dsp:txXfrm>
        <a:off x="3075557" y="771838"/>
        <a:ext cx="2429187" cy="1928890"/>
      </dsp:txXfrm>
    </dsp:sp>
    <dsp:sp modelId="{E53BC729-5C32-4BD2-BFE2-44EE63B50C37}">
      <dsp:nvSpPr>
        <dsp:cNvPr id="0" name=""/>
        <dsp:cNvSpPr/>
      </dsp:nvSpPr>
      <dsp:spPr>
        <a:xfrm>
          <a:off x="2612855" y="2700728"/>
          <a:ext cx="2891889" cy="1928890"/>
        </a:xfrm>
        <a:prstGeom prst="rect">
          <a:avLst/>
        </a:prstGeom>
        <a:solidFill>
          <a:schemeClr val="accent3">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Dinah</a:t>
          </a:r>
          <a:r>
            <a:rPr lang="en-US" sz="2200" strike="noStrike" kern="1200" dirty="0" smtClean="0">
              <a:solidFill>
                <a:schemeClr val="tx1"/>
              </a:solidFill>
            </a:rPr>
            <a:t> enters a KPD program and starts an exchange</a:t>
          </a:r>
          <a:endParaRPr lang="en-US" sz="2200" b="0" strike="noStrike" kern="1200" baseline="0" dirty="0" smtClean="0"/>
        </a:p>
      </dsp:txBody>
      <dsp:txXfrm>
        <a:off x="3075557" y="2700728"/>
        <a:ext cx="2429187" cy="1928890"/>
      </dsp:txXfrm>
    </dsp:sp>
    <dsp:sp modelId="{3E369A39-9980-4082-AC7C-7CBE5B6BF0FD}">
      <dsp:nvSpPr>
        <dsp:cNvPr id="0" name=""/>
        <dsp:cNvSpPr/>
      </dsp:nvSpPr>
      <dsp:spPr>
        <a:xfrm>
          <a:off x="2612855" y="4629619"/>
          <a:ext cx="2891889" cy="1928890"/>
        </a:xfrm>
        <a:prstGeom prst="rect">
          <a:avLst/>
        </a:prstGeom>
        <a:solidFill>
          <a:schemeClr val="accent3">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The end of the exchange donates to the Waitlist or starts another exchange</a:t>
          </a:r>
          <a:endParaRPr lang="en-US" sz="2200" b="0" kern="1200" dirty="0" smtClean="0">
            <a:solidFill>
              <a:schemeClr val="tx1"/>
            </a:solidFill>
          </a:endParaRPr>
        </a:p>
      </dsp:txBody>
      <dsp:txXfrm>
        <a:off x="3075557" y="4629619"/>
        <a:ext cx="2429187" cy="1928890"/>
      </dsp:txXfrm>
    </dsp:sp>
    <dsp:sp modelId="{24A46E24-9002-4826-A676-D6FB6967B8C8}">
      <dsp:nvSpPr>
        <dsp:cNvPr id="0" name=""/>
        <dsp:cNvSpPr/>
      </dsp:nvSpPr>
      <dsp:spPr>
        <a:xfrm>
          <a:off x="1070513" y="667"/>
          <a:ext cx="1927926" cy="1927926"/>
        </a:xfrm>
        <a:prstGeom prst="ellipse">
          <a:avLst/>
        </a:prstGeom>
        <a:solidFill>
          <a:schemeClr val="accent3">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First…</a:t>
          </a:r>
          <a:endParaRPr lang="en-US" sz="3900" kern="1200" dirty="0"/>
        </a:p>
      </dsp:txBody>
      <dsp:txXfrm>
        <a:off x="1352851" y="283005"/>
        <a:ext cx="1363250" cy="1363250"/>
      </dsp:txXfrm>
    </dsp:sp>
    <dsp:sp modelId="{E373DB74-89DD-4E14-9DF3-9351C82B91E2}">
      <dsp:nvSpPr>
        <dsp:cNvPr id="0" name=""/>
        <dsp:cNvSpPr/>
      </dsp:nvSpPr>
      <dsp:spPr>
        <a:xfrm>
          <a:off x="7432671" y="771838"/>
          <a:ext cx="2891889" cy="1928890"/>
        </a:xfrm>
        <a:prstGeom prst="rect">
          <a:avLst/>
        </a:prstGeom>
        <a:solidFill>
          <a:schemeClr val="accent3">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b="0" kern="1200" dirty="0" smtClean="0"/>
            <a:t>After Dinah donates, Carl receives increased </a:t>
          </a:r>
          <a:r>
            <a:rPr lang="en-US" sz="2200" b="1" kern="1200" dirty="0" smtClean="0"/>
            <a:t>priority</a:t>
          </a:r>
          <a:r>
            <a:rPr lang="en-US" sz="2200" b="0" kern="1200" dirty="0" smtClean="0"/>
            <a:t> on the Waitlist</a:t>
          </a:r>
          <a:endParaRPr lang="en-US" sz="2200" b="0" kern="1200" dirty="0">
            <a:solidFill>
              <a:schemeClr val="tx1"/>
            </a:solidFill>
          </a:endParaRPr>
        </a:p>
      </dsp:txBody>
      <dsp:txXfrm>
        <a:off x="7895373" y="771838"/>
        <a:ext cx="2429187" cy="1928890"/>
      </dsp:txXfrm>
    </dsp:sp>
    <dsp:sp modelId="{B9887BB0-FD87-419F-AD26-9BA3619F135B}">
      <dsp:nvSpPr>
        <dsp:cNvPr id="0" name=""/>
        <dsp:cNvSpPr/>
      </dsp:nvSpPr>
      <dsp:spPr>
        <a:xfrm>
          <a:off x="7432671" y="2700728"/>
          <a:ext cx="2891889" cy="1928890"/>
        </a:xfrm>
        <a:prstGeom prst="rect">
          <a:avLst/>
        </a:prstGeom>
        <a:solidFill>
          <a:schemeClr val="accent3">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smtClean="0"/>
            <a:t>Carl is </a:t>
          </a:r>
          <a:r>
            <a:rPr lang="en-US" sz="2200" b="1" kern="1200" dirty="0" smtClean="0"/>
            <a:t>offered</a:t>
          </a:r>
          <a:r>
            <a:rPr lang="en-US" sz="2200" kern="1200" dirty="0" smtClean="0"/>
            <a:t> a deceased donor kidney</a:t>
          </a:r>
        </a:p>
      </dsp:txBody>
      <dsp:txXfrm>
        <a:off x="7895373" y="2700728"/>
        <a:ext cx="2429187" cy="1928890"/>
      </dsp:txXfrm>
    </dsp:sp>
    <dsp:sp modelId="{2F05CF04-9BD0-4281-94E5-22B33B6AE2E4}">
      <dsp:nvSpPr>
        <dsp:cNvPr id="0" name=""/>
        <dsp:cNvSpPr/>
      </dsp:nvSpPr>
      <dsp:spPr>
        <a:xfrm>
          <a:off x="7432671" y="4629619"/>
          <a:ext cx="2891889" cy="1928890"/>
        </a:xfrm>
        <a:prstGeom prst="rect">
          <a:avLst/>
        </a:prstGeom>
        <a:solidFill>
          <a:schemeClr val="accent3">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smtClean="0"/>
            <a:t>Carl accepts the kidney and is </a:t>
          </a:r>
          <a:r>
            <a:rPr lang="en-US" sz="2200" b="1" kern="1200" dirty="0" smtClean="0"/>
            <a:t>transplanted</a:t>
          </a:r>
          <a:endParaRPr lang="en-US" sz="2200" b="1" kern="1200" dirty="0"/>
        </a:p>
      </dsp:txBody>
      <dsp:txXfrm>
        <a:off x="7895373" y="4629619"/>
        <a:ext cx="2429187" cy="1928890"/>
      </dsp:txXfrm>
    </dsp:sp>
    <dsp:sp modelId="{DBF7D29C-5781-45F6-8844-80E0FFF84D8D}">
      <dsp:nvSpPr>
        <dsp:cNvPr id="0" name=""/>
        <dsp:cNvSpPr/>
      </dsp:nvSpPr>
      <dsp:spPr>
        <a:xfrm>
          <a:off x="5890330" y="667"/>
          <a:ext cx="1927926" cy="1927926"/>
        </a:xfrm>
        <a:prstGeom prst="ellipse">
          <a:avLst/>
        </a:prstGeom>
        <a:solidFill>
          <a:schemeClr val="accent3">
            <a:alpha val="90000"/>
            <a:hueOff val="0"/>
            <a:satOff val="0"/>
            <a:lumOff val="0"/>
            <a:alpha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Then…</a:t>
          </a:r>
          <a:endParaRPr lang="en-US" sz="3900" kern="1200" dirty="0"/>
        </a:p>
      </dsp:txBody>
      <dsp:txXfrm>
        <a:off x="6172668" y="283005"/>
        <a:ext cx="1363250" cy="1363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3B5C9-73D3-4A4B-A9A7-CA44BB34BF6E}">
      <dsp:nvSpPr>
        <dsp:cNvPr id="0" name=""/>
        <dsp:cNvSpPr/>
      </dsp:nvSpPr>
      <dsp:spPr>
        <a:xfrm>
          <a:off x="4593259" y="1264334"/>
          <a:ext cx="2391819" cy="1758387"/>
        </a:xfrm>
        <a:prstGeom prst="rect">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b="0" strike="sngStrike" kern="1200" dirty="0" smtClean="0">
            <a:solidFill>
              <a:schemeClr val="tx1"/>
            </a:solidFill>
          </a:endParaRPr>
        </a:p>
      </dsp:txBody>
      <dsp:txXfrm>
        <a:off x="4975950" y="1264334"/>
        <a:ext cx="2009128" cy="1758387"/>
      </dsp:txXfrm>
    </dsp:sp>
    <dsp:sp modelId="{3E369A39-9980-4082-AC7C-7CBE5B6BF0FD}">
      <dsp:nvSpPr>
        <dsp:cNvPr id="0" name=""/>
        <dsp:cNvSpPr/>
      </dsp:nvSpPr>
      <dsp:spPr>
        <a:xfrm>
          <a:off x="4569771" y="3023695"/>
          <a:ext cx="2391819" cy="2098834"/>
        </a:xfrm>
        <a:prstGeom prst="rect">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0" kern="1200" dirty="0" smtClean="0"/>
            <a:t>Carl is </a:t>
          </a:r>
          <a:r>
            <a:rPr lang="en-US" sz="1800" b="1" kern="1200" dirty="0" smtClean="0"/>
            <a:t>matched</a:t>
          </a:r>
          <a:r>
            <a:rPr lang="en-US" sz="1800" b="0" kern="1200" dirty="0" smtClean="0"/>
            <a:t> with the deceased donor kidney, accepts the offer and is </a:t>
          </a:r>
          <a:r>
            <a:rPr lang="en-US" sz="1800" b="1" kern="1200" dirty="0" smtClean="0"/>
            <a:t>transplanted</a:t>
          </a:r>
          <a:r>
            <a:rPr lang="en-US" sz="1800" b="0" kern="1200" dirty="0" smtClean="0"/>
            <a:t>  </a:t>
          </a:r>
        </a:p>
      </dsp:txBody>
      <dsp:txXfrm>
        <a:off x="4952462" y="3023695"/>
        <a:ext cx="2009128" cy="2098834"/>
      </dsp:txXfrm>
    </dsp:sp>
    <dsp:sp modelId="{24A46E24-9002-4826-A676-D6FB6967B8C8}">
      <dsp:nvSpPr>
        <dsp:cNvPr id="0" name=""/>
        <dsp:cNvSpPr/>
      </dsp:nvSpPr>
      <dsp:spPr>
        <a:xfrm>
          <a:off x="258939" y="583621"/>
          <a:ext cx="1594546" cy="1594546"/>
        </a:xfrm>
        <a:prstGeom prst="ellipse">
          <a:avLst/>
        </a:prstGeom>
        <a:solidFill>
          <a:srgbClr val="78B43C">
            <a:alpha val="89804"/>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F</a:t>
          </a:r>
          <a:r>
            <a:rPr lang="en-US" sz="3600" kern="1200" dirty="0" smtClean="0">
              <a:solidFill>
                <a:schemeClr val="bg1"/>
              </a:solidFill>
            </a:rPr>
            <a:t>irst</a:t>
          </a:r>
          <a:r>
            <a:rPr lang="en-US" sz="3600" kern="1200" dirty="0" smtClean="0"/>
            <a:t>…</a:t>
          </a:r>
          <a:endParaRPr lang="en-US" sz="3600" kern="1200" dirty="0"/>
        </a:p>
      </dsp:txBody>
      <dsp:txXfrm>
        <a:off x="492455" y="817137"/>
        <a:ext cx="1127514" cy="1127514"/>
      </dsp:txXfrm>
    </dsp:sp>
    <dsp:sp modelId="{E373DB74-89DD-4E14-9DF3-9351C82B91E2}">
      <dsp:nvSpPr>
        <dsp:cNvPr id="0" name=""/>
        <dsp:cNvSpPr/>
      </dsp:nvSpPr>
      <dsp:spPr>
        <a:xfrm>
          <a:off x="8809587" y="1416306"/>
          <a:ext cx="2657430" cy="1782653"/>
        </a:xfrm>
        <a:prstGeom prst="rect">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After Carl </a:t>
          </a:r>
          <a:r>
            <a:rPr lang="en-US" sz="1800" strike="noStrike" kern="1200" dirty="0" smtClean="0">
              <a:solidFill>
                <a:schemeClr val="tx1"/>
              </a:solidFill>
            </a:rPr>
            <a:t>is </a:t>
          </a:r>
          <a:r>
            <a:rPr lang="en-US" sz="1800" kern="1200" dirty="0" smtClean="0">
              <a:solidFill>
                <a:schemeClr val="tx1"/>
              </a:solidFill>
            </a:rPr>
            <a:t>transplanted, Dinah donates her kidney, continuing the KPD chain</a:t>
          </a:r>
          <a:endParaRPr lang="en-US" sz="1800" strike="sngStrike" kern="1200" dirty="0">
            <a:solidFill>
              <a:schemeClr val="tx1"/>
            </a:solidFill>
          </a:endParaRPr>
        </a:p>
      </dsp:txBody>
      <dsp:txXfrm>
        <a:off x="9234776" y="1416306"/>
        <a:ext cx="2232241" cy="1782653"/>
      </dsp:txXfrm>
    </dsp:sp>
    <dsp:sp modelId="{2F05CF04-9BD0-4281-94E5-22B33B6AE2E4}">
      <dsp:nvSpPr>
        <dsp:cNvPr id="0" name=""/>
        <dsp:cNvSpPr/>
      </dsp:nvSpPr>
      <dsp:spPr>
        <a:xfrm>
          <a:off x="8784498" y="3140538"/>
          <a:ext cx="2682532" cy="1767242"/>
        </a:xfrm>
        <a:prstGeom prst="rect">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The donor at the end of the chain </a:t>
          </a:r>
          <a:r>
            <a:rPr lang="en-US" sz="1800" b="1" kern="1200" dirty="0" smtClean="0">
              <a:solidFill>
                <a:schemeClr val="tx1"/>
              </a:solidFill>
            </a:rPr>
            <a:t>donates</a:t>
          </a:r>
          <a:r>
            <a:rPr lang="en-US" sz="1800" kern="1200" dirty="0" smtClean="0">
              <a:solidFill>
                <a:schemeClr val="tx1"/>
              </a:solidFill>
            </a:rPr>
            <a:t> to the Waitlist or bridges to continue the chain</a:t>
          </a:r>
        </a:p>
      </dsp:txBody>
      <dsp:txXfrm>
        <a:off x="9213703" y="3140538"/>
        <a:ext cx="2253327" cy="1767242"/>
      </dsp:txXfrm>
    </dsp:sp>
    <dsp:sp modelId="{DBF7D29C-5781-45F6-8844-80E0FFF84D8D}">
      <dsp:nvSpPr>
        <dsp:cNvPr id="0" name=""/>
        <dsp:cNvSpPr/>
      </dsp:nvSpPr>
      <dsp:spPr>
        <a:xfrm>
          <a:off x="7617877" y="445023"/>
          <a:ext cx="1695576" cy="1594546"/>
        </a:xfrm>
        <a:prstGeom prst="ellipse">
          <a:avLst/>
        </a:prstGeom>
        <a:solidFill>
          <a:schemeClr val="accent2">
            <a:alpha val="90000"/>
            <a:hueOff val="0"/>
            <a:satOff val="0"/>
            <a:lumOff val="0"/>
            <a:alphaOff val="-2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0" kern="1200" dirty="0" smtClean="0"/>
            <a:t>Then…</a:t>
          </a:r>
          <a:endParaRPr lang="en-US" sz="3200" b="0" kern="1200" dirty="0"/>
        </a:p>
      </dsp:txBody>
      <dsp:txXfrm>
        <a:off x="7866188" y="678539"/>
        <a:ext cx="1198954" cy="1127514"/>
      </dsp:txXfrm>
    </dsp:sp>
    <dsp:sp modelId="{239497BB-7367-48FB-AD50-16D6E796ACA8}">
      <dsp:nvSpPr>
        <dsp:cNvPr id="0" name=""/>
        <dsp:cNvSpPr/>
      </dsp:nvSpPr>
      <dsp:spPr>
        <a:xfrm>
          <a:off x="816427" y="1776806"/>
          <a:ext cx="2391819" cy="1595343"/>
        </a:xfrm>
        <a:prstGeom prst="rect">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700" b="0" kern="1200" dirty="0" smtClean="0">
              <a:solidFill>
                <a:schemeClr val="tx1"/>
              </a:solidFill>
            </a:rPr>
            <a:t>Carl and Dinah </a:t>
          </a:r>
          <a:r>
            <a:rPr lang="en-US" sz="1700" b="1" kern="1200" dirty="0" smtClean="0">
              <a:solidFill>
                <a:schemeClr val="tx1"/>
              </a:solidFill>
            </a:rPr>
            <a:t>consent</a:t>
          </a:r>
          <a:r>
            <a:rPr lang="en-US" sz="1700" kern="1200" dirty="0" smtClean="0">
              <a:solidFill>
                <a:schemeClr val="tx1"/>
              </a:solidFill>
            </a:rPr>
            <a:t> to participate in a KPD </a:t>
          </a:r>
          <a:r>
            <a:rPr lang="en-US" sz="1700" kern="1200" dirty="0" smtClean="0"/>
            <a:t>exchange</a:t>
          </a:r>
          <a:endParaRPr lang="en-US" sz="1700" b="0" strike="sngStrike"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700" kern="1200" dirty="0"/>
        </a:p>
      </dsp:txBody>
      <dsp:txXfrm>
        <a:off x="1199118" y="1776806"/>
        <a:ext cx="2009128" cy="1595343"/>
      </dsp:txXfrm>
    </dsp:sp>
    <dsp:sp modelId="{F99A77CB-5409-49E7-BE6C-436F0A0DF8ED}">
      <dsp:nvSpPr>
        <dsp:cNvPr id="0" name=""/>
        <dsp:cNvSpPr/>
      </dsp:nvSpPr>
      <dsp:spPr>
        <a:xfrm>
          <a:off x="3474034" y="365598"/>
          <a:ext cx="1594546" cy="1594546"/>
        </a:xfrm>
        <a:prstGeom prst="ellipse">
          <a:avLst/>
        </a:prstGeom>
        <a:solidFill>
          <a:srgbClr val="78B43C">
            <a:alpha val="69804"/>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Then…</a:t>
          </a:r>
          <a:endParaRPr lang="en-US" sz="3200" kern="1200" dirty="0">
            <a:solidFill>
              <a:schemeClr val="bg1"/>
            </a:solidFill>
          </a:endParaRPr>
        </a:p>
      </dsp:txBody>
      <dsp:txXfrm>
        <a:off x="3707550" y="599114"/>
        <a:ext cx="1127514" cy="1127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E697554-EDE7-C740-8201-C9DDA9E9AA56}" type="datetimeFigureOut">
              <a:rPr lang="en-US" smtClean="0"/>
              <a:t>2/2/2018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9EBA865-CC10-C149-9C90-415BB2048C16}" type="slidenum">
              <a:rPr lang="en-US" smtClean="0"/>
              <a:t>‹#›</a:t>
            </a:fld>
            <a:endParaRPr lang="en-US" dirty="0"/>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63F705A-8FF2-604C-8E1D-7FD5CF39FB92}" type="datetimeFigureOut">
              <a:rPr lang="en-US" smtClean="0"/>
              <a:t>2/2/2018</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6E34781-6EDE-5B4E-B103-71F0AC490716}" type="slidenum">
              <a:rPr lang="en-US" smtClean="0"/>
              <a:t>‹#›</a:t>
            </a:fld>
            <a:endParaRPr lang="en-US" dirty="0"/>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______ and I am the region ___ representative</a:t>
            </a:r>
            <a:r>
              <a:rPr lang="en-US" baseline="0" dirty="0" smtClean="0"/>
              <a:t> for the Kidney Committee. I’m going to give you a short update about what the Committee has been working on and what we hope to work on in 2018 and beyond.</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a:t>
            </a:fld>
            <a:endParaRPr lang="en-US" dirty="0"/>
          </a:p>
        </p:txBody>
      </p:sp>
    </p:spTree>
    <p:extLst>
      <p:ext uri="{BB962C8B-B14F-4D97-AF65-F5344CB8AC3E}">
        <p14:creationId xmlns:p14="http://schemas.microsoft.com/office/powerpoint/2010/main" val="71724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any questions after today’s regional meeting, please contact your RA. You</a:t>
            </a:r>
            <a:r>
              <a:rPr lang="en-US" baseline="0" dirty="0" smtClean="0"/>
              <a:t> can also contact Nicole Turgeon, the Chair of the Kidney Committee, or Chad Southward, Kidney Committee liaison.</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10</a:t>
            </a:fld>
            <a:endParaRPr lang="en-US" dirty="0"/>
          </a:p>
        </p:txBody>
      </p:sp>
    </p:spTree>
    <p:extLst>
      <p:ext uri="{BB962C8B-B14F-4D97-AF65-F5344CB8AC3E}">
        <p14:creationId xmlns:p14="http://schemas.microsoft.com/office/powerpoint/2010/main" val="63890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dirty="0"/>
          </a:p>
        </p:txBody>
      </p:sp>
    </p:spTree>
    <p:extLst>
      <p:ext uri="{BB962C8B-B14F-4D97-AF65-F5344CB8AC3E}">
        <p14:creationId xmlns:p14="http://schemas.microsoft.com/office/powerpoint/2010/main" val="348212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smtClean="0"/>
              <a:t>Currently,</a:t>
            </a:r>
            <a:r>
              <a:rPr lang="en-US" baseline="0" dirty="0" smtClean="0"/>
              <a:t> </a:t>
            </a:r>
            <a:r>
              <a:rPr lang="en-US" dirty="0" smtClean="0"/>
              <a:t>OPTN policy does</a:t>
            </a:r>
            <a:r>
              <a:rPr lang="en-US" baseline="0" dirty="0" smtClean="0"/>
              <a:t> not specify</a:t>
            </a:r>
            <a:r>
              <a:rPr lang="en-US" dirty="0" smtClean="0"/>
              <a:t> how an OPO should allocate </a:t>
            </a:r>
            <a:r>
              <a:rPr lang="en-US" dirty="0" err="1" smtClean="0"/>
              <a:t>en</a:t>
            </a:r>
            <a:r>
              <a:rPr lang="en-US" dirty="0" smtClean="0"/>
              <a:t> bloc kidneys, or which kidneys qualify for </a:t>
            </a:r>
            <a:r>
              <a:rPr lang="en-US" dirty="0" err="1" smtClean="0"/>
              <a:t>en</a:t>
            </a:r>
            <a:r>
              <a:rPr lang="en-US" dirty="0" smtClean="0"/>
              <a:t> bloc allocation. As</a:t>
            </a:r>
            <a:r>
              <a:rPr lang="en-US" baseline="0" dirty="0" smtClean="0"/>
              <a:t> a result, kidneys are often offered as </a:t>
            </a:r>
            <a:r>
              <a:rPr lang="en-US" baseline="0" dirty="0" err="1" smtClean="0"/>
              <a:t>en</a:t>
            </a:r>
            <a:r>
              <a:rPr lang="en-US" baseline="0" dirty="0" smtClean="0"/>
              <a:t> blocs late, or not recovered at all.</a:t>
            </a:r>
            <a:r>
              <a:rPr lang="en-US" dirty="0" smtClean="0"/>
              <a:t> Approximately two percent of all kidney transplants are </a:t>
            </a:r>
            <a:r>
              <a:rPr lang="en-US" dirty="0" err="1" smtClean="0"/>
              <a:t>en</a:t>
            </a:r>
            <a:r>
              <a:rPr lang="en-US" dirty="0" smtClean="0"/>
              <a:t> bloc transplants</a:t>
            </a:r>
            <a:r>
              <a:rPr lang="en-US" baseline="0" dirty="0" smtClean="0"/>
              <a:t>.</a:t>
            </a:r>
          </a:p>
          <a:p>
            <a:endParaRPr lang="en-US" baseline="0" dirty="0" smtClean="0"/>
          </a:p>
          <a:p>
            <a:r>
              <a:rPr lang="en-US" baseline="0" dirty="0" smtClean="0"/>
              <a:t>First, allocation of </a:t>
            </a:r>
            <a:r>
              <a:rPr lang="en-US" baseline="0" dirty="0" err="1" smtClean="0"/>
              <a:t>en</a:t>
            </a:r>
            <a:r>
              <a:rPr lang="en-US" baseline="0" dirty="0" smtClean="0"/>
              <a:t> bloc kidneys will be based on donor weight. This donor characteristic is readily available prior to organ recovery and is a significant predictor of organ recovery from small pediatric donors.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a:t>
            </a:r>
            <a:r>
              <a:rPr lang="en-US" baseline="0" dirty="0" err="1" smtClean="0"/>
              <a:t>en</a:t>
            </a:r>
            <a:r>
              <a:rPr lang="en-US" baseline="0" dirty="0" smtClean="0"/>
              <a:t> bloc kidneys will be allocated based on a deceased donor KDPI of less than or equal to 20%. Recent studies have found that </a:t>
            </a:r>
            <a:r>
              <a:rPr lang="en-US" baseline="0" dirty="0" err="1" smtClean="0"/>
              <a:t>en</a:t>
            </a:r>
            <a:r>
              <a:rPr lang="en-US" baseline="0" dirty="0" smtClean="0"/>
              <a:t> bloc kidneys have graft survival outcomes comparable to an ideal deceased or living donor. </a:t>
            </a:r>
            <a:endParaRPr lang="en-US" sz="1200" b="0" i="0" dirty="0" smtClean="0">
              <a:latin typeface="Arial" panose="020B0604020202020204" pitchFamily="34" charset="0"/>
              <a:cs typeface="Arial" panose="020B0604020202020204" pitchFamily="34" charset="0"/>
            </a:endParaRP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Finally, it will be permissible for surgeons to split </a:t>
            </a:r>
            <a:r>
              <a:rPr lang="en-US" baseline="0" dirty="0" err="1" smtClean="0"/>
              <a:t>en</a:t>
            </a:r>
            <a:r>
              <a:rPr lang="en-US" baseline="0" dirty="0" smtClean="0"/>
              <a:t> bloc kidneys if they determine they can be single transplants into two recipients.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5763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DonorNet also overestimates the KDPI score for </a:t>
            </a:r>
            <a:r>
              <a:rPr lang="en-US" dirty="0" err="1" smtClean="0"/>
              <a:t>en</a:t>
            </a:r>
            <a:r>
              <a:rPr lang="en-US" dirty="0" smtClean="0"/>
              <a:t> bloc kidneys. The current KDPI scoring</a:t>
            </a:r>
            <a:r>
              <a:rPr lang="en-US" baseline="0" dirty="0" smtClean="0"/>
              <a:t> </a:t>
            </a:r>
            <a:r>
              <a:rPr lang="en-US" b="0" strike="noStrike" baseline="0" dirty="0" smtClean="0"/>
              <a:t>does not reflect </a:t>
            </a:r>
            <a:r>
              <a:rPr lang="en-US" dirty="0" smtClean="0"/>
              <a:t>graft failure risk for kidneys transplanted </a:t>
            </a:r>
            <a:r>
              <a:rPr lang="en-US" dirty="0" err="1" smtClean="0"/>
              <a:t>en</a:t>
            </a:r>
            <a:r>
              <a:rPr lang="en-US" dirty="0" smtClean="0"/>
              <a:t> bloc, since the KDPI score assumes each kidney will be transplanted as</a:t>
            </a:r>
            <a:r>
              <a:rPr lang="en-US" baseline="0" dirty="0" smtClean="0"/>
              <a:t> a single kidney</a:t>
            </a:r>
            <a:r>
              <a:rPr lang="en-US" dirty="0" smtClean="0"/>
              <a:t> and does not account for the survival advantage associated with </a:t>
            </a:r>
            <a:r>
              <a:rPr lang="en-US" dirty="0" err="1" smtClean="0"/>
              <a:t>en</a:t>
            </a:r>
            <a:r>
              <a:rPr lang="en-US" dirty="0" smtClean="0"/>
              <a:t> bloc use. </a:t>
            </a:r>
            <a:r>
              <a:rPr lang="en-US" strike="noStrike" baseline="0" dirty="0" smtClean="0"/>
              <a:t>The Committee opted to mask the KDPI value in DonorNet on the match offer, </a:t>
            </a:r>
            <a:r>
              <a:rPr lang="en-US" u="none" strike="noStrike" baseline="0" dirty="0" smtClean="0"/>
              <a:t>which will </a:t>
            </a:r>
            <a:r>
              <a:rPr lang="en-US" strike="noStrike" baseline="0" dirty="0" smtClean="0"/>
              <a:t>prevent candidates from being screened off the match run for high KDPI kidneys.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trike="noStrik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addition, DonorNet currently does not enable an</a:t>
            </a:r>
            <a:r>
              <a:rPr lang="en-US" strike="noStrike" baseline="0" dirty="0" smtClean="0"/>
              <a:t> </a:t>
            </a:r>
            <a:r>
              <a:rPr lang="en-US" baseline="0" dirty="0" smtClean="0"/>
              <a:t>OPO to indicate when it is offering </a:t>
            </a:r>
            <a:r>
              <a:rPr lang="en-US" baseline="0" dirty="0" err="1" smtClean="0"/>
              <a:t>en</a:t>
            </a:r>
            <a:r>
              <a:rPr lang="en-US" baseline="0" dirty="0" smtClean="0"/>
              <a:t> bloc kidneys, nor does it require transplant centers to indicate that they accept and transplant kidneys </a:t>
            </a:r>
            <a:r>
              <a:rPr lang="en-US" baseline="0" dirty="0" err="1" smtClean="0"/>
              <a:t>en</a:t>
            </a:r>
            <a:r>
              <a:rPr lang="en-US" baseline="0" dirty="0" smtClean="0"/>
              <a:t> bloc.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proposal requires transplant centers to report to UNOS that they are willing to accept </a:t>
            </a:r>
            <a:r>
              <a:rPr lang="en-US" baseline="0" dirty="0" err="1" smtClean="0"/>
              <a:t>en</a:t>
            </a:r>
            <a:r>
              <a:rPr lang="en-US" baseline="0" dirty="0" smtClean="0"/>
              <a:t> bloc kidneys offers at the candidate level. </a:t>
            </a:r>
            <a:endParaRPr lang="en-US" strike="sngStrik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trike="noStrike" baseline="0"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13</a:t>
            </a:fld>
            <a:endParaRPr lang="en-US"/>
          </a:p>
        </p:txBody>
      </p:sp>
    </p:spTree>
    <p:extLst>
      <p:ext uri="{BB962C8B-B14F-4D97-AF65-F5344CB8AC3E}">
        <p14:creationId xmlns:p14="http://schemas.microsoft.com/office/powerpoint/2010/main" val="420780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allocation sequences for kidneys</a:t>
            </a:r>
            <a:r>
              <a:rPr lang="en-US" sz="1200" kern="1200" baseline="0" dirty="0" smtClean="0">
                <a:solidFill>
                  <a:schemeClr val="tx1"/>
                </a:solidFill>
                <a:effectLst/>
                <a:latin typeface="+mn-lt"/>
                <a:ea typeface="+mn-ea"/>
                <a:cs typeface="+mn-cs"/>
              </a:rPr>
              <a:t> with KDPIs 35% and above have been amended to include </a:t>
            </a:r>
            <a:r>
              <a:rPr lang="en-US" sz="1200" kern="1200" dirty="0" smtClean="0">
                <a:solidFill>
                  <a:schemeClr val="tx1"/>
                </a:solidFill>
                <a:effectLst/>
                <a:latin typeface="+mn-lt"/>
                <a:ea typeface="+mn-ea"/>
                <a:cs typeface="+mn-cs"/>
              </a:rPr>
              <a:t>single and dual allocation, and</a:t>
            </a:r>
            <a:r>
              <a:rPr lang="en-US" sz="1200" kern="1200" baseline="0" dirty="0" smtClean="0">
                <a:solidFill>
                  <a:schemeClr val="tx1"/>
                </a:solidFill>
                <a:effectLst/>
                <a:latin typeface="+mn-lt"/>
                <a:ea typeface="+mn-ea"/>
                <a:cs typeface="+mn-cs"/>
              </a:rPr>
              <a:t> the combined Local + Regional classification has been removed</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These amendments should ensure that the kidneys at increased risk for discard are offered earlier to the nearest center that will use them. This policy provides OPOs with concrete direction on how to allocate high KDPI kidneys, </a:t>
            </a:r>
            <a:r>
              <a:rPr lang="en-US" sz="1200" kern="1200" dirty="0" smtClean="0">
                <a:solidFill>
                  <a:schemeClr val="tx1"/>
                </a:solidFill>
                <a:effectLst/>
                <a:latin typeface="+mn-lt"/>
                <a:ea typeface="+mn-ea"/>
                <a:cs typeface="+mn-cs"/>
              </a:rPr>
              <a:t>allowing them to make offers much more quickly, and allows a transplant program to list</a:t>
            </a:r>
            <a:r>
              <a:rPr lang="en-US" sz="1200" kern="1200" baseline="0" dirty="0" smtClean="0">
                <a:solidFill>
                  <a:schemeClr val="tx1"/>
                </a:solidFill>
                <a:effectLst/>
                <a:latin typeface="+mn-lt"/>
                <a:ea typeface="+mn-ea"/>
                <a:cs typeface="+mn-cs"/>
              </a:rPr>
              <a:t> a candidate to receive offers for both single and dual kidneys on the same match run.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62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15</a:t>
            </a:fld>
            <a:endParaRPr lang="en-US"/>
          </a:p>
        </p:txBody>
      </p:sp>
    </p:spTree>
    <p:extLst>
      <p:ext uri="{BB962C8B-B14F-4D97-AF65-F5344CB8AC3E}">
        <p14:creationId xmlns:p14="http://schemas.microsoft.com/office/powerpoint/2010/main" val="219938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351">
              <a:defRPr/>
            </a:pPr>
            <a:r>
              <a:rPr lang="en-US" dirty="0" smtClean="0"/>
              <a:t>In Candidate Driven DD chains</a:t>
            </a:r>
            <a:r>
              <a:rPr lang="en-US" baseline="0" dirty="0" smtClean="0"/>
              <a:t> the c</a:t>
            </a:r>
            <a:r>
              <a:rPr lang="en-US" dirty="0" smtClean="0"/>
              <a:t>andidate and</a:t>
            </a:r>
            <a:r>
              <a:rPr lang="en-US" baseline="0" dirty="0" smtClean="0"/>
              <a:t> the p</a:t>
            </a:r>
            <a:r>
              <a:rPr lang="en-US" dirty="0" smtClean="0"/>
              <a:t>aired donor – in this case, Carl and Dinah</a:t>
            </a:r>
            <a:r>
              <a:rPr lang="en-US" baseline="0" dirty="0" smtClean="0"/>
              <a:t> –</a:t>
            </a:r>
            <a:r>
              <a:rPr lang="en-US" dirty="0" smtClean="0"/>
              <a:t>consent to Carl receiving a deceased donor kidney transplant in exchange for Dinah donating in KPD. Once they’ve done so, Carl receives additional priority on the deceased donor Waitlist for a kidney.</a:t>
            </a:r>
            <a:r>
              <a:rPr lang="en-US" baseline="0" dirty="0" smtClean="0"/>
              <a:t> A deceased donor kidney is offered to Carl and if he accepts, he is transplanted. It is not until after Carl is transplanted that Dinah’s KPD program activates her in a match run. Once they do so, Dinah is matched and continues the chain that started with the deceased donor. The donor at the end of the chain either donates to the waitlist or continues the chain in another match run as a bridge donor. </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16</a:t>
            </a:fld>
            <a:endParaRPr lang="en-US"/>
          </a:p>
        </p:txBody>
      </p:sp>
    </p:spTree>
    <p:extLst>
      <p:ext uri="{BB962C8B-B14F-4D97-AF65-F5344CB8AC3E}">
        <p14:creationId xmlns:p14="http://schemas.microsoft.com/office/powerpoint/2010/main" val="202074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list exchange chains after both Carl and Dinah consent to participation, Dinah donates her kidney to initiate a KPD chain first, instead of just donating to the waitlist, as in a traditional list exchange. The chain continues until the donor at the end either donates to the Waitlist or bridges to continue the chain.  It is not until after Dinah donates that Carl receives increased Waitlist priority, is offered a kidney and transplanted. So you can see this model is the reverse of the candidate driven system in which Carl receives a Waitlist priority and a transplant prior to Dinah donating. Carl does not have to wait until the chain is complete to receives his Waitlist priority, he just need to wait until Dinah donates</a:t>
            </a:r>
          </a:p>
        </p:txBody>
      </p:sp>
      <p:sp>
        <p:nvSpPr>
          <p:cNvPr id="4" name="Slide Number Placeholder 3"/>
          <p:cNvSpPr>
            <a:spLocks noGrp="1"/>
          </p:cNvSpPr>
          <p:nvPr>
            <p:ph type="sldNum" sz="quarter" idx="10"/>
          </p:nvPr>
        </p:nvSpPr>
        <p:spPr/>
        <p:txBody>
          <a:bodyPr/>
          <a:lstStyle/>
          <a:p>
            <a:fld id="{26E34781-6EDE-5B4E-B103-71F0AC490716}" type="slidenum">
              <a:rPr lang="en-US" smtClean="0"/>
              <a:t>17</a:t>
            </a:fld>
            <a:endParaRPr lang="en-US"/>
          </a:p>
        </p:txBody>
      </p:sp>
    </p:spTree>
    <p:extLst>
      <p:ext uri="{BB962C8B-B14F-4D97-AF65-F5344CB8AC3E}">
        <p14:creationId xmlns:p14="http://schemas.microsoft.com/office/powerpoint/2010/main" val="3581450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step in donor-driven chains as in all these systems is for Carl and Dinah to consent for Carl to receive a DD kidney in exchange for Dinah donating her kidney. Meanwhile, a deceased donor is identified by an OPO and one kidney is </a:t>
            </a:r>
            <a:r>
              <a:rPr lang="en-US" i="1" baseline="0" dirty="0" smtClean="0"/>
              <a:t>redirected</a:t>
            </a:r>
            <a:r>
              <a:rPr lang="en-US" baseline="0" dirty="0" smtClean="0"/>
              <a:t> from Waitlist allocation to a KPD program. Carl, registered as a KPD participant in conjunction with Dinah, is a match with this kidney. He accepts the offer and is transplanted. Dinah is in the same KPD match run as Carl, but does not donate until after Carl is transplanted. The chain continues until the last donor either donates to the waitlist or bridges to continue the chain in another match run</a:t>
            </a:r>
          </a:p>
          <a:p>
            <a:endParaRPr lang="en-US" baseline="0"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18</a:t>
            </a:fld>
            <a:endParaRPr lang="en-US"/>
          </a:p>
        </p:txBody>
      </p:sp>
    </p:spTree>
    <p:extLst>
      <p:ext uri="{BB962C8B-B14F-4D97-AF65-F5344CB8AC3E}">
        <p14:creationId xmlns:p14="http://schemas.microsoft.com/office/powerpoint/2010/main" val="193507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pc="-5" dirty="0">
                <a:cs typeface="Arial"/>
              </a:rPr>
              <a:t>Transplants </a:t>
            </a:r>
            <a:r>
              <a:rPr lang="en-US" dirty="0">
                <a:cs typeface="Arial"/>
              </a:rPr>
              <a:t>to </a:t>
            </a:r>
            <a:r>
              <a:rPr lang="en-US" spc="5" dirty="0" err="1">
                <a:cs typeface="Arial"/>
              </a:rPr>
              <a:t>CPRA</a:t>
            </a:r>
            <a:r>
              <a:rPr lang="en-US" spc="5" dirty="0">
                <a:cs typeface="Arial"/>
              </a:rPr>
              <a:t> 99−100% </a:t>
            </a:r>
            <a:r>
              <a:rPr lang="en-US" dirty="0">
                <a:cs typeface="Arial"/>
              </a:rPr>
              <a:t>patients rose </a:t>
            </a:r>
            <a:r>
              <a:rPr lang="en-US" spc="5" dirty="0">
                <a:cs typeface="Arial"/>
              </a:rPr>
              <a:t>sharply </a:t>
            </a:r>
            <a:r>
              <a:rPr lang="en-US" dirty="0">
                <a:cs typeface="Arial"/>
              </a:rPr>
              <a:t>after </a:t>
            </a:r>
            <a:r>
              <a:rPr lang="en-US" spc="5" dirty="0" err="1">
                <a:cs typeface="Arial"/>
              </a:rPr>
              <a:t>KAS</a:t>
            </a:r>
            <a:r>
              <a:rPr lang="en-US" spc="5" dirty="0">
                <a:cs typeface="Arial"/>
              </a:rPr>
              <a:t> </a:t>
            </a:r>
            <a:r>
              <a:rPr lang="en-US" spc="-5" dirty="0">
                <a:cs typeface="Arial"/>
              </a:rPr>
              <a:t>but have </a:t>
            </a:r>
            <a:r>
              <a:rPr lang="en-US" dirty="0">
                <a:cs typeface="Arial"/>
              </a:rPr>
              <a:t>tapered to </a:t>
            </a:r>
            <a:r>
              <a:rPr lang="en-US" spc="5" dirty="0">
                <a:cs typeface="Arial"/>
              </a:rPr>
              <a:t>around 10% for the past year, remaining relatively stable here.</a:t>
            </a:r>
            <a:endParaRPr lang="en-US" dirty="0">
              <a:cs typeface="Arial"/>
            </a:endParaRPr>
          </a:p>
        </p:txBody>
      </p:sp>
      <p:sp>
        <p:nvSpPr>
          <p:cNvPr id="4" name="Slide Number Placeholder 3"/>
          <p:cNvSpPr>
            <a:spLocks noGrp="1"/>
          </p:cNvSpPr>
          <p:nvPr>
            <p:ph type="sldNum" sz="quarter" idx="10"/>
          </p:nvPr>
        </p:nvSpPr>
        <p:spPr/>
        <p:txBody>
          <a:bodyPr/>
          <a:lstStyle/>
          <a:p>
            <a:fld id="{BFCD6E8A-7418-47D6-8F55-A5E217976C9A}" type="slidenum">
              <a:rPr lang="en-US" smtClean="0"/>
              <a:t>19</a:t>
            </a:fld>
            <a:endParaRPr lang="en-US"/>
          </a:p>
        </p:txBody>
      </p:sp>
    </p:spTree>
    <p:extLst>
      <p:ext uri="{BB962C8B-B14F-4D97-AF65-F5344CB8AC3E}">
        <p14:creationId xmlns:p14="http://schemas.microsoft.com/office/powerpoint/2010/main" val="106475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currently have any public comment proposals out for review</a:t>
            </a:r>
            <a:r>
              <a:rPr lang="en-US" baseline="0" dirty="0" smtClean="0"/>
              <a:t> but the Committee is excited about what is coming down the line for IT implementation. </a:t>
            </a:r>
          </a:p>
          <a:p>
            <a:endParaRPr lang="en-US" baseline="0" dirty="0" smtClean="0"/>
          </a:p>
          <a:p>
            <a:r>
              <a:rPr lang="en-US" baseline="0" dirty="0" smtClean="0"/>
              <a:t>The Improving En Bloc Kidney Allocation and Improving Dual Kidney Allocation policy changes were approved at the most recent Board meeting in December 2017. They are tentatively scheduled to start programming in Q3 2018. These policy changes will be paired with plenty of communication and instructional offerings.</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a:t>
            </a:fld>
            <a:endParaRPr lang="en-US" dirty="0"/>
          </a:p>
        </p:txBody>
      </p:sp>
    </p:spTree>
    <p:extLst>
      <p:ext uri="{BB962C8B-B14F-4D97-AF65-F5344CB8AC3E}">
        <p14:creationId xmlns:p14="http://schemas.microsoft.com/office/powerpoint/2010/main" val="3124317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pc="5" dirty="0">
                <a:cs typeface="Arial"/>
              </a:rPr>
              <a:t>Post−</a:t>
            </a:r>
            <a:r>
              <a:rPr lang="en-US" spc="5" dirty="0" err="1">
                <a:cs typeface="Arial"/>
              </a:rPr>
              <a:t>KAS</a:t>
            </a:r>
            <a:r>
              <a:rPr lang="en-US" spc="5" dirty="0">
                <a:cs typeface="Arial"/>
              </a:rPr>
              <a:t>, </a:t>
            </a:r>
            <a:r>
              <a:rPr lang="en-US" spc="10" dirty="0">
                <a:cs typeface="Arial"/>
              </a:rPr>
              <a:t>most </a:t>
            </a:r>
            <a:r>
              <a:rPr lang="en-US" spc="5" dirty="0">
                <a:cs typeface="Arial"/>
              </a:rPr>
              <a:t>regions </a:t>
            </a:r>
            <a:r>
              <a:rPr lang="en-US" spc="10" dirty="0">
                <a:cs typeface="Arial"/>
              </a:rPr>
              <a:t>had </a:t>
            </a:r>
            <a:r>
              <a:rPr lang="en-US" spc="5" dirty="0">
                <a:cs typeface="Arial"/>
              </a:rPr>
              <a:t>higher or similar </a:t>
            </a:r>
            <a:r>
              <a:rPr lang="en-US" spc="10" dirty="0">
                <a:cs typeface="Arial"/>
              </a:rPr>
              <a:t>percent </a:t>
            </a:r>
            <a:r>
              <a:rPr lang="en-US" spc="5" dirty="0">
                <a:cs typeface="Arial"/>
              </a:rPr>
              <a:t>of pediatric transplants </a:t>
            </a:r>
            <a:r>
              <a:rPr lang="en-US" spc="-15" dirty="0">
                <a:cs typeface="Arial"/>
              </a:rPr>
              <a:t>Year </a:t>
            </a:r>
            <a:r>
              <a:rPr lang="en-US" spc="10" dirty="0">
                <a:cs typeface="Arial"/>
              </a:rPr>
              <a:t>2 </a:t>
            </a:r>
            <a:r>
              <a:rPr lang="en-US" spc="5" dirty="0">
                <a:cs typeface="Arial"/>
              </a:rPr>
              <a:t>vs. </a:t>
            </a:r>
            <a:r>
              <a:rPr lang="en-US" spc="-15" dirty="0">
                <a:cs typeface="Arial"/>
              </a:rPr>
              <a:t>Year </a:t>
            </a:r>
            <a:r>
              <a:rPr lang="en-US" spc="5" dirty="0">
                <a:cs typeface="Arial"/>
              </a:rPr>
              <a:t>1; regions 7, 10, </a:t>
            </a:r>
            <a:r>
              <a:rPr lang="en-US" spc="10" dirty="0">
                <a:cs typeface="Arial"/>
              </a:rPr>
              <a:t>and 11 had a decrease </a:t>
            </a:r>
            <a:r>
              <a:rPr lang="en-US" spc="5" dirty="0">
                <a:cs typeface="Arial"/>
              </a:rPr>
              <a:t>in pediatric transplants, while regions </a:t>
            </a:r>
            <a:r>
              <a:rPr lang="en-US" spc="10" dirty="0">
                <a:cs typeface="Arial"/>
              </a:rPr>
              <a:t>1 and 8 </a:t>
            </a:r>
            <a:r>
              <a:rPr lang="en-US" spc="5" dirty="0">
                <a:cs typeface="Arial"/>
              </a:rPr>
              <a:t>saw</a:t>
            </a:r>
            <a:r>
              <a:rPr lang="en-US" spc="61" dirty="0">
                <a:cs typeface="Arial"/>
              </a:rPr>
              <a:t> </a:t>
            </a:r>
            <a:r>
              <a:rPr lang="en-US" spc="5" dirty="0">
                <a:cs typeface="Arial"/>
              </a:rPr>
              <a:t>increases. Region 5 still represents the largest decline compared to pre-</a:t>
            </a:r>
            <a:r>
              <a:rPr lang="en-US" spc="5" dirty="0" err="1">
                <a:cs typeface="Arial"/>
              </a:rPr>
              <a:t>KAS</a:t>
            </a:r>
            <a:r>
              <a:rPr lang="en-US" spc="5" dirty="0">
                <a:cs typeface="Arial"/>
              </a:rPr>
              <a:t> data.</a:t>
            </a:r>
            <a:endParaRPr lang="en-US" dirty="0">
              <a:cs typeface="Arial"/>
            </a:endParaRPr>
          </a:p>
        </p:txBody>
      </p:sp>
      <p:sp>
        <p:nvSpPr>
          <p:cNvPr id="4" name="Slide Number Placeholder 3"/>
          <p:cNvSpPr>
            <a:spLocks noGrp="1"/>
          </p:cNvSpPr>
          <p:nvPr>
            <p:ph type="sldNum" sz="quarter" idx="10"/>
          </p:nvPr>
        </p:nvSpPr>
        <p:spPr/>
        <p:txBody>
          <a:bodyPr/>
          <a:lstStyle/>
          <a:p>
            <a:fld id="{BFCD6E8A-7418-47D6-8F55-A5E217976C9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08710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smtClean="0"/>
              <a:t>Compared to pre-KAS, the number and percent of living donor transplants to pediatrics was the same for ages 0-5, lower for 6-10, and higher for 11-17.</a:t>
            </a:r>
          </a:p>
        </p:txBody>
      </p:sp>
      <p:sp>
        <p:nvSpPr>
          <p:cNvPr id="4" name="Slide Number Placeholder 3"/>
          <p:cNvSpPr>
            <a:spLocks noGrp="1"/>
          </p:cNvSpPr>
          <p:nvPr>
            <p:ph type="sldNum" sz="quarter" idx="10"/>
          </p:nvPr>
        </p:nvSpPr>
        <p:spPr/>
        <p:txBody>
          <a:bodyPr/>
          <a:lstStyle/>
          <a:p>
            <a:fld id="{26E34781-6EDE-5B4E-B103-71F0AC49071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25720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smtClean="0"/>
              <a:t>Transplants were lower post-KAS for prior living donors compared to pre-KAS, but the numbers remain very small and higher than waitlist representation.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73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Kidney Committee released a concept</a:t>
            </a:r>
            <a:r>
              <a:rPr lang="en-US" baseline="0" dirty="0" smtClean="0"/>
              <a:t> paper with three models for allowing deceased donors to initiate KPD chains for public comment in Fall 2017. It received the second most number of public comments for that cycle.</a:t>
            </a:r>
          </a:p>
          <a:p>
            <a:endParaRPr lang="en-US" baseline="0" dirty="0" smtClean="0"/>
          </a:p>
          <a:p>
            <a:r>
              <a:rPr lang="en-US" baseline="0" dirty="0" smtClean="0"/>
              <a:t>The community was generally supportive of the project moving forward but there were concerns around some of the models. The main concerns revolve around donor loss, disadvantaging other populations, and the ethical implications of taking a deceased donor kidney from the match run.</a:t>
            </a:r>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dirty="0"/>
          </a:p>
        </p:txBody>
      </p:sp>
    </p:spTree>
    <p:extLst>
      <p:ext uri="{BB962C8B-B14F-4D97-AF65-F5344CB8AC3E}">
        <p14:creationId xmlns:p14="http://schemas.microsoft.com/office/powerpoint/2010/main" val="348203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Deceased Donor Chains Workgroup is currently discussing how to</a:t>
            </a:r>
            <a:r>
              <a:rPr lang="en-US" baseline="0" dirty="0" smtClean="0"/>
              <a:t> take that community feedback and move forward. </a:t>
            </a:r>
          </a:p>
          <a:p>
            <a:endParaRPr lang="en-US" baseline="0" dirty="0" smtClean="0"/>
          </a:p>
          <a:p>
            <a:pPr marL="233309" indent="-233309">
              <a:buAutoNum type="arabicPeriod"/>
            </a:pPr>
            <a:r>
              <a:rPr lang="en-US" baseline="0" dirty="0" smtClean="0"/>
              <a:t>The WG will first identify parameters for the chosen model, such as what kind of deceased donor kidneys would be eligible and what kind of candidates would be eligible. </a:t>
            </a:r>
          </a:p>
          <a:p>
            <a:pPr marL="233309" indent="-233309">
              <a:buAutoNum type="arabicPeriod"/>
            </a:pPr>
            <a:r>
              <a:rPr lang="en-US" baseline="0" dirty="0" smtClean="0"/>
              <a:t>The WG are in discussions with SRTR for optimization analysis that will help define constraints and effects of the change on the current system.</a:t>
            </a:r>
          </a:p>
          <a:p>
            <a:pPr marL="233309" indent="-233309">
              <a:buAutoNum type="arabicPeriod"/>
            </a:pPr>
            <a:r>
              <a:rPr lang="en-US" baseline="0" dirty="0" smtClean="0"/>
              <a:t>Then the WG wants to send out a more detailed concept paper for community feedback before proceeding to a definitive policy proposal.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4</a:t>
            </a:fld>
            <a:endParaRPr lang="en-US"/>
          </a:p>
        </p:txBody>
      </p:sp>
    </p:spTree>
    <p:extLst>
      <p:ext uri="{BB962C8B-B14F-4D97-AF65-F5344CB8AC3E}">
        <p14:creationId xmlns:p14="http://schemas.microsoft.com/office/powerpoint/2010/main" val="339261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KAS 2-year report</a:t>
            </a:r>
            <a:r>
              <a:rPr lang="en-US" baseline="0" dirty="0" smtClean="0"/>
              <a:t> proved that KAS was successful in many key goals, but there were community concerns and opportunities for improvement. </a:t>
            </a:r>
          </a:p>
          <a:p>
            <a:r>
              <a:rPr lang="en-US" dirty="0"/>
              <a:t> </a:t>
            </a:r>
          </a:p>
          <a:p>
            <a:r>
              <a:rPr lang="en-US" dirty="0"/>
              <a:t>The Kidney Committee has identified two equity and access areas of concern: access for very highly sensitized candidates and the perceived impact on post-KAS pediatric transplantation rates that they wish to investigate further. After Executive Committee approval, the Committee is moving forward with 2 workgroups to address these concerns and investigate solutions.</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5</a:t>
            </a:fld>
            <a:endParaRPr lang="en-US" dirty="0"/>
          </a:p>
        </p:txBody>
      </p:sp>
    </p:spTree>
    <p:extLst>
      <p:ext uri="{BB962C8B-B14F-4D97-AF65-F5344CB8AC3E}">
        <p14:creationId xmlns:p14="http://schemas.microsoft.com/office/powerpoint/2010/main" val="169476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under KAS, candidates with a high CPRA score (80-100%) are being transplanted at vastly different rates and those “true” 100% CPRA candidates are waiting significantly longer for organ offers. </a:t>
            </a:r>
            <a:r>
              <a:rPr lang="en-US" dirty="0" smtClean="0"/>
              <a:t>Post-KAS </a:t>
            </a:r>
            <a:r>
              <a:rPr lang="en-US" dirty="0"/>
              <a:t>analyses suggested transplant access for very highly sensitized patients may vary sharply depending on the precise CPRA value. The Committee would like to investigate high CPRA sliding scale solutions to mitigate the inequity of organ offers and transplant rates in highly sensitized kidney candidates.</a:t>
            </a:r>
          </a:p>
          <a:p>
            <a:endParaRPr lang="en-US" dirty="0"/>
          </a:p>
          <a:p>
            <a:r>
              <a:rPr lang="en-US" dirty="0"/>
              <a:t>Looking at the figure in the slide, for patients with CPRA 99.5-99.6%, rates of receiving offers and transplants were 57 and 31 times higher than for CPRA 99.99%+ patients. </a:t>
            </a:r>
            <a:endParaRPr lang="en-US" dirty="0" smtClean="0"/>
          </a:p>
          <a:p>
            <a:r>
              <a:rPr lang="en-US" u="sng" dirty="0" smtClean="0"/>
              <a:t>																						</a:t>
            </a:r>
          </a:p>
          <a:p>
            <a:endParaRPr lang="en-US" dirty="0"/>
          </a:p>
          <a:p>
            <a:r>
              <a:rPr lang="en-US" dirty="0"/>
              <a:t>CITATION INFO: Stewart D, Kucheryavaya A, Tyan D, Gebel H, Bray R, Turgeon N. Even with National Sharing, the Prospects of a 100% Sensitized Patient Receiving a Transplant Vary Dramatically Depending on the Precise CPRA Value. </a:t>
            </a:r>
            <a:r>
              <a:rPr lang="en-US" i="1" dirty="0"/>
              <a:t>Am J Transplant. </a:t>
            </a:r>
            <a:r>
              <a:rPr lang="en-US" dirty="0"/>
              <a:t>2017;17 (</a:t>
            </a:r>
            <a:r>
              <a:rPr lang="en-US" dirty="0" err="1"/>
              <a:t>suppl</a:t>
            </a:r>
            <a:r>
              <a:rPr lang="en-US" dirty="0"/>
              <a:t> 3).</a:t>
            </a:r>
          </a:p>
        </p:txBody>
      </p:sp>
      <p:sp>
        <p:nvSpPr>
          <p:cNvPr id="4" name="Slide Number Placeholder 3"/>
          <p:cNvSpPr>
            <a:spLocks noGrp="1"/>
          </p:cNvSpPr>
          <p:nvPr>
            <p:ph type="sldNum" sz="quarter" idx="10"/>
          </p:nvPr>
        </p:nvSpPr>
        <p:spPr/>
        <p:txBody>
          <a:bodyPr/>
          <a:lstStyle/>
          <a:p>
            <a:fld id="{26E34781-6EDE-5B4E-B103-71F0AC490716}" type="slidenum">
              <a:rPr lang="en-US" smtClean="0"/>
              <a:t>6</a:t>
            </a:fld>
            <a:endParaRPr lang="en-US" dirty="0"/>
          </a:p>
        </p:txBody>
      </p:sp>
    </p:spTree>
    <p:extLst>
      <p:ext uri="{BB962C8B-B14F-4D97-AF65-F5344CB8AC3E}">
        <p14:creationId xmlns:p14="http://schemas.microsoft.com/office/powerpoint/2010/main" val="269318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 CPRA 99.99%+ patients are expected to receive just one offer every 10 years and have estimated median waiting time of greater</a:t>
            </a:r>
            <a:r>
              <a:rPr lang="en-US" baseline="0" dirty="0" smtClean="0"/>
              <a:t> than </a:t>
            </a:r>
            <a:r>
              <a:rPr lang="en-US" dirty="0" smtClean="0"/>
              <a:t>19.7 years, 40 times longer than the 6-month estimated median waiting times for CPRA 99.5-99.6% patients.</a:t>
            </a:r>
          </a:p>
          <a:p>
            <a:r>
              <a:rPr lang="en-US" u="sng" dirty="0" smtClean="0"/>
              <a:t>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INFO: Stewart D, Kucheryavaya A, Tyan D, Gebel H, Bray R, Turgeon N. Even with National Sharing, the Prospects of a 100% Sensitized Patient Receiving a Transplant Vary Dramatically Depending on the Precise CPRA Value. </a:t>
            </a:r>
            <a:r>
              <a:rPr lang="en-US" i="1" dirty="0" smtClean="0"/>
              <a:t>Am J Transplant. </a:t>
            </a:r>
            <a:r>
              <a:rPr lang="en-US" dirty="0" smtClean="0"/>
              <a:t>2017;17 (</a:t>
            </a:r>
            <a:r>
              <a:rPr lang="en-US" dirty="0" err="1" smtClean="0"/>
              <a:t>suppl</a:t>
            </a:r>
            <a:r>
              <a:rPr lang="en-US" dirty="0" smtClean="0"/>
              <a:t> 3).</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dirty="0"/>
          </a:p>
        </p:txBody>
      </p:sp>
    </p:spTree>
    <p:extLst>
      <p:ext uri="{BB962C8B-B14F-4D97-AF65-F5344CB8AC3E}">
        <p14:creationId xmlns:p14="http://schemas.microsoft.com/office/powerpoint/2010/main" val="68565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true that under the new kidney allocation system (KAS), </a:t>
            </a:r>
            <a:r>
              <a:rPr lang="en-US" dirty="0" smtClean="0"/>
              <a:t>some highly sensitized</a:t>
            </a:r>
            <a:r>
              <a:rPr lang="en-US" baseline="0" dirty="0" smtClean="0"/>
              <a:t> </a:t>
            </a:r>
            <a:r>
              <a:rPr lang="en-US" dirty="0" smtClean="0"/>
              <a:t>patients are </a:t>
            </a:r>
            <a:r>
              <a:rPr lang="en-US" dirty="0"/>
              <a:t>now given the highest priority on the waiting list, ahead of most pediatric candidates. Kidneys with a KDPI of less than or equal to 20% are going to highly sensitized, 0 mismatch, and prior living donors before being offered to local pediatrics. </a:t>
            </a:r>
            <a:r>
              <a:rPr lang="en-US" dirty="0" smtClean="0"/>
              <a:t>The </a:t>
            </a:r>
            <a:r>
              <a:rPr lang="en-US" dirty="0"/>
              <a:t>Committee wants to investigate if pediatric candidates are prioritized enough in KAS, given the increased priority of other population groups.</a:t>
            </a:r>
          </a:p>
          <a:p>
            <a:r>
              <a:rPr lang="en-US" dirty="0"/>
              <a:t> </a:t>
            </a:r>
          </a:p>
          <a:p>
            <a:pPr marL="174982" indent="-174982">
              <a:buFont typeface="Arial" panose="020B0604020202020204" pitchFamily="34" charset="0"/>
              <a:buChar char="•"/>
            </a:pPr>
            <a:r>
              <a:rPr lang="en-US" dirty="0"/>
              <a:t>The overall number of deceased donor kidney transplants going to pediatric patients has remained virtually unchanged pre vs. post KAS.   </a:t>
            </a:r>
          </a:p>
          <a:p>
            <a:pPr marL="641600" lvl="1" indent="-174982">
              <a:buFont typeface="Arial" panose="020B0604020202020204" pitchFamily="34" charset="0"/>
              <a:buChar char="•"/>
            </a:pPr>
            <a:r>
              <a:rPr lang="en-US" dirty="0" smtClean="0"/>
              <a:t>463 </a:t>
            </a:r>
            <a:r>
              <a:rPr lang="en-US" dirty="0"/>
              <a:t>pediatric transplants nationwide the year before KAS</a:t>
            </a:r>
          </a:p>
          <a:p>
            <a:pPr marL="641600" lvl="1" indent="-174982">
              <a:buFont typeface="Arial" panose="020B0604020202020204" pitchFamily="34" charset="0"/>
              <a:buChar char="•"/>
            </a:pPr>
            <a:r>
              <a:rPr lang="en-US" dirty="0" smtClean="0"/>
              <a:t>461 </a:t>
            </a:r>
            <a:r>
              <a:rPr lang="en-US" dirty="0"/>
              <a:t>pediatric transplants nationwide during year 2 post-KAS (Dec 4, 2015 – Dec 3, 2016)</a:t>
            </a:r>
          </a:p>
          <a:p>
            <a:pPr marL="174982" indent="-174982">
              <a:buFont typeface="Arial" panose="020B0604020202020204" pitchFamily="34" charset="0"/>
              <a:buChar char="•"/>
            </a:pPr>
            <a:r>
              <a:rPr lang="en-US" dirty="0" smtClean="0"/>
              <a:t>The percentage of deceased donor kidney transplants going to pediatrics has declined from 4.2% to 3.7%, indicating that pediatrics have not benefited as much as adults from the increasing trend in deceased kidney donation.</a:t>
            </a:r>
          </a:p>
          <a:p>
            <a:pPr marL="174982" indent="-174982">
              <a:buFont typeface="Arial" panose="020B0604020202020204" pitchFamily="34" charset="0"/>
              <a:buChar char="•"/>
            </a:pPr>
            <a:r>
              <a:rPr lang="en-US" dirty="0" smtClean="0"/>
              <a:t>The</a:t>
            </a:r>
            <a:r>
              <a:rPr lang="en-US" baseline="0" dirty="0" smtClean="0"/>
              <a:t> percentage of waitlist representation for pediatrics post-KAS remained stable at 0.9%.</a:t>
            </a:r>
          </a:p>
          <a:p>
            <a:pPr marL="174982" marR="0" lvl="0" indent="-17498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Since pediatrics still maintain priority over most adults, the pediatric rate of transplantation remains 4 times higher than adults. Waiting times for pediatrics have changed little pre vs. post-KAS and remain shorter than extremely highly sensitized adults.</a:t>
            </a:r>
            <a:r>
              <a:rPr lang="en-US" dirty="0"/>
              <a:t> </a:t>
            </a:r>
            <a:endParaRPr lang="en-US" dirty="0" smtClean="0"/>
          </a:p>
          <a:p>
            <a:pPr marL="174982" marR="0" lvl="0" indent="-17498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t>
            </a:r>
            <a:r>
              <a:rPr lang="en-US" dirty="0"/>
              <a:t>geographic distribution of pediatric kidney transplants had mixed results. Post-KAS, most regions had higher or similar percent of pediatric transplants Year 2 vs. Year 1 post-KAS; regions 5, 7, 10 and 11 had a decrease in pediatric transplants, while regions 1 and 8 saw increases</a:t>
            </a:r>
            <a:r>
              <a:rPr lang="en-US" dirty="0" smtClean="0"/>
              <a:t>.</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dirty="0"/>
          </a:p>
        </p:txBody>
      </p:sp>
    </p:spTree>
    <p:extLst>
      <p:ext uri="{BB962C8B-B14F-4D97-AF65-F5344CB8AC3E}">
        <p14:creationId xmlns:p14="http://schemas.microsoft.com/office/powerpoint/2010/main" val="123710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Kidney Committee wants the Improving</a:t>
            </a:r>
            <a:r>
              <a:rPr lang="en-US" baseline="0" dirty="0" smtClean="0"/>
              <a:t> Access for Highly Sensitized and Pediatric Kidney Candidates project to move quickly and gather community feedback along the way.</a:t>
            </a:r>
          </a:p>
          <a:p>
            <a:endParaRPr lang="en-US" baseline="0" dirty="0" smtClean="0"/>
          </a:p>
          <a:p>
            <a:pPr marL="171450" indent="-171450">
              <a:buFont typeface="Arial" panose="020B0604020202020204" pitchFamily="34" charset="0"/>
              <a:buChar char="•"/>
            </a:pPr>
            <a:r>
              <a:rPr lang="en-US" baseline="0" dirty="0" smtClean="0"/>
              <a:t>The project is seeking Policy Oversight and Executive Committee approval in February 2018.</a:t>
            </a:r>
          </a:p>
          <a:p>
            <a:pPr marL="171450" indent="-171450">
              <a:buFont typeface="Arial" panose="020B0604020202020204" pitchFamily="34" charset="0"/>
              <a:buChar char="•"/>
            </a:pPr>
            <a:r>
              <a:rPr lang="en-US" baseline="0" dirty="0" smtClean="0"/>
              <a:t>Our goal is to gauge initial community feedback about highly sensitized and pediatric candidates within the allocation prior to developing a policy proposal.</a:t>
            </a:r>
          </a:p>
          <a:p>
            <a:pPr marL="171450" indent="-171450">
              <a:buFont typeface="Arial" panose="020B0604020202020204" pitchFamily="34" charset="0"/>
              <a:buChar char="•"/>
            </a:pPr>
            <a:r>
              <a:rPr lang="en-US" baseline="0" dirty="0" smtClean="0"/>
              <a:t>After gathering community feedback, various solutions will be modeled by the SRTR for impact.</a:t>
            </a:r>
          </a:p>
          <a:p>
            <a:pPr marL="171450" indent="-171450">
              <a:buFont typeface="Arial" panose="020B0604020202020204" pitchFamily="34" charset="0"/>
              <a:buChar char="•"/>
            </a:pPr>
            <a:r>
              <a:rPr lang="en-US" baseline="0" dirty="0" smtClean="0"/>
              <a:t>SRTR data will assist in developing a public comment proposal.</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dirty="0"/>
          </a:p>
        </p:txBody>
      </p:sp>
    </p:spTree>
    <p:extLst>
      <p:ext uri="{BB962C8B-B14F-4D97-AF65-F5344CB8AC3E}">
        <p14:creationId xmlns:p14="http://schemas.microsoft.com/office/powerpoint/2010/main" val="7335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23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4888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5156" y="6326538"/>
            <a:ext cx="1780858" cy="421957"/>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solidFill>
                  <a:prstClr val="black">
                    <a:tint val="75000"/>
                  </a:prstClr>
                </a:solidFill>
              </a:rPr>
              <a:pPr/>
              <a:t>‹#›</a:t>
            </a:fld>
            <a:endParaRPr lang="en-US" dirty="0">
              <a:solidFill>
                <a:prstClr val="black">
                  <a:tint val="75000"/>
                </a:prstClr>
              </a:solidFill>
            </a:endParaRPr>
          </a:p>
        </p:txBody>
      </p:sp>
      <p:pic>
        <p:nvPicPr>
          <p:cNvPr id="13" name="Picture 12" descr="unos_optn_logo_blue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5156" y="6326538"/>
            <a:ext cx="1780858" cy="421957"/>
          </a:xfrm>
          <a:prstGeom prst="rect">
            <a:avLst/>
          </a:prstGeom>
        </p:spPr>
      </p:pic>
    </p:spTree>
    <p:extLst>
      <p:ext uri="{BB962C8B-B14F-4D97-AF65-F5344CB8AC3E}">
        <p14:creationId xmlns:p14="http://schemas.microsoft.com/office/powerpoint/2010/main" val="3111184297"/>
      </p:ext>
    </p:extLst>
  </p:cSld>
  <p:clrMap bg1="lt1" tx1="dk1" bg2="lt2" tx2="dk2" accent1="accent1" accent2="accent2" accent3="accent3" accent4="accent4" accent5="accent5" accent6="accent6" hlink="hlink" folHlink="folHlink"/>
  <p:sldLayoutIdLst>
    <p:sldLayoutId id="2147484106" r:id="rId1"/>
    <p:sldLayoutId id="2147484107" r:id="rId2"/>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turgeo@emory.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chad.southward@unos.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a:t>
            </a:fld>
            <a:endParaRPr lang="en-US" dirty="0"/>
          </a:p>
        </p:txBody>
      </p:sp>
      <p:sp>
        <p:nvSpPr>
          <p:cNvPr id="5" name="Title 1"/>
          <p:cNvSpPr>
            <a:spLocks noGrp="1"/>
          </p:cNvSpPr>
          <p:nvPr>
            <p:ph type="ctrTitle"/>
          </p:nvPr>
        </p:nvSpPr>
        <p:spPr>
          <a:xfrm>
            <a:off x="556540" y="2019085"/>
            <a:ext cx="11073631" cy="1619250"/>
          </a:xfrm>
        </p:spPr>
        <p:txBody>
          <a:bodyPr/>
          <a:lstStyle/>
          <a:p>
            <a:r>
              <a:rPr lang="en-US" sz="6000" dirty="0" smtClean="0"/>
              <a:t>OPTN/UNOS Kidney Transplantation Committee</a:t>
            </a:r>
            <a:endParaRPr lang="en-US" sz="6000" dirty="0"/>
          </a:p>
        </p:txBody>
      </p:sp>
      <p:sp>
        <p:nvSpPr>
          <p:cNvPr id="6" name="Subtitle 2"/>
          <p:cNvSpPr>
            <a:spLocks noGrp="1"/>
          </p:cNvSpPr>
          <p:nvPr>
            <p:ph type="subTitle" idx="1"/>
          </p:nvPr>
        </p:nvSpPr>
        <p:spPr>
          <a:xfrm>
            <a:off x="556539" y="4004276"/>
            <a:ext cx="11073631" cy="753036"/>
          </a:xfrm>
        </p:spPr>
        <p:txBody>
          <a:bodyPr>
            <a:normAutofit/>
          </a:bodyPr>
          <a:lstStyle/>
          <a:p>
            <a:r>
              <a:rPr lang="en-US" sz="3600" dirty="0" smtClean="0"/>
              <a:t>Spring 2018 Update</a:t>
            </a:r>
            <a:endParaRPr lang="en-US" sz="3600" dirty="0"/>
          </a:p>
        </p:txBody>
      </p:sp>
    </p:spTree>
    <p:extLst>
      <p:ext uri="{BB962C8B-B14F-4D97-AF65-F5344CB8AC3E}">
        <p14:creationId xmlns:p14="http://schemas.microsoft.com/office/powerpoint/2010/main" val="34708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679" y="1475828"/>
            <a:ext cx="4936022" cy="4405247"/>
          </a:xfrm>
        </p:spPr>
        <p:txBody>
          <a:bodyPr>
            <a:normAutofit/>
          </a:bodyPr>
          <a:lstStyle/>
          <a:p>
            <a:pPr marL="0" indent="0">
              <a:spcBef>
                <a:spcPts val="0"/>
              </a:spcBef>
              <a:buNone/>
              <a:defRPr/>
            </a:pPr>
            <a:r>
              <a:rPr lang="en-US" dirty="0">
                <a:latin typeface="Arial" panose="020B0604020202020204" pitchFamily="34" charset="0"/>
                <a:cs typeface="Arial" panose="020B0604020202020204" pitchFamily="34" charset="0"/>
              </a:rPr>
              <a:t>Nicole Turgeon, MD</a:t>
            </a:r>
          </a:p>
          <a:p>
            <a:pPr marL="0" indent="0">
              <a:spcBef>
                <a:spcPts val="0"/>
              </a:spcBef>
              <a:buNone/>
              <a:defRPr/>
            </a:pPr>
            <a:r>
              <a:rPr lang="en-US" dirty="0">
                <a:latin typeface="Arial" panose="020B0604020202020204" pitchFamily="34" charset="0"/>
                <a:cs typeface="Arial" panose="020B0604020202020204" pitchFamily="34" charset="0"/>
              </a:rPr>
              <a:t>Kidney Committee Chair                                              </a:t>
            </a:r>
          </a:p>
          <a:p>
            <a:pPr marL="0" indent="0">
              <a:lnSpc>
                <a:spcPct val="110000"/>
              </a:lnSpc>
              <a:spcBef>
                <a:spcPts val="0"/>
              </a:spcBef>
              <a:buNone/>
              <a:defRPr/>
            </a:pPr>
            <a:r>
              <a:rPr lang="en-US" b="1" dirty="0">
                <a:latin typeface="Arial" panose="020B0604020202020204" pitchFamily="34" charset="0"/>
                <a:cs typeface="Arial" panose="020B0604020202020204" pitchFamily="34" charset="0"/>
                <a:hlinkClick r:id="rId3"/>
              </a:rPr>
              <a:t>nturgeo@emory.edu</a:t>
            </a:r>
            <a:endParaRPr lang="en-US" b="1" dirty="0">
              <a:latin typeface="Arial" panose="020B0604020202020204" pitchFamily="34" charset="0"/>
              <a:cs typeface="Arial" panose="020B0604020202020204" pitchFamily="34" charset="0"/>
            </a:endParaRPr>
          </a:p>
          <a:p>
            <a:pPr marL="0" indent="0">
              <a:lnSpc>
                <a:spcPct val="110000"/>
              </a:lnSpc>
              <a:spcBef>
                <a:spcPts val="0"/>
              </a:spcBef>
              <a:buNone/>
              <a:defRPr/>
            </a:pPr>
            <a:endParaRPr lang="en-US" b="1" dirty="0">
              <a:latin typeface="Arial" panose="020B0604020202020204" pitchFamily="34" charset="0"/>
              <a:cs typeface="Arial" panose="020B0604020202020204" pitchFamily="34" charset="0"/>
            </a:endParaRPr>
          </a:p>
          <a:p>
            <a:pPr marL="0" indent="0">
              <a:lnSpc>
                <a:spcPct val="110000"/>
              </a:lnSpc>
              <a:spcBef>
                <a:spcPts val="0"/>
              </a:spcBef>
              <a:buNone/>
              <a:defRPr/>
            </a:pPr>
            <a:r>
              <a:rPr lang="en-US" dirty="0" smtClean="0">
                <a:latin typeface="Arial" panose="020B0604020202020204" pitchFamily="34" charset="0"/>
                <a:cs typeface="Arial" panose="020B0604020202020204" pitchFamily="34" charset="0"/>
              </a:rPr>
              <a:t>Chad Southward</a:t>
            </a:r>
          </a:p>
          <a:p>
            <a:pPr marL="0" indent="0">
              <a:lnSpc>
                <a:spcPct val="110000"/>
              </a:lnSpc>
              <a:spcBef>
                <a:spcPts val="0"/>
              </a:spcBef>
              <a:buNone/>
              <a:defRPr/>
            </a:pPr>
            <a:r>
              <a:rPr lang="en-US" dirty="0" smtClean="0">
                <a:latin typeface="Arial" panose="020B0604020202020204" pitchFamily="34" charset="0"/>
                <a:cs typeface="Arial" panose="020B0604020202020204" pitchFamily="34" charset="0"/>
              </a:rPr>
              <a:t>Kidney </a:t>
            </a:r>
            <a:r>
              <a:rPr lang="en-US" dirty="0">
                <a:latin typeface="Arial" panose="020B0604020202020204" pitchFamily="34" charset="0"/>
                <a:cs typeface="Arial" panose="020B0604020202020204" pitchFamily="34" charset="0"/>
              </a:rPr>
              <a:t>Committee Liaison                                               </a:t>
            </a:r>
          </a:p>
          <a:p>
            <a:pPr marL="0" indent="0">
              <a:lnSpc>
                <a:spcPct val="110000"/>
              </a:lnSpc>
              <a:spcBef>
                <a:spcPts val="0"/>
              </a:spcBef>
              <a:buNone/>
              <a:defRPr/>
            </a:pPr>
            <a:r>
              <a:rPr lang="en-US" b="1" dirty="0">
                <a:latin typeface="Arial" panose="020B0604020202020204" pitchFamily="34" charset="0"/>
                <a:cs typeface="Arial" panose="020B0604020202020204" pitchFamily="34" charset="0"/>
                <a:hlinkClick r:id="rId4"/>
              </a:rPr>
              <a:t>c</a:t>
            </a:r>
            <a:r>
              <a:rPr lang="en-US" b="1" dirty="0" smtClean="0">
                <a:latin typeface="Arial" panose="020B0604020202020204" pitchFamily="34" charset="0"/>
                <a:cs typeface="Arial" panose="020B0604020202020204" pitchFamily="34" charset="0"/>
                <a:hlinkClick r:id="rId4"/>
              </a:rPr>
              <a:t>had.southward@unos.org</a:t>
            </a:r>
            <a:endParaRPr lang="en-US" b="1" dirty="0" smtClean="0">
              <a:latin typeface="Arial" panose="020B0604020202020204" pitchFamily="34" charset="0"/>
              <a:cs typeface="Arial" panose="020B0604020202020204" pitchFamily="34" charset="0"/>
            </a:endParaRPr>
          </a:p>
          <a:p>
            <a:pPr marL="0" indent="0">
              <a:lnSpc>
                <a:spcPct val="110000"/>
              </a:lnSpc>
              <a:spcBef>
                <a:spcPts val="0"/>
              </a:spcBef>
              <a:buNone/>
              <a:defRPr/>
            </a:pPr>
            <a:endParaRPr lang="en-US"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spTree>
    <p:extLst>
      <p:ext uri="{BB962C8B-B14F-4D97-AF65-F5344CB8AC3E}">
        <p14:creationId xmlns:p14="http://schemas.microsoft.com/office/powerpoint/2010/main" val="1500763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Kidney Committee Update </a:t>
            </a:r>
            <a:br>
              <a:rPr lang="en-US" dirty="0" smtClean="0"/>
            </a:br>
            <a:r>
              <a:rPr lang="en-US" dirty="0" smtClean="0"/>
              <a:t>Extra Slides </a:t>
            </a:r>
            <a:endParaRPr lang="en-US" dirty="0"/>
          </a:p>
        </p:txBody>
      </p:sp>
      <p:sp>
        <p:nvSpPr>
          <p:cNvPr id="3" name="Subtitle 2"/>
          <p:cNvSpPr>
            <a:spLocks noGrp="1"/>
          </p:cNvSpPr>
          <p:nvPr>
            <p:ph type="subTitle" idx="1"/>
          </p:nvPr>
        </p:nvSpPr>
        <p:spPr/>
        <p:txBody>
          <a:bodyPr/>
          <a:lstStyle/>
          <a:p>
            <a:r>
              <a:rPr lang="en-US" dirty="0" smtClean="0"/>
              <a:t>Only use as necessary or if helps answer questions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2952665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solidFill>
                  <a:prstClr val="black">
                    <a:tint val="75000"/>
                  </a:prstClr>
                </a:solidFill>
              </a:rPr>
              <a:pPr/>
              <a:t>12</a:t>
            </a:fld>
            <a:endParaRPr lang="en-US" dirty="0">
              <a:solidFill>
                <a:prstClr val="black">
                  <a:tint val="75000"/>
                </a:prstClr>
              </a:solidFill>
            </a:endParaRPr>
          </a:p>
        </p:txBody>
      </p:sp>
      <p:sp>
        <p:nvSpPr>
          <p:cNvPr id="5" name="Title 1"/>
          <p:cNvSpPr>
            <a:spLocks noGrp="1"/>
          </p:cNvSpPr>
          <p:nvPr>
            <p:ph type="title"/>
          </p:nvPr>
        </p:nvSpPr>
        <p:spPr>
          <a:xfrm>
            <a:off x="338580" y="156310"/>
            <a:ext cx="11651768" cy="859690"/>
          </a:xfrm>
        </p:spPr>
        <p:txBody>
          <a:bodyPr/>
          <a:lstStyle/>
          <a:p>
            <a:r>
              <a:rPr lang="en-US" sz="4400" dirty="0" err="1" smtClean="0"/>
              <a:t>En</a:t>
            </a:r>
            <a:r>
              <a:rPr lang="en-US" sz="4400" dirty="0" smtClean="0"/>
              <a:t> Bloc Kidney Summary Points</a:t>
            </a:r>
            <a:endParaRPr lang="en-US" sz="4400" dirty="0"/>
          </a:p>
        </p:txBody>
      </p:sp>
      <p:sp>
        <p:nvSpPr>
          <p:cNvPr id="6" name="Content Placeholder 7"/>
          <p:cNvSpPr>
            <a:spLocks noGrp="1"/>
          </p:cNvSpPr>
          <p:nvPr>
            <p:ph idx="1"/>
          </p:nvPr>
        </p:nvSpPr>
        <p:spPr>
          <a:xfrm>
            <a:off x="385278" y="1348828"/>
            <a:ext cx="11394917" cy="4717435"/>
          </a:xfrm>
        </p:spPr>
        <p:txBody>
          <a:bodyPr>
            <a:normAutofit/>
          </a:bodyPr>
          <a:lstStyle/>
          <a:p>
            <a:pPr>
              <a:buClr>
                <a:schemeClr val="accent1"/>
              </a:buClr>
            </a:pPr>
            <a:r>
              <a:rPr lang="en-US" altLang="en-US" sz="4000" dirty="0" smtClean="0">
                <a:latin typeface="Arial" panose="020B0604020202020204" pitchFamily="34" charset="0"/>
                <a:cs typeface="Arial" panose="020B0604020202020204" pitchFamily="34" charset="0"/>
              </a:rPr>
              <a:t>Solution establishes </a:t>
            </a:r>
            <a:r>
              <a:rPr lang="en-US" altLang="en-US" sz="4000" dirty="0" err="1" smtClean="0">
                <a:latin typeface="Arial" panose="020B0604020202020204" pitchFamily="34" charset="0"/>
                <a:cs typeface="Arial" panose="020B0604020202020204" pitchFamily="34" charset="0"/>
              </a:rPr>
              <a:t>en</a:t>
            </a:r>
            <a:r>
              <a:rPr lang="en-US" altLang="en-US" sz="4000" dirty="0" smtClean="0">
                <a:latin typeface="Arial" panose="020B0604020202020204" pitchFamily="34" charset="0"/>
                <a:cs typeface="Arial" panose="020B0604020202020204" pitchFamily="34" charset="0"/>
              </a:rPr>
              <a:t> bloc policy with:</a:t>
            </a:r>
          </a:p>
          <a:p>
            <a:pPr lvl="1">
              <a:buClr>
                <a:schemeClr val="accent1"/>
              </a:buClr>
            </a:pPr>
            <a:r>
              <a:rPr lang="en-US" altLang="en-US" sz="3200" dirty="0" smtClean="0">
                <a:latin typeface="Arial" panose="020B0604020202020204" pitchFamily="34" charset="0"/>
                <a:cs typeface="Arial" panose="020B0604020202020204" pitchFamily="34" charset="0"/>
              </a:rPr>
              <a:t>Mandatory </a:t>
            </a:r>
            <a:r>
              <a:rPr lang="en-US" altLang="en-US" sz="3200" dirty="0" err="1" smtClean="0">
                <a:latin typeface="Arial" panose="020B0604020202020204" pitchFamily="34" charset="0"/>
                <a:cs typeface="Arial" panose="020B0604020202020204" pitchFamily="34" charset="0"/>
              </a:rPr>
              <a:t>en</a:t>
            </a:r>
            <a:r>
              <a:rPr lang="en-US" altLang="en-US" sz="3200" dirty="0" smtClean="0">
                <a:latin typeface="Arial" panose="020B0604020202020204" pitchFamily="34" charset="0"/>
                <a:cs typeface="Arial" panose="020B0604020202020204" pitchFamily="34" charset="0"/>
              </a:rPr>
              <a:t> bloc allocation based on donor weight</a:t>
            </a:r>
          </a:p>
          <a:p>
            <a:pPr lvl="1">
              <a:buClr>
                <a:schemeClr val="accent1"/>
              </a:buClr>
            </a:pPr>
            <a:r>
              <a:rPr lang="en-US" altLang="en-US" sz="3200" dirty="0" smtClean="0">
                <a:latin typeface="Arial" panose="020B0604020202020204" pitchFamily="34" charset="0"/>
                <a:cs typeface="Arial" panose="020B0604020202020204" pitchFamily="34" charset="0"/>
              </a:rPr>
              <a:t>Allocation of </a:t>
            </a:r>
            <a:r>
              <a:rPr lang="en-US" altLang="en-US" sz="3200" dirty="0" err="1" smtClean="0">
                <a:latin typeface="Arial" panose="020B0604020202020204" pitchFamily="34" charset="0"/>
                <a:cs typeface="Arial" panose="020B0604020202020204" pitchFamily="34" charset="0"/>
              </a:rPr>
              <a:t>en</a:t>
            </a:r>
            <a:r>
              <a:rPr lang="en-US" altLang="en-US" sz="3200" dirty="0" smtClean="0">
                <a:latin typeface="Arial" panose="020B0604020202020204" pitchFamily="34" charset="0"/>
                <a:cs typeface="Arial" panose="020B0604020202020204" pitchFamily="34" charset="0"/>
              </a:rPr>
              <a:t> bloc kidneys based on KDPI 0-20% (Sequence A)</a:t>
            </a:r>
          </a:p>
          <a:p>
            <a:pPr lvl="1">
              <a:buClr>
                <a:schemeClr val="accent1"/>
              </a:buClr>
            </a:pPr>
            <a:r>
              <a:rPr lang="en-US" altLang="en-US" sz="3200" dirty="0" smtClean="0">
                <a:latin typeface="Arial" panose="020B0604020202020204" pitchFamily="34" charset="0"/>
                <a:cs typeface="Arial" panose="020B0604020202020204" pitchFamily="34" charset="0"/>
              </a:rPr>
              <a:t>Option to split </a:t>
            </a:r>
            <a:r>
              <a:rPr lang="en-US" altLang="en-US" sz="3200" dirty="0" err="1" smtClean="0">
                <a:latin typeface="Arial" panose="020B0604020202020204" pitchFamily="34" charset="0"/>
                <a:cs typeface="Arial" panose="020B0604020202020204" pitchFamily="34" charset="0"/>
              </a:rPr>
              <a:t>en</a:t>
            </a:r>
            <a:r>
              <a:rPr lang="en-US" altLang="en-US" sz="3200" dirty="0" smtClean="0">
                <a:latin typeface="Arial" panose="020B0604020202020204" pitchFamily="34" charset="0"/>
                <a:cs typeface="Arial" panose="020B0604020202020204" pitchFamily="34" charset="0"/>
              </a:rPr>
              <a:t> bloc kidneys at surgeon’s discretion</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74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
        <p:nvSpPr>
          <p:cNvPr id="5" name="Title 1"/>
          <p:cNvSpPr>
            <a:spLocks noGrp="1"/>
          </p:cNvSpPr>
          <p:nvPr>
            <p:ph type="title"/>
          </p:nvPr>
        </p:nvSpPr>
        <p:spPr>
          <a:xfrm>
            <a:off x="338580" y="156310"/>
            <a:ext cx="11651768" cy="859690"/>
          </a:xfrm>
        </p:spPr>
        <p:txBody>
          <a:bodyPr/>
          <a:lstStyle/>
          <a:p>
            <a:r>
              <a:rPr lang="en-US" sz="4400" dirty="0" err="1" smtClean="0"/>
              <a:t>En</a:t>
            </a:r>
            <a:r>
              <a:rPr lang="en-US" sz="4400" dirty="0" smtClean="0"/>
              <a:t> Bloc Kidney Summary Points</a:t>
            </a:r>
            <a:endParaRPr lang="en-US" sz="4400" dirty="0"/>
          </a:p>
        </p:txBody>
      </p:sp>
      <p:sp>
        <p:nvSpPr>
          <p:cNvPr id="6" name="Content Placeholder 7"/>
          <p:cNvSpPr>
            <a:spLocks noGrp="1"/>
          </p:cNvSpPr>
          <p:nvPr>
            <p:ph idx="1"/>
          </p:nvPr>
        </p:nvSpPr>
        <p:spPr>
          <a:xfrm>
            <a:off x="385278" y="1348828"/>
            <a:ext cx="11394917" cy="4809376"/>
          </a:xfrm>
        </p:spPr>
        <p:txBody>
          <a:bodyPr>
            <a:normAutofit/>
          </a:bodyPr>
          <a:lstStyle/>
          <a:p>
            <a:pPr>
              <a:buClr>
                <a:schemeClr val="accent1"/>
              </a:buClr>
            </a:pPr>
            <a:r>
              <a:rPr lang="en-US" altLang="en-US" sz="3600" dirty="0" err="1" smtClean="0">
                <a:latin typeface="Arial" panose="020B0604020202020204" pitchFamily="34" charset="0"/>
                <a:cs typeface="Arial" panose="020B0604020202020204" pitchFamily="34" charset="0"/>
              </a:rPr>
              <a:t>DonorNet</a:t>
            </a:r>
            <a:r>
              <a:rPr lang="en-US" altLang="en-US" sz="3600" baseline="30000" dirty="0">
                <a:latin typeface="Arial" panose="020B0604020202020204" pitchFamily="34" charset="0"/>
                <a:cs typeface="Arial" panose="020B0604020202020204" pitchFamily="34" charset="0"/>
              </a:rPr>
              <a:t>®</a:t>
            </a:r>
            <a:r>
              <a:rPr lang="en-US" altLang="en-US" sz="3600" dirty="0">
                <a:latin typeface="Arial" panose="020B0604020202020204" pitchFamily="34" charset="0"/>
                <a:cs typeface="Arial" panose="020B0604020202020204" pitchFamily="34" charset="0"/>
              </a:rPr>
              <a:t> overestimates KDPI score for </a:t>
            </a:r>
            <a:r>
              <a:rPr lang="en-US" altLang="en-US" sz="3600" dirty="0" err="1">
                <a:latin typeface="Arial" panose="020B0604020202020204" pitchFamily="34" charset="0"/>
                <a:cs typeface="Arial" panose="020B0604020202020204" pitchFamily="34" charset="0"/>
              </a:rPr>
              <a:t>en</a:t>
            </a:r>
            <a:r>
              <a:rPr lang="en-US" altLang="en-US" sz="3600" dirty="0">
                <a:latin typeface="Arial" panose="020B0604020202020204" pitchFamily="34" charset="0"/>
                <a:cs typeface="Arial" panose="020B0604020202020204" pitchFamily="34" charset="0"/>
              </a:rPr>
              <a:t> bloc kidneys, potentially screening medically suitable candidates off the match </a:t>
            </a:r>
            <a:r>
              <a:rPr lang="en-US" altLang="en-US" sz="3600" dirty="0" smtClean="0">
                <a:latin typeface="Arial" panose="020B0604020202020204" pitchFamily="34" charset="0"/>
                <a:cs typeface="Arial" panose="020B0604020202020204" pitchFamily="34" charset="0"/>
              </a:rPr>
              <a:t>run</a:t>
            </a:r>
          </a:p>
          <a:p>
            <a:pPr lvl="1">
              <a:buClr>
                <a:schemeClr val="accent1"/>
              </a:buClr>
            </a:pPr>
            <a:r>
              <a:rPr lang="en-US" altLang="en-US" sz="3200" dirty="0" smtClean="0">
                <a:latin typeface="Arial" panose="020B0604020202020204" pitchFamily="34" charset="0"/>
                <a:cs typeface="Arial" panose="020B0604020202020204" pitchFamily="34" charset="0"/>
              </a:rPr>
              <a:t>Solution to m</a:t>
            </a:r>
            <a:r>
              <a:rPr lang="en-US" sz="3200" dirty="0" smtClean="0">
                <a:latin typeface="Arial" panose="020B0604020202020204" pitchFamily="34" charset="0"/>
                <a:cs typeface="Arial" panose="020B0604020202020204" pitchFamily="34" charset="0"/>
              </a:rPr>
              <a:t>ask </a:t>
            </a:r>
            <a:r>
              <a:rPr lang="en-US" sz="3200" dirty="0">
                <a:latin typeface="Arial" panose="020B0604020202020204" pitchFamily="34" charset="0"/>
                <a:cs typeface="Arial" panose="020B0604020202020204" pitchFamily="34" charset="0"/>
              </a:rPr>
              <a:t>KDPI score in </a:t>
            </a:r>
            <a:r>
              <a:rPr lang="en-US" sz="3200" dirty="0" err="1">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 bloc kidney </a:t>
            </a:r>
            <a:r>
              <a:rPr lang="en-US" sz="3200" dirty="0" smtClean="0">
                <a:latin typeface="Arial" panose="020B0604020202020204" pitchFamily="34" charset="0"/>
                <a:cs typeface="Arial" panose="020B0604020202020204" pitchFamily="34" charset="0"/>
              </a:rPr>
              <a:t>allocation</a:t>
            </a:r>
            <a:endParaRPr lang="en-US" altLang="en-US" sz="3200" dirty="0">
              <a:latin typeface="Arial" panose="020B0604020202020204" pitchFamily="34" charset="0"/>
              <a:cs typeface="Arial" panose="020B0604020202020204" pitchFamily="34" charset="0"/>
            </a:endParaRPr>
          </a:p>
          <a:p>
            <a:pPr>
              <a:buClr>
                <a:schemeClr val="accent1"/>
              </a:buClr>
            </a:pPr>
            <a:r>
              <a:rPr lang="en-US" altLang="en-US" sz="3600" dirty="0" err="1">
                <a:latin typeface="Arial" panose="020B0604020202020204" pitchFamily="34" charset="0"/>
                <a:cs typeface="Arial" panose="020B0604020202020204" pitchFamily="34" charset="0"/>
              </a:rPr>
              <a:t>DonorNet</a:t>
            </a:r>
            <a:r>
              <a:rPr lang="en-US" altLang="en-US" sz="3600" baseline="30000" dirty="0">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 has communication </a:t>
            </a:r>
            <a:r>
              <a:rPr lang="en-US" altLang="en-US" sz="3600" dirty="0" smtClean="0">
                <a:latin typeface="Arial" panose="020B0604020202020204" pitchFamily="34" charset="0"/>
                <a:cs typeface="Arial" panose="020B0604020202020204" pitchFamily="34" charset="0"/>
              </a:rPr>
              <a:t>limitations</a:t>
            </a:r>
          </a:p>
          <a:p>
            <a:pPr lvl="1">
              <a:buClr>
                <a:schemeClr val="accent1"/>
              </a:buClr>
            </a:pPr>
            <a:r>
              <a:rPr lang="en-US" altLang="en-US" sz="3200" dirty="0" smtClean="0">
                <a:latin typeface="Arial" panose="020B0604020202020204" pitchFamily="34" charset="0"/>
                <a:cs typeface="Arial" panose="020B0604020202020204" pitchFamily="34" charset="0"/>
              </a:rPr>
              <a:t>Solution mandates that c</a:t>
            </a:r>
            <a:r>
              <a:rPr lang="en-US" sz="3200" dirty="0" smtClean="0">
                <a:latin typeface="Arial" panose="020B0604020202020204" pitchFamily="34" charset="0"/>
                <a:cs typeface="Arial" panose="020B0604020202020204" pitchFamily="34" charset="0"/>
              </a:rPr>
              <a:t>enters </a:t>
            </a:r>
            <a:r>
              <a:rPr lang="en-US" sz="3200" dirty="0">
                <a:latin typeface="Arial" panose="020B0604020202020204" pitchFamily="34" charset="0"/>
                <a:cs typeface="Arial" panose="020B0604020202020204" pitchFamily="34" charset="0"/>
              </a:rPr>
              <a:t>must report to UNOS that they are willing to accept </a:t>
            </a:r>
            <a:r>
              <a:rPr lang="en-US" sz="3200" dirty="0" err="1">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 bloc </a:t>
            </a:r>
            <a:r>
              <a:rPr lang="en-US" sz="3200" dirty="0" smtClean="0">
                <a:latin typeface="Arial" panose="020B0604020202020204" pitchFamily="34" charset="0"/>
                <a:cs typeface="Arial" panose="020B0604020202020204" pitchFamily="34" charset="0"/>
              </a:rPr>
              <a:t>kidneys at the candidate level in </a:t>
            </a:r>
            <a:r>
              <a:rPr lang="en-US" sz="3200" dirty="0">
                <a:latin typeface="Arial" panose="020B0604020202020204" pitchFamily="34" charset="0"/>
                <a:cs typeface="Arial" panose="020B0604020202020204" pitchFamily="34" charset="0"/>
              </a:rPr>
              <a:t>order to receive </a:t>
            </a:r>
            <a:r>
              <a:rPr lang="en-US" sz="3200" dirty="0" err="1">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 bloc offers</a:t>
            </a:r>
          </a:p>
          <a:p>
            <a:pPr lvl="1"/>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5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279" y="74820"/>
            <a:ext cx="11651769" cy="850932"/>
          </a:xfrm>
        </p:spPr>
        <p:txBody>
          <a:bodyPr/>
          <a:lstStyle/>
          <a:p>
            <a:r>
              <a:rPr lang="en-US" sz="4400" dirty="0" smtClean="0"/>
              <a:t>Dual Kidney Summary Points</a:t>
            </a:r>
            <a:endParaRPr lang="en-US" sz="4400"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Content Placeholder 1"/>
          <p:cNvSpPr>
            <a:spLocks noGrp="1"/>
          </p:cNvSpPr>
          <p:nvPr>
            <p:ph idx="1"/>
          </p:nvPr>
        </p:nvSpPr>
        <p:spPr>
          <a:xfrm>
            <a:off x="7484705" y="1023094"/>
            <a:ext cx="4134677" cy="4405247"/>
          </a:xfrm>
        </p:spPr>
        <p:txBody>
          <a:bodyPr>
            <a:normAutofit/>
          </a:bodyPr>
          <a:lstStyle/>
          <a:p>
            <a:pPr marL="0" indent="0" algn="r">
              <a:buNone/>
            </a:pPr>
            <a:endParaRPr lang="en-US" b="1" dirty="0" smtClean="0">
              <a:latin typeface="Arial" panose="020B0604020202020204" pitchFamily="34" charset="0"/>
              <a:cs typeface="Arial" panose="020B0604020202020204" pitchFamily="34" charset="0"/>
            </a:endParaRPr>
          </a:p>
          <a:p>
            <a:pPr marL="0" indent="0" algn="r">
              <a:buNone/>
            </a:pPr>
            <a:endParaRPr lang="en-US" i="1" dirty="0">
              <a:latin typeface="Arial" panose="020B0604020202020204" pitchFamily="34" charset="0"/>
              <a:cs typeface="Arial" panose="020B0604020202020204" pitchFamily="34" charset="0"/>
            </a:endParaRPr>
          </a:p>
        </p:txBody>
      </p:sp>
      <p:sp>
        <p:nvSpPr>
          <p:cNvPr id="8" name="Content Placeholder 1"/>
          <p:cNvSpPr txBox="1">
            <a:spLocks/>
          </p:cNvSpPr>
          <p:nvPr/>
        </p:nvSpPr>
        <p:spPr>
          <a:xfrm>
            <a:off x="8083296" y="1098071"/>
            <a:ext cx="3710408" cy="527854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r" defTabSz="914400" rtl="0" eaLnBrk="1" fontAlgn="auto" latinLnBrk="0" hangingPunct="1">
              <a:lnSpc>
                <a:spcPct val="100000"/>
              </a:lnSpc>
              <a:spcBef>
                <a:spcPts val="2000"/>
              </a:spcBef>
              <a:spcAft>
                <a:spcPts val="0"/>
              </a:spcAft>
              <a:buClr>
                <a:srgbClr val="0FA0E4"/>
              </a:buClr>
              <a:buSzPct val="80000"/>
              <a:buFont typeface="Wingdings" charset="2"/>
              <a:buChar char="§"/>
              <a:tabLst/>
              <a:defRPr/>
            </a:pPr>
            <a:r>
              <a:rPr kumimoji="0" lang="en-US" sz="3600" b="0" i="0" u="none" strike="noStrike" kern="1200" cap="none" spc="0" normalizeH="0" baseline="0" noProof="0" dirty="0" smtClean="0">
                <a:ln>
                  <a:noFill/>
                </a:ln>
                <a:solidFill>
                  <a:srgbClr val="002045"/>
                </a:solidFill>
                <a:effectLst/>
                <a:uLnTx/>
                <a:uFillTx/>
                <a:latin typeface="Arial" panose="020B0604020202020204" pitchFamily="34" charset="0"/>
                <a:ea typeface="+mn-ea"/>
                <a:cs typeface="Arial" panose="020B0604020202020204" pitchFamily="34" charset="0"/>
              </a:rPr>
              <a:t>Sequences C &amp; D include single and dual opt-in allocation</a:t>
            </a:r>
            <a:endParaRPr kumimoji="0" lang="en-US" sz="3600" b="0" i="0" u="none" strike="noStrike" kern="1200" cap="none" spc="0" normalizeH="0" baseline="0" noProof="0" dirty="0" smtClean="0">
              <a:ln>
                <a:noFill/>
              </a:ln>
              <a:solidFill>
                <a:srgbClr val="002045"/>
              </a:solidFill>
              <a:effectLst/>
              <a:uLnTx/>
              <a:uFillTx/>
              <a:latin typeface="Arial"/>
              <a:ea typeface="+mn-ea"/>
            </a:endParaRPr>
          </a:p>
          <a:p>
            <a:pPr marL="228600" marR="0" lvl="0" indent="-228600" algn="r" defTabSz="914400" rtl="0" eaLnBrk="1" fontAlgn="auto" latinLnBrk="0" hangingPunct="1">
              <a:lnSpc>
                <a:spcPct val="100000"/>
              </a:lnSpc>
              <a:spcBef>
                <a:spcPts val="2000"/>
              </a:spcBef>
              <a:spcAft>
                <a:spcPts val="0"/>
              </a:spcAft>
              <a:buClr>
                <a:srgbClr val="0FA0E4"/>
              </a:buClr>
              <a:buSzPct val="80000"/>
              <a:buFont typeface="Wingdings" charset="2"/>
              <a:buChar char="§"/>
              <a:tabLst/>
              <a:defRPr/>
            </a:pPr>
            <a:r>
              <a:rPr kumimoji="0" lang="en-US" sz="3600" b="0" i="0" u="none" strike="noStrike" kern="1200" cap="none" spc="0" normalizeH="0" baseline="0" noProof="0" dirty="0" smtClean="0">
                <a:ln>
                  <a:noFill/>
                </a:ln>
                <a:solidFill>
                  <a:srgbClr val="002045"/>
                </a:solidFill>
                <a:effectLst/>
                <a:uLnTx/>
                <a:uFillTx/>
                <a:latin typeface="Arial" panose="020B0604020202020204" pitchFamily="34" charset="0"/>
                <a:ea typeface="+mn-ea"/>
                <a:cs typeface="Arial" panose="020B0604020202020204" pitchFamily="34" charset="0"/>
              </a:rPr>
              <a:t>Combined </a:t>
            </a:r>
            <a:r>
              <a:rPr kumimoji="0" lang="en-US" sz="3600" b="0" i="1" u="none" strike="noStrike" kern="1200" cap="none" spc="0" normalizeH="0" baseline="0" noProof="0" dirty="0" smtClean="0">
                <a:ln>
                  <a:noFill/>
                </a:ln>
                <a:solidFill>
                  <a:srgbClr val="002045"/>
                </a:solidFill>
                <a:effectLst/>
                <a:uLnTx/>
                <a:uFillTx/>
                <a:latin typeface="Arial" panose="020B0604020202020204" pitchFamily="34" charset="0"/>
                <a:ea typeface="+mn-ea"/>
                <a:cs typeface="Arial" panose="020B0604020202020204" pitchFamily="34" charset="0"/>
              </a:rPr>
              <a:t>Local + Regional</a:t>
            </a:r>
            <a:r>
              <a:rPr kumimoji="0" lang="en-US" sz="3600" b="0" i="0" u="none" strike="noStrike" kern="1200" cap="none" spc="0" normalizeH="0" baseline="0" noProof="0" dirty="0" smtClean="0">
                <a:ln>
                  <a:noFill/>
                </a:ln>
                <a:solidFill>
                  <a:srgbClr val="002045"/>
                </a:solidFill>
                <a:effectLst/>
                <a:uLnTx/>
                <a:uFillTx/>
                <a:latin typeface="Arial" panose="020B0604020202020204" pitchFamily="34" charset="0"/>
                <a:ea typeface="+mn-ea"/>
                <a:cs typeface="Arial" panose="020B0604020202020204" pitchFamily="34" charset="0"/>
              </a:rPr>
              <a:t> classification removed</a:t>
            </a:r>
            <a:endParaRPr kumimoji="0" lang="en-US" sz="3600" b="0" i="0" u="none" strike="noStrike" kern="1200" cap="none" spc="0" normalizeH="0" baseline="0" noProof="0" dirty="0">
              <a:ln>
                <a:noFill/>
              </a:ln>
              <a:solidFill>
                <a:srgbClr val="002045"/>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nvPr>
        </p:nvGraphicFramePr>
        <p:xfrm>
          <a:off x="485230" y="1114870"/>
          <a:ext cx="7433473" cy="5261745"/>
        </p:xfrm>
        <a:graphic>
          <a:graphicData uri="http://schemas.openxmlformats.org/drawingml/2006/table">
            <a:tbl>
              <a:tblPr firstRow="1" bandRow="1">
                <a:tableStyleId>{7DF18680-E054-41AD-8BC1-D1AEF772440D}</a:tableStyleId>
              </a:tblPr>
              <a:tblGrid>
                <a:gridCol w="3528256">
                  <a:extLst>
                    <a:ext uri="{9D8B030D-6E8A-4147-A177-3AD203B41FA5}">
                      <a16:colId xmlns:a16="http://schemas.microsoft.com/office/drawing/2014/main" val="20000"/>
                    </a:ext>
                  </a:extLst>
                </a:gridCol>
                <a:gridCol w="3905217">
                  <a:extLst>
                    <a:ext uri="{9D8B030D-6E8A-4147-A177-3AD203B41FA5}">
                      <a16:colId xmlns:a16="http://schemas.microsoft.com/office/drawing/2014/main" val="20001"/>
                    </a:ext>
                  </a:extLst>
                </a:gridCol>
              </a:tblGrid>
              <a:tr h="1223011">
                <a:tc>
                  <a:txBody>
                    <a:bodyPr/>
                    <a:lstStyle/>
                    <a:p>
                      <a:pPr marL="0" marR="0">
                        <a:spcBef>
                          <a:spcPts val="0"/>
                        </a:spcBef>
                        <a:spcAft>
                          <a:spcPts val="0"/>
                        </a:spcAft>
                      </a:pPr>
                      <a:r>
                        <a:rPr lang="en-US" sz="3200" dirty="0">
                          <a:solidFill>
                            <a:schemeClr val="tx1"/>
                          </a:solidFill>
                          <a:effectLst/>
                        </a:rPr>
                        <a:t>Sequence C</a:t>
                      </a:r>
                    </a:p>
                    <a:p>
                      <a:pPr marL="0" marR="0">
                        <a:spcBef>
                          <a:spcPts val="0"/>
                        </a:spcBef>
                        <a:spcAft>
                          <a:spcPts val="0"/>
                        </a:spcAft>
                      </a:pPr>
                      <a:r>
                        <a:rPr lang="en-US" sz="3200" dirty="0">
                          <a:solidFill>
                            <a:schemeClr val="tx1"/>
                          </a:solidFill>
                          <a:effectLst/>
                        </a:rPr>
                        <a:t>KDPI 35-84%</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3200" dirty="0">
                          <a:solidFill>
                            <a:schemeClr val="tx1"/>
                          </a:solidFill>
                          <a:effectLst/>
                        </a:rPr>
                        <a:t>Sequence D</a:t>
                      </a:r>
                    </a:p>
                    <a:p>
                      <a:pPr marL="0" marR="0">
                        <a:spcBef>
                          <a:spcPts val="0"/>
                        </a:spcBef>
                        <a:spcAft>
                          <a:spcPts val="0"/>
                        </a:spcAft>
                      </a:pPr>
                      <a:r>
                        <a:rPr lang="en-US" sz="3200" dirty="0">
                          <a:solidFill>
                            <a:schemeClr val="tx1"/>
                          </a:solidFill>
                          <a:effectLst/>
                        </a:rPr>
                        <a:t>KDPI </a:t>
                      </a:r>
                      <a:r>
                        <a:rPr lang="en-US" sz="3200" u="sng" dirty="0">
                          <a:solidFill>
                            <a:schemeClr val="tx1"/>
                          </a:solidFill>
                          <a:effectLst/>
                        </a:rPr>
                        <a:t>&gt;</a:t>
                      </a:r>
                      <a:r>
                        <a:rPr lang="en-US" sz="3200" dirty="0">
                          <a:solidFill>
                            <a:schemeClr val="tx1"/>
                          </a:solidFill>
                          <a:effectLst/>
                        </a:rPr>
                        <a:t> 85%</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4038734">
                <a:tc>
                  <a:txBody>
                    <a:bodyPr/>
                    <a:lstStyle/>
                    <a:p>
                      <a:pPr marL="0" marR="0">
                        <a:spcBef>
                          <a:spcPts val="0"/>
                        </a:spcBef>
                        <a:spcAft>
                          <a:spcPts val="0"/>
                        </a:spcAft>
                      </a:pPr>
                      <a:r>
                        <a:rPr lang="en-US" sz="2400" dirty="0">
                          <a:solidFill>
                            <a:schemeClr val="tx1"/>
                          </a:solidFill>
                          <a:effectLst/>
                        </a:rPr>
                        <a:t>Highly Sensitized</a:t>
                      </a:r>
                    </a:p>
                    <a:p>
                      <a:pPr marL="0" marR="0">
                        <a:spcBef>
                          <a:spcPts val="0"/>
                        </a:spcBef>
                        <a:spcAft>
                          <a:spcPts val="0"/>
                        </a:spcAft>
                      </a:pPr>
                      <a:r>
                        <a:rPr lang="en-US" sz="2400" dirty="0">
                          <a:solidFill>
                            <a:schemeClr val="tx1"/>
                          </a:solidFill>
                          <a:effectLst/>
                        </a:rPr>
                        <a:t>0-ABDRmm</a:t>
                      </a:r>
                    </a:p>
                    <a:p>
                      <a:pPr marL="0" marR="0">
                        <a:spcBef>
                          <a:spcPts val="0"/>
                        </a:spcBef>
                        <a:spcAft>
                          <a:spcPts val="0"/>
                        </a:spcAft>
                      </a:pPr>
                      <a:r>
                        <a:rPr lang="en-US" sz="2400" dirty="0">
                          <a:solidFill>
                            <a:schemeClr val="tx1"/>
                          </a:solidFill>
                          <a:effectLst/>
                        </a:rPr>
                        <a:t>Prior living donor</a:t>
                      </a:r>
                    </a:p>
                    <a:p>
                      <a:pPr marL="0" marR="0">
                        <a:spcBef>
                          <a:spcPts val="0"/>
                        </a:spcBef>
                        <a:spcAft>
                          <a:spcPts val="0"/>
                        </a:spcAft>
                      </a:pPr>
                      <a:r>
                        <a:rPr lang="en-US" sz="2400" dirty="0">
                          <a:solidFill>
                            <a:schemeClr val="tx1"/>
                          </a:solidFill>
                          <a:effectLst/>
                        </a:rPr>
                        <a:t>Local </a:t>
                      </a:r>
                      <a:r>
                        <a:rPr lang="en-US" sz="2400" dirty="0" smtClean="0">
                          <a:solidFill>
                            <a:schemeClr val="tx1"/>
                          </a:solidFill>
                          <a:effectLst/>
                        </a:rPr>
                        <a:t>SLK safety net</a:t>
                      </a:r>
                      <a:endParaRPr lang="en-US" sz="2400" dirty="0">
                        <a:solidFill>
                          <a:schemeClr val="tx1"/>
                        </a:solidFill>
                        <a:effectLst/>
                      </a:endParaRPr>
                    </a:p>
                    <a:p>
                      <a:pPr marL="0" marR="0">
                        <a:spcBef>
                          <a:spcPts val="0"/>
                        </a:spcBef>
                        <a:spcAft>
                          <a:spcPts val="0"/>
                        </a:spcAft>
                      </a:pPr>
                      <a:r>
                        <a:rPr lang="en-US" sz="2400" dirty="0">
                          <a:solidFill>
                            <a:schemeClr val="tx1"/>
                          </a:solidFill>
                          <a:effectLst/>
                        </a:rPr>
                        <a:t>Local </a:t>
                      </a:r>
                    </a:p>
                    <a:p>
                      <a:pPr marL="0" marR="0">
                        <a:spcBef>
                          <a:spcPts val="0"/>
                        </a:spcBef>
                        <a:spcAft>
                          <a:spcPts val="0"/>
                        </a:spcAft>
                      </a:pPr>
                      <a:r>
                        <a:rPr lang="en-US" sz="2400" dirty="0">
                          <a:solidFill>
                            <a:schemeClr val="tx1"/>
                          </a:solidFill>
                          <a:effectLst/>
                        </a:rPr>
                        <a:t>Regional</a:t>
                      </a:r>
                    </a:p>
                    <a:p>
                      <a:pPr marL="0" marR="0">
                        <a:spcBef>
                          <a:spcPts val="0"/>
                        </a:spcBef>
                        <a:spcAft>
                          <a:spcPts val="0"/>
                        </a:spcAft>
                      </a:pPr>
                      <a:r>
                        <a:rPr lang="en-US" sz="2400" dirty="0">
                          <a:solidFill>
                            <a:schemeClr val="tx1"/>
                          </a:solidFill>
                          <a:effectLst/>
                        </a:rPr>
                        <a:t>National</a:t>
                      </a:r>
                    </a:p>
                    <a:p>
                      <a:pPr marL="0" marR="0">
                        <a:spcBef>
                          <a:spcPts val="0"/>
                        </a:spcBef>
                        <a:spcAft>
                          <a:spcPts val="0"/>
                        </a:spcAft>
                      </a:pPr>
                      <a:r>
                        <a:rPr lang="en-US" sz="2400" b="1" i="1" dirty="0">
                          <a:solidFill>
                            <a:schemeClr val="tx1"/>
                          </a:solidFill>
                          <a:effectLst/>
                        </a:rPr>
                        <a:t>Local (Dual Opt-In)</a:t>
                      </a:r>
                    </a:p>
                    <a:p>
                      <a:pPr marL="0" marR="0">
                        <a:spcBef>
                          <a:spcPts val="0"/>
                        </a:spcBef>
                        <a:spcAft>
                          <a:spcPts val="0"/>
                        </a:spcAft>
                      </a:pPr>
                      <a:r>
                        <a:rPr lang="en-US" sz="2400" b="1" i="1" dirty="0">
                          <a:solidFill>
                            <a:schemeClr val="tx1"/>
                          </a:solidFill>
                          <a:effectLst/>
                        </a:rPr>
                        <a:t>Regional (Dual Opt-In)</a:t>
                      </a:r>
                    </a:p>
                    <a:p>
                      <a:pPr marL="0" marR="0">
                        <a:spcBef>
                          <a:spcPts val="0"/>
                        </a:spcBef>
                        <a:spcAft>
                          <a:spcPts val="0"/>
                        </a:spcAft>
                      </a:pPr>
                      <a:r>
                        <a:rPr lang="en-US" sz="2400" b="1" i="1" dirty="0">
                          <a:solidFill>
                            <a:schemeClr val="tx1"/>
                          </a:solidFill>
                          <a:effectLst/>
                        </a:rPr>
                        <a:t>National (Dual Opt-In)</a:t>
                      </a:r>
                      <a:endParaRPr lang="en-US"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spcBef>
                          <a:spcPts val="0"/>
                        </a:spcBef>
                        <a:spcAft>
                          <a:spcPts val="0"/>
                        </a:spcAft>
                      </a:pPr>
                      <a:r>
                        <a:rPr lang="en-US" sz="2400" dirty="0">
                          <a:solidFill>
                            <a:schemeClr val="tx1"/>
                          </a:solidFill>
                          <a:effectLst/>
                        </a:rPr>
                        <a:t>Highly Sensitized</a:t>
                      </a:r>
                    </a:p>
                    <a:p>
                      <a:pPr marL="0" marR="0">
                        <a:spcBef>
                          <a:spcPts val="0"/>
                        </a:spcBef>
                        <a:spcAft>
                          <a:spcPts val="0"/>
                        </a:spcAft>
                      </a:pPr>
                      <a:r>
                        <a:rPr lang="en-US" sz="2400" dirty="0">
                          <a:solidFill>
                            <a:schemeClr val="tx1"/>
                          </a:solidFill>
                          <a:effectLst/>
                        </a:rPr>
                        <a:t>0-ABDRmm</a:t>
                      </a:r>
                    </a:p>
                    <a:p>
                      <a:pPr marL="0" marR="0">
                        <a:spcBef>
                          <a:spcPts val="0"/>
                        </a:spcBef>
                        <a:spcAft>
                          <a:spcPts val="0"/>
                        </a:spcAft>
                      </a:pPr>
                      <a:r>
                        <a:rPr lang="en-US" sz="2400" dirty="0">
                          <a:solidFill>
                            <a:schemeClr val="tx1"/>
                          </a:solidFill>
                          <a:effectLst/>
                        </a:rPr>
                        <a:t>Local </a:t>
                      </a:r>
                      <a:r>
                        <a:rPr lang="en-US" sz="2400" dirty="0" smtClean="0">
                          <a:solidFill>
                            <a:schemeClr val="tx1"/>
                          </a:solidFill>
                          <a:effectLst/>
                        </a:rPr>
                        <a:t>SLK safety net</a:t>
                      </a:r>
                    </a:p>
                    <a:p>
                      <a:pPr marL="0" marR="0">
                        <a:spcBef>
                          <a:spcPts val="0"/>
                        </a:spcBef>
                        <a:spcAft>
                          <a:spcPts val="0"/>
                        </a:spcAft>
                      </a:pPr>
                      <a:r>
                        <a:rPr lang="en-US" sz="2400" strike="sngStrike" dirty="0" smtClean="0">
                          <a:solidFill>
                            <a:schemeClr val="tx1"/>
                          </a:solidFill>
                          <a:effectLst/>
                        </a:rPr>
                        <a:t>Local + Regional</a:t>
                      </a:r>
                      <a:endParaRPr lang="en-US" sz="2400" strike="sngStrike" dirty="0">
                        <a:solidFill>
                          <a:schemeClr val="tx1"/>
                        </a:solidFill>
                        <a:effectLst/>
                      </a:endParaRPr>
                    </a:p>
                    <a:p>
                      <a:pPr marL="0" marR="0">
                        <a:spcBef>
                          <a:spcPts val="0"/>
                        </a:spcBef>
                        <a:spcAft>
                          <a:spcPts val="0"/>
                        </a:spcAft>
                      </a:pPr>
                      <a:r>
                        <a:rPr lang="en-US" sz="2400" b="1" i="1" dirty="0">
                          <a:solidFill>
                            <a:schemeClr val="tx1"/>
                          </a:solidFill>
                          <a:effectLst/>
                        </a:rPr>
                        <a:t>Local</a:t>
                      </a:r>
                    </a:p>
                    <a:p>
                      <a:pPr marL="0" marR="0">
                        <a:spcBef>
                          <a:spcPts val="0"/>
                        </a:spcBef>
                        <a:spcAft>
                          <a:spcPts val="0"/>
                        </a:spcAft>
                      </a:pPr>
                      <a:r>
                        <a:rPr lang="en-US" sz="2400" b="1" i="1" dirty="0">
                          <a:solidFill>
                            <a:schemeClr val="tx1"/>
                          </a:solidFill>
                          <a:effectLst/>
                        </a:rPr>
                        <a:t>Local (Dual Opt-In)</a:t>
                      </a:r>
                    </a:p>
                    <a:p>
                      <a:pPr marL="0" marR="0">
                        <a:spcBef>
                          <a:spcPts val="0"/>
                        </a:spcBef>
                        <a:spcAft>
                          <a:spcPts val="0"/>
                        </a:spcAft>
                      </a:pPr>
                      <a:r>
                        <a:rPr lang="en-US" sz="2400" b="1" i="1" dirty="0">
                          <a:solidFill>
                            <a:schemeClr val="tx1"/>
                          </a:solidFill>
                          <a:effectLst/>
                        </a:rPr>
                        <a:t>Regional</a:t>
                      </a:r>
                    </a:p>
                    <a:p>
                      <a:pPr marL="0" marR="0">
                        <a:spcBef>
                          <a:spcPts val="0"/>
                        </a:spcBef>
                        <a:spcAft>
                          <a:spcPts val="0"/>
                        </a:spcAft>
                      </a:pPr>
                      <a:r>
                        <a:rPr lang="en-US" sz="2400" b="1" i="1" dirty="0">
                          <a:solidFill>
                            <a:schemeClr val="tx1"/>
                          </a:solidFill>
                          <a:effectLst/>
                        </a:rPr>
                        <a:t>Regional (Dual Opt-In)</a:t>
                      </a:r>
                    </a:p>
                    <a:p>
                      <a:pPr marL="0" marR="0">
                        <a:spcBef>
                          <a:spcPts val="0"/>
                        </a:spcBef>
                        <a:spcAft>
                          <a:spcPts val="0"/>
                        </a:spcAft>
                      </a:pPr>
                      <a:r>
                        <a:rPr lang="en-US" sz="2400" b="1" i="1" dirty="0">
                          <a:solidFill>
                            <a:schemeClr val="tx1"/>
                          </a:solidFill>
                          <a:effectLst/>
                        </a:rPr>
                        <a:t>National</a:t>
                      </a:r>
                    </a:p>
                    <a:p>
                      <a:pPr marL="0" marR="0">
                        <a:spcBef>
                          <a:spcPts val="0"/>
                        </a:spcBef>
                        <a:spcAft>
                          <a:spcPts val="0"/>
                        </a:spcAft>
                      </a:pPr>
                      <a:r>
                        <a:rPr lang="en-US" sz="2400" b="1" i="1" dirty="0">
                          <a:solidFill>
                            <a:schemeClr val="tx1"/>
                          </a:solidFill>
                          <a:effectLst/>
                        </a:rPr>
                        <a:t>National (Dual Opt-In)</a:t>
                      </a:r>
                      <a:endParaRPr lang="en-US"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335961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
            </a:r>
            <a:br>
              <a:rPr lang="en-US" dirty="0" smtClean="0"/>
            </a:br>
            <a:r>
              <a:rPr lang="en-US" dirty="0" smtClean="0"/>
              <a:t>Overview:</a:t>
            </a:r>
            <a:br>
              <a:rPr lang="en-US" dirty="0" smtClean="0"/>
            </a:br>
            <a:r>
              <a:rPr lang="en-US" dirty="0" smtClean="0"/>
              <a:t>Three Potential Methods of Initiating KPD Exchanges with Deceased Donor Kidneys</a:t>
            </a:r>
            <a:endParaRPr lang="en-US" dirty="0"/>
          </a:p>
        </p:txBody>
      </p:sp>
      <p:sp>
        <p:nvSpPr>
          <p:cNvPr id="5" name="Subtitle 4"/>
          <p:cNvSpPr>
            <a:spLocks noGrp="1"/>
          </p:cNvSpPr>
          <p:nvPr>
            <p:ph type="subTitle" idx="1"/>
          </p:nvPr>
        </p:nvSpPr>
        <p:spPr>
          <a:xfrm>
            <a:off x="556539" y="4727939"/>
            <a:ext cx="11073631" cy="753036"/>
          </a:xfrm>
        </p:spPr>
        <p:txBody>
          <a:bodyPr/>
          <a:lstStyle/>
          <a:p>
            <a:endParaRPr lang="en-US" dirty="0"/>
          </a:p>
        </p:txBody>
      </p:sp>
      <p:sp>
        <p:nvSpPr>
          <p:cNvPr id="4" name="Slide Number Placeholder 3"/>
          <p:cNvSpPr>
            <a:spLocks noGrp="1"/>
          </p:cNvSpPr>
          <p:nvPr>
            <p:ph type="sldNum" sz="quarter" idx="4"/>
          </p:nvPr>
        </p:nvSpPr>
        <p:spPr/>
        <p:txBody>
          <a:bodyPr/>
          <a:lstStyle/>
          <a:p>
            <a:r>
              <a:rPr lang="en-US" dirty="0" smtClean="0"/>
              <a:t>15</a:t>
            </a:r>
            <a:endParaRPr lang="en-US" dirty="0"/>
          </a:p>
        </p:txBody>
      </p:sp>
    </p:spTree>
    <p:custDataLst>
      <p:tags r:id="rId1"/>
    </p:custDataLst>
    <p:extLst>
      <p:ext uri="{BB962C8B-B14F-4D97-AF65-F5344CB8AC3E}">
        <p14:creationId xmlns:p14="http://schemas.microsoft.com/office/powerpoint/2010/main" val="223558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19375" y="66587"/>
          <a:ext cx="12307408" cy="6492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26663" y="2442313"/>
            <a:ext cx="2428258" cy="850932"/>
          </a:xfrm>
        </p:spPr>
        <p:txBody>
          <a:bodyPr/>
          <a:lstStyle/>
          <a:p>
            <a:r>
              <a:rPr lang="en-US" sz="2400" dirty="0" smtClean="0"/>
              <a:t>Carl &amp; Dinah’s </a:t>
            </a:r>
            <a:r>
              <a:rPr lang="en-US" sz="2400" b="1" dirty="0" smtClean="0"/>
              <a:t>Candidate- Driven</a:t>
            </a:r>
            <a:r>
              <a:rPr lang="en-US" sz="2400" dirty="0" smtClean="0"/>
              <a:t> KPD Chains</a:t>
            </a:r>
            <a:br>
              <a:rPr lang="en-US" sz="2400" dirty="0" smtClean="0"/>
            </a:br>
            <a:r>
              <a:rPr lang="en-US" sz="1400" i="1" dirty="0" smtClean="0"/>
              <a:t>Step by step</a:t>
            </a:r>
            <a:endParaRPr lang="en-US" sz="1400" dirty="0"/>
          </a:p>
        </p:txBody>
      </p:sp>
      <p:sp>
        <p:nvSpPr>
          <p:cNvPr id="4" name="Slide Number Placeholder 3"/>
          <p:cNvSpPr>
            <a:spLocks noGrp="1"/>
          </p:cNvSpPr>
          <p:nvPr>
            <p:ph type="sldNum" sz="quarter" idx="4"/>
          </p:nvPr>
        </p:nvSpPr>
        <p:spPr/>
        <p:txBody>
          <a:bodyPr/>
          <a:lstStyle/>
          <a:p>
            <a:r>
              <a:rPr lang="en-US" dirty="0" smtClean="0"/>
              <a:t>16</a:t>
            </a:r>
            <a:endParaRPr lang="en-US" dirty="0"/>
          </a:p>
        </p:txBody>
      </p:sp>
      <p:pic>
        <p:nvPicPr>
          <p:cNvPr id="9"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3028" y="5669126"/>
            <a:ext cx="890051" cy="89005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7171" y="3937604"/>
            <a:ext cx="701072" cy="701072"/>
          </a:xfrm>
          <a:prstGeom prst="rect">
            <a:avLst/>
          </a:prstGeom>
        </p:spPr>
      </p:pic>
    </p:spTree>
    <p:extLst>
      <p:ext uri="{BB962C8B-B14F-4D97-AF65-F5344CB8AC3E}">
        <p14:creationId xmlns:p14="http://schemas.microsoft.com/office/powerpoint/2010/main" val="101305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209144" y="158649"/>
          <a:ext cx="11395075" cy="6559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26663" y="2442313"/>
            <a:ext cx="2428258" cy="850932"/>
          </a:xfrm>
        </p:spPr>
        <p:txBody>
          <a:bodyPr/>
          <a:lstStyle/>
          <a:p>
            <a:r>
              <a:rPr lang="en-US" sz="3200" dirty="0" smtClean="0"/>
              <a:t>Carl &amp; Dinah’s </a:t>
            </a:r>
            <a:r>
              <a:rPr lang="en-US" sz="3200" b="1" dirty="0" smtClean="0"/>
              <a:t>List Exchange </a:t>
            </a:r>
            <a:r>
              <a:rPr lang="en-US" sz="3200" dirty="0" smtClean="0"/>
              <a:t>KPD Chain</a:t>
            </a:r>
            <a:br>
              <a:rPr lang="en-US" sz="3200" dirty="0" smtClean="0"/>
            </a:br>
            <a:r>
              <a:rPr lang="en-US" sz="1800" i="1" dirty="0" smtClean="0"/>
              <a:t>Step by step</a:t>
            </a:r>
            <a:endParaRPr lang="en-US" sz="1800" dirty="0"/>
          </a:p>
        </p:txBody>
      </p:sp>
      <p:sp>
        <p:nvSpPr>
          <p:cNvPr id="4" name="Slide Number Placeholder 3"/>
          <p:cNvSpPr>
            <a:spLocks noGrp="1"/>
          </p:cNvSpPr>
          <p:nvPr>
            <p:ph type="sldNum" sz="quarter" idx="4"/>
          </p:nvPr>
        </p:nvSpPr>
        <p:spPr/>
        <p:txBody>
          <a:bodyPr/>
          <a:lstStyle/>
          <a:p>
            <a:r>
              <a:rPr lang="en-US" dirty="0" smtClean="0"/>
              <a:t>17</a:t>
            </a:r>
            <a:endParaRPr lang="en-US" dirty="0"/>
          </a:p>
        </p:txBody>
      </p:sp>
      <p:pic>
        <p:nvPicPr>
          <p:cNvPr id="9"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0561" y="5851689"/>
            <a:ext cx="890051" cy="89005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7697" y="4081519"/>
            <a:ext cx="717102" cy="717102"/>
          </a:xfrm>
          <a:prstGeom prst="rect">
            <a:avLst/>
          </a:prstGeom>
        </p:spPr>
      </p:pic>
    </p:spTree>
    <p:extLst>
      <p:ext uri="{BB962C8B-B14F-4D97-AF65-F5344CB8AC3E}">
        <p14:creationId xmlns:p14="http://schemas.microsoft.com/office/powerpoint/2010/main" val="2413324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26663" y="1071050"/>
          <a:ext cx="11896653" cy="5488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26663" y="402680"/>
            <a:ext cx="10911608" cy="850932"/>
          </a:xfrm>
        </p:spPr>
        <p:txBody>
          <a:bodyPr/>
          <a:lstStyle/>
          <a:p>
            <a:r>
              <a:rPr lang="en-US" sz="3600" dirty="0" smtClean="0"/>
              <a:t>Carl &amp; Dinah’s </a:t>
            </a:r>
            <a:r>
              <a:rPr lang="en-US" sz="3600" b="1" dirty="0" smtClean="0"/>
              <a:t>Donor-Driven</a:t>
            </a:r>
            <a:r>
              <a:rPr lang="en-US" sz="3600" dirty="0" smtClean="0"/>
              <a:t> DD Chains</a:t>
            </a:r>
            <a:br>
              <a:rPr lang="en-US" sz="3600" dirty="0" smtClean="0"/>
            </a:br>
            <a:endParaRPr lang="en-US" sz="2000" dirty="0"/>
          </a:p>
        </p:txBody>
      </p:sp>
      <p:sp>
        <p:nvSpPr>
          <p:cNvPr id="4" name="Slide Number Placeholder 3"/>
          <p:cNvSpPr>
            <a:spLocks noGrp="1"/>
          </p:cNvSpPr>
          <p:nvPr>
            <p:ph type="sldNum" sz="quarter" idx="4"/>
          </p:nvPr>
        </p:nvSpPr>
        <p:spPr/>
        <p:txBody>
          <a:bodyPr/>
          <a:lstStyle/>
          <a:p>
            <a:r>
              <a:rPr lang="en-US" dirty="0" smtClean="0"/>
              <a:t>18</a:t>
            </a:r>
            <a:endParaRPr lang="en-US" dirty="0"/>
          </a:p>
        </p:txBody>
      </p:sp>
      <p:pic>
        <p:nvPicPr>
          <p:cNvPr id="9"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7422" y="5486564"/>
            <a:ext cx="890051" cy="89005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8271" y="5135965"/>
            <a:ext cx="890051" cy="890051"/>
          </a:xfrm>
          <a:prstGeom prst="rect">
            <a:avLst/>
          </a:prstGeom>
        </p:spPr>
      </p:pic>
      <p:sp>
        <p:nvSpPr>
          <p:cNvPr id="11" name="TextBox 10"/>
          <p:cNvSpPr txBox="1"/>
          <p:nvPr/>
        </p:nvSpPr>
        <p:spPr>
          <a:xfrm>
            <a:off x="5156761" y="2590800"/>
            <a:ext cx="2046515" cy="1754326"/>
          </a:xfrm>
          <a:prstGeom prst="rect">
            <a:avLst/>
          </a:prstGeom>
          <a:noFill/>
        </p:spPr>
        <p:txBody>
          <a:bodyPr wrap="square" rtlCol="0">
            <a:spAutoFit/>
          </a:bodyPr>
          <a:lstStyle/>
          <a:p>
            <a:r>
              <a:rPr lang="en-US" dirty="0" smtClean="0"/>
              <a:t>A deceased </a:t>
            </a:r>
            <a:r>
              <a:rPr lang="en-US" dirty="0"/>
              <a:t>donor kidney is </a:t>
            </a:r>
            <a:r>
              <a:rPr lang="en-US" b="1" dirty="0"/>
              <a:t>redirected</a:t>
            </a:r>
            <a:r>
              <a:rPr lang="en-US" dirty="0"/>
              <a:t> from Waitlist allocation to a KPD </a:t>
            </a:r>
            <a:r>
              <a:rPr lang="en-US" dirty="0" smtClean="0"/>
              <a:t>program</a:t>
            </a:r>
            <a:endParaRPr lang="en-US" dirty="0"/>
          </a:p>
          <a:p>
            <a:endParaRPr lang="en-US" dirty="0"/>
          </a:p>
        </p:txBody>
      </p:sp>
    </p:spTree>
    <p:extLst>
      <p:ext uri="{BB962C8B-B14F-4D97-AF65-F5344CB8AC3E}">
        <p14:creationId xmlns:p14="http://schemas.microsoft.com/office/powerpoint/2010/main" val="1400315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811" y="135852"/>
            <a:ext cx="11411673" cy="738664"/>
          </a:xfrm>
          <a:prstGeom prst="rect">
            <a:avLst/>
          </a:prstGeom>
        </p:spPr>
        <p:txBody>
          <a:bodyPr vert="horz" wrap="square" lIns="0" tIns="0" rIns="0" bIns="0" rtlCol="0" anchor="ctr" anchorCtr="0">
            <a:spAutoFit/>
          </a:bodyPr>
          <a:lstStyle/>
          <a:p>
            <a:pPr marL="26841"/>
            <a:r>
              <a:rPr spc="21" dirty="0"/>
              <a:t>CPRA 99-100% </a:t>
            </a:r>
            <a:r>
              <a:rPr spc="11" dirty="0"/>
              <a:t>Recipient </a:t>
            </a:r>
            <a:r>
              <a:rPr spc="21" dirty="0"/>
              <a:t>“Bolus</a:t>
            </a:r>
            <a:r>
              <a:rPr spc="-42" dirty="0"/>
              <a:t> </a:t>
            </a:r>
            <a:r>
              <a:rPr dirty="0"/>
              <a:t>Effect”</a:t>
            </a:r>
          </a:p>
        </p:txBody>
      </p:sp>
      <p:grpSp>
        <p:nvGrpSpPr>
          <p:cNvPr id="64" name="Group 63"/>
          <p:cNvGrpSpPr/>
          <p:nvPr/>
        </p:nvGrpSpPr>
        <p:grpSpPr>
          <a:xfrm>
            <a:off x="747023" y="1043347"/>
            <a:ext cx="10661766" cy="4479288"/>
            <a:chOff x="352792" y="493658"/>
            <a:chExt cx="5044595" cy="1902388"/>
          </a:xfrm>
        </p:grpSpPr>
        <p:sp>
          <p:nvSpPr>
            <p:cNvPr id="3" name="object 3"/>
            <p:cNvSpPr/>
            <p:nvPr/>
          </p:nvSpPr>
          <p:spPr>
            <a:xfrm>
              <a:off x="562497" y="2075866"/>
              <a:ext cx="4834890" cy="0"/>
            </a:xfrm>
            <a:custGeom>
              <a:avLst/>
              <a:gdLst/>
              <a:ahLst/>
              <a:cxnLst/>
              <a:rect l="l" t="t" r="r" b="b"/>
              <a:pathLst>
                <a:path w="4834890">
                  <a:moveTo>
                    <a:pt x="0" y="0"/>
                  </a:moveTo>
                  <a:lnTo>
                    <a:pt x="4834388" y="0"/>
                  </a:lnTo>
                </a:path>
              </a:pathLst>
            </a:custGeom>
            <a:ln w="3420">
              <a:solidFill>
                <a:srgbClr val="F2F2F2"/>
              </a:solidFill>
            </a:ln>
          </p:spPr>
          <p:txBody>
            <a:bodyPr wrap="square" lIns="0" tIns="0" rIns="0" bIns="0" rtlCol="0"/>
            <a:lstStyle/>
            <a:p>
              <a:endParaRPr sz="3804"/>
            </a:p>
          </p:txBody>
        </p:sp>
        <p:sp>
          <p:nvSpPr>
            <p:cNvPr id="4" name="object 4"/>
            <p:cNvSpPr/>
            <p:nvPr/>
          </p:nvSpPr>
          <p:spPr>
            <a:xfrm>
              <a:off x="562497" y="1643821"/>
              <a:ext cx="4834890" cy="0"/>
            </a:xfrm>
            <a:custGeom>
              <a:avLst/>
              <a:gdLst/>
              <a:ahLst/>
              <a:cxnLst/>
              <a:rect l="l" t="t" r="r" b="b"/>
              <a:pathLst>
                <a:path w="4834890">
                  <a:moveTo>
                    <a:pt x="0" y="0"/>
                  </a:moveTo>
                  <a:lnTo>
                    <a:pt x="4834388" y="0"/>
                  </a:lnTo>
                </a:path>
              </a:pathLst>
            </a:custGeom>
            <a:ln w="3420">
              <a:solidFill>
                <a:srgbClr val="F2F2F2"/>
              </a:solidFill>
            </a:ln>
          </p:spPr>
          <p:txBody>
            <a:bodyPr wrap="square" lIns="0" tIns="0" rIns="0" bIns="0" rtlCol="0"/>
            <a:lstStyle/>
            <a:p>
              <a:endParaRPr sz="3804"/>
            </a:p>
          </p:txBody>
        </p:sp>
        <p:sp>
          <p:nvSpPr>
            <p:cNvPr id="5" name="object 5"/>
            <p:cNvSpPr/>
            <p:nvPr/>
          </p:nvSpPr>
          <p:spPr>
            <a:xfrm>
              <a:off x="562497" y="1211840"/>
              <a:ext cx="4834890" cy="0"/>
            </a:xfrm>
            <a:custGeom>
              <a:avLst/>
              <a:gdLst/>
              <a:ahLst/>
              <a:cxnLst/>
              <a:rect l="l" t="t" r="r" b="b"/>
              <a:pathLst>
                <a:path w="4834890">
                  <a:moveTo>
                    <a:pt x="0" y="0"/>
                  </a:moveTo>
                  <a:lnTo>
                    <a:pt x="4834388" y="0"/>
                  </a:lnTo>
                </a:path>
              </a:pathLst>
            </a:custGeom>
            <a:ln w="3420">
              <a:solidFill>
                <a:srgbClr val="F2F2F2"/>
              </a:solidFill>
            </a:ln>
          </p:spPr>
          <p:txBody>
            <a:bodyPr wrap="square" lIns="0" tIns="0" rIns="0" bIns="0" rtlCol="0"/>
            <a:lstStyle/>
            <a:p>
              <a:endParaRPr sz="3804"/>
            </a:p>
          </p:txBody>
        </p:sp>
        <p:sp>
          <p:nvSpPr>
            <p:cNvPr id="6" name="object 6"/>
            <p:cNvSpPr/>
            <p:nvPr/>
          </p:nvSpPr>
          <p:spPr>
            <a:xfrm>
              <a:off x="562497" y="779795"/>
              <a:ext cx="4834890" cy="0"/>
            </a:xfrm>
            <a:custGeom>
              <a:avLst/>
              <a:gdLst/>
              <a:ahLst/>
              <a:cxnLst/>
              <a:rect l="l" t="t" r="r" b="b"/>
              <a:pathLst>
                <a:path w="4834890">
                  <a:moveTo>
                    <a:pt x="0" y="0"/>
                  </a:moveTo>
                  <a:lnTo>
                    <a:pt x="4834388" y="0"/>
                  </a:lnTo>
                </a:path>
              </a:pathLst>
            </a:custGeom>
            <a:ln w="3420">
              <a:solidFill>
                <a:srgbClr val="F2F2F2"/>
              </a:solidFill>
            </a:ln>
          </p:spPr>
          <p:txBody>
            <a:bodyPr wrap="square" lIns="0" tIns="0" rIns="0" bIns="0" rtlCol="0"/>
            <a:lstStyle/>
            <a:p>
              <a:endParaRPr sz="3804"/>
            </a:p>
          </p:txBody>
        </p:sp>
        <p:sp>
          <p:nvSpPr>
            <p:cNvPr id="7" name="object 7"/>
            <p:cNvSpPr/>
            <p:nvPr/>
          </p:nvSpPr>
          <p:spPr>
            <a:xfrm>
              <a:off x="562497" y="2291857"/>
              <a:ext cx="4834890" cy="0"/>
            </a:xfrm>
            <a:custGeom>
              <a:avLst/>
              <a:gdLst/>
              <a:ahLst/>
              <a:cxnLst/>
              <a:rect l="l" t="t" r="r" b="b"/>
              <a:pathLst>
                <a:path w="4834890">
                  <a:moveTo>
                    <a:pt x="0" y="0"/>
                  </a:moveTo>
                  <a:lnTo>
                    <a:pt x="4834388" y="0"/>
                  </a:lnTo>
                </a:path>
              </a:pathLst>
            </a:custGeom>
            <a:ln w="6904">
              <a:solidFill>
                <a:srgbClr val="D9D9D9"/>
              </a:solidFill>
            </a:ln>
          </p:spPr>
          <p:txBody>
            <a:bodyPr wrap="square" lIns="0" tIns="0" rIns="0" bIns="0" rtlCol="0"/>
            <a:lstStyle/>
            <a:p>
              <a:endParaRPr sz="3804"/>
            </a:p>
          </p:txBody>
        </p:sp>
        <p:sp>
          <p:nvSpPr>
            <p:cNvPr id="8" name="object 8"/>
            <p:cNvSpPr/>
            <p:nvPr/>
          </p:nvSpPr>
          <p:spPr>
            <a:xfrm>
              <a:off x="562497" y="1859876"/>
              <a:ext cx="4834890" cy="0"/>
            </a:xfrm>
            <a:custGeom>
              <a:avLst/>
              <a:gdLst/>
              <a:ahLst/>
              <a:cxnLst/>
              <a:rect l="l" t="t" r="r" b="b"/>
              <a:pathLst>
                <a:path w="4834890">
                  <a:moveTo>
                    <a:pt x="0" y="0"/>
                  </a:moveTo>
                  <a:lnTo>
                    <a:pt x="4834388" y="0"/>
                  </a:lnTo>
                </a:path>
              </a:pathLst>
            </a:custGeom>
            <a:ln w="6904">
              <a:solidFill>
                <a:srgbClr val="D9D9D9"/>
              </a:solidFill>
            </a:ln>
          </p:spPr>
          <p:txBody>
            <a:bodyPr wrap="square" lIns="0" tIns="0" rIns="0" bIns="0" rtlCol="0"/>
            <a:lstStyle/>
            <a:p>
              <a:endParaRPr sz="3804"/>
            </a:p>
          </p:txBody>
        </p:sp>
        <p:sp>
          <p:nvSpPr>
            <p:cNvPr id="9" name="object 9"/>
            <p:cNvSpPr/>
            <p:nvPr/>
          </p:nvSpPr>
          <p:spPr>
            <a:xfrm>
              <a:off x="562497" y="1427831"/>
              <a:ext cx="4834890" cy="0"/>
            </a:xfrm>
            <a:custGeom>
              <a:avLst/>
              <a:gdLst/>
              <a:ahLst/>
              <a:cxnLst/>
              <a:rect l="l" t="t" r="r" b="b"/>
              <a:pathLst>
                <a:path w="4834890">
                  <a:moveTo>
                    <a:pt x="0" y="0"/>
                  </a:moveTo>
                  <a:lnTo>
                    <a:pt x="4834388" y="0"/>
                  </a:lnTo>
                </a:path>
              </a:pathLst>
            </a:custGeom>
            <a:ln w="6904">
              <a:solidFill>
                <a:srgbClr val="D9D9D9"/>
              </a:solidFill>
            </a:ln>
          </p:spPr>
          <p:txBody>
            <a:bodyPr wrap="square" lIns="0" tIns="0" rIns="0" bIns="0" rtlCol="0"/>
            <a:lstStyle/>
            <a:p>
              <a:endParaRPr sz="3804"/>
            </a:p>
          </p:txBody>
        </p:sp>
        <p:sp>
          <p:nvSpPr>
            <p:cNvPr id="10" name="object 10"/>
            <p:cNvSpPr/>
            <p:nvPr/>
          </p:nvSpPr>
          <p:spPr>
            <a:xfrm>
              <a:off x="562497" y="995786"/>
              <a:ext cx="4834890" cy="0"/>
            </a:xfrm>
            <a:custGeom>
              <a:avLst/>
              <a:gdLst/>
              <a:ahLst/>
              <a:cxnLst/>
              <a:rect l="l" t="t" r="r" b="b"/>
              <a:pathLst>
                <a:path w="4834890">
                  <a:moveTo>
                    <a:pt x="0" y="0"/>
                  </a:moveTo>
                  <a:lnTo>
                    <a:pt x="4834388" y="0"/>
                  </a:lnTo>
                </a:path>
              </a:pathLst>
            </a:custGeom>
            <a:ln w="6904">
              <a:solidFill>
                <a:srgbClr val="D9D9D9"/>
              </a:solidFill>
            </a:ln>
          </p:spPr>
          <p:txBody>
            <a:bodyPr wrap="square" lIns="0" tIns="0" rIns="0" bIns="0" rtlCol="0"/>
            <a:lstStyle/>
            <a:p>
              <a:endParaRPr sz="3804"/>
            </a:p>
          </p:txBody>
        </p:sp>
        <p:sp>
          <p:nvSpPr>
            <p:cNvPr id="11" name="object 11"/>
            <p:cNvSpPr/>
            <p:nvPr/>
          </p:nvSpPr>
          <p:spPr>
            <a:xfrm>
              <a:off x="562497" y="563805"/>
              <a:ext cx="4834890" cy="0"/>
            </a:xfrm>
            <a:custGeom>
              <a:avLst/>
              <a:gdLst/>
              <a:ahLst/>
              <a:cxnLst/>
              <a:rect l="l" t="t" r="r" b="b"/>
              <a:pathLst>
                <a:path w="4834890">
                  <a:moveTo>
                    <a:pt x="0" y="0"/>
                  </a:moveTo>
                  <a:lnTo>
                    <a:pt x="4834388" y="0"/>
                  </a:lnTo>
                </a:path>
              </a:pathLst>
            </a:custGeom>
            <a:ln w="6904">
              <a:solidFill>
                <a:srgbClr val="D9D9D9"/>
              </a:solidFill>
            </a:ln>
          </p:spPr>
          <p:txBody>
            <a:bodyPr wrap="square" lIns="0" tIns="0" rIns="0" bIns="0" rtlCol="0"/>
            <a:lstStyle/>
            <a:p>
              <a:endParaRPr sz="3804"/>
            </a:p>
          </p:txBody>
        </p:sp>
        <p:sp>
          <p:nvSpPr>
            <p:cNvPr id="12" name="object 12"/>
            <p:cNvSpPr/>
            <p:nvPr/>
          </p:nvSpPr>
          <p:spPr>
            <a:xfrm>
              <a:off x="784166" y="762500"/>
              <a:ext cx="4391660" cy="1391285"/>
            </a:xfrm>
            <a:custGeom>
              <a:avLst/>
              <a:gdLst/>
              <a:ahLst/>
              <a:cxnLst/>
              <a:rect l="l" t="t" r="r" b="b"/>
              <a:pathLst>
                <a:path w="4391660" h="1391285">
                  <a:moveTo>
                    <a:pt x="0" y="1373832"/>
                  </a:moveTo>
                  <a:lnTo>
                    <a:pt x="120804" y="1391127"/>
                  </a:lnTo>
                  <a:lnTo>
                    <a:pt x="229864" y="1252898"/>
                  </a:lnTo>
                  <a:lnTo>
                    <a:pt x="350669" y="1330660"/>
                  </a:lnTo>
                  <a:lnTo>
                    <a:pt x="467538" y="1356537"/>
                  </a:lnTo>
                  <a:lnTo>
                    <a:pt x="588342" y="1278776"/>
                  </a:lnTo>
                  <a:lnTo>
                    <a:pt x="705211" y="1373832"/>
                  </a:lnTo>
                  <a:lnTo>
                    <a:pt x="826016" y="1226956"/>
                  </a:lnTo>
                  <a:lnTo>
                    <a:pt x="946756" y="1278776"/>
                  </a:lnTo>
                  <a:lnTo>
                    <a:pt x="1063689" y="1313365"/>
                  </a:lnTo>
                  <a:lnTo>
                    <a:pt x="1184429" y="1287423"/>
                  </a:lnTo>
                  <a:lnTo>
                    <a:pt x="1313043" y="1322013"/>
                  </a:lnTo>
                  <a:lnTo>
                    <a:pt x="1422102" y="0"/>
                  </a:lnTo>
                  <a:lnTo>
                    <a:pt x="1542907" y="172818"/>
                  </a:lnTo>
                  <a:lnTo>
                    <a:pt x="1651967" y="198760"/>
                  </a:lnTo>
                  <a:lnTo>
                    <a:pt x="1772772" y="371578"/>
                  </a:lnTo>
                  <a:lnTo>
                    <a:pt x="1889641" y="267874"/>
                  </a:lnTo>
                  <a:lnTo>
                    <a:pt x="2010445" y="440692"/>
                  </a:lnTo>
                  <a:lnTo>
                    <a:pt x="2127314" y="371578"/>
                  </a:lnTo>
                  <a:lnTo>
                    <a:pt x="2248119" y="518454"/>
                  </a:lnTo>
                  <a:lnTo>
                    <a:pt x="2368923" y="561626"/>
                  </a:lnTo>
                  <a:lnTo>
                    <a:pt x="2485792" y="475217"/>
                  </a:lnTo>
                  <a:lnTo>
                    <a:pt x="2606597" y="509806"/>
                  </a:lnTo>
                  <a:lnTo>
                    <a:pt x="2723465" y="457987"/>
                  </a:lnTo>
                  <a:lnTo>
                    <a:pt x="2844205" y="501159"/>
                  </a:lnTo>
                  <a:lnTo>
                    <a:pt x="2965010" y="648035"/>
                  </a:lnTo>
                  <a:lnTo>
                    <a:pt x="3078007" y="613510"/>
                  </a:lnTo>
                  <a:lnTo>
                    <a:pt x="3198812" y="656682"/>
                  </a:lnTo>
                  <a:lnTo>
                    <a:pt x="3315680" y="691272"/>
                  </a:lnTo>
                  <a:lnTo>
                    <a:pt x="3436485" y="708566"/>
                  </a:lnTo>
                  <a:lnTo>
                    <a:pt x="3553353" y="673977"/>
                  </a:lnTo>
                  <a:lnTo>
                    <a:pt x="3674094" y="699919"/>
                  </a:lnTo>
                  <a:lnTo>
                    <a:pt x="3794898" y="622157"/>
                  </a:lnTo>
                  <a:lnTo>
                    <a:pt x="3911767" y="691272"/>
                  </a:lnTo>
                  <a:lnTo>
                    <a:pt x="4032572" y="665330"/>
                  </a:lnTo>
                  <a:lnTo>
                    <a:pt x="4149440" y="466634"/>
                  </a:lnTo>
                  <a:lnTo>
                    <a:pt x="4270245" y="656682"/>
                  </a:lnTo>
                  <a:lnTo>
                    <a:pt x="4391050" y="699919"/>
                  </a:lnTo>
                </a:path>
              </a:pathLst>
            </a:custGeom>
            <a:ln w="13745">
              <a:solidFill>
                <a:srgbClr val="0F99D6"/>
              </a:solidFill>
            </a:ln>
          </p:spPr>
          <p:txBody>
            <a:bodyPr wrap="square" lIns="0" tIns="0" rIns="0" bIns="0" rtlCol="0"/>
            <a:lstStyle/>
            <a:p>
              <a:endParaRPr sz="3804"/>
            </a:p>
          </p:txBody>
        </p:sp>
        <p:sp>
          <p:nvSpPr>
            <p:cNvPr id="13" name="object 13"/>
            <p:cNvSpPr txBox="1"/>
            <p:nvPr/>
          </p:nvSpPr>
          <p:spPr>
            <a:xfrm>
              <a:off x="727326" y="2077389"/>
              <a:ext cx="113664" cy="41448"/>
            </a:xfrm>
            <a:prstGeom prst="rect">
              <a:avLst/>
            </a:prstGeom>
          </p:spPr>
          <p:txBody>
            <a:bodyPr vert="horz" wrap="square" lIns="0" tIns="0" rIns="0" bIns="0" rtlCol="0">
              <a:spAutoFit/>
            </a:bodyPr>
            <a:lstStyle/>
            <a:p>
              <a:pPr marL="26841"/>
              <a:r>
                <a:rPr sz="634" dirty="0">
                  <a:latin typeface="Arial"/>
                  <a:cs typeface="Arial"/>
                </a:rPr>
                <a:t>1.8%</a:t>
              </a:r>
              <a:endParaRPr sz="634">
                <a:latin typeface="Arial"/>
                <a:cs typeface="Arial"/>
              </a:endParaRPr>
            </a:p>
          </p:txBody>
        </p:sp>
        <p:sp>
          <p:nvSpPr>
            <p:cNvPr id="14" name="object 14"/>
            <p:cNvSpPr txBox="1"/>
            <p:nvPr/>
          </p:nvSpPr>
          <p:spPr>
            <a:xfrm>
              <a:off x="848130" y="2094684"/>
              <a:ext cx="113664" cy="41448"/>
            </a:xfrm>
            <a:prstGeom prst="rect">
              <a:avLst/>
            </a:prstGeom>
          </p:spPr>
          <p:txBody>
            <a:bodyPr vert="horz" wrap="square" lIns="0" tIns="0" rIns="0" bIns="0" rtlCol="0">
              <a:spAutoFit/>
            </a:bodyPr>
            <a:lstStyle/>
            <a:p>
              <a:pPr marL="26841"/>
              <a:r>
                <a:rPr sz="634" dirty="0">
                  <a:latin typeface="Arial"/>
                  <a:cs typeface="Arial"/>
                </a:rPr>
                <a:t>1.6%</a:t>
              </a:r>
              <a:endParaRPr sz="634">
                <a:latin typeface="Arial"/>
                <a:cs typeface="Arial"/>
              </a:endParaRPr>
            </a:p>
          </p:txBody>
        </p:sp>
        <p:sp>
          <p:nvSpPr>
            <p:cNvPr id="15" name="object 15"/>
            <p:cNvSpPr txBox="1"/>
            <p:nvPr/>
          </p:nvSpPr>
          <p:spPr>
            <a:xfrm>
              <a:off x="957190" y="1956455"/>
              <a:ext cx="113664" cy="41448"/>
            </a:xfrm>
            <a:prstGeom prst="rect">
              <a:avLst/>
            </a:prstGeom>
          </p:spPr>
          <p:txBody>
            <a:bodyPr vert="horz" wrap="square" lIns="0" tIns="0" rIns="0" bIns="0" rtlCol="0">
              <a:spAutoFit/>
            </a:bodyPr>
            <a:lstStyle/>
            <a:p>
              <a:pPr marL="26841"/>
              <a:r>
                <a:rPr sz="634" dirty="0">
                  <a:latin typeface="Arial"/>
                  <a:cs typeface="Arial"/>
                </a:rPr>
                <a:t>3.2%</a:t>
              </a:r>
              <a:endParaRPr sz="634">
                <a:latin typeface="Arial"/>
                <a:cs typeface="Arial"/>
              </a:endParaRPr>
            </a:p>
          </p:txBody>
        </p:sp>
        <p:sp>
          <p:nvSpPr>
            <p:cNvPr id="16" name="object 16"/>
            <p:cNvSpPr txBox="1"/>
            <p:nvPr/>
          </p:nvSpPr>
          <p:spPr>
            <a:xfrm>
              <a:off x="1077995" y="2034217"/>
              <a:ext cx="231140" cy="41448"/>
            </a:xfrm>
            <a:prstGeom prst="rect">
              <a:avLst/>
            </a:prstGeom>
          </p:spPr>
          <p:txBody>
            <a:bodyPr vert="horz" wrap="square" lIns="0" tIns="0" rIns="0" bIns="0" rtlCol="0">
              <a:spAutoFit/>
            </a:bodyPr>
            <a:lstStyle/>
            <a:p>
              <a:pPr marL="26841"/>
              <a:r>
                <a:rPr sz="634" dirty="0">
                  <a:latin typeface="Arial"/>
                  <a:cs typeface="Arial"/>
                </a:rPr>
                <a:t>2.3%</a:t>
              </a:r>
              <a:r>
                <a:rPr sz="634" spc="127" dirty="0">
                  <a:latin typeface="Arial"/>
                  <a:cs typeface="Arial"/>
                </a:rPr>
                <a:t> </a:t>
              </a:r>
              <a:r>
                <a:rPr sz="951" baseline="-37037" dirty="0">
                  <a:latin typeface="Arial"/>
                  <a:cs typeface="Arial"/>
                </a:rPr>
                <a:t>2.0%</a:t>
              </a:r>
              <a:endParaRPr sz="951" baseline="-37037">
                <a:latin typeface="Arial"/>
                <a:cs typeface="Arial"/>
              </a:endParaRPr>
            </a:p>
          </p:txBody>
        </p:sp>
        <p:sp>
          <p:nvSpPr>
            <p:cNvPr id="17" name="object 17"/>
            <p:cNvSpPr txBox="1"/>
            <p:nvPr/>
          </p:nvSpPr>
          <p:spPr>
            <a:xfrm>
              <a:off x="1315669" y="1982333"/>
              <a:ext cx="113664" cy="41448"/>
            </a:xfrm>
            <a:prstGeom prst="rect">
              <a:avLst/>
            </a:prstGeom>
          </p:spPr>
          <p:txBody>
            <a:bodyPr vert="horz" wrap="square" lIns="0" tIns="0" rIns="0" bIns="0" rtlCol="0">
              <a:spAutoFit/>
            </a:bodyPr>
            <a:lstStyle/>
            <a:p>
              <a:pPr marL="26841"/>
              <a:r>
                <a:rPr sz="634" dirty="0">
                  <a:latin typeface="Arial"/>
                  <a:cs typeface="Arial"/>
                </a:rPr>
                <a:t>2.9%</a:t>
              </a:r>
              <a:endParaRPr sz="634">
                <a:latin typeface="Arial"/>
                <a:cs typeface="Arial"/>
              </a:endParaRPr>
            </a:p>
          </p:txBody>
        </p:sp>
        <p:sp>
          <p:nvSpPr>
            <p:cNvPr id="18" name="object 18"/>
            <p:cNvSpPr txBox="1"/>
            <p:nvPr/>
          </p:nvSpPr>
          <p:spPr>
            <a:xfrm>
              <a:off x="1432537" y="2077389"/>
              <a:ext cx="113664" cy="41448"/>
            </a:xfrm>
            <a:prstGeom prst="rect">
              <a:avLst/>
            </a:prstGeom>
          </p:spPr>
          <p:txBody>
            <a:bodyPr vert="horz" wrap="square" lIns="0" tIns="0" rIns="0" bIns="0" rtlCol="0">
              <a:spAutoFit/>
            </a:bodyPr>
            <a:lstStyle/>
            <a:p>
              <a:pPr marL="26841"/>
              <a:r>
                <a:rPr sz="634" dirty="0">
                  <a:latin typeface="Arial"/>
                  <a:cs typeface="Arial"/>
                </a:rPr>
                <a:t>1.8%</a:t>
              </a:r>
              <a:endParaRPr sz="634">
                <a:latin typeface="Arial"/>
                <a:cs typeface="Arial"/>
              </a:endParaRPr>
            </a:p>
          </p:txBody>
        </p:sp>
        <p:sp>
          <p:nvSpPr>
            <p:cNvPr id="19" name="object 19"/>
            <p:cNvSpPr txBox="1"/>
            <p:nvPr/>
          </p:nvSpPr>
          <p:spPr>
            <a:xfrm>
              <a:off x="1553342" y="1930513"/>
              <a:ext cx="113664" cy="41448"/>
            </a:xfrm>
            <a:prstGeom prst="rect">
              <a:avLst/>
            </a:prstGeom>
          </p:spPr>
          <p:txBody>
            <a:bodyPr vert="horz" wrap="square" lIns="0" tIns="0" rIns="0" bIns="0" rtlCol="0">
              <a:spAutoFit/>
            </a:bodyPr>
            <a:lstStyle/>
            <a:p>
              <a:pPr marL="26841"/>
              <a:r>
                <a:rPr sz="634" dirty="0">
                  <a:latin typeface="Arial"/>
                  <a:cs typeface="Arial"/>
                </a:rPr>
                <a:t>3.5%</a:t>
              </a:r>
              <a:endParaRPr sz="634">
                <a:latin typeface="Arial"/>
                <a:cs typeface="Arial"/>
              </a:endParaRPr>
            </a:p>
          </p:txBody>
        </p:sp>
        <p:sp>
          <p:nvSpPr>
            <p:cNvPr id="20" name="object 20"/>
            <p:cNvSpPr txBox="1"/>
            <p:nvPr/>
          </p:nvSpPr>
          <p:spPr>
            <a:xfrm>
              <a:off x="1674147" y="1982333"/>
              <a:ext cx="480059" cy="76250"/>
            </a:xfrm>
            <a:prstGeom prst="rect">
              <a:avLst/>
            </a:prstGeom>
          </p:spPr>
          <p:txBody>
            <a:bodyPr vert="horz" wrap="square" lIns="0" tIns="0" rIns="0" bIns="0" rtlCol="0">
              <a:spAutoFit/>
            </a:bodyPr>
            <a:lstStyle/>
            <a:p>
              <a:pPr marL="26841">
                <a:lnSpc>
                  <a:spcPts val="740"/>
                </a:lnSpc>
              </a:pPr>
              <a:r>
                <a:rPr sz="634" dirty="0">
                  <a:latin typeface="Arial"/>
                  <a:cs typeface="Arial"/>
                </a:rPr>
                <a:t>2.9%</a:t>
              </a:r>
              <a:endParaRPr sz="634">
                <a:latin typeface="Arial"/>
                <a:cs typeface="Arial"/>
              </a:endParaRPr>
            </a:p>
            <a:p>
              <a:pPr marL="273781">
                <a:lnSpc>
                  <a:spcPts val="740"/>
                </a:lnSpc>
              </a:pPr>
              <a:r>
                <a:rPr sz="951" baseline="9259" dirty="0">
                  <a:latin typeface="Arial"/>
                  <a:cs typeface="Arial"/>
                </a:rPr>
                <a:t>2.5%   </a:t>
              </a:r>
              <a:r>
                <a:rPr sz="951" baseline="46296" dirty="0">
                  <a:latin typeface="Arial"/>
                  <a:cs typeface="Arial"/>
                </a:rPr>
                <a:t>2.8%   </a:t>
              </a:r>
              <a:r>
                <a:rPr sz="634" dirty="0">
                  <a:latin typeface="Arial"/>
                  <a:cs typeface="Arial"/>
                </a:rPr>
                <a:t>2.4%</a:t>
              </a:r>
              <a:endParaRPr sz="634">
                <a:latin typeface="Arial"/>
                <a:cs typeface="Arial"/>
              </a:endParaRPr>
            </a:p>
          </p:txBody>
        </p:sp>
        <p:sp>
          <p:nvSpPr>
            <p:cNvPr id="21" name="object 21"/>
            <p:cNvSpPr txBox="1"/>
            <p:nvPr/>
          </p:nvSpPr>
          <p:spPr>
            <a:xfrm>
              <a:off x="2138716" y="703557"/>
              <a:ext cx="135255" cy="41448"/>
            </a:xfrm>
            <a:prstGeom prst="rect">
              <a:avLst/>
            </a:prstGeom>
          </p:spPr>
          <p:txBody>
            <a:bodyPr vert="horz" wrap="square" lIns="0" tIns="0" rIns="0" bIns="0" rtlCol="0">
              <a:spAutoFit/>
            </a:bodyPr>
            <a:lstStyle/>
            <a:p>
              <a:pPr marL="26841"/>
              <a:r>
                <a:rPr sz="634" dirty="0">
                  <a:latin typeface="Arial"/>
                  <a:cs typeface="Arial"/>
                </a:rPr>
                <a:t>17.7%</a:t>
              </a:r>
              <a:endParaRPr sz="634">
                <a:latin typeface="Arial"/>
                <a:cs typeface="Arial"/>
              </a:endParaRPr>
            </a:p>
          </p:txBody>
        </p:sp>
        <p:sp>
          <p:nvSpPr>
            <p:cNvPr id="22" name="object 22"/>
            <p:cNvSpPr txBox="1"/>
            <p:nvPr/>
          </p:nvSpPr>
          <p:spPr>
            <a:xfrm>
              <a:off x="2259457" y="876375"/>
              <a:ext cx="135255" cy="41448"/>
            </a:xfrm>
            <a:prstGeom prst="rect">
              <a:avLst/>
            </a:prstGeom>
          </p:spPr>
          <p:txBody>
            <a:bodyPr vert="horz" wrap="square" lIns="0" tIns="0" rIns="0" bIns="0" rtlCol="0">
              <a:spAutoFit/>
            </a:bodyPr>
            <a:lstStyle/>
            <a:p>
              <a:pPr marL="26841"/>
              <a:r>
                <a:rPr sz="634" dirty="0">
                  <a:latin typeface="Arial"/>
                  <a:cs typeface="Arial"/>
                </a:rPr>
                <a:t>15.7%</a:t>
              </a:r>
              <a:endParaRPr sz="634">
                <a:latin typeface="Arial"/>
                <a:cs typeface="Arial"/>
              </a:endParaRPr>
            </a:p>
          </p:txBody>
        </p:sp>
        <p:sp>
          <p:nvSpPr>
            <p:cNvPr id="23" name="object 23"/>
            <p:cNvSpPr txBox="1"/>
            <p:nvPr/>
          </p:nvSpPr>
          <p:spPr>
            <a:xfrm>
              <a:off x="2368581" y="902317"/>
              <a:ext cx="135255" cy="41448"/>
            </a:xfrm>
            <a:prstGeom prst="rect">
              <a:avLst/>
            </a:prstGeom>
          </p:spPr>
          <p:txBody>
            <a:bodyPr vert="horz" wrap="square" lIns="0" tIns="0" rIns="0" bIns="0" rtlCol="0">
              <a:spAutoFit/>
            </a:bodyPr>
            <a:lstStyle/>
            <a:p>
              <a:pPr marL="26841"/>
              <a:r>
                <a:rPr sz="634" dirty="0">
                  <a:latin typeface="Arial"/>
                  <a:cs typeface="Arial"/>
                </a:rPr>
                <a:t>15.4%</a:t>
              </a:r>
              <a:endParaRPr sz="634">
                <a:latin typeface="Arial"/>
                <a:cs typeface="Arial"/>
              </a:endParaRPr>
            </a:p>
          </p:txBody>
        </p:sp>
        <p:sp>
          <p:nvSpPr>
            <p:cNvPr id="24" name="object 24"/>
            <p:cNvSpPr txBox="1"/>
            <p:nvPr/>
          </p:nvSpPr>
          <p:spPr>
            <a:xfrm>
              <a:off x="2489386" y="1075135"/>
              <a:ext cx="135255" cy="41448"/>
            </a:xfrm>
            <a:prstGeom prst="rect">
              <a:avLst/>
            </a:prstGeom>
          </p:spPr>
          <p:txBody>
            <a:bodyPr vert="horz" wrap="square" lIns="0" tIns="0" rIns="0" bIns="0" rtlCol="0">
              <a:spAutoFit/>
            </a:bodyPr>
            <a:lstStyle/>
            <a:p>
              <a:pPr marL="26841"/>
              <a:r>
                <a:rPr sz="634" dirty="0">
                  <a:latin typeface="Arial"/>
                  <a:cs typeface="Arial"/>
                </a:rPr>
                <a:t>13.4%</a:t>
              </a:r>
              <a:endParaRPr sz="634">
                <a:latin typeface="Arial"/>
                <a:cs typeface="Arial"/>
              </a:endParaRPr>
            </a:p>
          </p:txBody>
        </p:sp>
        <p:sp>
          <p:nvSpPr>
            <p:cNvPr id="25" name="object 25"/>
            <p:cNvSpPr txBox="1"/>
            <p:nvPr/>
          </p:nvSpPr>
          <p:spPr>
            <a:xfrm>
              <a:off x="2606254" y="971431"/>
              <a:ext cx="135255" cy="41448"/>
            </a:xfrm>
            <a:prstGeom prst="rect">
              <a:avLst/>
            </a:prstGeom>
          </p:spPr>
          <p:txBody>
            <a:bodyPr vert="horz" wrap="square" lIns="0" tIns="0" rIns="0" bIns="0" rtlCol="0">
              <a:spAutoFit/>
            </a:bodyPr>
            <a:lstStyle/>
            <a:p>
              <a:pPr marL="26841"/>
              <a:r>
                <a:rPr sz="634" dirty="0">
                  <a:latin typeface="Arial"/>
                  <a:cs typeface="Arial"/>
                </a:rPr>
                <a:t>14.6%</a:t>
              </a:r>
              <a:endParaRPr sz="634">
                <a:latin typeface="Arial"/>
                <a:cs typeface="Arial"/>
              </a:endParaRPr>
            </a:p>
          </p:txBody>
        </p:sp>
        <p:sp>
          <p:nvSpPr>
            <p:cNvPr id="26" name="object 26"/>
            <p:cNvSpPr txBox="1"/>
            <p:nvPr/>
          </p:nvSpPr>
          <p:spPr>
            <a:xfrm>
              <a:off x="2726994" y="1144249"/>
              <a:ext cx="135255" cy="41448"/>
            </a:xfrm>
            <a:prstGeom prst="rect">
              <a:avLst/>
            </a:prstGeom>
          </p:spPr>
          <p:txBody>
            <a:bodyPr vert="horz" wrap="square" lIns="0" tIns="0" rIns="0" bIns="0" rtlCol="0">
              <a:spAutoFit/>
            </a:bodyPr>
            <a:lstStyle/>
            <a:p>
              <a:pPr marL="26841"/>
              <a:r>
                <a:rPr sz="634" dirty="0">
                  <a:latin typeface="Arial"/>
                  <a:cs typeface="Arial"/>
                </a:rPr>
                <a:t>12.6%</a:t>
              </a:r>
              <a:endParaRPr sz="634">
                <a:latin typeface="Arial"/>
                <a:cs typeface="Arial"/>
              </a:endParaRPr>
            </a:p>
          </p:txBody>
        </p:sp>
        <p:sp>
          <p:nvSpPr>
            <p:cNvPr id="27" name="object 27"/>
            <p:cNvSpPr txBox="1"/>
            <p:nvPr/>
          </p:nvSpPr>
          <p:spPr>
            <a:xfrm>
              <a:off x="2843927" y="1075135"/>
              <a:ext cx="135255" cy="41448"/>
            </a:xfrm>
            <a:prstGeom prst="rect">
              <a:avLst/>
            </a:prstGeom>
          </p:spPr>
          <p:txBody>
            <a:bodyPr vert="horz" wrap="square" lIns="0" tIns="0" rIns="0" bIns="0" rtlCol="0">
              <a:spAutoFit/>
            </a:bodyPr>
            <a:lstStyle/>
            <a:p>
              <a:pPr marL="26841"/>
              <a:r>
                <a:rPr sz="634" dirty="0">
                  <a:latin typeface="Arial"/>
                  <a:cs typeface="Arial"/>
                </a:rPr>
                <a:t>13.4%</a:t>
              </a:r>
              <a:endParaRPr sz="634">
                <a:latin typeface="Arial"/>
                <a:cs typeface="Arial"/>
              </a:endParaRPr>
            </a:p>
          </p:txBody>
        </p:sp>
        <p:sp>
          <p:nvSpPr>
            <p:cNvPr id="28" name="object 28"/>
            <p:cNvSpPr txBox="1"/>
            <p:nvPr/>
          </p:nvSpPr>
          <p:spPr>
            <a:xfrm>
              <a:off x="2964668" y="1222011"/>
              <a:ext cx="135255" cy="41448"/>
            </a:xfrm>
            <a:prstGeom prst="rect">
              <a:avLst/>
            </a:prstGeom>
          </p:spPr>
          <p:txBody>
            <a:bodyPr vert="horz" wrap="square" lIns="0" tIns="0" rIns="0" bIns="0" rtlCol="0">
              <a:spAutoFit/>
            </a:bodyPr>
            <a:lstStyle/>
            <a:p>
              <a:pPr marL="26841"/>
              <a:r>
                <a:rPr sz="634" dirty="0">
                  <a:latin typeface="Arial"/>
                  <a:cs typeface="Arial"/>
                </a:rPr>
                <a:t>11.7%</a:t>
              </a:r>
              <a:endParaRPr sz="634">
                <a:latin typeface="Arial"/>
                <a:cs typeface="Arial"/>
              </a:endParaRPr>
            </a:p>
          </p:txBody>
        </p:sp>
        <p:sp>
          <p:nvSpPr>
            <p:cNvPr id="29" name="object 29"/>
            <p:cNvSpPr txBox="1"/>
            <p:nvPr/>
          </p:nvSpPr>
          <p:spPr>
            <a:xfrm>
              <a:off x="3085473" y="1265183"/>
              <a:ext cx="135255" cy="41448"/>
            </a:xfrm>
            <a:prstGeom prst="rect">
              <a:avLst/>
            </a:prstGeom>
          </p:spPr>
          <p:txBody>
            <a:bodyPr vert="horz" wrap="square" lIns="0" tIns="0" rIns="0" bIns="0" rtlCol="0">
              <a:spAutoFit/>
            </a:bodyPr>
            <a:lstStyle/>
            <a:p>
              <a:pPr marL="26841"/>
              <a:r>
                <a:rPr sz="634" dirty="0">
                  <a:latin typeface="Arial"/>
                  <a:cs typeface="Arial"/>
                </a:rPr>
                <a:t>11.2%</a:t>
              </a:r>
              <a:endParaRPr sz="634">
                <a:latin typeface="Arial"/>
                <a:cs typeface="Arial"/>
              </a:endParaRPr>
            </a:p>
          </p:txBody>
        </p:sp>
        <p:sp>
          <p:nvSpPr>
            <p:cNvPr id="30" name="object 30"/>
            <p:cNvSpPr txBox="1"/>
            <p:nvPr/>
          </p:nvSpPr>
          <p:spPr>
            <a:xfrm>
              <a:off x="3202341" y="1178774"/>
              <a:ext cx="135255" cy="41448"/>
            </a:xfrm>
            <a:prstGeom prst="rect">
              <a:avLst/>
            </a:prstGeom>
          </p:spPr>
          <p:txBody>
            <a:bodyPr vert="horz" wrap="square" lIns="0" tIns="0" rIns="0" bIns="0" rtlCol="0">
              <a:spAutoFit/>
            </a:bodyPr>
            <a:lstStyle/>
            <a:p>
              <a:pPr marL="26841"/>
              <a:r>
                <a:rPr sz="634" dirty="0">
                  <a:latin typeface="Arial"/>
                  <a:cs typeface="Arial"/>
                </a:rPr>
                <a:t>12.2%</a:t>
              </a:r>
              <a:endParaRPr sz="634">
                <a:latin typeface="Arial"/>
                <a:cs typeface="Arial"/>
              </a:endParaRPr>
            </a:p>
          </p:txBody>
        </p:sp>
        <p:sp>
          <p:nvSpPr>
            <p:cNvPr id="31" name="object 31"/>
            <p:cNvSpPr txBox="1"/>
            <p:nvPr/>
          </p:nvSpPr>
          <p:spPr>
            <a:xfrm>
              <a:off x="3323146" y="1213363"/>
              <a:ext cx="135255" cy="41448"/>
            </a:xfrm>
            <a:prstGeom prst="rect">
              <a:avLst/>
            </a:prstGeom>
          </p:spPr>
          <p:txBody>
            <a:bodyPr vert="horz" wrap="square" lIns="0" tIns="0" rIns="0" bIns="0" rtlCol="0">
              <a:spAutoFit/>
            </a:bodyPr>
            <a:lstStyle/>
            <a:p>
              <a:pPr marL="26841"/>
              <a:r>
                <a:rPr sz="634" dirty="0">
                  <a:latin typeface="Arial"/>
                  <a:cs typeface="Arial"/>
                </a:rPr>
                <a:t>11.8%</a:t>
              </a:r>
              <a:endParaRPr sz="634">
                <a:latin typeface="Arial"/>
                <a:cs typeface="Arial"/>
              </a:endParaRPr>
            </a:p>
          </p:txBody>
        </p:sp>
        <p:sp>
          <p:nvSpPr>
            <p:cNvPr id="32" name="object 32"/>
            <p:cNvSpPr txBox="1"/>
            <p:nvPr/>
          </p:nvSpPr>
          <p:spPr>
            <a:xfrm>
              <a:off x="3440014" y="1161544"/>
              <a:ext cx="135255" cy="41448"/>
            </a:xfrm>
            <a:prstGeom prst="rect">
              <a:avLst/>
            </a:prstGeom>
          </p:spPr>
          <p:txBody>
            <a:bodyPr vert="horz" wrap="square" lIns="0" tIns="0" rIns="0" bIns="0" rtlCol="0">
              <a:spAutoFit/>
            </a:bodyPr>
            <a:lstStyle/>
            <a:p>
              <a:pPr marL="26841"/>
              <a:r>
                <a:rPr sz="634" dirty="0">
                  <a:latin typeface="Arial"/>
                  <a:cs typeface="Arial"/>
                </a:rPr>
                <a:t>12.4%</a:t>
              </a:r>
              <a:endParaRPr sz="634">
                <a:latin typeface="Arial"/>
                <a:cs typeface="Arial"/>
              </a:endParaRPr>
            </a:p>
          </p:txBody>
        </p:sp>
        <p:sp>
          <p:nvSpPr>
            <p:cNvPr id="33" name="object 33"/>
            <p:cNvSpPr txBox="1"/>
            <p:nvPr/>
          </p:nvSpPr>
          <p:spPr>
            <a:xfrm>
              <a:off x="3560819" y="1204716"/>
              <a:ext cx="135255" cy="41448"/>
            </a:xfrm>
            <a:prstGeom prst="rect">
              <a:avLst/>
            </a:prstGeom>
          </p:spPr>
          <p:txBody>
            <a:bodyPr vert="horz" wrap="square" lIns="0" tIns="0" rIns="0" bIns="0" rtlCol="0">
              <a:spAutoFit/>
            </a:bodyPr>
            <a:lstStyle/>
            <a:p>
              <a:pPr marL="26841"/>
              <a:r>
                <a:rPr sz="634" dirty="0">
                  <a:latin typeface="Arial"/>
                  <a:cs typeface="Arial"/>
                </a:rPr>
                <a:t>11.9%</a:t>
              </a:r>
              <a:endParaRPr sz="634">
                <a:latin typeface="Arial"/>
                <a:cs typeface="Arial"/>
              </a:endParaRPr>
            </a:p>
          </p:txBody>
        </p:sp>
        <p:sp>
          <p:nvSpPr>
            <p:cNvPr id="34" name="object 34"/>
            <p:cNvSpPr txBox="1"/>
            <p:nvPr/>
          </p:nvSpPr>
          <p:spPr>
            <a:xfrm>
              <a:off x="3681624" y="1325650"/>
              <a:ext cx="1203325" cy="87143"/>
            </a:xfrm>
            <a:prstGeom prst="rect">
              <a:avLst/>
            </a:prstGeom>
          </p:spPr>
          <p:txBody>
            <a:bodyPr vert="horz" wrap="square" lIns="0" tIns="0" rIns="0" bIns="0" rtlCol="0">
              <a:spAutoFit/>
            </a:bodyPr>
            <a:lstStyle/>
            <a:p>
              <a:pPr marL="264388">
                <a:lnSpc>
                  <a:spcPts val="666"/>
                </a:lnSpc>
                <a:tabLst>
                  <a:tab pos="1779588" algn="l"/>
                </a:tabLst>
              </a:pPr>
              <a:r>
                <a:rPr sz="951" baseline="9259" dirty="0">
                  <a:latin typeface="Arial"/>
                  <a:cs typeface="Arial"/>
                </a:rPr>
                <a:t>10.6%	</a:t>
              </a:r>
              <a:r>
                <a:rPr sz="634" dirty="0">
                  <a:latin typeface="Arial"/>
                  <a:cs typeface="Arial"/>
                </a:rPr>
                <a:t>10.5%</a:t>
              </a:r>
              <a:endParaRPr sz="634">
                <a:latin typeface="Arial"/>
                <a:cs typeface="Arial"/>
              </a:endParaRPr>
            </a:p>
            <a:p>
              <a:pPr marL="26841">
                <a:lnSpc>
                  <a:spcPts val="431"/>
                </a:lnSpc>
              </a:pPr>
              <a:r>
                <a:rPr sz="951" baseline="9259" dirty="0">
                  <a:latin typeface="Arial"/>
                  <a:cs typeface="Arial"/>
                </a:rPr>
                <a:t>10.2%         </a:t>
              </a:r>
              <a:r>
                <a:rPr sz="951" spc="205" baseline="9259" dirty="0">
                  <a:latin typeface="Arial"/>
                  <a:cs typeface="Arial"/>
                </a:rPr>
                <a:t> </a:t>
              </a:r>
              <a:r>
                <a:rPr sz="634" dirty="0">
                  <a:latin typeface="Arial"/>
                  <a:cs typeface="Arial"/>
                </a:rPr>
                <a:t>10.1%</a:t>
              </a:r>
              <a:endParaRPr sz="634">
                <a:latin typeface="Arial"/>
                <a:cs typeface="Arial"/>
              </a:endParaRPr>
            </a:p>
            <a:p>
              <a:pPr marL="790481">
                <a:lnSpc>
                  <a:spcPts val="528"/>
                </a:lnSpc>
                <a:tabLst>
                  <a:tab pos="2049343" algn="l"/>
                </a:tabLst>
              </a:pPr>
              <a:r>
                <a:rPr sz="951" baseline="-27777" dirty="0">
                  <a:latin typeface="Arial"/>
                  <a:cs typeface="Arial"/>
                </a:rPr>
                <a:t>9.7%   </a:t>
              </a:r>
              <a:r>
                <a:rPr sz="951" baseline="-46296" dirty="0">
                  <a:latin typeface="Arial"/>
                  <a:cs typeface="Arial"/>
                </a:rPr>
                <a:t>9.5%   </a:t>
              </a:r>
              <a:r>
                <a:rPr sz="634" dirty="0">
                  <a:latin typeface="Arial"/>
                  <a:cs typeface="Arial"/>
                </a:rPr>
                <a:t>9.9%  </a:t>
              </a:r>
              <a:r>
                <a:rPr sz="634" spc="32" dirty="0">
                  <a:latin typeface="Arial"/>
                  <a:cs typeface="Arial"/>
                </a:rPr>
                <a:t> </a:t>
              </a:r>
              <a:r>
                <a:rPr sz="951" baseline="-37037" dirty="0">
                  <a:latin typeface="Arial"/>
                  <a:cs typeface="Arial"/>
                </a:rPr>
                <a:t>9.6%	</a:t>
              </a:r>
              <a:r>
                <a:rPr sz="951" baseline="-27777" dirty="0">
                  <a:latin typeface="Arial"/>
                  <a:cs typeface="Arial"/>
                </a:rPr>
                <a:t>9.7%</a:t>
              </a:r>
              <a:r>
                <a:rPr sz="951" spc="15" baseline="-27777" dirty="0">
                  <a:latin typeface="Arial"/>
                  <a:cs typeface="Arial"/>
                </a:rPr>
                <a:t> </a:t>
              </a:r>
              <a:r>
                <a:rPr sz="951" baseline="9259" dirty="0">
                  <a:latin typeface="Arial"/>
                  <a:cs typeface="Arial"/>
                </a:rPr>
                <a:t>10.0%</a:t>
              </a:r>
              <a:endParaRPr sz="951" baseline="9259">
                <a:latin typeface="Arial"/>
                <a:cs typeface="Arial"/>
              </a:endParaRPr>
            </a:p>
          </p:txBody>
        </p:sp>
        <p:sp>
          <p:nvSpPr>
            <p:cNvPr id="35" name="object 35"/>
            <p:cNvSpPr txBox="1"/>
            <p:nvPr/>
          </p:nvSpPr>
          <p:spPr>
            <a:xfrm>
              <a:off x="4866054" y="1170127"/>
              <a:ext cx="135255" cy="41448"/>
            </a:xfrm>
            <a:prstGeom prst="rect">
              <a:avLst/>
            </a:prstGeom>
          </p:spPr>
          <p:txBody>
            <a:bodyPr vert="horz" wrap="square" lIns="0" tIns="0" rIns="0" bIns="0" rtlCol="0">
              <a:spAutoFit/>
            </a:bodyPr>
            <a:lstStyle/>
            <a:p>
              <a:pPr marL="26841"/>
              <a:r>
                <a:rPr sz="634" dirty="0">
                  <a:latin typeface="Arial"/>
                  <a:cs typeface="Arial"/>
                </a:rPr>
                <a:t>12.3%</a:t>
              </a:r>
              <a:endParaRPr sz="634">
                <a:latin typeface="Arial"/>
                <a:cs typeface="Arial"/>
              </a:endParaRPr>
            </a:p>
          </p:txBody>
        </p:sp>
        <p:sp>
          <p:nvSpPr>
            <p:cNvPr id="36" name="object 36"/>
            <p:cNvSpPr txBox="1"/>
            <p:nvPr/>
          </p:nvSpPr>
          <p:spPr>
            <a:xfrm>
              <a:off x="4986859" y="1360239"/>
              <a:ext cx="245745" cy="76250"/>
            </a:xfrm>
            <a:prstGeom prst="rect">
              <a:avLst/>
            </a:prstGeom>
          </p:spPr>
          <p:txBody>
            <a:bodyPr vert="horz" wrap="square" lIns="0" tIns="0" rIns="0" bIns="0" rtlCol="0">
              <a:spAutoFit/>
            </a:bodyPr>
            <a:lstStyle/>
            <a:p>
              <a:pPr marL="26841">
                <a:lnSpc>
                  <a:spcPts val="740"/>
                </a:lnSpc>
              </a:pPr>
              <a:r>
                <a:rPr sz="634" dirty="0">
                  <a:latin typeface="Arial"/>
                  <a:cs typeface="Arial"/>
                </a:rPr>
                <a:t>10.1%</a:t>
              </a:r>
              <a:endParaRPr sz="634">
                <a:latin typeface="Arial"/>
                <a:cs typeface="Arial"/>
              </a:endParaRPr>
            </a:p>
            <a:p>
              <a:pPr marL="304650">
                <a:lnSpc>
                  <a:spcPts val="740"/>
                </a:lnSpc>
              </a:pPr>
              <a:r>
                <a:rPr sz="634" dirty="0">
                  <a:latin typeface="Arial"/>
                  <a:cs typeface="Arial"/>
                </a:rPr>
                <a:t>9.6%</a:t>
              </a:r>
              <a:endParaRPr sz="634">
                <a:latin typeface="Arial"/>
                <a:cs typeface="Arial"/>
              </a:endParaRPr>
            </a:p>
          </p:txBody>
        </p:sp>
        <p:sp>
          <p:nvSpPr>
            <p:cNvPr id="37" name="object 37"/>
            <p:cNvSpPr/>
            <p:nvPr/>
          </p:nvSpPr>
          <p:spPr>
            <a:xfrm>
              <a:off x="2101081" y="493658"/>
              <a:ext cx="0" cy="1884680"/>
            </a:xfrm>
            <a:custGeom>
              <a:avLst/>
              <a:gdLst/>
              <a:ahLst/>
              <a:cxnLst/>
              <a:rect l="l" t="t" r="r" b="b"/>
              <a:pathLst>
                <a:path h="1884680">
                  <a:moveTo>
                    <a:pt x="0" y="0"/>
                  </a:moveTo>
                  <a:lnTo>
                    <a:pt x="0" y="1884607"/>
                  </a:lnTo>
                </a:path>
              </a:pathLst>
            </a:custGeom>
            <a:ln w="6904">
              <a:solidFill>
                <a:srgbClr val="000000"/>
              </a:solidFill>
            </a:ln>
          </p:spPr>
          <p:txBody>
            <a:bodyPr wrap="square" lIns="0" tIns="0" rIns="0" bIns="0" rtlCol="0"/>
            <a:lstStyle/>
            <a:p>
              <a:endParaRPr sz="3804"/>
            </a:p>
          </p:txBody>
        </p:sp>
        <p:sp>
          <p:nvSpPr>
            <p:cNvPr id="38" name="object 38"/>
            <p:cNvSpPr txBox="1"/>
            <p:nvPr/>
          </p:nvSpPr>
          <p:spPr>
            <a:xfrm>
              <a:off x="2021606" y="1150409"/>
              <a:ext cx="69232" cy="554990"/>
            </a:xfrm>
            <a:prstGeom prst="rect">
              <a:avLst/>
            </a:prstGeom>
          </p:spPr>
          <p:txBody>
            <a:bodyPr vert="vert270" wrap="square" lIns="0" tIns="16105" rIns="0" bIns="0" rtlCol="0">
              <a:spAutoFit/>
            </a:bodyPr>
            <a:lstStyle/>
            <a:p>
              <a:pPr marL="26841">
                <a:spcBef>
                  <a:spcPts val="127"/>
                </a:spcBef>
              </a:pPr>
              <a:r>
                <a:rPr sz="951" dirty="0">
                  <a:latin typeface="Arial"/>
                  <a:cs typeface="Arial"/>
                </a:rPr>
                <a:t>KAS Implementation</a:t>
              </a:r>
              <a:endParaRPr sz="951">
                <a:latin typeface="Arial"/>
                <a:cs typeface="Arial"/>
              </a:endParaRPr>
            </a:p>
          </p:txBody>
        </p:sp>
        <p:sp>
          <p:nvSpPr>
            <p:cNvPr id="39" name="object 39"/>
            <p:cNvSpPr txBox="1"/>
            <p:nvPr/>
          </p:nvSpPr>
          <p:spPr>
            <a:xfrm>
              <a:off x="485651" y="1823570"/>
              <a:ext cx="57785" cy="62144"/>
            </a:xfrm>
            <a:prstGeom prst="rect">
              <a:avLst/>
            </a:prstGeom>
          </p:spPr>
          <p:txBody>
            <a:bodyPr vert="horz" wrap="square" lIns="0" tIns="0" rIns="0" bIns="0" rtlCol="0">
              <a:spAutoFit/>
            </a:bodyPr>
            <a:lstStyle/>
            <a:p>
              <a:pPr marL="26841"/>
              <a:r>
                <a:rPr sz="951" dirty="0">
                  <a:solidFill>
                    <a:srgbClr val="4D4D4D"/>
                  </a:solidFill>
                  <a:latin typeface="Arial"/>
                  <a:cs typeface="Arial"/>
                </a:rPr>
                <a:t>5</a:t>
              </a:r>
              <a:endParaRPr sz="951">
                <a:latin typeface="Arial"/>
                <a:cs typeface="Arial"/>
              </a:endParaRPr>
            </a:p>
          </p:txBody>
        </p:sp>
        <p:sp>
          <p:nvSpPr>
            <p:cNvPr id="40" name="object 40"/>
            <p:cNvSpPr txBox="1"/>
            <p:nvPr/>
          </p:nvSpPr>
          <p:spPr>
            <a:xfrm>
              <a:off x="453385" y="1391525"/>
              <a:ext cx="90170" cy="62144"/>
            </a:xfrm>
            <a:prstGeom prst="rect">
              <a:avLst/>
            </a:prstGeom>
          </p:spPr>
          <p:txBody>
            <a:bodyPr vert="horz" wrap="square" lIns="0" tIns="0" rIns="0" bIns="0" rtlCol="0">
              <a:spAutoFit/>
            </a:bodyPr>
            <a:lstStyle/>
            <a:p>
              <a:pPr marL="26841"/>
              <a:r>
                <a:rPr sz="951" dirty="0">
                  <a:solidFill>
                    <a:srgbClr val="4D4D4D"/>
                  </a:solidFill>
                  <a:latin typeface="Arial"/>
                  <a:cs typeface="Arial"/>
                </a:rPr>
                <a:t>10</a:t>
              </a:r>
              <a:endParaRPr sz="951">
                <a:latin typeface="Arial"/>
                <a:cs typeface="Arial"/>
              </a:endParaRPr>
            </a:p>
          </p:txBody>
        </p:sp>
        <p:sp>
          <p:nvSpPr>
            <p:cNvPr id="41" name="object 41"/>
            <p:cNvSpPr txBox="1"/>
            <p:nvPr/>
          </p:nvSpPr>
          <p:spPr>
            <a:xfrm>
              <a:off x="453385" y="959544"/>
              <a:ext cx="90170" cy="62144"/>
            </a:xfrm>
            <a:prstGeom prst="rect">
              <a:avLst/>
            </a:prstGeom>
          </p:spPr>
          <p:txBody>
            <a:bodyPr vert="horz" wrap="square" lIns="0" tIns="0" rIns="0" bIns="0" rtlCol="0">
              <a:spAutoFit/>
            </a:bodyPr>
            <a:lstStyle/>
            <a:p>
              <a:pPr marL="26841"/>
              <a:r>
                <a:rPr sz="951" dirty="0">
                  <a:solidFill>
                    <a:srgbClr val="4D4D4D"/>
                  </a:solidFill>
                  <a:latin typeface="Arial"/>
                  <a:cs typeface="Arial"/>
                </a:rPr>
                <a:t>15</a:t>
              </a:r>
              <a:endParaRPr sz="951">
                <a:latin typeface="Arial"/>
                <a:cs typeface="Arial"/>
              </a:endParaRPr>
            </a:p>
          </p:txBody>
        </p:sp>
        <p:sp>
          <p:nvSpPr>
            <p:cNvPr id="42" name="object 42"/>
            <p:cNvSpPr txBox="1"/>
            <p:nvPr/>
          </p:nvSpPr>
          <p:spPr>
            <a:xfrm>
              <a:off x="453385" y="527499"/>
              <a:ext cx="90170" cy="62144"/>
            </a:xfrm>
            <a:prstGeom prst="rect">
              <a:avLst/>
            </a:prstGeom>
          </p:spPr>
          <p:txBody>
            <a:bodyPr vert="horz" wrap="square" lIns="0" tIns="0" rIns="0" bIns="0" rtlCol="0">
              <a:spAutoFit/>
            </a:bodyPr>
            <a:lstStyle/>
            <a:p>
              <a:pPr marL="26841"/>
              <a:r>
                <a:rPr sz="951" dirty="0">
                  <a:solidFill>
                    <a:srgbClr val="4D4D4D"/>
                  </a:solidFill>
                  <a:latin typeface="Arial"/>
                  <a:cs typeface="Arial"/>
                </a:rPr>
                <a:t>20</a:t>
              </a:r>
              <a:endParaRPr sz="951">
                <a:latin typeface="Arial"/>
                <a:cs typeface="Arial"/>
              </a:endParaRPr>
            </a:p>
          </p:txBody>
        </p:sp>
        <p:sp>
          <p:nvSpPr>
            <p:cNvPr id="43" name="object 43"/>
            <p:cNvSpPr/>
            <p:nvPr/>
          </p:nvSpPr>
          <p:spPr>
            <a:xfrm>
              <a:off x="544815" y="2291857"/>
              <a:ext cx="17780" cy="0"/>
            </a:xfrm>
            <a:custGeom>
              <a:avLst/>
              <a:gdLst/>
              <a:ahLst/>
              <a:cxnLst/>
              <a:rect l="l" t="t" r="r" b="b"/>
              <a:pathLst>
                <a:path w="17779">
                  <a:moveTo>
                    <a:pt x="0" y="0"/>
                  </a:moveTo>
                  <a:lnTo>
                    <a:pt x="17681" y="0"/>
                  </a:lnTo>
                </a:path>
              </a:pathLst>
            </a:custGeom>
            <a:ln w="6904">
              <a:solidFill>
                <a:srgbClr val="333333"/>
              </a:solidFill>
            </a:ln>
          </p:spPr>
          <p:txBody>
            <a:bodyPr wrap="square" lIns="0" tIns="0" rIns="0" bIns="0" rtlCol="0"/>
            <a:lstStyle/>
            <a:p>
              <a:endParaRPr sz="3804"/>
            </a:p>
          </p:txBody>
        </p:sp>
        <p:sp>
          <p:nvSpPr>
            <p:cNvPr id="44" name="object 44"/>
            <p:cNvSpPr/>
            <p:nvPr/>
          </p:nvSpPr>
          <p:spPr>
            <a:xfrm>
              <a:off x="544815" y="1859876"/>
              <a:ext cx="17780" cy="0"/>
            </a:xfrm>
            <a:custGeom>
              <a:avLst/>
              <a:gdLst/>
              <a:ahLst/>
              <a:cxnLst/>
              <a:rect l="l" t="t" r="r" b="b"/>
              <a:pathLst>
                <a:path w="17779">
                  <a:moveTo>
                    <a:pt x="0" y="0"/>
                  </a:moveTo>
                  <a:lnTo>
                    <a:pt x="17681" y="0"/>
                  </a:lnTo>
                </a:path>
              </a:pathLst>
            </a:custGeom>
            <a:ln w="6904">
              <a:solidFill>
                <a:srgbClr val="333333"/>
              </a:solidFill>
            </a:ln>
          </p:spPr>
          <p:txBody>
            <a:bodyPr wrap="square" lIns="0" tIns="0" rIns="0" bIns="0" rtlCol="0"/>
            <a:lstStyle/>
            <a:p>
              <a:endParaRPr sz="3804"/>
            </a:p>
          </p:txBody>
        </p:sp>
        <p:sp>
          <p:nvSpPr>
            <p:cNvPr id="45" name="object 45"/>
            <p:cNvSpPr/>
            <p:nvPr/>
          </p:nvSpPr>
          <p:spPr>
            <a:xfrm>
              <a:off x="544815" y="1427831"/>
              <a:ext cx="17780" cy="0"/>
            </a:xfrm>
            <a:custGeom>
              <a:avLst/>
              <a:gdLst/>
              <a:ahLst/>
              <a:cxnLst/>
              <a:rect l="l" t="t" r="r" b="b"/>
              <a:pathLst>
                <a:path w="17779">
                  <a:moveTo>
                    <a:pt x="0" y="0"/>
                  </a:moveTo>
                  <a:lnTo>
                    <a:pt x="17681" y="0"/>
                  </a:lnTo>
                </a:path>
              </a:pathLst>
            </a:custGeom>
            <a:ln w="6904">
              <a:solidFill>
                <a:srgbClr val="333333"/>
              </a:solidFill>
            </a:ln>
          </p:spPr>
          <p:txBody>
            <a:bodyPr wrap="square" lIns="0" tIns="0" rIns="0" bIns="0" rtlCol="0"/>
            <a:lstStyle/>
            <a:p>
              <a:endParaRPr sz="3804"/>
            </a:p>
          </p:txBody>
        </p:sp>
        <p:sp>
          <p:nvSpPr>
            <p:cNvPr id="46" name="object 46"/>
            <p:cNvSpPr/>
            <p:nvPr/>
          </p:nvSpPr>
          <p:spPr>
            <a:xfrm>
              <a:off x="544815" y="995786"/>
              <a:ext cx="17780" cy="0"/>
            </a:xfrm>
            <a:custGeom>
              <a:avLst/>
              <a:gdLst/>
              <a:ahLst/>
              <a:cxnLst/>
              <a:rect l="l" t="t" r="r" b="b"/>
              <a:pathLst>
                <a:path w="17779">
                  <a:moveTo>
                    <a:pt x="0" y="0"/>
                  </a:moveTo>
                  <a:lnTo>
                    <a:pt x="17681" y="0"/>
                  </a:lnTo>
                </a:path>
              </a:pathLst>
            </a:custGeom>
            <a:ln w="6904">
              <a:solidFill>
                <a:srgbClr val="333333"/>
              </a:solidFill>
            </a:ln>
          </p:spPr>
          <p:txBody>
            <a:bodyPr wrap="square" lIns="0" tIns="0" rIns="0" bIns="0" rtlCol="0"/>
            <a:lstStyle/>
            <a:p>
              <a:endParaRPr sz="3804"/>
            </a:p>
          </p:txBody>
        </p:sp>
        <p:sp>
          <p:nvSpPr>
            <p:cNvPr id="47" name="object 47"/>
            <p:cNvSpPr/>
            <p:nvPr/>
          </p:nvSpPr>
          <p:spPr>
            <a:xfrm>
              <a:off x="544815" y="563805"/>
              <a:ext cx="17780" cy="0"/>
            </a:xfrm>
            <a:custGeom>
              <a:avLst/>
              <a:gdLst/>
              <a:ahLst/>
              <a:cxnLst/>
              <a:rect l="l" t="t" r="r" b="b"/>
              <a:pathLst>
                <a:path w="17779">
                  <a:moveTo>
                    <a:pt x="0" y="0"/>
                  </a:moveTo>
                  <a:lnTo>
                    <a:pt x="17681" y="0"/>
                  </a:lnTo>
                </a:path>
              </a:pathLst>
            </a:custGeom>
            <a:ln w="6904">
              <a:solidFill>
                <a:srgbClr val="333333"/>
              </a:solidFill>
            </a:ln>
          </p:spPr>
          <p:txBody>
            <a:bodyPr wrap="square" lIns="0" tIns="0" rIns="0" bIns="0" rtlCol="0"/>
            <a:lstStyle/>
            <a:p>
              <a:endParaRPr sz="3804"/>
            </a:p>
          </p:txBody>
        </p:sp>
        <p:sp>
          <p:nvSpPr>
            <p:cNvPr id="48" name="object 48"/>
            <p:cNvSpPr/>
            <p:nvPr/>
          </p:nvSpPr>
          <p:spPr>
            <a:xfrm>
              <a:off x="908843"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49" name="object 49"/>
            <p:cNvSpPr/>
            <p:nvPr/>
          </p:nvSpPr>
          <p:spPr>
            <a:xfrm>
              <a:off x="1255640"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0" name="object 50"/>
            <p:cNvSpPr/>
            <p:nvPr/>
          </p:nvSpPr>
          <p:spPr>
            <a:xfrm>
              <a:off x="1614054"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1" name="object 51"/>
            <p:cNvSpPr/>
            <p:nvPr/>
          </p:nvSpPr>
          <p:spPr>
            <a:xfrm>
              <a:off x="1972532"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2" name="object 52"/>
            <p:cNvSpPr/>
            <p:nvPr/>
          </p:nvSpPr>
          <p:spPr>
            <a:xfrm>
              <a:off x="2330946"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3" name="object 53"/>
            <p:cNvSpPr/>
            <p:nvPr/>
          </p:nvSpPr>
          <p:spPr>
            <a:xfrm>
              <a:off x="2677743"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4" name="object 54"/>
            <p:cNvSpPr/>
            <p:nvPr/>
          </p:nvSpPr>
          <p:spPr>
            <a:xfrm>
              <a:off x="3036157"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5" name="object 55"/>
            <p:cNvSpPr/>
            <p:nvPr/>
          </p:nvSpPr>
          <p:spPr>
            <a:xfrm>
              <a:off x="3394635"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6" name="object 56"/>
            <p:cNvSpPr/>
            <p:nvPr/>
          </p:nvSpPr>
          <p:spPr>
            <a:xfrm>
              <a:off x="3753049"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7" name="object 57"/>
            <p:cNvSpPr/>
            <p:nvPr/>
          </p:nvSpPr>
          <p:spPr>
            <a:xfrm>
              <a:off x="4103718"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8" name="object 58"/>
            <p:cNvSpPr/>
            <p:nvPr/>
          </p:nvSpPr>
          <p:spPr>
            <a:xfrm>
              <a:off x="4462197"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59" name="object 59"/>
            <p:cNvSpPr/>
            <p:nvPr/>
          </p:nvSpPr>
          <p:spPr>
            <a:xfrm>
              <a:off x="4820610"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60" name="object 60"/>
            <p:cNvSpPr/>
            <p:nvPr/>
          </p:nvSpPr>
          <p:spPr>
            <a:xfrm>
              <a:off x="5179088" y="2378266"/>
              <a:ext cx="0" cy="17780"/>
            </a:xfrm>
            <a:custGeom>
              <a:avLst/>
              <a:gdLst/>
              <a:ahLst/>
              <a:cxnLst/>
              <a:rect l="l" t="t" r="r" b="b"/>
              <a:pathLst>
                <a:path h="17780">
                  <a:moveTo>
                    <a:pt x="0" y="17681"/>
                  </a:moveTo>
                  <a:lnTo>
                    <a:pt x="0" y="0"/>
                  </a:lnTo>
                </a:path>
              </a:pathLst>
            </a:custGeom>
            <a:ln w="6904">
              <a:solidFill>
                <a:srgbClr val="333333"/>
              </a:solidFill>
            </a:ln>
          </p:spPr>
          <p:txBody>
            <a:bodyPr wrap="square" lIns="0" tIns="0" rIns="0" bIns="0" rtlCol="0"/>
            <a:lstStyle/>
            <a:p>
              <a:endParaRPr sz="3804"/>
            </a:p>
          </p:txBody>
        </p:sp>
        <p:sp>
          <p:nvSpPr>
            <p:cNvPr id="61" name="object 61"/>
            <p:cNvSpPr txBox="1"/>
            <p:nvPr/>
          </p:nvSpPr>
          <p:spPr>
            <a:xfrm>
              <a:off x="352792" y="580033"/>
              <a:ext cx="84614" cy="1696085"/>
            </a:xfrm>
            <a:prstGeom prst="rect">
              <a:avLst/>
            </a:prstGeom>
          </p:spPr>
          <p:txBody>
            <a:bodyPr vert="vert270" wrap="square" lIns="0" tIns="14763" rIns="0" bIns="0" rtlCol="0">
              <a:spAutoFit/>
            </a:bodyPr>
            <a:lstStyle/>
            <a:p>
              <a:pPr marL="26841">
                <a:spcBef>
                  <a:spcPts val="116"/>
                </a:spcBef>
              </a:pPr>
              <a:r>
                <a:rPr sz="1162" spc="-63" dirty="0">
                  <a:latin typeface="Arial"/>
                  <a:cs typeface="Arial"/>
                </a:rPr>
                <a:t>P</a:t>
              </a:r>
              <a:r>
                <a:rPr sz="1162" dirty="0">
                  <a:latin typeface="Arial"/>
                  <a:cs typeface="Arial"/>
                </a:rPr>
                <a:t>ercent of </a:t>
              </a:r>
              <a:r>
                <a:rPr sz="1162" spc="-148" dirty="0">
                  <a:latin typeface="Arial"/>
                  <a:cs typeface="Arial"/>
                </a:rPr>
                <a:t>T</a:t>
              </a:r>
              <a:r>
                <a:rPr sz="1162" spc="-21" dirty="0">
                  <a:latin typeface="Arial"/>
                  <a:cs typeface="Arial"/>
                </a:rPr>
                <a:t>r</a:t>
              </a:r>
              <a:r>
                <a:rPr sz="1162" dirty="0">
                  <a:latin typeface="Arial"/>
                  <a:cs typeface="Arial"/>
                </a:rPr>
                <a:t>ansplants to CPRA 99−100% Recipients</a:t>
              </a:r>
              <a:endParaRPr sz="1162">
                <a:latin typeface="Arial"/>
                <a:cs typeface="Arial"/>
              </a:endParaRPr>
            </a:p>
          </p:txBody>
        </p:sp>
      </p:grpSp>
      <p:sp>
        <p:nvSpPr>
          <p:cNvPr id="63" name="object 63"/>
          <p:cNvSpPr txBox="1">
            <a:spLocks noGrp="1"/>
          </p:cNvSpPr>
          <p:nvPr>
            <p:ph type="sldNum" sz="quarter" idx="4294967295"/>
          </p:nvPr>
        </p:nvSpPr>
        <p:spPr>
          <a:xfrm>
            <a:off x="11443705" y="6266430"/>
            <a:ext cx="405306" cy="295971"/>
          </a:xfrm>
          <a:prstGeom prst="rect">
            <a:avLst/>
          </a:prstGeom>
        </p:spPr>
        <p:txBody>
          <a:bodyPr vert="horz" wrap="square" lIns="0" tIns="18789" rIns="0" bIns="0" rtlCol="0">
            <a:spAutoFit/>
          </a:bodyPr>
          <a:lstStyle/>
          <a:p>
            <a:pPr marL="53683">
              <a:spcBef>
                <a:spcPts val="148"/>
              </a:spcBef>
            </a:pPr>
            <a:fld id="{81D60167-4931-47E6-BA6A-407CBD079E47}" type="slidenum">
              <a:rPr spc="-11" dirty="0"/>
              <a:pPr marL="53683">
                <a:spcBef>
                  <a:spcPts val="148"/>
                </a:spcBef>
              </a:pPr>
              <a:t>19</a:t>
            </a:fld>
            <a:endParaRPr spc="-11" dirty="0"/>
          </a:p>
        </p:txBody>
      </p:sp>
      <p:sp>
        <p:nvSpPr>
          <p:cNvPr id="62" name="object 62"/>
          <p:cNvSpPr txBox="1"/>
          <p:nvPr/>
        </p:nvSpPr>
        <p:spPr>
          <a:xfrm>
            <a:off x="1027819" y="5356198"/>
            <a:ext cx="10223923" cy="1413528"/>
          </a:xfrm>
          <a:prstGeom prst="rect">
            <a:avLst/>
          </a:prstGeom>
        </p:spPr>
        <p:txBody>
          <a:bodyPr vert="horz" wrap="square" lIns="0" tIns="0" rIns="0" bIns="0" rtlCol="0">
            <a:spAutoFit/>
          </a:bodyPr>
          <a:lstStyle/>
          <a:p>
            <a:pPr marL="26841"/>
            <a:r>
              <a:rPr sz="951" dirty="0">
                <a:solidFill>
                  <a:srgbClr val="4D4D4D"/>
                </a:solidFill>
                <a:latin typeface="Arial"/>
                <a:cs typeface="Arial"/>
              </a:rPr>
              <a:t>0</a:t>
            </a:r>
            <a:endParaRPr sz="951" dirty="0">
              <a:latin typeface="Arial"/>
              <a:cs typeface="Arial"/>
            </a:endParaRPr>
          </a:p>
          <a:p>
            <a:pPr>
              <a:spcBef>
                <a:spcPts val="74"/>
              </a:spcBef>
            </a:pPr>
            <a:endParaRPr sz="951" dirty="0">
              <a:latin typeface="Times New Roman"/>
              <a:cs typeface="Times New Roman"/>
            </a:endParaRPr>
          </a:p>
          <a:p>
            <a:pPr marL="617353"/>
            <a:r>
              <a:rPr sz="951" dirty="0">
                <a:solidFill>
                  <a:srgbClr val="4D4D4D"/>
                </a:solidFill>
                <a:latin typeface="Arial"/>
                <a:cs typeface="Arial"/>
              </a:rPr>
              <a:t>Feb−2014     May−2014      Aug−2014      Nov−2014      Feb−2015     May−2015      Aug−2015      Nov−2015      Feb−2016     May−2016      Aug−2016      Nov−2016     </a:t>
            </a:r>
            <a:r>
              <a:rPr sz="951" spc="32" dirty="0">
                <a:solidFill>
                  <a:srgbClr val="4D4D4D"/>
                </a:solidFill>
                <a:latin typeface="Arial"/>
                <a:cs typeface="Arial"/>
              </a:rPr>
              <a:t> </a:t>
            </a:r>
            <a:r>
              <a:rPr sz="951" dirty="0">
                <a:solidFill>
                  <a:srgbClr val="4D4D4D"/>
                </a:solidFill>
                <a:latin typeface="Arial"/>
                <a:cs typeface="Arial"/>
              </a:rPr>
              <a:t>Feb−2017</a:t>
            </a:r>
            <a:endParaRPr sz="951" dirty="0">
              <a:latin typeface="Arial"/>
              <a:cs typeface="Arial"/>
            </a:endParaRPr>
          </a:p>
          <a:p>
            <a:pPr marL="319413" algn="ctr">
              <a:spcBef>
                <a:spcPts val="85"/>
              </a:spcBef>
            </a:pPr>
            <a:r>
              <a:rPr sz="1162" spc="-11" dirty="0">
                <a:latin typeface="Arial"/>
                <a:cs typeface="Arial"/>
              </a:rPr>
              <a:t>Transplant</a:t>
            </a:r>
            <a:r>
              <a:rPr sz="1162" spc="-148" dirty="0">
                <a:latin typeface="Arial"/>
                <a:cs typeface="Arial"/>
              </a:rPr>
              <a:t> </a:t>
            </a:r>
            <a:r>
              <a:rPr sz="1162" dirty="0">
                <a:latin typeface="Arial"/>
                <a:cs typeface="Arial"/>
              </a:rPr>
              <a:t>Date</a:t>
            </a:r>
          </a:p>
          <a:p>
            <a:pPr>
              <a:spcBef>
                <a:spcPts val="53"/>
              </a:spcBef>
            </a:pPr>
            <a:endParaRPr lang="en-US" sz="1162" dirty="0">
              <a:latin typeface="Times New Roman"/>
              <a:cs typeface="Times New Roman"/>
            </a:endParaRPr>
          </a:p>
          <a:p>
            <a:pPr>
              <a:spcBef>
                <a:spcPts val="53"/>
              </a:spcBef>
            </a:pPr>
            <a:endParaRPr lang="en-US" sz="1162" dirty="0">
              <a:latin typeface="Times New Roman"/>
              <a:cs typeface="Times New Roman"/>
            </a:endParaRPr>
          </a:p>
          <a:p>
            <a:pPr>
              <a:spcBef>
                <a:spcPts val="53"/>
              </a:spcBef>
            </a:pPr>
            <a:endParaRPr sz="1162" dirty="0">
              <a:latin typeface="Times New Roman"/>
              <a:cs typeface="Times New Roman"/>
            </a:endParaRPr>
          </a:p>
          <a:p>
            <a:pPr marL="319413" algn="ctr"/>
            <a:r>
              <a:rPr sz="1268" spc="-11" dirty="0">
                <a:latin typeface="Arial"/>
                <a:cs typeface="Arial"/>
              </a:rPr>
              <a:t>Transplants </a:t>
            </a:r>
            <a:r>
              <a:rPr sz="1268" dirty="0">
                <a:latin typeface="Arial"/>
                <a:cs typeface="Arial"/>
              </a:rPr>
              <a:t>to </a:t>
            </a:r>
            <a:r>
              <a:rPr sz="1268" spc="11" dirty="0">
                <a:latin typeface="Arial"/>
                <a:cs typeface="Arial"/>
              </a:rPr>
              <a:t>CPRA 99−100% </a:t>
            </a:r>
            <a:r>
              <a:rPr sz="1268" dirty="0">
                <a:latin typeface="Arial"/>
                <a:cs typeface="Arial"/>
              </a:rPr>
              <a:t>patients rose </a:t>
            </a:r>
            <a:r>
              <a:rPr sz="1268" spc="11" dirty="0">
                <a:latin typeface="Arial"/>
                <a:cs typeface="Arial"/>
              </a:rPr>
              <a:t>sharply </a:t>
            </a:r>
            <a:r>
              <a:rPr sz="1268" dirty="0">
                <a:latin typeface="Arial"/>
                <a:cs typeface="Arial"/>
              </a:rPr>
              <a:t>after </a:t>
            </a:r>
            <a:r>
              <a:rPr sz="1268" spc="11" dirty="0">
                <a:latin typeface="Arial"/>
                <a:cs typeface="Arial"/>
              </a:rPr>
              <a:t>KAS </a:t>
            </a:r>
            <a:r>
              <a:rPr sz="1268" spc="-11" dirty="0">
                <a:latin typeface="Arial"/>
                <a:cs typeface="Arial"/>
              </a:rPr>
              <a:t>but have </a:t>
            </a:r>
            <a:r>
              <a:rPr sz="1268" dirty="0">
                <a:latin typeface="Arial"/>
                <a:cs typeface="Arial"/>
              </a:rPr>
              <a:t>tapered to </a:t>
            </a:r>
            <a:r>
              <a:rPr sz="1268" spc="11" dirty="0">
                <a:latin typeface="Arial"/>
                <a:cs typeface="Arial"/>
              </a:rPr>
              <a:t>around</a:t>
            </a:r>
            <a:r>
              <a:rPr lang="en-US" sz="1268" spc="11" dirty="0">
                <a:latin typeface="Arial"/>
                <a:cs typeface="Arial"/>
              </a:rPr>
              <a:t> </a:t>
            </a:r>
            <a:r>
              <a:rPr sz="1268" spc="11" dirty="0">
                <a:latin typeface="Arial"/>
                <a:cs typeface="Arial"/>
              </a:rPr>
              <a:t>10%.</a:t>
            </a:r>
            <a:endParaRPr sz="1268" dirty="0">
              <a:latin typeface="Arial"/>
              <a:cs typeface="Arial"/>
            </a:endParaRPr>
          </a:p>
        </p:txBody>
      </p:sp>
    </p:spTree>
    <p:custDataLst>
      <p:tags r:id="rId1"/>
    </p:custDataLst>
    <p:extLst>
      <p:ext uri="{BB962C8B-B14F-4D97-AF65-F5344CB8AC3E}">
        <p14:creationId xmlns:p14="http://schemas.microsoft.com/office/powerpoint/2010/main" val="1214749951"/>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
        <p:nvSpPr>
          <p:cNvPr id="5" name="Title 1"/>
          <p:cNvSpPr>
            <a:spLocks noGrp="1"/>
          </p:cNvSpPr>
          <p:nvPr>
            <p:ph type="title"/>
          </p:nvPr>
        </p:nvSpPr>
        <p:spPr>
          <a:xfrm>
            <a:off x="338580" y="156310"/>
            <a:ext cx="11651768" cy="859690"/>
          </a:xfrm>
        </p:spPr>
        <p:txBody>
          <a:bodyPr/>
          <a:lstStyle/>
          <a:p>
            <a:r>
              <a:rPr lang="en-US" sz="4400" dirty="0" smtClean="0"/>
              <a:t>Policy Implementation Plans</a:t>
            </a:r>
            <a:endParaRPr lang="en-US" sz="4400" dirty="0"/>
          </a:p>
        </p:txBody>
      </p:sp>
      <p:sp>
        <p:nvSpPr>
          <p:cNvPr id="6" name="Content Placeholder 7"/>
          <p:cNvSpPr>
            <a:spLocks noGrp="1"/>
          </p:cNvSpPr>
          <p:nvPr>
            <p:ph idx="1"/>
          </p:nvPr>
        </p:nvSpPr>
        <p:spPr>
          <a:xfrm>
            <a:off x="385278" y="1348829"/>
            <a:ext cx="11394917" cy="1165772"/>
          </a:xfrm>
        </p:spPr>
        <p:txBody>
          <a:bodyPr>
            <a:normAutofit/>
          </a:bodyPr>
          <a:lstStyle/>
          <a:p>
            <a:r>
              <a:rPr lang="en-US" sz="3200" dirty="0" smtClean="0">
                <a:latin typeface="Arial" panose="020B0604020202020204" pitchFamily="34" charset="0"/>
                <a:cs typeface="Arial" panose="020B0604020202020204" pitchFamily="34" charset="0"/>
              </a:rPr>
              <a:t>Kidney policy changes tentatively scheduled to start programming in Q3 2018:</a:t>
            </a:r>
          </a:p>
        </p:txBody>
      </p:sp>
      <p:sp>
        <p:nvSpPr>
          <p:cNvPr id="2" name="Rounded Rectangle 1"/>
          <p:cNvSpPr/>
          <p:nvPr/>
        </p:nvSpPr>
        <p:spPr>
          <a:xfrm>
            <a:off x="1694426" y="2761618"/>
            <a:ext cx="5295900" cy="13963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Improving En Bloc Kidney Allocation</a:t>
            </a:r>
            <a:endParaRPr lang="en-US" sz="32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5110726" y="4625454"/>
            <a:ext cx="5295900" cy="139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Improving Dual Kidney Allocation</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492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493" y="133302"/>
            <a:ext cx="11986014" cy="1477328"/>
          </a:xfrm>
          <a:prstGeom prst="rect">
            <a:avLst/>
          </a:prstGeom>
        </p:spPr>
        <p:txBody>
          <a:bodyPr vert="horz" wrap="square" lIns="0" tIns="0" rIns="0" bIns="0" rtlCol="0" anchor="ctr" anchorCtr="0">
            <a:spAutoFit/>
          </a:bodyPr>
          <a:lstStyle/>
          <a:p>
            <a:pPr marL="26841"/>
            <a:r>
              <a:rPr spc="11" dirty="0"/>
              <a:t>Geographic Distribution of </a:t>
            </a:r>
            <a:r>
              <a:rPr dirty="0"/>
              <a:t>Pediatric </a:t>
            </a:r>
            <a:r>
              <a:rPr spc="11" dirty="0"/>
              <a:t>Kidney</a:t>
            </a:r>
            <a:r>
              <a:rPr spc="74" dirty="0"/>
              <a:t> </a:t>
            </a:r>
            <a:r>
              <a:rPr spc="-32" dirty="0"/>
              <a:t>Transplants</a:t>
            </a:r>
          </a:p>
        </p:txBody>
      </p:sp>
      <p:grpSp>
        <p:nvGrpSpPr>
          <p:cNvPr id="123" name="Group 122"/>
          <p:cNvGrpSpPr/>
          <p:nvPr/>
        </p:nvGrpSpPr>
        <p:grpSpPr>
          <a:xfrm>
            <a:off x="734706" y="1037172"/>
            <a:ext cx="10674665" cy="4801938"/>
            <a:chOff x="346965" y="490736"/>
            <a:chExt cx="5050698" cy="2272028"/>
          </a:xfrm>
        </p:grpSpPr>
        <p:sp>
          <p:nvSpPr>
            <p:cNvPr id="115" name="object 115"/>
            <p:cNvSpPr txBox="1"/>
            <p:nvPr/>
          </p:nvSpPr>
          <p:spPr>
            <a:xfrm>
              <a:off x="2713789" y="2602850"/>
              <a:ext cx="475615" cy="159914"/>
            </a:xfrm>
            <a:prstGeom prst="rect">
              <a:avLst/>
            </a:prstGeom>
          </p:spPr>
          <p:txBody>
            <a:bodyPr vert="horz" wrap="square" lIns="0" tIns="0" rIns="0" bIns="0" rtlCol="0">
              <a:spAutoFit/>
            </a:bodyPr>
            <a:lstStyle/>
            <a:p>
              <a:pPr algn="ctr"/>
              <a:r>
                <a:rPr sz="951" spc="11" dirty="0">
                  <a:solidFill>
                    <a:srgbClr val="4D4D4D"/>
                  </a:solidFill>
                  <a:latin typeface="Arial"/>
                  <a:cs typeface="Arial"/>
                </a:rPr>
                <a:t>6</a:t>
              </a:r>
              <a:endParaRPr sz="951" dirty="0">
                <a:solidFill>
                  <a:srgbClr val="000000"/>
                </a:solidFill>
                <a:latin typeface="Arial"/>
                <a:cs typeface="Arial"/>
              </a:endParaRPr>
            </a:p>
            <a:p>
              <a:pPr algn="ctr">
                <a:spcBef>
                  <a:spcPts val="127"/>
                </a:spcBef>
              </a:pPr>
              <a:r>
                <a:rPr sz="1162" spc="21" dirty="0">
                  <a:solidFill>
                    <a:srgbClr val="000000"/>
                  </a:solidFill>
                  <a:latin typeface="Arial"/>
                  <a:cs typeface="Arial"/>
                </a:rPr>
                <a:t>OPTN</a:t>
              </a:r>
              <a:r>
                <a:rPr sz="1162" spc="-180" dirty="0">
                  <a:solidFill>
                    <a:srgbClr val="000000"/>
                  </a:solidFill>
                  <a:latin typeface="Arial"/>
                  <a:cs typeface="Arial"/>
                </a:rPr>
                <a:t> </a:t>
              </a:r>
              <a:r>
                <a:rPr sz="1162" spc="21" dirty="0">
                  <a:solidFill>
                    <a:srgbClr val="000000"/>
                  </a:solidFill>
                  <a:latin typeface="Arial"/>
                  <a:cs typeface="Arial"/>
                </a:rPr>
                <a:t>Region</a:t>
              </a:r>
              <a:endParaRPr sz="1162" dirty="0">
                <a:solidFill>
                  <a:srgbClr val="000000"/>
                </a:solidFill>
                <a:latin typeface="Arial"/>
                <a:cs typeface="Arial"/>
              </a:endParaRPr>
            </a:p>
          </p:txBody>
        </p:sp>
        <p:grpSp>
          <p:nvGrpSpPr>
            <p:cNvPr id="122" name="Group 121"/>
            <p:cNvGrpSpPr/>
            <p:nvPr/>
          </p:nvGrpSpPr>
          <p:grpSpPr>
            <a:xfrm>
              <a:off x="346965" y="490736"/>
              <a:ext cx="5050698" cy="2172571"/>
              <a:chOff x="346965" y="490736"/>
              <a:chExt cx="5050698" cy="1884886"/>
            </a:xfrm>
          </p:grpSpPr>
          <p:sp>
            <p:nvSpPr>
              <p:cNvPr id="3" name="object 3"/>
              <p:cNvSpPr/>
              <p:nvPr/>
            </p:nvSpPr>
            <p:spPr>
              <a:xfrm>
                <a:off x="5331623" y="2081465"/>
                <a:ext cx="66040" cy="0"/>
              </a:xfrm>
              <a:custGeom>
                <a:avLst/>
                <a:gdLst/>
                <a:ahLst/>
                <a:cxnLst/>
                <a:rect l="l" t="t" r="r" b="b"/>
                <a:pathLst>
                  <a:path w="66039">
                    <a:moveTo>
                      <a:pt x="0" y="0"/>
                    </a:moveTo>
                    <a:lnTo>
                      <a:pt x="65450" y="0"/>
                    </a:lnTo>
                  </a:path>
                </a:pathLst>
              </a:custGeom>
              <a:ln w="3482">
                <a:solidFill>
                  <a:srgbClr val="F2F2F2"/>
                </a:solidFill>
              </a:ln>
            </p:spPr>
            <p:txBody>
              <a:bodyPr wrap="square" lIns="0" tIns="0" rIns="0" bIns="0" rtlCol="0"/>
              <a:lstStyle/>
              <a:p>
                <a:endParaRPr sz="3804">
                  <a:solidFill>
                    <a:srgbClr val="000000"/>
                  </a:solidFill>
                </a:endParaRPr>
              </a:p>
            </p:txBody>
          </p:sp>
          <p:sp>
            <p:nvSpPr>
              <p:cNvPr id="4" name="object 4"/>
              <p:cNvSpPr/>
              <p:nvPr/>
            </p:nvSpPr>
            <p:spPr>
              <a:xfrm>
                <a:off x="4895350" y="2081465"/>
                <a:ext cx="43815" cy="0"/>
              </a:xfrm>
              <a:custGeom>
                <a:avLst/>
                <a:gdLst/>
                <a:ahLst/>
                <a:cxnLst/>
                <a:rect l="l" t="t" r="r" b="b"/>
                <a:pathLst>
                  <a:path w="43814">
                    <a:moveTo>
                      <a:pt x="0" y="0"/>
                    </a:moveTo>
                    <a:lnTo>
                      <a:pt x="43633" y="0"/>
                    </a:lnTo>
                  </a:path>
                </a:pathLst>
              </a:custGeom>
              <a:ln w="3482">
                <a:solidFill>
                  <a:srgbClr val="F2F2F2"/>
                </a:solidFill>
              </a:ln>
            </p:spPr>
            <p:txBody>
              <a:bodyPr wrap="square" lIns="0" tIns="0" rIns="0" bIns="0" rtlCol="0"/>
              <a:lstStyle/>
              <a:p>
                <a:endParaRPr sz="3804">
                  <a:solidFill>
                    <a:srgbClr val="000000"/>
                  </a:solidFill>
                </a:endParaRPr>
              </a:p>
            </p:txBody>
          </p:sp>
          <p:sp>
            <p:nvSpPr>
              <p:cNvPr id="5" name="object 5"/>
              <p:cNvSpPr/>
              <p:nvPr/>
            </p:nvSpPr>
            <p:spPr>
              <a:xfrm>
                <a:off x="4022739" y="2081465"/>
                <a:ext cx="480059" cy="0"/>
              </a:xfrm>
              <a:custGeom>
                <a:avLst/>
                <a:gdLst/>
                <a:ahLst/>
                <a:cxnLst/>
                <a:rect l="l" t="t" r="r" b="b"/>
                <a:pathLst>
                  <a:path w="480060">
                    <a:moveTo>
                      <a:pt x="0" y="0"/>
                    </a:moveTo>
                    <a:lnTo>
                      <a:pt x="479906" y="0"/>
                    </a:lnTo>
                  </a:path>
                </a:pathLst>
              </a:custGeom>
              <a:ln w="3482">
                <a:solidFill>
                  <a:srgbClr val="F2F2F2"/>
                </a:solidFill>
              </a:ln>
            </p:spPr>
            <p:txBody>
              <a:bodyPr wrap="square" lIns="0" tIns="0" rIns="0" bIns="0" rtlCol="0"/>
              <a:lstStyle/>
              <a:p>
                <a:endParaRPr sz="3804">
                  <a:solidFill>
                    <a:srgbClr val="000000"/>
                  </a:solidFill>
                </a:endParaRPr>
              </a:p>
            </p:txBody>
          </p:sp>
          <p:sp>
            <p:nvSpPr>
              <p:cNvPr id="6" name="object 6"/>
              <p:cNvSpPr/>
              <p:nvPr/>
            </p:nvSpPr>
            <p:spPr>
              <a:xfrm>
                <a:off x="3586401" y="2081465"/>
                <a:ext cx="43815" cy="0"/>
              </a:xfrm>
              <a:custGeom>
                <a:avLst/>
                <a:gdLst/>
                <a:ahLst/>
                <a:cxnLst/>
                <a:rect l="l" t="t" r="r" b="b"/>
                <a:pathLst>
                  <a:path w="43814">
                    <a:moveTo>
                      <a:pt x="0" y="0"/>
                    </a:moveTo>
                    <a:lnTo>
                      <a:pt x="43633" y="0"/>
                    </a:lnTo>
                  </a:path>
                </a:pathLst>
              </a:custGeom>
              <a:ln w="3482">
                <a:solidFill>
                  <a:srgbClr val="F2F2F2"/>
                </a:solidFill>
              </a:ln>
            </p:spPr>
            <p:txBody>
              <a:bodyPr wrap="square" lIns="0" tIns="0" rIns="0" bIns="0" rtlCol="0"/>
              <a:lstStyle/>
              <a:p>
                <a:endParaRPr sz="3804">
                  <a:solidFill>
                    <a:srgbClr val="000000"/>
                  </a:solidFill>
                </a:endParaRPr>
              </a:p>
            </p:txBody>
          </p:sp>
          <p:sp>
            <p:nvSpPr>
              <p:cNvPr id="7" name="object 7"/>
              <p:cNvSpPr/>
              <p:nvPr/>
            </p:nvSpPr>
            <p:spPr>
              <a:xfrm>
                <a:off x="2713789" y="2081465"/>
                <a:ext cx="480059" cy="0"/>
              </a:xfrm>
              <a:custGeom>
                <a:avLst/>
                <a:gdLst/>
                <a:ahLst/>
                <a:cxnLst/>
                <a:rect l="l" t="t" r="r" b="b"/>
                <a:pathLst>
                  <a:path w="480060">
                    <a:moveTo>
                      <a:pt x="0" y="0"/>
                    </a:moveTo>
                    <a:lnTo>
                      <a:pt x="479906" y="0"/>
                    </a:lnTo>
                  </a:path>
                </a:pathLst>
              </a:custGeom>
              <a:ln w="3482">
                <a:solidFill>
                  <a:srgbClr val="F2F2F2"/>
                </a:solidFill>
              </a:ln>
            </p:spPr>
            <p:txBody>
              <a:bodyPr wrap="square" lIns="0" tIns="0" rIns="0" bIns="0" rtlCol="0"/>
              <a:lstStyle/>
              <a:p>
                <a:endParaRPr sz="3804">
                  <a:solidFill>
                    <a:srgbClr val="000000"/>
                  </a:solidFill>
                </a:endParaRPr>
              </a:p>
            </p:txBody>
          </p:sp>
          <p:sp>
            <p:nvSpPr>
              <p:cNvPr id="8" name="object 8"/>
              <p:cNvSpPr/>
              <p:nvPr/>
            </p:nvSpPr>
            <p:spPr>
              <a:xfrm>
                <a:off x="2277517" y="2081465"/>
                <a:ext cx="43815" cy="0"/>
              </a:xfrm>
              <a:custGeom>
                <a:avLst/>
                <a:gdLst/>
                <a:ahLst/>
                <a:cxnLst/>
                <a:rect l="l" t="t" r="r" b="b"/>
                <a:pathLst>
                  <a:path w="43814">
                    <a:moveTo>
                      <a:pt x="0" y="0"/>
                    </a:moveTo>
                    <a:lnTo>
                      <a:pt x="43568" y="0"/>
                    </a:lnTo>
                  </a:path>
                </a:pathLst>
              </a:custGeom>
              <a:ln w="3482">
                <a:solidFill>
                  <a:srgbClr val="F2F2F2"/>
                </a:solidFill>
              </a:ln>
            </p:spPr>
            <p:txBody>
              <a:bodyPr wrap="square" lIns="0" tIns="0" rIns="0" bIns="0" rtlCol="0"/>
              <a:lstStyle/>
              <a:p>
                <a:endParaRPr sz="3804">
                  <a:solidFill>
                    <a:srgbClr val="000000"/>
                  </a:solidFill>
                </a:endParaRPr>
              </a:p>
            </p:txBody>
          </p:sp>
          <p:sp>
            <p:nvSpPr>
              <p:cNvPr id="9" name="object 9"/>
              <p:cNvSpPr/>
              <p:nvPr/>
            </p:nvSpPr>
            <p:spPr>
              <a:xfrm>
                <a:off x="1841178" y="2081465"/>
                <a:ext cx="43815" cy="0"/>
              </a:xfrm>
              <a:custGeom>
                <a:avLst/>
                <a:gdLst/>
                <a:ahLst/>
                <a:cxnLst/>
                <a:rect l="l" t="t" r="r" b="b"/>
                <a:pathLst>
                  <a:path w="43814">
                    <a:moveTo>
                      <a:pt x="0" y="0"/>
                    </a:moveTo>
                    <a:lnTo>
                      <a:pt x="43633" y="0"/>
                    </a:lnTo>
                  </a:path>
                </a:pathLst>
              </a:custGeom>
              <a:ln w="3482">
                <a:solidFill>
                  <a:srgbClr val="F2F2F2"/>
                </a:solidFill>
              </a:ln>
            </p:spPr>
            <p:txBody>
              <a:bodyPr wrap="square" lIns="0" tIns="0" rIns="0" bIns="0" rtlCol="0"/>
              <a:lstStyle/>
              <a:p>
                <a:endParaRPr sz="3804">
                  <a:solidFill>
                    <a:srgbClr val="000000"/>
                  </a:solidFill>
                </a:endParaRPr>
              </a:p>
            </p:txBody>
          </p:sp>
          <p:sp>
            <p:nvSpPr>
              <p:cNvPr id="10" name="object 10"/>
              <p:cNvSpPr/>
              <p:nvPr/>
            </p:nvSpPr>
            <p:spPr>
              <a:xfrm>
                <a:off x="1404906" y="2081465"/>
                <a:ext cx="43815" cy="0"/>
              </a:xfrm>
              <a:custGeom>
                <a:avLst/>
                <a:gdLst/>
                <a:ahLst/>
                <a:cxnLst/>
                <a:rect l="l" t="t" r="r" b="b"/>
                <a:pathLst>
                  <a:path w="43815">
                    <a:moveTo>
                      <a:pt x="0" y="0"/>
                    </a:moveTo>
                    <a:lnTo>
                      <a:pt x="43568" y="0"/>
                    </a:lnTo>
                  </a:path>
                </a:pathLst>
              </a:custGeom>
              <a:ln w="3482">
                <a:solidFill>
                  <a:srgbClr val="F2F2F2"/>
                </a:solidFill>
              </a:ln>
            </p:spPr>
            <p:txBody>
              <a:bodyPr wrap="square" lIns="0" tIns="0" rIns="0" bIns="0" rtlCol="0"/>
              <a:lstStyle/>
              <a:p>
                <a:endParaRPr sz="3804">
                  <a:solidFill>
                    <a:srgbClr val="000000"/>
                  </a:solidFill>
                </a:endParaRPr>
              </a:p>
            </p:txBody>
          </p:sp>
          <p:sp>
            <p:nvSpPr>
              <p:cNvPr id="11" name="object 11"/>
              <p:cNvSpPr/>
              <p:nvPr/>
            </p:nvSpPr>
            <p:spPr>
              <a:xfrm>
                <a:off x="968567" y="2081465"/>
                <a:ext cx="43815" cy="0"/>
              </a:xfrm>
              <a:custGeom>
                <a:avLst/>
                <a:gdLst/>
                <a:ahLst/>
                <a:cxnLst/>
                <a:rect l="l" t="t" r="r" b="b"/>
                <a:pathLst>
                  <a:path w="43815">
                    <a:moveTo>
                      <a:pt x="0" y="0"/>
                    </a:moveTo>
                    <a:lnTo>
                      <a:pt x="43633" y="0"/>
                    </a:lnTo>
                  </a:path>
                </a:pathLst>
              </a:custGeom>
              <a:ln w="3482">
                <a:solidFill>
                  <a:srgbClr val="F2F2F2"/>
                </a:solidFill>
              </a:ln>
            </p:spPr>
            <p:txBody>
              <a:bodyPr wrap="square" lIns="0" tIns="0" rIns="0" bIns="0" rtlCol="0"/>
              <a:lstStyle/>
              <a:p>
                <a:endParaRPr sz="3804">
                  <a:solidFill>
                    <a:srgbClr val="000000"/>
                  </a:solidFill>
                </a:endParaRPr>
              </a:p>
            </p:txBody>
          </p:sp>
          <p:sp>
            <p:nvSpPr>
              <p:cNvPr id="12" name="object 12"/>
              <p:cNvSpPr/>
              <p:nvPr/>
            </p:nvSpPr>
            <p:spPr>
              <a:xfrm>
                <a:off x="510412" y="2081465"/>
                <a:ext cx="327660" cy="0"/>
              </a:xfrm>
              <a:custGeom>
                <a:avLst/>
                <a:gdLst/>
                <a:ahLst/>
                <a:cxnLst/>
                <a:rect l="l" t="t" r="r" b="b"/>
                <a:pathLst>
                  <a:path w="327659">
                    <a:moveTo>
                      <a:pt x="0" y="0"/>
                    </a:moveTo>
                    <a:lnTo>
                      <a:pt x="327253" y="0"/>
                    </a:lnTo>
                  </a:path>
                </a:pathLst>
              </a:custGeom>
              <a:ln w="3482">
                <a:solidFill>
                  <a:srgbClr val="F2F2F2"/>
                </a:solidFill>
              </a:ln>
            </p:spPr>
            <p:txBody>
              <a:bodyPr wrap="square" lIns="0" tIns="0" rIns="0" bIns="0" rtlCol="0"/>
              <a:lstStyle/>
              <a:p>
                <a:endParaRPr sz="3804">
                  <a:solidFill>
                    <a:srgbClr val="000000"/>
                  </a:solidFill>
                </a:endParaRPr>
              </a:p>
            </p:txBody>
          </p:sp>
          <p:sp>
            <p:nvSpPr>
              <p:cNvPr id="13" name="object 13"/>
              <p:cNvSpPr/>
              <p:nvPr/>
            </p:nvSpPr>
            <p:spPr>
              <a:xfrm>
                <a:off x="2713789" y="1793048"/>
                <a:ext cx="2683510" cy="0"/>
              </a:xfrm>
              <a:custGeom>
                <a:avLst/>
                <a:gdLst/>
                <a:ahLst/>
                <a:cxnLst/>
                <a:rect l="l" t="t" r="r" b="b"/>
                <a:pathLst>
                  <a:path w="2683510">
                    <a:moveTo>
                      <a:pt x="0" y="0"/>
                    </a:moveTo>
                    <a:lnTo>
                      <a:pt x="2683283" y="0"/>
                    </a:lnTo>
                  </a:path>
                </a:pathLst>
              </a:custGeom>
              <a:ln w="3482">
                <a:solidFill>
                  <a:srgbClr val="F2F2F2"/>
                </a:solidFill>
              </a:ln>
            </p:spPr>
            <p:txBody>
              <a:bodyPr wrap="square" lIns="0" tIns="0" rIns="0" bIns="0" rtlCol="0"/>
              <a:lstStyle/>
              <a:p>
                <a:endParaRPr sz="3804">
                  <a:solidFill>
                    <a:srgbClr val="000000"/>
                  </a:solidFill>
                </a:endParaRPr>
              </a:p>
            </p:txBody>
          </p:sp>
          <p:sp>
            <p:nvSpPr>
              <p:cNvPr id="14" name="object 14"/>
              <p:cNvSpPr/>
              <p:nvPr/>
            </p:nvSpPr>
            <p:spPr>
              <a:xfrm>
                <a:off x="1841178" y="1793048"/>
                <a:ext cx="480059" cy="0"/>
              </a:xfrm>
              <a:custGeom>
                <a:avLst/>
                <a:gdLst/>
                <a:ahLst/>
                <a:cxnLst/>
                <a:rect l="l" t="t" r="r" b="b"/>
                <a:pathLst>
                  <a:path w="480060">
                    <a:moveTo>
                      <a:pt x="0" y="0"/>
                    </a:moveTo>
                    <a:lnTo>
                      <a:pt x="479906" y="0"/>
                    </a:lnTo>
                  </a:path>
                </a:pathLst>
              </a:custGeom>
              <a:ln w="3482">
                <a:solidFill>
                  <a:srgbClr val="F2F2F2"/>
                </a:solidFill>
              </a:ln>
            </p:spPr>
            <p:txBody>
              <a:bodyPr wrap="square" lIns="0" tIns="0" rIns="0" bIns="0" rtlCol="0"/>
              <a:lstStyle/>
              <a:p>
                <a:endParaRPr sz="3804">
                  <a:solidFill>
                    <a:srgbClr val="000000"/>
                  </a:solidFill>
                </a:endParaRPr>
              </a:p>
            </p:txBody>
          </p:sp>
          <p:sp>
            <p:nvSpPr>
              <p:cNvPr id="15" name="object 15"/>
              <p:cNvSpPr/>
              <p:nvPr/>
            </p:nvSpPr>
            <p:spPr>
              <a:xfrm>
                <a:off x="510412" y="1793048"/>
                <a:ext cx="938530" cy="0"/>
              </a:xfrm>
              <a:custGeom>
                <a:avLst/>
                <a:gdLst/>
                <a:ahLst/>
                <a:cxnLst/>
                <a:rect l="l" t="t" r="r" b="b"/>
                <a:pathLst>
                  <a:path w="938530">
                    <a:moveTo>
                      <a:pt x="0" y="0"/>
                    </a:moveTo>
                    <a:lnTo>
                      <a:pt x="938061" y="0"/>
                    </a:lnTo>
                  </a:path>
                </a:pathLst>
              </a:custGeom>
              <a:ln w="3482">
                <a:solidFill>
                  <a:srgbClr val="F2F2F2"/>
                </a:solidFill>
              </a:ln>
            </p:spPr>
            <p:txBody>
              <a:bodyPr wrap="square" lIns="0" tIns="0" rIns="0" bIns="0" rtlCol="0"/>
              <a:lstStyle/>
              <a:p>
                <a:endParaRPr sz="3804">
                  <a:solidFill>
                    <a:srgbClr val="000000"/>
                  </a:solidFill>
                </a:endParaRPr>
              </a:p>
            </p:txBody>
          </p:sp>
          <p:sp>
            <p:nvSpPr>
              <p:cNvPr id="16" name="object 16"/>
              <p:cNvSpPr/>
              <p:nvPr/>
            </p:nvSpPr>
            <p:spPr>
              <a:xfrm>
                <a:off x="510412" y="1504631"/>
                <a:ext cx="4886960" cy="0"/>
              </a:xfrm>
              <a:custGeom>
                <a:avLst/>
                <a:gdLst/>
                <a:ahLst/>
                <a:cxnLst/>
                <a:rect l="l" t="t" r="r" b="b"/>
                <a:pathLst>
                  <a:path w="4886960">
                    <a:moveTo>
                      <a:pt x="0" y="0"/>
                    </a:moveTo>
                    <a:lnTo>
                      <a:pt x="4886661" y="0"/>
                    </a:lnTo>
                  </a:path>
                </a:pathLst>
              </a:custGeom>
              <a:ln w="3482">
                <a:solidFill>
                  <a:srgbClr val="F2F2F2"/>
                </a:solidFill>
              </a:ln>
            </p:spPr>
            <p:txBody>
              <a:bodyPr wrap="square" lIns="0" tIns="0" rIns="0" bIns="0" rtlCol="0"/>
              <a:lstStyle/>
              <a:p>
                <a:endParaRPr sz="3804">
                  <a:solidFill>
                    <a:srgbClr val="000000"/>
                  </a:solidFill>
                </a:endParaRPr>
              </a:p>
            </p:txBody>
          </p:sp>
          <p:sp>
            <p:nvSpPr>
              <p:cNvPr id="17" name="object 17"/>
              <p:cNvSpPr/>
              <p:nvPr/>
            </p:nvSpPr>
            <p:spPr>
              <a:xfrm>
                <a:off x="510412" y="1216148"/>
                <a:ext cx="4886960" cy="0"/>
              </a:xfrm>
              <a:custGeom>
                <a:avLst/>
                <a:gdLst/>
                <a:ahLst/>
                <a:cxnLst/>
                <a:rect l="l" t="t" r="r" b="b"/>
                <a:pathLst>
                  <a:path w="4886960">
                    <a:moveTo>
                      <a:pt x="0" y="0"/>
                    </a:moveTo>
                    <a:lnTo>
                      <a:pt x="4886661" y="0"/>
                    </a:lnTo>
                  </a:path>
                </a:pathLst>
              </a:custGeom>
              <a:ln w="3482">
                <a:solidFill>
                  <a:srgbClr val="F2F2F2"/>
                </a:solidFill>
              </a:ln>
            </p:spPr>
            <p:txBody>
              <a:bodyPr wrap="square" lIns="0" tIns="0" rIns="0" bIns="0" rtlCol="0"/>
              <a:lstStyle/>
              <a:p>
                <a:endParaRPr sz="3804">
                  <a:solidFill>
                    <a:srgbClr val="000000"/>
                  </a:solidFill>
                </a:endParaRPr>
              </a:p>
            </p:txBody>
          </p:sp>
          <p:sp>
            <p:nvSpPr>
              <p:cNvPr id="18" name="object 18"/>
              <p:cNvSpPr/>
              <p:nvPr/>
            </p:nvSpPr>
            <p:spPr>
              <a:xfrm>
                <a:off x="510412" y="927731"/>
                <a:ext cx="4886960" cy="0"/>
              </a:xfrm>
              <a:custGeom>
                <a:avLst/>
                <a:gdLst/>
                <a:ahLst/>
                <a:cxnLst/>
                <a:rect l="l" t="t" r="r" b="b"/>
                <a:pathLst>
                  <a:path w="4886960">
                    <a:moveTo>
                      <a:pt x="0" y="0"/>
                    </a:moveTo>
                    <a:lnTo>
                      <a:pt x="4886661" y="0"/>
                    </a:lnTo>
                  </a:path>
                </a:pathLst>
              </a:custGeom>
              <a:ln w="3482">
                <a:solidFill>
                  <a:srgbClr val="F2F2F2"/>
                </a:solidFill>
              </a:ln>
            </p:spPr>
            <p:txBody>
              <a:bodyPr wrap="square" lIns="0" tIns="0" rIns="0" bIns="0" rtlCol="0"/>
              <a:lstStyle/>
              <a:p>
                <a:endParaRPr sz="3804">
                  <a:solidFill>
                    <a:srgbClr val="000000"/>
                  </a:solidFill>
                </a:endParaRPr>
              </a:p>
            </p:txBody>
          </p:sp>
          <p:sp>
            <p:nvSpPr>
              <p:cNvPr id="19" name="object 19"/>
              <p:cNvSpPr/>
              <p:nvPr/>
            </p:nvSpPr>
            <p:spPr>
              <a:xfrm>
                <a:off x="510412" y="2225706"/>
                <a:ext cx="4886960" cy="0"/>
              </a:xfrm>
              <a:custGeom>
                <a:avLst/>
                <a:gdLst/>
                <a:ahLst/>
                <a:cxnLst/>
                <a:rect l="l" t="t" r="r" b="b"/>
                <a:pathLst>
                  <a:path w="4886960">
                    <a:moveTo>
                      <a:pt x="0" y="0"/>
                    </a:moveTo>
                    <a:lnTo>
                      <a:pt x="4886661" y="0"/>
                    </a:lnTo>
                  </a:path>
                </a:pathLst>
              </a:custGeom>
              <a:ln w="7031">
                <a:solidFill>
                  <a:srgbClr val="D9D9D9"/>
                </a:solidFill>
              </a:ln>
            </p:spPr>
            <p:txBody>
              <a:bodyPr wrap="square" lIns="0" tIns="0" rIns="0" bIns="0" rtlCol="0"/>
              <a:lstStyle/>
              <a:p>
                <a:endParaRPr sz="3804">
                  <a:solidFill>
                    <a:srgbClr val="000000"/>
                  </a:solidFill>
                </a:endParaRPr>
              </a:p>
            </p:txBody>
          </p:sp>
          <p:sp>
            <p:nvSpPr>
              <p:cNvPr id="20" name="object 20"/>
              <p:cNvSpPr/>
              <p:nvPr/>
            </p:nvSpPr>
            <p:spPr>
              <a:xfrm>
                <a:off x="2713789" y="1937289"/>
                <a:ext cx="2683510" cy="0"/>
              </a:xfrm>
              <a:custGeom>
                <a:avLst/>
                <a:gdLst/>
                <a:ahLst/>
                <a:cxnLst/>
                <a:rect l="l" t="t" r="r" b="b"/>
                <a:pathLst>
                  <a:path w="2683510">
                    <a:moveTo>
                      <a:pt x="0" y="0"/>
                    </a:moveTo>
                    <a:lnTo>
                      <a:pt x="2683283" y="0"/>
                    </a:lnTo>
                  </a:path>
                </a:pathLst>
              </a:custGeom>
              <a:ln w="7031">
                <a:solidFill>
                  <a:srgbClr val="D9D9D9"/>
                </a:solidFill>
              </a:ln>
            </p:spPr>
            <p:txBody>
              <a:bodyPr wrap="square" lIns="0" tIns="0" rIns="0" bIns="0" rtlCol="0"/>
              <a:lstStyle/>
              <a:p>
                <a:endParaRPr sz="3804">
                  <a:solidFill>
                    <a:srgbClr val="000000"/>
                  </a:solidFill>
                </a:endParaRPr>
              </a:p>
            </p:txBody>
          </p:sp>
          <p:sp>
            <p:nvSpPr>
              <p:cNvPr id="21" name="object 21"/>
              <p:cNvSpPr/>
              <p:nvPr/>
            </p:nvSpPr>
            <p:spPr>
              <a:xfrm>
                <a:off x="2277517" y="1937289"/>
                <a:ext cx="43815" cy="0"/>
              </a:xfrm>
              <a:custGeom>
                <a:avLst/>
                <a:gdLst/>
                <a:ahLst/>
                <a:cxnLst/>
                <a:rect l="l" t="t" r="r" b="b"/>
                <a:pathLst>
                  <a:path w="43814">
                    <a:moveTo>
                      <a:pt x="0" y="0"/>
                    </a:moveTo>
                    <a:lnTo>
                      <a:pt x="43568" y="0"/>
                    </a:lnTo>
                  </a:path>
                </a:pathLst>
              </a:custGeom>
              <a:ln w="7031">
                <a:solidFill>
                  <a:srgbClr val="D9D9D9"/>
                </a:solidFill>
              </a:ln>
            </p:spPr>
            <p:txBody>
              <a:bodyPr wrap="square" lIns="0" tIns="0" rIns="0" bIns="0" rtlCol="0"/>
              <a:lstStyle/>
              <a:p>
                <a:endParaRPr sz="3804">
                  <a:solidFill>
                    <a:srgbClr val="000000"/>
                  </a:solidFill>
                </a:endParaRPr>
              </a:p>
            </p:txBody>
          </p:sp>
          <p:sp>
            <p:nvSpPr>
              <p:cNvPr id="22" name="object 22"/>
              <p:cNvSpPr/>
              <p:nvPr/>
            </p:nvSpPr>
            <p:spPr>
              <a:xfrm>
                <a:off x="1841178" y="1937289"/>
                <a:ext cx="43815" cy="0"/>
              </a:xfrm>
              <a:custGeom>
                <a:avLst/>
                <a:gdLst/>
                <a:ahLst/>
                <a:cxnLst/>
                <a:rect l="l" t="t" r="r" b="b"/>
                <a:pathLst>
                  <a:path w="43814">
                    <a:moveTo>
                      <a:pt x="0" y="0"/>
                    </a:moveTo>
                    <a:lnTo>
                      <a:pt x="43633" y="0"/>
                    </a:lnTo>
                  </a:path>
                </a:pathLst>
              </a:custGeom>
              <a:ln w="7031">
                <a:solidFill>
                  <a:srgbClr val="D9D9D9"/>
                </a:solidFill>
              </a:ln>
            </p:spPr>
            <p:txBody>
              <a:bodyPr wrap="square" lIns="0" tIns="0" rIns="0" bIns="0" rtlCol="0"/>
              <a:lstStyle/>
              <a:p>
                <a:endParaRPr sz="3804">
                  <a:solidFill>
                    <a:srgbClr val="000000"/>
                  </a:solidFill>
                </a:endParaRPr>
              </a:p>
            </p:txBody>
          </p:sp>
          <p:sp>
            <p:nvSpPr>
              <p:cNvPr id="23" name="object 23"/>
              <p:cNvSpPr/>
              <p:nvPr/>
            </p:nvSpPr>
            <p:spPr>
              <a:xfrm>
                <a:off x="510412" y="1937289"/>
                <a:ext cx="938530" cy="0"/>
              </a:xfrm>
              <a:custGeom>
                <a:avLst/>
                <a:gdLst/>
                <a:ahLst/>
                <a:cxnLst/>
                <a:rect l="l" t="t" r="r" b="b"/>
                <a:pathLst>
                  <a:path w="938530">
                    <a:moveTo>
                      <a:pt x="0" y="0"/>
                    </a:moveTo>
                    <a:lnTo>
                      <a:pt x="938061" y="0"/>
                    </a:lnTo>
                  </a:path>
                </a:pathLst>
              </a:custGeom>
              <a:ln w="7031">
                <a:solidFill>
                  <a:srgbClr val="D9D9D9"/>
                </a:solidFill>
              </a:ln>
            </p:spPr>
            <p:txBody>
              <a:bodyPr wrap="square" lIns="0" tIns="0" rIns="0" bIns="0" rtlCol="0"/>
              <a:lstStyle/>
              <a:p>
                <a:endParaRPr sz="3804">
                  <a:solidFill>
                    <a:srgbClr val="000000"/>
                  </a:solidFill>
                </a:endParaRPr>
              </a:p>
            </p:txBody>
          </p:sp>
          <p:sp>
            <p:nvSpPr>
              <p:cNvPr id="24" name="object 24"/>
              <p:cNvSpPr/>
              <p:nvPr/>
            </p:nvSpPr>
            <p:spPr>
              <a:xfrm>
                <a:off x="2451986" y="1648806"/>
                <a:ext cx="2945130" cy="0"/>
              </a:xfrm>
              <a:custGeom>
                <a:avLst/>
                <a:gdLst/>
                <a:ahLst/>
                <a:cxnLst/>
                <a:rect l="l" t="t" r="r" b="b"/>
                <a:pathLst>
                  <a:path w="2945129">
                    <a:moveTo>
                      <a:pt x="0" y="0"/>
                    </a:moveTo>
                    <a:lnTo>
                      <a:pt x="2945086" y="0"/>
                    </a:lnTo>
                  </a:path>
                </a:pathLst>
              </a:custGeom>
              <a:ln w="7031">
                <a:solidFill>
                  <a:srgbClr val="D9D9D9"/>
                </a:solidFill>
              </a:ln>
            </p:spPr>
            <p:txBody>
              <a:bodyPr wrap="square" lIns="0" tIns="0" rIns="0" bIns="0" rtlCol="0"/>
              <a:lstStyle/>
              <a:p>
                <a:endParaRPr sz="3804">
                  <a:solidFill>
                    <a:srgbClr val="000000"/>
                  </a:solidFill>
                </a:endParaRPr>
              </a:p>
            </p:txBody>
          </p:sp>
          <p:sp>
            <p:nvSpPr>
              <p:cNvPr id="25" name="object 25"/>
              <p:cNvSpPr/>
              <p:nvPr/>
            </p:nvSpPr>
            <p:spPr>
              <a:xfrm>
                <a:off x="510412" y="1648806"/>
                <a:ext cx="1811020" cy="0"/>
              </a:xfrm>
              <a:custGeom>
                <a:avLst/>
                <a:gdLst/>
                <a:ahLst/>
                <a:cxnLst/>
                <a:rect l="l" t="t" r="r" b="b"/>
                <a:pathLst>
                  <a:path w="1811020">
                    <a:moveTo>
                      <a:pt x="0" y="0"/>
                    </a:moveTo>
                    <a:lnTo>
                      <a:pt x="1810672" y="0"/>
                    </a:lnTo>
                  </a:path>
                </a:pathLst>
              </a:custGeom>
              <a:ln w="7031">
                <a:solidFill>
                  <a:srgbClr val="D9D9D9"/>
                </a:solidFill>
              </a:ln>
            </p:spPr>
            <p:txBody>
              <a:bodyPr wrap="square" lIns="0" tIns="0" rIns="0" bIns="0" rtlCol="0"/>
              <a:lstStyle/>
              <a:p>
                <a:endParaRPr sz="3804">
                  <a:solidFill>
                    <a:srgbClr val="000000"/>
                  </a:solidFill>
                </a:endParaRPr>
              </a:p>
            </p:txBody>
          </p:sp>
          <p:sp>
            <p:nvSpPr>
              <p:cNvPr id="26" name="object 26"/>
              <p:cNvSpPr/>
              <p:nvPr/>
            </p:nvSpPr>
            <p:spPr>
              <a:xfrm>
                <a:off x="510412" y="1360389"/>
                <a:ext cx="4886960" cy="0"/>
              </a:xfrm>
              <a:custGeom>
                <a:avLst/>
                <a:gdLst/>
                <a:ahLst/>
                <a:cxnLst/>
                <a:rect l="l" t="t" r="r" b="b"/>
                <a:pathLst>
                  <a:path w="4886960">
                    <a:moveTo>
                      <a:pt x="0" y="0"/>
                    </a:moveTo>
                    <a:lnTo>
                      <a:pt x="4886661" y="0"/>
                    </a:lnTo>
                  </a:path>
                </a:pathLst>
              </a:custGeom>
              <a:ln w="7031">
                <a:solidFill>
                  <a:srgbClr val="D9D9D9"/>
                </a:solidFill>
              </a:ln>
            </p:spPr>
            <p:txBody>
              <a:bodyPr wrap="square" lIns="0" tIns="0" rIns="0" bIns="0" rtlCol="0"/>
              <a:lstStyle/>
              <a:p>
                <a:endParaRPr sz="3804">
                  <a:solidFill>
                    <a:srgbClr val="000000"/>
                  </a:solidFill>
                </a:endParaRPr>
              </a:p>
            </p:txBody>
          </p:sp>
          <p:sp>
            <p:nvSpPr>
              <p:cNvPr id="27" name="object 27"/>
              <p:cNvSpPr/>
              <p:nvPr/>
            </p:nvSpPr>
            <p:spPr>
              <a:xfrm>
                <a:off x="510412" y="1071907"/>
                <a:ext cx="4886960" cy="0"/>
              </a:xfrm>
              <a:custGeom>
                <a:avLst/>
                <a:gdLst/>
                <a:ahLst/>
                <a:cxnLst/>
                <a:rect l="l" t="t" r="r" b="b"/>
                <a:pathLst>
                  <a:path w="4886960">
                    <a:moveTo>
                      <a:pt x="0" y="0"/>
                    </a:moveTo>
                    <a:lnTo>
                      <a:pt x="4886661" y="0"/>
                    </a:lnTo>
                  </a:path>
                </a:pathLst>
              </a:custGeom>
              <a:ln w="7031">
                <a:solidFill>
                  <a:srgbClr val="D9D9D9"/>
                </a:solidFill>
              </a:ln>
            </p:spPr>
            <p:txBody>
              <a:bodyPr wrap="square" lIns="0" tIns="0" rIns="0" bIns="0" rtlCol="0"/>
              <a:lstStyle/>
              <a:p>
                <a:endParaRPr sz="3804">
                  <a:solidFill>
                    <a:srgbClr val="000000"/>
                  </a:solidFill>
                </a:endParaRPr>
              </a:p>
            </p:txBody>
          </p:sp>
          <p:sp>
            <p:nvSpPr>
              <p:cNvPr id="28" name="object 28"/>
              <p:cNvSpPr/>
              <p:nvPr/>
            </p:nvSpPr>
            <p:spPr>
              <a:xfrm>
                <a:off x="510412" y="783490"/>
                <a:ext cx="4886960" cy="0"/>
              </a:xfrm>
              <a:custGeom>
                <a:avLst/>
                <a:gdLst/>
                <a:ahLst/>
                <a:cxnLst/>
                <a:rect l="l" t="t" r="r" b="b"/>
                <a:pathLst>
                  <a:path w="4886960">
                    <a:moveTo>
                      <a:pt x="0" y="0"/>
                    </a:moveTo>
                    <a:lnTo>
                      <a:pt x="4886661" y="0"/>
                    </a:lnTo>
                  </a:path>
                </a:pathLst>
              </a:custGeom>
              <a:ln w="7031">
                <a:solidFill>
                  <a:srgbClr val="D9D9D9"/>
                </a:solidFill>
              </a:ln>
            </p:spPr>
            <p:txBody>
              <a:bodyPr wrap="square" lIns="0" tIns="0" rIns="0" bIns="0" rtlCol="0"/>
              <a:lstStyle/>
              <a:p>
                <a:endParaRPr sz="3804">
                  <a:solidFill>
                    <a:srgbClr val="000000"/>
                  </a:solidFill>
                </a:endParaRPr>
              </a:p>
            </p:txBody>
          </p:sp>
          <p:sp>
            <p:nvSpPr>
              <p:cNvPr id="29" name="object 29"/>
              <p:cNvSpPr/>
              <p:nvPr/>
            </p:nvSpPr>
            <p:spPr>
              <a:xfrm>
                <a:off x="837666" y="2056757"/>
                <a:ext cx="131445" cy="169545"/>
              </a:xfrm>
              <a:custGeom>
                <a:avLst/>
                <a:gdLst/>
                <a:ahLst/>
                <a:cxnLst/>
                <a:rect l="l" t="t" r="r" b="b"/>
                <a:pathLst>
                  <a:path w="131444" h="169544">
                    <a:moveTo>
                      <a:pt x="0" y="168949"/>
                    </a:moveTo>
                    <a:lnTo>
                      <a:pt x="130901" y="168949"/>
                    </a:lnTo>
                    <a:lnTo>
                      <a:pt x="130901" y="0"/>
                    </a:lnTo>
                    <a:lnTo>
                      <a:pt x="0" y="0"/>
                    </a:lnTo>
                    <a:lnTo>
                      <a:pt x="0" y="168949"/>
                    </a:lnTo>
                    <a:close/>
                  </a:path>
                </a:pathLst>
              </a:custGeom>
              <a:solidFill>
                <a:srgbClr val="0A3C6E"/>
              </a:solidFill>
            </p:spPr>
            <p:txBody>
              <a:bodyPr wrap="square" lIns="0" tIns="0" rIns="0" bIns="0" rtlCol="0"/>
              <a:lstStyle/>
              <a:p>
                <a:endParaRPr sz="3804">
                  <a:solidFill>
                    <a:srgbClr val="000000"/>
                  </a:solidFill>
                </a:endParaRPr>
              </a:p>
            </p:txBody>
          </p:sp>
          <p:sp>
            <p:nvSpPr>
              <p:cNvPr id="30" name="object 30"/>
              <p:cNvSpPr/>
              <p:nvPr/>
            </p:nvSpPr>
            <p:spPr>
              <a:xfrm>
                <a:off x="706764" y="2141067"/>
                <a:ext cx="131445" cy="85090"/>
              </a:xfrm>
              <a:custGeom>
                <a:avLst/>
                <a:gdLst/>
                <a:ahLst/>
                <a:cxnLst/>
                <a:rect l="l" t="t" r="r" b="b"/>
                <a:pathLst>
                  <a:path w="131444" h="85089">
                    <a:moveTo>
                      <a:pt x="0" y="84639"/>
                    </a:moveTo>
                    <a:lnTo>
                      <a:pt x="130901" y="84639"/>
                    </a:lnTo>
                    <a:lnTo>
                      <a:pt x="130901" y="0"/>
                    </a:lnTo>
                    <a:lnTo>
                      <a:pt x="0" y="0"/>
                    </a:lnTo>
                    <a:lnTo>
                      <a:pt x="0" y="84639"/>
                    </a:lnTo>
                    <a:close/>
                  </a:path>
                </a:pathLst>
              </a:custGeom>
              <a:solidFill>
                <a:srgbClr val="80C342"/>
              </a:solidFill>
            </p:spPr>
            <p:txBody>
              <a:bodyPr wrap="square" lIns="0" tIns="0" rIns="0" bIns="0" rtlCol="0"/>
              <a:lstStyle/>
              <a:p>
                <a:endParaRPr sz="3804">
                  <a:solidFill>
                    <a:srgbClr val="000000"/>
                  </a:solidFill>
                </a:endParaRPr>
              </a:p>
            </p:txBody>
          </p:sp>
          <p:sp>
            <p:nvSpPr>
              <p:cNvPr id="31" name="object 31"/>
              <p:cNvSpPr/>
              <p:nvPr/>
            </p:nvSpPr>
            <p:spPr>
              <a:xfrm>
                <a:off x="575863" y="2107356"/>
                <a:ext cx="131445" cy="118745"/>
              </a:xfrm>
              <a:custGeom>
                <a:avLst/>
                <a:gdLst/>
                <a:ahLst/>
                <a:cxnLst/>
                <a:rect l="l" t="t" r="r" b="b"/>
                <a:pathLst>
                  <a:path w="131445" h="118744">
                    <a:moveTo>
                      <a:pt x="0" y="118350"/>
                    </a:moveTo>
                    <a:lnTo>
                      <a:pt x="130901" y="118350"/>
                    </a:lnTo>
                    <a:lnTo>
                      <a:pt x="130901" y="0"/>
                    </a:lnTo>
                    <a:lnTo>
                      <a:pt x="0" y="0"/>
                    </a:lnTo>
                    <a:lnTo>
                      <a:pt x="0" y="118350"/>
                    </a:lnTo>
                    <a:close/>
                  </a:path>
                </a:pathLst>
              </a:custGeom>
              <a:solidFill>
                <a:srgbClr val="0F99D6"/>
              </a:solidFill>
            </p:spPr>
            <p:txBody>
              <a:bodyPr wrap="square" lIns="0" tIns="0" rIns="0" bIns="0" rtlCol="0"/>
              <a:lstStyle/>
              <a:p>
                <a:endParaRPr sz="3804">
                  <a:solidFill>
                    <a:srgbClr val="000000"/>
                  </a:solidFill>
                </a:endParaRPr>
              </a:p>
            </p:txBody>
          </p:sp>
          <p:sp>
            <p:nvSpPr>
              <p:cNvPr id="32" name="object 32"/>
              <p:cNvSpPr/>
              <p:nvPr/>
            </p:nvSpPr>
            <p:spPr>
              <a:xfrm>
                <a:off x="1274004" y="1944123"/>
                <a:ext cx="131445" cy="281940"/>
              </a:xfrm>
              <a:custGeom>
                <a:avLst/>
                <a:gdLst/>
                <a:ahLst/>
                <a:cxnLst/>
                <a:rect l="l" t="t" r="r" b="b"/>
                <a:pathLst>
                  <a:path w="131444" h="281939">
                    <a:moveTo>
                      <a:pt x="0" y="281582"/>
                    </a:moveTo>
                    <a:lnTo>
                      <a:pt x="130901" y="281582"/>
                    </a:lnTo>
                    <a:lnTo>
                      <a:pt x="130901" y="0"/>
                    </a:lnTo>
                    <a:lnTo>
                      <a:pt x="0" y="0"/>
                    </a:lnTo>
                    <a:lnTo>
                      <a:pt x="0" y="281582"/>
                    </a:lnTo>
                    <a:close/>
                  </a:path>
                </a:pathLst>
              </a:custGeom>
              <a:solidFill>
                <a:srgbClr val="0A3C6E"/>
              </a:solidFill>
            </p:spPr>
            <p:txBody>
              <a:bodyPr wrap="square" lIns="0" tIns="0" rIns="0" bIns="0" rtlCol="0"/>
              <a:lstStyle/>
              <a:p>
                <a:endParaRPr sz="3804">
                  <a:solidFill>
                    <a:srgbClr val="000000"/>
                  </a:solidFill>
                </a:endParaRPr>
              </a:p>
            </p:txBody>
          </p:sp>
          <p:sp>
            <p:nvSpPr>
              <p:cNvPr id="33" name="object 33"/>
              <p:cNvSpPr/>
              <p:nvPr/>
            </p:nvSpPr>
            <p:spPr>
              <a:xfrm>
                <a:off x="1143103" y="1939195"/>
                <a:ext cx="131445" cy="287020"/>
              </a:xfrm>
              <a:custGeom>
                <a:avLst/>
                <a:gdLst/>
                <a:ahLst/>
                <a:cxnLst/>
                <a:rect l="l" t="t" r="r" b="b"/>
                <a:pathLst>
                  <a:path w="131444" h="287019">
                    <a:moveTo>
                      <a:pt x="0" y="286511"/>
                    </a:moveTo>
                    <a:lnTo>
                      <a:pt x="130901" y="286511"/>
                    </a:lnTo>
                    <a:lnTo>
                      <a:pt x="130901" y="0"/>
                    </a:lnTo>
                    <a:lnTo>
                      <a:pt x="0" y="0"/>
                    </a:lnTo>
                    <a:lnTo>
                      <a:pt x="0" y="286511"/>
                    </a:lnTo>
                    <a:close/>
                  </a:path>
                </a:pathLst>
              </a:custGeom>
              <a:solidFill>
                <a:srgbClr val="80C342"/>
              </a:solidFill>
            </p:spPr>
            <p:txBody>
              <a:bodyPr wrap="square" lIns="0" tIns="0" rIns="0" bIns="0" rtlCol="0"/>
              <a:lstStyle/>
              <a:p>
                <a:endParaRPr sz="3804">
                  <a:solidFill>
                    <a:srgbClr val="000000"/>
                  </a:solidFill>
                </a:endParaRPr>
              </a:p>
            </p:txBody>
          </p:sp>
          <p:sp>
            <p:nvSpPr>
              <p:cNvPr id="34" name="object 34"/>
              <p:cNvSpPr/>
              <p:nvPr/>
            </p:nvSpPr>
            <p:spPr>
              <a:xfrm>
                <a:off x="1012201" y="2007669"/>
                <a:ext cx="131445" cy="218440"/>
              </a:xfrm>
              <a:custGeom>
                <a:avLst/>
                <a:gdLst/>
                <a:ahLst/>
                <a:cxnLst/>
                <a:rect l="l" t="t" r="r" b="b"/>
                <a:pathLst>
                  <a:path w="131444" h="218439">
                    <a:moveTo>
                      <a:pt x="0" y="218037"/>
                    </a:moveTo>
                    <a:lnTo>
                      <a:pt x="130901" y="218037"/>
                    </a:lnTo>
                    <a:lnTo>
                      <a:pt x="130901" y="0"/>
                    </a:lnTo>
                    <a:lnTo>
                      <a:pt x="0" y="0"/>
                    </a:lnTo>
                    <a:lnTo>
                      <a:pt x="0" y="218037"/>
                    </a:lnTo>
                    <a:close/>
                  </a:path>
                </a:pathLst>
              </a:custGeom>
              <a:solidFill>
                <a:srgbClr val="0F99D6"/>
              </a:solidFill>
            </p:spPr>
            <p:txBody>
              <a:bodyPr wrap="square" lIns="0" tIns="0" rIns="0" bIns="0" rtlCol="0"/>
              <a:lstStyle/>
              <a:p>
                <a:endParaRPr sz="3804">
                  <a:solidFill>
                    <a:srgbClr val="000000"/>
                  </a:solidFill>
                </a:endParaRPr>
              </a:p>
            </p:txBody>
          </p:sp>
          <p:sp>
            <p:nvSpPr>
              <p:cNvPr id="35" name="object 35"/>
              <p:cNvSpPr/>
              <p:nvPr/>
            </p:nvSpPr>
            <p:spPr>
              <a:xfrm>
                <a:off x="1710277" y="1743894"/>
                <a:ext cx="131445" cy="481965"/>
              </a:xfrm>
              <a:custGeom>
                <a:avLst/>
                <a:gdLst/>
                <a:ahLst/>
                <a:cxnLst/>
                <a:rect l="l" t="t" r="r" b="b"/>
                <a:pathLst>
                  <a:path w="131444" h="481964">
                    <a:moveTo>
                      <a:pt x="0" y="481812"/>
                    </a:moveTo>
                    <a:lnTo>
                      <a:pt x="130901" y="481812"/>
                    </a:lnTo>
                    <a:lnTo>
                      <a:pt x="130901" y="0"/>
                    </a:lnTo>
                    <a:lnTo>
                      <a:pt x="0" y="0"/>
                    </a:lnTo>
                    <a:lnTo>
                      <a:pt x="0" y="481812"/>
                    </a:lnTo>
                    <a:close/>
                  </a:path>
                </a:pathLst>
              </a:custGeom>
              <a:solidFill>
                <a:srgbClr val="0A3C6E"/>
              </a:solidFill>
            </p:spPr>
            <p:txBody>
              <a:bodyPr wrap="square" lIns="0" tIns="0" rIns="0" bIns="0" rtlCol="0"/>
              <a:lstStyle/>
              <a:p>
                <a:endParaRPr sz="3804">
                  <a:solidFill>
                    <a:srgbClr val="000000"/>
                  </a:solidFill>
                </a:endParaRPr>
              </a:p>
            </p:txBody>
          </p:sp>
          <p:sp>
            <p:nvSpPr>
              <p:cNvPr id="36" name="object 36"/>
              <p:cNvSpPr/>
              <p:nvPr/>
            </p:nvSpPr>
            <p:spPr>
              <a:xfrm>
                <a:off x="1579375" y="1769917"/>
                <a:ext cx="131445" cy="455930"/>
              </a:xfrm>
              <a:custGeom>
                <a:avLst/>
                <a:gdLst/>
                <a:ahLst/>
                <a:cxnLst/>
                <a:rect l="l" t="t" r="r" b="b"/>
                <a:pathLst>
                  <a:path w="131444" h="455930">
                    <a:moveTo>
                      <a:pt x="0" y="455789"/>
                    </a:moveTo>
                    <a:lnTo>
                      <a:pt x="130901" y="455789"/>
                    </a:lnTo>
                    <a:lnTo>
                      <a:pt x="130901" y="0"/>
                    </a:lnTo>
                    <a:lnTo>
                      <a:pt x="0" y="0"/>
                    </a:lnTo>
                    <a:lnTo>
                      <a:pt x="0" y="455789"/>
                    </a:lnTo>
                    <a:close/>
                  </a:path>
                </a:pathLst>
              </a:custGeom>
              <a:solidFill>
                <a:srgbClr val="80C342"/>
              </a:solidFill>
            </p:spPr>
            <p:txBody>
              <a:bodyPr wrap="square" lIns="0" tIns="0" rIns="0" bIns="0" rtlCol="0"/>
              <a:lstStyle/>
              <a:p>
                <a:endParaRPr sz="3804">
                  <a:solidFill>
                    <a:srgbClr val="000000"/>
                  </a:solidFill>
                </a:endParaRPr>
              </a:p>
            </p:txBody>
          </p:sp>
          <p:sp>
            <p:nvSpPr>
              <p:cNvPr id="37" name="object 37"/>
              <p:cNvSpPr/>
              <p:nvPr/>
            </p:nvSpPr>
            <p:spPr>
              <a:xfrm>
                <a:off x="1448474" y="1739754"/>
                <a:ext cx="131445" cy="486409"/>
              </a:xfrm>
              <a:custGeom>
                <a:avLst/>
                <a:gdLst/>
                <a:ahLst/>
                <a:cxnLst/>
                <a:rect l="l" t="t" r="r" b="b"/>
                <a:pathLst>
                  <a:path w="131444" h="486410">
                    <a:moveTo>
                      <a:pt x="0" y="485952"/>
                    </a:moveTo>
                    <a:lnTo>
                      <a:pt x="130901" y="485952"/>
                    </a:lnTo>
                    <a:lnTo>
                      <a:pt x="130901" y="0"/>
                    </a:lnTo>
                    <a:lnTo>
                      <a:pt x="0" y="0"/>
                    </a:lnTo>
                    <a:lnTo>
                      <a:pt x="0" y="485952"/>
                    </a:lnTo>
                    <a:close/>
                  </a:path>
                </a:pathLst>
              </a:custGeom>
              <a:solidFill>
                <a:srgbClr val="0F99D6"/>
              </a:solidFill>
            </p:spPr>
            <p:txBody>
              <a:bodyPr wrap="square" lIns="0" tIns="0" rIns="0" bIns="0" rtlCol="0"/>
              <a:lstStyle/>
              <a:p>
                <a:endParaRPr sz="3804">
                  <a:solidFill>
                    <a:srgbClr val="000000"/>
                  </a:solidFill>
                </a:endParaRPr>
              </a:p>
            </p:txBody>
          </p:sp>
          <p:sp>
            <p:nvSpPr>
              <p:cNvPr id="38" name="object 38"/>
              <p:cNvSpPr/>
              <p:nvPr/>
            </p:nvSpPr>
            <p:spPr>
              <a:xfrm>
                <a:off x="2146615" y="1793968"/>
                <a:ext cx="131445" cy="431800"/>
              </a:xfrm>
              <a:custGeom>
                <a:avLst/>
                <a:gdLst/>
                <a:ahLst/>
                <a:cxnLst/>
                <a:rect l="l" t="t" r="r" b="b"/>
                <a:pathLst>
                  <a:path w="131444" h="431800">
                    <a:moveTo>
                      <a:pt x="0" y="431738"/>
                    </a:moveTo>
                    <a:lnTo>
                      <a:pt x="130901" y="431738"/>
                    </a:lnTo>
                    <a:lnTo>
                      <a:pt x="130901" y="0"/>
                    </a:lnTo>
                    <a:lnTo>
                      <a:pt x="0" y="0"/>
                    </a:lnTo>
                    <a:lnTo>
                      <a:pt x="0" y="431738"/>
                    </a:lnTo>
                    <a:close/>
                  </a:path>
                </a:pathLst>
              </a:custGeom>
              <a:solidFill>
                <a:srgbClr val="0A3C6E"/>
              </a:solidFill>
            </p:spPr>
            <p:txBody>
              <a:bodyPr wrap="square" lIns="0" tIns="0" rIns="0" bIns="0" rtlCol="0"/>
              <a:lstStyle/>
              <a:p>
                <a:endParaRPr sz="3804">
                  <a:solidFill>
                    <a:srgbClr val="000000"/>
                  </a:solidFill>
                </a:endParaRPr>
              </a:p>
            </p:txBody>
          </p:sp>
          <p:sp>
            <p:nvSpPr>
              <p:cNvPr id="39" name="object 39"/>
              <p:cNvSpPr/>
              <p:nvPr/>
            </p:nvSpPr>
            <p:spPr>
              <a:xfrm>
                <a:off x="2015714" y="1802511"/>
                <a:ext cx="131445" cy="423545"/>
              </a:xfrm>
              <a:custGeom>
                <a:avLst/>
                <a:gdLst/>
                <a:ahLst/>
                <a:cxnLst/>
                <a:rect l="l" t="t" r="r" b="b"/>
                <a:pathLst>
                  <a:path w="131444" h="423544">
                    <a:moveTo>
                      <a:pt x="0" y="423195"/>
                    </a:moveTo>
                    <a:lnTo>
                      <a:pt x="130901" y="423195"/>
                    </a:lnTo>
                    <a:lnTo>
                      <a:pt x="130901" y="0"/>
                    </a:lnTo>
                    <a:lnTo>
                      <a:pt x="0" y="0"/>
                    </a:lnTo>
                    <a:lnTo>
                      <a:pt x="0" y="423195"/>
                    </a:lnTo>
                    <a:close/>
                  </a:path>
                </a:pathLst>
              </a:custGeom>
              <a:solidFill>
                <a:srgbClr val="80C342"/>
              </a:solidFill>
            </p:spPr>
            <p:txBody>
              <a:bodyPr wrap="square" lIns="0" tIns="0" rIns="0" bIns="0" rtlCol="0"/>
              <a:lstStyle/>
              <a:p>
                <a:endParaRPr sz="3804">
                  <a:solidFill>
                    <a:srgbClr val="000000"/>
                  </a:solidFill>
                </a:endParaRPr>
              </a:p>
            </p:txBody>
          </p:sp>
          <p:sp>
            <p:nvSpPr>
              <p:cNvPr id="40" name="object 40"/>
              <p:cNvSpPr/>
              <p:nvPr/>
            </p:nvSpPr>
            <p:spPr>
              <a:xfrm>
                <a:off x="1884812" y="1845685"/>
                <a:ext cx="131445" cy="380365"/>
              </a:xfrm>
              <a:custGeom>
                <a:avLst/>
                <a:gdLst/>
                <a:ahLst/>
                <a:cxnLst/>
                <a:rect l="l" t="t" r="r" b="b"/>
                <a:pathLst>
                  <a:path w="131444" h="380364">
                    <a:moveTo>
                      <a:pt x="0" y="380021"/>
                    </a:moveTo>
                    <a:lnTo>
                      <a:pt x="130901" y="380021"/>
                    </a:lnTo>
                    <a:lnTo>
                      <a:pt x="130901" y="0"/>
                    </a:lnTo>
                    <a:lnTo>
                      <a:pt x="0" y="0"/>
                    </a:lnTo>
                    <a:lnTo>
                      <a:pt x="0" y="380021"/>
                    </a:lnTo>
                    <a:close/>
                  </a:path>
                </a:pathLst>
              </a:custGeom>
              <a:solidFill>
                <a:srgbClr val="0F99D6"/>
              </a:solidFill>
            </p:spPr>
            <p:txBody>
              <a:bodyPr wrap="square" lIns="0" tIns="0" rIns="0" bIns="0" rtlCol="0"/>
              <a:lstStyle/>
              <a:p>
                <a:endParaRPr sz="3804">
                  <a:solidFill>
                    <a:srgbClr val="000000"/>
                  </a:solidFill>
                </a:endParaRPr>
              </a:p>
            </p:txBody>
          </p:sp>
          <p:sp>
            <p:nvSpPr>
              <p:cNvPr id="41" name="object 41"/>
              <p:cNvSpPr/>
              <p:nvPr/>
            </p:nvSpPr>
            <p:spPr>
              <a:xfrm>
                <a:off x="2582888" y="1775240"/>
                <a:ext cx="131445" cy="450850"/>
              </a:xfrm>
              <a:custGeom>
                <a:avLst/>
                <a:gdLst/>
                <a:ahLst/>
                <a:cxnLst/>
                <a:rect l="l" t="t" r="r" b="b"/>
                <a:pathLst>
                  <a:path w="131444" h="450850">
                    <a:moveTo>
                      <a:pt x="0" y="450466"/>
                    </a:moveTo>
                    <a:lnTo>
                      <a:pt x="130901" y="450466"/>
                    </a:lnTo>
                    <a:lnTo>
                      <a:pt x="130901" y="0"/>
                    </a:lnTo>
                    <a:lnTo>
                      <a:pt x="0" y="0"/>
                    </a:lnTo>
                    <a:lnTo>
                      <a:pt x="0" y="450466"/>
                    </a:lnTo>
                    <a:close/>
                  </a:path>
                </a:pathLst>
              </a:custGeom>
              <a:solidFill>
                <a:srgbClr val="0A3C6E"/>
              </a:solidFill>
            </p:spPr>
            <p:txBody>
              <a:bodyPr wrap="square" lIns="0" tIns="0" rIns="0" bIns="0" rtlCol="0"/>
              <a:lstStyle/>
              <a:p>
                <a:endParaRPr sz="3804">
                  <a:solidFill>
                    <a:srgbClr val="000000"/>
                  </a:solidFill>
                </a:endParaRPr>
              </a:p>
            </p:txBody>
          </p:sp>
          <p:sp>
            <p:nvSpPr>
              <p:cNvPr id="42" name="object 42"/>
              <p:cNvSpPr/>
              <p:nvPr/>
            </p:nvSpPr>
            <p:spPr>
              <a:xfrm>
                <a:off x="2451986" y="1763411"/>
                <a:ext cx="131445" cy="462915"/>
              </a:xfrm>
              <a:custGeom>
                <a:avLst/>
                <a:gdLst/>
                <a:ahLst/>
                <a:cxnLst/>
                <a:rect l="l" t="t" r="r" b="b"/>
                <a:pathLst>
                  <a:path w="131444" h="462914">
                    <a:moveTo>
                      <a:pt x="0" y="462295"/>
                    </a:moveTo>
                    <a:lnTo>
                      <a:pt x="130901" y="462295"/>
                    </a:lnTo>
                    <a:lnTo>
                      <a:pt x="130901" y="0"/>
                    </a:lnTo>
                    <a:lnTo>
                      <a:pt x="0" y="0"/>
                    </a:lnTo>
                    <a:lnTo>
                      <a:pt x="0" y="462295"/>
                    </a:lnTo>
                    <a:close/>
                  </a:path>
                </a:pathLst>
              </a:custGeom>
              <a:solidFill>
                <a:srgbClr val="80C342"/>
              </a:solidFill>
            </p:spPr>
            <p:txBody>
              <a:bodyPr wrap="square" lIns="0" tIns="0" rIns="0" bIns="0" rtlCol="0"/>
              <a:lstStyle/>
              <a:p>
                <a:endParaRPr sz="3804">
                  <a:solidFill>
                    <a:srgbClr val="000000"/>
                  </a:solidFill>
                </a:endParaRPr>
              </a:p>
            </p:txBody>
          </p:sp>
          <p:sp>
            <p:nvSpPr>
              <p:cNvPr id="43" name="object 43"/>
              <p:cNvSpPr/>
              <p:nvPr/>
            </p:nvSpPr>
            <p:spPr>
              <a:xfrm>
                <a:off x="2321085" y="1615161"/>
                <a:ext cx="131445" cy="610870"/>
              </a:xfrm>
              <a:custGeom>
                <a:avLst/>
                <a:gdLst/>
                <a:ahLst/>
                <a:cxnLst/>
                <a:rect l="l" t="t" r="r" b="b"/>
                <a:pathLst>
                  <a:path w="131444" h="610869">
                    <a:moveTo>
                      <a:pt x="0" y="610545"/>
                    </a:moveTo>
                    <a:lnTo>
                      <a:pt x="130901" y="610545"/>
                    </a:lnTo>
                    <a:lnTo>
                      <a:pt x="130901" y="0"/>
                    </a:lnTo>
                    <a:lnTo>
                      <a:pt x="0" y="0"/>
                    </a:lnTo>
                    <a:lnTo>
                      <a:pt x="0" y="610545"/>
                    </a:lnTo>
                    <a:close/>
                  </a:path>
                </a:pathLst>
              </a:custGeom>
              <a:solidFill>
                <a:srgbClr val="0F99D6"/>
              </a:solidFill>
            </p:spPr>
            <p:txBody>
              <a:bodyPr wrap="square" lIns="0" tIns="0" rIns="0" bIns="0" rtlCol="0"/>
              <a:lstStyle/>
              <a:p>
                <a:endParaRPr sz="3804">
                  <a:solidFill>
                    <a:srgbClr val="000000"/>
                  </a:solidFill>
                </a:endParaRPr>
              </a:p>
            </p:txBody>
          </p:sp>
          <p:sp>
            <p:nvSpPr>
              <p:cNvPr id="44" name="object 44"/>
              <p:cNvSpPr/>
              <p:nvPr/>
            </p:nvSpPr>
            <p:spPr>
              <a:xfrm>
                <a:off x="3019226" y="2113073"/>
                <a:ext cx="131445" cy="113030"/>
              </a:xfrm>
              <a:custGeom>
                <a:avLst/>
                <a:gdLst/>
                <a:ahLst/>
                <a:cxnLst/>
                <a:rect l="l" t="t" r="r" b="b"/>
                <a:pathLst>
                  <a:path w="131444" h="113030">
                    <a:moveTo>
                      <a:pt x="0" y="112633"/>
                    </a:moveTo>
                    <a:lnTo>
                      <a:pt x="130901" y="112633"/>
                    </a:lnTo>
                    <a:lnTo>
                      <a:pt x="130901" y="0"/>
                    </a:lnTo>
                    <a:lnTo>
                      <a:pt x="0" y="0"/>
                    </a:lnTo>
                    <a:lnTo>
                      <a:pt x="0" y="112633"/>
                    </a:lnTo>
                    <a:close/>
                  </a:path>
                </a:pathLst>
              </a:custGeom>
              <a:solidFill>
                <a:srgbClr val="0A3C6E"/>
              </a:solidFill>
            </p:spPr>
            <p:txBody>
              <a:bodyPr wrap="square" lIns="0" tIns="0" rIns="0" bIns="0" rtlCol="0"/>
              <a:lstStyle/>
              <a:p>
                <a:endParaRPr sz="3804">
                  <a:solidFill>
                    <a:srgbClr val="000000"/>
                  </a:solidFill>
                </a:endParaRPr>
              </a:p>
            </p:txBody>
          </p:sp>
          <p:sp>
            <p:nvSpPr>
              <p:cNvPr id="45" name="object 45"/>
              <p:cNvSpPr/>
              <p:nvPr/>
            </p:nvSpPr>
            <p:spPr>
              <a:xfrm>
                <a:off x="2888325" y="2128056"/>
                <a:ext cx="131445" cy="97790"/>
              </a:xfrm>
              <a:custGeom>
                <a:avLst/>
                <a:gdLst/>
                <a:ahLst/>
                <a:cxnLst/>
                <a:rect l="l" t="t" r="r" b="b"/>
                <a:pathLst>
                  <a:path w="131444" h="97789">
                    <a:moveTo>
                      <a:pt x="0" y="97650"/>
                    </a:moveTo>
                    <a:lnTo>
                      <a:pt x="130901" y="97650"/>
                    </a:lnTo>
                    <a:lnTo>
                      <a:pt x="130901" y="0"/>
                    </a:lnTo>
                    <a:lnTo>
                      <a:pt x="0" y="0"/>
                    </a:lnTo>
                    <a:lnTo>
                      <a:pt x="0" y="97650"/>
                    </a:lnTo>
                    <a:close/>
                  </a:path>
                </a:pathLst>
              </a:custGeom>
              <a:solidFill>
                <a:srgbClr val="80C342"/>
              </a:solidFill>
            </p:spPr>
            <p:txBody>
              <a:bodyPr wrap="square" lIns="0" tIns="0" rIns="0" bIns="0" rtlCol="0"/>
              <a:lstStyle/>
              <a:p>
                <a:endParaRPr sz="3804">
                  <a:solidFill>
                    <a:srgbClr val="000000"/>
                  </a:solidFill>
                </a:endParaRPr>
              </a:p>
            </p:txBody>
          </p:sp>
          <p:sp>
            <p:nvSpPr>
              <p:cNvPr id="46" name="object 46"/>
              <p:cNvSpPr/>
              <p:nvPr/>
            </p:nvSpPr>
            <p:spPr>
              <a:xfrm>
                <a:off x="2757423" y="2163410"/>
                <a:ext cx="131445" cy="62865"/>
              </a:xfrm>
              <a:custGeom>
                <a:avLst/>
                <a:gdLst/>
                <a:ahLst/>
                <a:cxnLst/>
                <a:rect l="l" t="t" r="r" b="b"/>
                <a:pathLst>
                  <a:path w="131444" h="62864">
                    <a:moveTo>
                      <a:pt x="0" y="62296"/>
                    </a:moveTo>
                    <a:lnTo>
                      <a:pt x="130901" y="62296"/>
                    </a:lnTo>
                    <a:lnTo>
                      <a:pt x="130901" y="0"/>
                    </a:lnTo>
                    <a:lnTo>
                      <a:pt x="0" y="0"/>
                    </a:lnTo>
                    <a:lnTo>
                      <a:pt x="0" y="62296"/>
                    </a:lnTo>
                    <a:close/>
                  </a:path>
                </a:pathLst>
              </a:custGeom>
              <a:solidFill>
                <a:srgbClr val="0F99D6"/>
              </a:solidFill>
            </p:spPr>
            <p:txBody>
              <a:bodyPr wrap="square" lIns="0" tIns="0" rIns="0" bIns="0" rtlCol="0"/>
              <a:lstStyle/>
              <a:p>
                <a:endParaRPr sz="3804">
                  <a:solidFill>
                    <a:srgbClr val="000000"/>
                  </a:solidFill>
                </a:endParaRPr>
              </a:p>
            </p:txBody>
          </p:sp>
          <p:sp>
            <p:nvSpPr>
              <p:cNvPr id="47" name="object 47"/>
              <p:cNvSpPr/>
              <p:nvPr/>
            </p:nvSpPr>
            <p:spPr>
              <a:xfrm>
                <a:off x="3455499" y="2062999"/>
                <a:ext cx="131445" cy="163195"/>
              </a:xfrm>
              <a:custGeom>
                <a:avLst/>
                <a:gdLst/>
                <a:ahLst/>
                <a:cxnLst/>
                <a:rect l="l" t="t" r="r" b="b"/>
                <a:pathLst>
                  <a:path w="131445" h="163194">
                    <a:moveTo>
                      <a:pt x="0" y="162706"/>
                    </a:moveTo>
                    <a:lnTo>
                      <a:pt x="130901" y="162706"/>
                    </a:lnTo>
                    <a:lnTo>
                      <a:pt x="130901" y="0"/>
                    </a:lnTo>
                    <a:lnTo>
                      <a:pt x="0" y="0"/>
                    </a:lnTo>
                    <a:lnTo>
                      <a:pt x="0" y="162706"/>
                    </a:lnTo>
                    <a:close/>
                  </a:path>
                </a:pathLst>
              </a:custGeom>
              <a:solidFill>
                <a:srgbClr val="0A3C6E"/>
              </a:solidFill>
            </p:spPr>
            <p:txBody>
              <a:bodyPr wrap="square" lIns="0" tIns="0" rIns="0" bIns="0" rtlCol="0"/>
              <a:lstStyle/>
              <a:p>
                <a:endParaRPr sz="3804">
                  <a:solidFill>
                    <a:srgbClr val="000000"/>
                  </a:solidFill>
                </a:endParaRPr>
              </a:p>
            </p:txBody>
          </p:sp>
          <p:sp>
            <p:nvSpPr>
              <p:cNvPr id="48" name="object 48"/>
              <p:cNvSpPr/>
              <p:nvPr/>
            </p:nvSpPr>
            <p:spPr>
              <a:xfrm>
                <a:off x="3324598" y="2010823"/>
                <a:ext cx="131445" cy="215265"/>
              </a:xfrm>
              <a:custGeom>
                <a:avLst/>
                <a:gdLst/>
                <a:ahLst/>
                <a:cxnLst/>
                <a:rect l="l" t="t" r="r" b="b"/>
                <a:pathLst>
                  <a:path w="131445" h="215264">
                    <a:moveTo>
                      <a:pt x="0" y="214883"/>
                    </a:moveTo>
                    <a:lnTo>
                      <a:pt x="130901" y="214883"/>
                    </a:lnTo>
                    <a:lnTo>
                      <a:pt x="130901" y="0"/>
                    </a:lnTo>
                    <a:lnTo>
                      <a:pt x="0" y="0"/>
                    </a:lnTo>
                    <a:lnTo>
                      <a:pt x="0" y="214883"/>
                    </a:lnTo>
                    <a:close/>
                  </a:path>
                </a:pathLst>
              </a:custGeom>
              <a:solidFill>
                <a:srgbClr val="80C342"/>
              </a:solidFill>
            </p:spPr>
            <p:txBody>
              <a:bodyPr wrap="square" lIns="0" tIns="0" rIns="0" bIns="0" rtlCol="0"/>
              <a:lstStyle/>
              <a:p>
                <a:endParaRPr sz="3804">
                  <a:solidFill>
                    <a:srgbClr val="000000"/>
                  </a:solidFill>
                </a:endParaRPr>
              </a:p>
            </p:txBody>
          </p:sp>
          <p:sp>
            <p:nvSpPr>
              <p:cNvPr id="49" name="object 49"/>
              <p:cNvSpPr/>
              <p:nvPr/>
            </p:nvSpPr>
            <p:spPr>
              <a:xfrm>
                <a:off x="3193696" y="2063722"/>
                <a:ext cx="131445" cy="162560"/>
              </a:xfrm>
              <a:custGeom>
                <a:avLst/>
                <a:gdLst/>
                <a:ahLst/>
                <a:cxnLst/>
                <a:rect l="l" t="t" r="r" b="b"/>
                <a:pathLst>
                  <a:path w="131445" h="162560">
                    <a:moveTo>
                      <a:pt x="0" y="161984"/>
                    </a:moveTo>
                    <a:lnTo>
                      <a:pt x="130901" y="161984"/>
                    </a:lnTo>
                    <a:lnTo>
                      <a:pt x="130901" y="0"/>
                    </a:lnTo>
                    <a:lnTo>
                      <a:pt x="0" y="0"/>
                    </a:lnTo>
                    <a:lnTo>
                      <a:pt x="0" y="161984"/>
                    </a:lnTo>
                    <a:close/>
                  </a:path>
                </a:pathLst>
              </a:custGeom>
              <a:solidFill>
                <a:srgbClr val="0F99D6"/>
              </a:solidFill>
            </p:spPr>
            <p:txBody>
              <a:bodyPr wrap="square" lIns="0" tIns="0" rIns="0" bIns="0" rtlCol="0"/>
              <a:lstStyle/>
              <a:p>
                <a:endParaRPr sz="3804">
                  <a:solidFill>
                    <a:srgbClr val="000000"/>
                  </a:solidFill>
                </a:endParaRPr>
              </a:p>
            </p:txBody>
          </p:sp>
          <p:sp>
            <p:nvSpPr>
              <p:cNvPr id="50" name="object 50"/>
              <p:cNvSpPr/>
              <p:nvPr/>
            </p:nvSpPr>
            <p:spPr>
              <a:xfrm>
                <a:off x="3891838" y="1937881"/>
                <a:ext cx="131445" cy="288290"/>
              </a:xfrm>
              <a:custGeom>
                <a:avLst/>
                <a:gdLst/>
                <a:ahLst/>
                <a:cxnLst/>
                <a:rect l="l" t="t" r="r" b="b"/>
                <a:pathLst>
                  <a:path w="131445" h="288289">
                    <a:moveTo>
                      <a:pt x="0" y="287825"/>
                    </a:moveTo>
                    <a:lnTo>
                      <a:pt x="130901" y="287825"/>
                    </a:lnTo>
                    <a:lnTo>
                      <a:pt x="130901" y="0"/>
                    </a:lnTo>
                    <a:lnTo>
                      <a:pt x="0" y="0"/>
                    </a:lnTo>
                    <a:lnTo>
                      <a:pt x="0" y="287825"/>
                    </a:lnTo>
                    <a:close/>
                  </a:path>
                </a:pathLst>
              </a:custGeom>
              <a:solidFill>
                <a:srgbClr val="0A3C6E"/>
              </a:solidFill>
            </p:spPr>
            <p:txBody>
              <a:bodyPr wrap="square" lIns="0" tIns="0" rIns="0" bIns="0" rtlCol="0"/>
              <a:lstStyle/>
              <a:p>
                <a:endParaRPr sz="3804">
                  <a:solidFill>
                    <a:srgbClr val="000000"/>
                  </a:solidFill>
                </a:endParaRPr>
              </a:p>
            </p:txBody>
          </p:sp>
          <p:sp>
            <p:nvSpPr>
              <p:cNvPr id="51" name="object 51"/>
              <p:cNvSpPr/>
              <p:nvPr/>
            </p:nvSpPr>
            <p:spPr>
              <a:xfrm>
                <a:off x="3760936" y="2004317"/>
                <a:ext cx="131445" cy="221615"/>
              </a:xfrm>
              <a:custGeom>
                <a:avLst/>
                <a:gdLst/>
                <a:ahLst/>
                <a:cxnLst/>
                <a:rect l="l" t="t" r="r" b="b"/>
                <a:pathLst>
                  <a:path w="131445" h="221614">
                    <a:moveTo>
                      <a:pt x="0" y="221389"/>
                    </a:moveTo>
                    <a:lnTo>
                      <a:pt x="130901" y="221389"/>
                    </a:lnTo>
                    <a:lnTo>
                      <a:pt x="130901" y="0"/>
                    </a:lnTo>
                    <a:lnTo>
                      <a:pt x="0" y="0"/>
                    </a:lnTo>
                    <a:lnTo>
                      <a:pt x="0" y="221389"/>
                    </a:lnTo>
                    <a:close/>
                  </a:path>
                </a:pathLst>
              </a:custGeom>
              <a:solidFill>
                <a:srgbClr val="80C342"/>
              </a:solidFill>
            </p:spPr>
            <p:txBody>
              <a:bodyPr wrap="square" lIns="0" tIns="0" rIns="0" bIns="0" rtlCol="0"/>
              <a:lstStyle/>
              <a:p>
                <a:endParaRPr sz="3804">
                  <a:solidFill>
                    <a:srgbClr val="000000"/>
                  </a:solidFill>
                </a:endParaRPr>
              </a:p>
            </p:txBody>
          </p:sp>
          <p:sp>
            <p:nvSpPr>
              <p:cNvPr id="52" name="object 52"/>
              <p:cNvSpPr/>
              <p:nvPr/>
            </p:nvSpPr>
            <p:spPr>
              <a:xfrm>
                <a:off x="3630035" y="2020088"/>
                <a:ext cx="131445" cy="205740"/>
              </a:xfrm>
              <a:custGeom>
                <a:avLst/>
                <a:gdLst/>
                <a:ahLst/>
                <a:cxnLst/>
                <a:rect l="l" t="t" r="r" b="b"/>
                <a:pathLst>
                  <a:path w="131445" h="205739">
                    <a:moveTo>
                      <a:pt x="0" y="205617"/>
                    </a:moveTo>
                    <a:lnTo>
                      <a:pt x="130901" y="205617"/>
                    </a:lnTo>
                    <a:lnTo>
                      <a:pt x="130901" y="0"/>
                    </a:lnTo>
                    <a:lnTo>
                      <a:pt x="0" y="0"/>
                    </a:lnTo>
                    <a:lnTo>
                      <a:pt x="0" y="205617"/>
                    </a:lnTo>
                    <a:close/>
                  </a:path>
                </a:pathLst>
              </a:custGeom>
              <a:solidFill>
                <a:srgbClr val="0F99D6"/>
              </a:solidFill>
            </p:spPr>
            <p:txBody>
              <a:bodyPr wrap="square" lIns="0" tIns="0" rIns="0" bIns="0" rtlCol="0"/>
              <a:lstStyle/>
              <a:p>
                <a:endParaRPr sz="3804">
                  <a:solidFill>
                    <a:srgbClr val="000000"/>
                  </a:solidFill>
                </a:endParaRPr>
              </a:p>
            </p:txBody>
          </p:sp>
          <p:sp>
            <p:nvSpPr>
              <p:cNvPr id="53" name="object 53"/>
              <p:cNvSpPr/>
              <p:nvPr/>
            </p:nvSpPr>
            <p:spPr>
              <a:xfrm>
                <a:off x="4328110" y="2081794"/>
                <a:ext cx="131445" cy="144145"/>
              </a:xfrm>
              <a:custGeom>
                <a:avLst/>
                <a:gdLst/>
                <a:ahLst/>
                <a:cxnLst/>
                <a:rect l="l" t="t" r="r" b="b"/>
                <a:pathLst>
                  <a:path w="131445" h="144144">
                    <a:moveTo>
                      <a:pt x="0" y="143912"/>
                    </a:moveTo>
                    <a:lnTo>
                      <a:pt x="130901" y="143912"/>
                    </a:lnTo>
                    <a:lnTo>
                      <a:pt x="130901" y="0"/>
                    </a:lnTo>
                    <a:lnTo>
                      <a:pt x="0" y="0"/>
                    </a:lnTo>
                    <a:lnTo>
                      <a:pt x="0" y="143912"/>
                    </a:lnTo>
                    <a:close/>
                  </a:path>
                </a:pathLst>
              </a:custGeom>
              <a:solidFill>
                <a:srgbClr val="0A3C6E"/>
              </a:solidFill>
            </p:spPr>
            <p:txBody>
              <a:bodyPr wrap="square" lIns="0" tIns="0" rIns="0" bIns="0" rtlCol="0"/>
              <a:lstStyle/>
              <a:p>
                <a:endParaRPr sz="3804">
                  <a:solidFill>
                    <a:srgbClr val="000000"/>
                  </a:solidFill>
                </a:endParaRPr>
              </a:p>
            </p:txBody>
          </p:sp>
          <p:sp>
            <p:nvSpPr>
              <p:cNvPr id="54" name="object 54"/>
              <p:cNvSpPr/>
              <p:nvPr/>
            </p:nvSpPr>
            <p:spPr>
              <a:xfrm>
                <a:off x="4197208" y="2082451"/>
                <a:ext cx="131445" cy="143510"/>
              </a:xfrm>
              <a:custGeom>
                <a:avLst/>
                <a:gdLst/>
                <a:ahLst/>
                <a:cxnLst/>
                <a:rect l="l" t="t" r="r" b="b"/>
                <a:pathLst>
                  <a:path w="131445" h="143510">
                    <a:moveTo>
                      <a:pt x="0" y="143255"/>
                    </a:moveTo>
                    <a:lnTo>
                      <a:pt x="130901" y="143255"/>
                    </a:lnTo>
                    <a:lnTo>
                      <a:pt x="130901" y="0"/>
                    </a:lnTo>
                    <a:lnTo>
                      <a:pt x="0" y="0"/>
                    </a:lnTo>
                    <a:lnTo>
                      <a:pt x="0" y="143255"/>
                    </a:lnTo>
                    <a:close/>
                  </a:path>
                </a:pathLst>
              </a:custGeom>
              <a:solidFill>
                <a:srgbClr val="80C342"/>
              </a:solidFill>
            </p:spPr>
            <p:txBody>
              <a:bodyPr wrap="square" lIns="0" tIns="0" rIns="0" bIns="0" rtlCol="0"/>
              <a:lstStyle/>
              <a:p>
                <a:endParaRPr sz="3804">
                  <a:solidFill>
                    <a:srgbClr val="000000"/>
                  </a:solidFill>
                </a:endParaRPr>
              </a:p>
            </p:txBody>
          </p:sp>
          <p:sp>
            <p:nvSpPr>
              <p:cNvPr id="55" name="object 55"/>
              <p:cNvSpPr/>
              <p:nvPr/>
            </p:nvSpPr>
            <p:spPr>
              <a:xfrm>
                <a:off x="4066307" y="2076208"/>
                <a:ext cx="131445" cy="149860"/>
              </a:xfrm>
              <a:custGeom>
                <a:avLst/>
                <a:gdLst/>
                <a:ahLst/>
                <a:cxnLst/>
                <a:rect l="l" t="t" r="r" b="b"/>
                <a:pathLst>
                  <a:path w="131445" h="149860">
                    <a:moveTo>
                      <a:pt x="0" y="149498"/>
                    </a:moveTo>
                    <a:lnTo>
                      <a:pt x="130901" y="149498"/>
                    </a:lnTo>
                    <a:lnTo>
                      <a:pt x="130901" y="0"/>
                    </a:lnTo>
                    <a:lnTo>
                      <a:pt x="0" y="0"/>
                    </a:lnTo>
                    <a:lnTo>
                      <a:pt x="0" y="149498"/>
                    </a:lnTo>
                    <a:close/>
                  </a:path>
                </a:pathLst>
              </a:custGeom>
              <a:solidFill>
                <a:srgbClr val="0F99D6"/>
              </a:solidFill>
            </p:spPr>
            <p:txBody>
              <a:bodyPr wrap="square" lIns="0" tIns="0" rIns="0" bIns="0" rtlCol="0"/>
              <a:lstStyle/>
              <a:p>
                <a:endParaRPr sz="3804">
                  <a:solidFill>
                    <a:srgbClr val="000000"/>
                  </a:solidFill>
                </a:endParaRPr>
              </a:p>
            </p:txBody>
          </p:sp>
          <p:sp>
            <p:nvSpPr>
              <p:cNvPr id="56" name="object 56"/>
              <p:cNvSpPr/>
              <p:nvPr/>
            </p:nvSpPr>
            <p:spPr>
              <a:xfrm>
                <a:off x="4764449" y="2038028"/>
                <a:ext cx="131445" cy="187960"/>
              </a:xfrm>
              <a:custGeom>
                <a:avLst/>
                <a:gdLst/>
                <a:ahLst/>
                <a:cxnLst/>
                <a:rect l="l" t="t" r="r" b="b"/>
                <a:pathLst>
                  <a:path w="131445" h="187960">
                    <a:moveTo>
                      <a:pt x="0" y="187678"/>
                    </a:moveTo>
                    <a:lnTo>
                      <a:pt x="130901" y="187678"/>
                    </a:lnTo>
                    <a:lnTo>
                      <a:pt x="130901" y="0"/>
                    </a:lnTo>
                    <a:lnTo>
                      <a:pt x="0" y="0"/>
                    </a:lnTo>
                    <a:lnTo>
                      <a:pt x="0" y="187678"/>
                    </a:lnTo>
                    <a:close/>
                  </a:path>
                </a:pathLst>
              </a:custGeom>
              <a:solidFill>
                <a:srgbClr val="0A3C6E"/>
              </a:solidFill>
            </p:spPr>
            <p:txBody>
              <a:bodyPr wrap="square" lIns="0" tIns="0" rIns="0" bIns="0" rtlCol="0"/>
              <a:lstStyle/>
              <a:p>
                <a:endParaRPr sz="3804">
                  <a:solidFill>
                    <a:srgbClr val="000000"/>
                  </a:solidFill>
                </a:endParaRPr>
              </a:p>
            </p:txBody>
          </p:sp>
          <p:sp>
            <p:nvSpPr>
              <p:cNvPr id="57" name="object 57"/>
              <p:cNvSpPr/>
              <p:nvPr/>
            </p:nvSpPr>
            <p:spPr>
              <a:xfrm>
                <a:off x="4633547" y="2004317"/>
                <a:ext cx="131445" cy="221615"/>
              </a:xfrm>
              <a:custGeom>
                <a:avLst/>
                <a:gdLst/>
                <a:ahLst/>
                <a:cxnLst/>
                <a:rect l="l" t="t" r="r" b="b"/>
                <a:pathLst>
                  <a:path w="131445" h="221614">
                    <a:moveTo>
                      <a:pt x="0" y="221389"/>
                    </a:moveTo>
                    <a:lnTo>
                      <a:pt x="130901" y="221389"/>
                    </a:lnTo>
                    <a:lnTo>
                      <a:pt x="130901" y="0"/>
                    </a:lnTo>
                    <a:lnTo>
                      <a:pt x="0" y="0"/>
                    </a:lnTo>
                    <a:lnTo>
                      <a:pt x="0" y="221389"/>
                    </a:lnTo>
                    <a:close/>
                  </a:path>
                </a:pathLst>
              </a:custGeom>
              <a:solidFill>
                <a:srgbClr val="80C342"/>
              </a:solidFill>
            </p:spPr>
            <p:txBody>
              <a:bodyPr wrap="square" lIns="0" tIns="0" rIns="0" bIns="0" rtlCol="0"/>
              <a:lstStyle/>
              <a:p>
                <a:endParaRPr sz="3804">
                  <a:solidFill>
                    <a:srgbClr val="000000"/>
                  </a:solidFill>
                </a:endParaRPr>
              </a:p>
            </p:txBody>
          </p:sp>
          <p:sp>
            <p:nvSpPr>
              <p:cNvPr id="58" name="object 58"/>
              <p:cNvSpPr/>
              <p:nvPr/>
            </p:nvSpPr>
            <p:spPr>
              <a:xfrm>
                <a:off x="4502646" y="2007669"/>
                <a:ext cx="131445" cy="218440"/>
              </a:xfrm>
              <a:custGeom>
                <a:avLst/>
                <a:gdLst/>
                <a:ahLst/>
                <a:cxnLst/>
                <a:rect l="l" t="t" r="r" b="b"/>
                <a:pathLst>
                  <a:path w="131445" h="218439">
                    <a:moveTo>
                      <a:pt x="0" y="218037"/>
                    </a:moveTo>
                    <a:lnTo>
                      <a:pt x="130901" y="218037"/>
                    </a:lnTo>
                    <a:lnTo>
                      <a:pt x="130901" y="0"/>
                    </a:lnTo>
                    <a:lnTo>
                      <a:pt x="0" y="0"/>
                    </a:lnTo>
                    <a:lnTo>
                      <a:pt x="0" y="218037"/>
                    </a:lnTo>
                    <a:close/>
                  </a:path>
                </a:pathLst>
              </a:custGeom>
              <a:solidFill>
                <a:srgbClr val="0F99D6"/>
              </a:solidFill>
            </p:spPr>
            <p:txBody>
              <a:bodyPr wrap="square" lIns="0" tIns="0" rIns="0" bIns="0" rtlCol="0"/>
              <a:lstStyle/>
              <a:p>
                <a:endParaRPr sz="3804">
                  <a:solidFill>
                    <a:srgbClr val="000000"/>
                  </a:solidFill>
                </a:endParaRPr>
              </a:p>
            </p:txBody>
          </p:sp>
          <p:sp>
            <p:nvSpPr>
              <p:cNvPr id="59" name="object 59"/>
              <p:cNvSpPr/>
              <p:nvPr/>
            </p:nvSpPr>
            <p:spPr>
              <a:xfrm>
                <a:off x="5200721" y="2050514"/>
                <a:ext cx="131445" cy="175260"/>
              </a:xfrm>
              <a:custGeom>
                <a:avLst/>
                <a:gdLst/>
                <a:ahLst/>
                <a:cxnLst/>
                <a:rect l="l" t="t" r="r" b="b"/>
                <a:pathLst>
                  <a:path w="131445" h="175260">
                    <a:moveTo>
                      <a:pt x="0" y="175192"/>
                    </a:moveTo>
                    <a:lnTo>
                      <a:pt x="130901" y="175192"/>
                    </a:lnTo>
                    <a:lnTo>
                      <a:pt x="130901" y="0"/>
                    </a:lnTo>
                    <a:lnTo>
                      <a:pt x="0" y="0"/>
                    </a:lnTo>
                    <a:lnTo>
                      <a:pt x="0" y="175192"/>
                    </a:lnTo>
                    <a:close/>
                  </a:path>
                </a:pathLst>
              </a:custGeom>
              <a:solidFill>
                <a:srgbClr val="0A3C6E"/>
              </a:solidFill>
            </p:spPr>
            <p:txBody>
              <a:bodyPr wrap="square" lIns="0" tIns="0" rIns="0" bIns="0" rtlCol="0"/>
              <a:lstStyle/>
              <a:p>
                <a:endParaRPr sz="3804">
                  <a:solidFill>
                    <a:srgbClr val="000000"/>
                  </a:solidFill>
                </a:endParaRPr>
              </a:p>
            </p:txBody>
          </p:sp>
          <p:sp>
            <p:nvSpPr>
              <p:cNvPr id="60" name="object 60"/>
              <p:cNvSpPr/>
              <p:nvPr/>
            </p:nvSpPr>
            <p:spPr>
              <a:xfrm>
                <a:off x="5069820" y="1952206"/>
                <a:ext cx="131445" cy="273685"/>
              </a:xfrm>
              <a:custGeom>
                <a:avLst/>
                <a:gdLst/>
                <a:ahLst/>
                <a:cxnLst/>
                <a:rect l="l" t="t" r="r" b="b"/>
                <a:pathLst>
                  <a:path w="131445" h="273685">
                    <a:moveTo>
                      <a:pt x="0" y="273500"/>
                    </a:moveTo>
                    <a:lnTo>
                      <a:pt x="130901" y="273500"/>
                    </a:lnTo>
                    <a:lnTo>
                      <a:pt x="130901" y="0"/>
                    </a:lnTo>
                    <a:lnTo>
                      <a:pt x="0" y="0"/>
                    </a:lnTo>
                    <a:lnTo>
                      <a:pt x="0" y="273500"/>
                    </a:lnTo>
                    <a:close/>
                  </a:path>
                </a:pathLst>
              </a:custGeom>
              <a:solidFill>
                <a:srgbClr val="80C342"/>
              </a:solidFill>
            </p:spPr>
            <p:txBody>
              <a:bodyPr wrap="square" lIns="0" tIns="0" rIns="0" bIns="0" rtlCol="0"/>
              <a:lstStyle/>
              <a:p>
                <a:endParaRPr sz="3804">
                  <a:solidFill>
                    <a:srgbClr val="000000"/>
                  </a:solidFill>
                </a:endParaRPr>
              </a:p>
            </p:txBody>
          </p:sp>
          <p:sp>
            <p:nvSpPr>
              <p:cNvPr id="61" name="object 61"/>
              <p:cNvSpPr/>
              <p:nvPr/>
            </p:nvSpPr>
            <p:spPr>
              <a:xfrm>
                <a:off x="4938984" y="1951615"/>
                <a:ext cx="131445" cy="274320"/>
              </a:xfrm>
              <a:custGeom>
                <a:avLst/>
                <a:gdLst/>
                <a:ahLst/>
                <a:cxnLst/>
                <a:rect l="l" t="t" r="r" b="b"/>
                <a:pathLst>
                  <a:path w="131445" h="274319">
                    <a:moveTo>
                      <a:pt x="0" y="274091"/>
                    </a:moveTo>
                    <a:lnTo>
                      <a:pt x="130901" y="274091"/>
                    </a:lnTo>
                    <a:lnTo>
                      <a:pt x="130901" y="0"/>
                    </a:lnTo>
                    <a:lnTo>
                      <a:pt x="0" y="0"/>
                    </a:lnTo>
                    <a:lnTo>
                      <a:pt x="0" y="274091"/>
                    </a:lnTo>
                    <a:close/>
                  </a:path>
                </a:pathLst>
              </a:custGeom>
              <a:solidFill>
                <a:srgbClr val="0F99D6"/>
              </a:solidFill>
            </p:spPr>
            <p:txBody>
              <a:bodyPr wrap="square" lIns="0" tIns="0" rIns="0" bIns="0" rtlCol="0"/>
              <a:lstStyle/>
              <a:p>
                <a:endParaRPr sz="3804">
                  <a:solidFill>
                    <a:srgbClr val="000000"/>
                  </a:solidFill>
                </a:endParaRPr>
              </a:p>
            </p:txBody>
          </p:sp>
          <p:sp>
            <p:nvSpPr>
              <p:cNvPr id="62" name="object 62"/>
              <p:cNvSpPr txBox="1"/>
              <p:nvPr/>
            </p:nvSpPr>
            <p:spPr>
              <a:xfrm>
                <a:off x="852566" y="1987532"/>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5.9%</a:t>
                </a:r>
                <a:endParaRPr sz="740">
                  <a:solidFill>
                    <a:srgbClr val="000000"/>
                  </a:solidFill>
                  <a:latin typeface="Arial"/>
                  <a:cs typeface="Arial"/>
                </a:endParaRPr>
              </a:p>
            </p:txBody>
          </p:sp>
          <p:sp>
            <p:nvSpPr>
              <p:cNvPr id="63" name="object 63"/>
              <p:cNvSpPr txBox="1"/>
              <p:nvPr/>
            </p:nvSpPr>
            <p:spPr>
              <a:xfrm>
                <a:off x="707076" y="2071843"/>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2.9%</a:t>
                </a:r>
                <a:endParaRPr sz="740">
                  <a:solidFill>
                    <a:srgbClr val="000000"/>
                  </a:solidFill>
                  <a:latin typeface="Arial"/>
                  <a:cs typeface="Arial"/>
                </a:endParaRPr>
              </a:p>
            </p:txBody>
          </p:sp>
          <p:sp>
            <p:nvSpPr>
              <p:cNvPr id="64" name="object 64"/>
              <p:cNvSpPr txBox="1"/>
              <p:nvPr/>
            </p:nvSpPr>
            <p:spPr>
              <a:xfrm>
                <a:off x="561652" y="2038132"/>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4.1%</a:t>
                </a:r>
                <a:endParaRPr sz="740">
                  <a:solidFill>
                    <a:srgbClr val="000000"/>
                  </a:solidFill>
                  <a:latin typeface="Arial"/>
                  <a:cs typeface="Arial"/>
                </a:endParaRPr>
              </a:p>
            </p:txBody>
          </p:sp>
          <p:sp>
            <p:nvSpPr>
              <p:cNvPr id="65" name="object 65"/>
              <p:cNvSpPr txBox="1"/>
              <p:nvPr/>
            </p:nvSpPr>
            <p:spPr>
              <a:xfrm>
                <a:off x="1143414" y="1874899"/>
                <a:ext cx="276225" cy="46746"/>
              </a:xfrm>
              <a:prstGeom prst="rect">
                <a:avLst/>
              </a:prstGeom>
            </p:spPr>
            <p:txBody>
              <a:bodyPr vert="horz" wrap="square" lIns="0" tIns="0" rIns="0" bIns="0" rtlCol="0">
                <a:spAutoFit/>
              </a:bodyPr>
              <a:lstStyle/>
              <a:p>
                <a:pPr marL="26841"/>
                <a:r>
                  <a:rPr sz="1110" spc="15" baseline="7936" dirty="0">
                    <a:solidFill>
                      <a:srgbClr val="000000"/>
                    </a:solidFill>
                    <a:latin typeface="Arial"/>
                    <a:cs typeface="Arial"/>
                  </a:rPr>
                  <a:t>9.9% </a:t>
                </a:r>
                <a:r>
                  <a:rPr sz="1110" spc="93" baseline="7936" dirty="0">
                    <a:solidFill>
                      <a:srgbClr val="000000"/>
                    </a:solidFill>
                    <a:latin typeface="Arial"/>
                    <a:cs typeface="Arial"/>
                  </a:rPr>
                  <a:t> </a:t>
                </a:r>
                <a:r>
                  <a:rPr sz="740" spc="11" dirty="0">
                    <a:solidFill>
                      <a:srgbClr val="000000"/>
                    </a:solidFill>
                    <a:latin typeface="Arial"/>
                    <a:cs typeface="Arial"/>
                  </a:rPr>
                  <a:t>9.8%</a:t>
                </a:r>
                <a:endParaRPr sz="740">
                  <a:solidFill>
                    <a:srgbClr val="000000"/>
                  </a:solidFill>
                  <a:latin typeface="Arial"/>
                  <a:cs typeface="Arial"/>
                </a:endParaRPr>
              </a:p>
            </p:txBody>
          </p:sp>
          <p:sp>
            <p:nvSpPr>
              <p:cNvPr id="66" name="object 66"/>
              <p:cNvSpPr txBox="1"/>
              <p:nvPr/>
            </p:nvSpPr>
            <p:spPr>
              <a:xfrm>
                <a:off x="997990" y="1938445"/>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7.6%</a:t>
                </a:r>
                <a:endParaRPr sz="740">
                  <a:solidFill>
                    <a:srgbClr val="000000"/>
                  </a:solidFill>
                  <a:latin typeface="Arial"/>
                  <a:cs typeface="Arial"/>
                </a:endParaRPr>
              </a:p>
            </p:txBody>
          </p:sp>
          <p:sp>
            <p:nvSpPr>
              <p:cNvPr id="67" name="object 67"/>
              <p:cNvSpPr txBox="1"/>
              <p:nvPr/>
            </p:nvSpPr>
            <p:spPr>
              <a:xfrm>
                <a:off x="1421514" y="1674736"/>
                <a:ext cx="447040" cy="46746"/>
              </a:xfrm>
              <a:prstGeom prst="rect">
                <a:avLst/>
              </a:prstGeom>
            </p:spPr>
            <p:txBody>
              <a:bodyPr vert="horz" wrap="square" lIns="0" tIns="0" rIns="0" bIns="0" rtlCol="0">
                <a:spAutoFit/>
              </a:bodyPr>
              <a:lstStyle/>
              <a:p>
                <a:pPr marL="26841"/>
                <a:r>
                  <a:rPr sz="1110" spc="15" baseline="7936" dirty="0">
                    <a:solidFill>
                      <a:srgbClr val="000000"/>
                    </a:solidFill>
                    <a:latin typeface="Arial"/>
                    <a:cs typeface="Arial"/>
                  </a:rPr>
                  <a:t>16.8% </a:t>
                </a:r>
                <a:r>
                  <a:rPr sz="1110" spc="15" baseline="-31746" dirty="0">
                    <a:solidFill>
                      <a:srgbClr val="000000"/>
                    </a:solidFill>
                    <a:latin typeface="Arial"/>
                    <a:cs typeface="Arial"/>
                  </a:rPr>
                  <a:t>15.8%</a:t>
                </a:r>
                <a:r>
                  <a:rPr sz="1110" spc="-127" baseline="-31746" dirty="0">
                    <a:solidFill>
                      <a:srgbClr val="000000"/>
                    </a:solidFill>
                    <a:latin typeface="Arial"/>
                    <a:cs typeface="Arial"/>
                  </a:rPr>
                  <a:t> </a:t>
                </a:r>
                <a:r>
                  <a:rPr sz="740" spc="11" dirty="0">
                    <a:solidFill>
                      <a:srgbClr val="000000"/>
                    </a:solidFill>
                    <a:latin typeface="Arial"/>
                    <a:cs typeface="Arial"/>
                  </a:rPr>
                  <a:t>16.7%</a:t>
                </a:r>
                <a:endParaRPr sz="740">
                  <a:solidFill>
                    <a:srgbClr val="000000"/>
                  </a:solidFill>
                  <a:latin typeface="Arial"/>
                  <a:cs typeface="Arial"/>
                </a:endParaRPr>
              </a:p>
            </p:txBody>
          </p:sp>
          <p:sp>
            <p:nvSpPr>
              <p:cNvPr id="68" name="object 68"/>
              <p:cNvSpPr txBox="1"/>
              <p:nvPr/>
            </p:nvSpPr>
            <p:spPr>
              <a:xfrm>
                <a:off x="2003211" y="1733287"/>
                <a:ext cx="301625"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14.7%</a:t>
                </a:r>
                <a:r>
                  <a:rPr sz="740" spc="42" dirty="0">
                    <a:solidFill>
                      <a:srgbClr val="000000"/>
                    </a:solidFill>
                    <a:latin typeface="Arial"/>
                    <a:cs typeface="Arial"/>
                  </a:rPr>
                  <a:t> </a:t>
                </a:r>
                <a:r>
                  <a:rPr sz="1110" spc="15" baseline="7936" dirty="0">
                    <a:solidFill>
                      <a:srgbClr val="000000"/>
                    </a:solidFill>
                    <a:latin typeface="Arial"/>
                    <a:cs typeface="Arial"/>
                  </a:rPr>
                  <a:t>15.0%</a:t>
                </a:r>
                <a:endParaRPr sz="1110" baseline="7936">
                  <a:solidFill>
                    <a:srgbClr val="000000"/>
                  </a:solidFill>
                  <a:latin typeface="Arial"/>
                  <a:cs typeface="Arial"/>
                </a:endParaRPr>
              </a:p>
            </p:txBody>
          </p:sp>
          <p:sp>
            <p:nvSpPr>
              <p:cNvPr id="69" name="object 69"/>
              <p:cNvSpPr txBox="1"/>
              <p:nvPr/>
            </p:nvSpPr>
            <p:spPr>
              <a:xfrm>
                <a:off x="1857787" y="1776460"/>
                <a:ext cx="1562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13.2%</a:t>
                </a:r>
                <a:endParaRPr sz="740">
                  <a:solidFill>
                    <a:srgbClr val="000000"/>
                  </a:solidFill>
                  <a:latin typeface="Arial"/>
                  <a:cs typeface="Arial"/>
                </a:endParaRPr>
              </a:p>
            </p:txBody>
          </p:sp>
          <p:sp>
            <p:nvSpPr>
              <p:cNvPr id="70" name="object 70"/>
              <p:cNvSpPr txBox="1"/>
              <p:nvPr/>
            </p:nvSpPr>
            <p:spPr>
              <a:xfrm>
                <a:off x="2439549" y="1706016"/>
                <a:ext cx="301625" cy="46746"/>
              </a:xfrm>
              <a:prstGeom prst="rect">
                <a:avLst/>
              </a:prstGeom>
            </p:spPr>
            <p:txBody>
              <a:bodyPr vert="horz" wrap="square" lIns="0" tIns="0" rIns="0" bIns="0" rtlCol="0">
                <a:spAutoFit/>
              </a:bodyPr>
              <a:lstStyle/>
              <a:p>
                <a:pPr marL="26841"/>
                <a:r>
                  <a:rPr sz="1110" spc="15" baseline="15873" dirty="0">
                    <a:solidFill>
                      <a:srgbClr val="000000"/>
                    </a:solidFill>
                    <a:latin typeface="Arial"/>
                    <a:cs typeface="Arial"/>
                  </a:rPr>
                  <a:t>16.0%</a:t>
                </a:r>
                <a:r>
                  <a:rPr sz="1110" spc="63" baseline="15873" dirty="0">
                    <a:solidFill>
                      <a:srgbClr val="000000"/>
                    </a:solidFill>
                    <a:latin typeface="Arial"/>
                    <a:cs typeface="Arial"/>
                  </a:rPr>
                  <a:t> </a:t>
                </a:r>
                <a:r>
                  <a:rPr sz="740" spc="11" dirty="0">
                    <a:solidFill>
                      <a:srgbClr val="000000"/>
                    </a:solidFill>
                    <a:latin typeface="Arial"/>
                    <a:cs typeface="Arial"/>
                  </a:rPr>
                  <a:t>15.6%</a:t>
                </a:r>
                <a:endParaRPr sz="740">
                  <a:solidFill>
                    <a:srgbClr val="000000"/>
                  </a:solidFill>
                  <a:latin typeface="Arial"/>
                  <a:cs typeface="Arial"/>
                </a:endParaRPr>
              </a:p>
            </p:txBody>
          </p:sp>
          <p:sp>
            <p:nvSpPr>
              <p:cNvPr id="71" name="object 71"/>
              <p:cNvSpPr txBox="1"/>
              <p:nvPr/>
            </p:nvSpPr>
            <p:spPr>
              <a:xfrm>
                <a:off x="2294125" y="1545937"/>
                <a:ext cx="1562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21.2%</a:t>
                </a:r>
                <a:endParaRPr sz="740">
                  <a:solidFill>
                    <a:srgbClr val="000000"/>
                  </a:solidFill>
                  <a:latin typeface="Arial"/>
                  <a:cs typeface="Arial"/>
                </a:endParaRPr>
              </a:p>
            </p:txBody>
          </p:sp>
          <p:sp>
            <p:nvSpPr>
              <p:cNvPr id="72" name="object 72"/>
              <p:cNvSpPr txBox="1"/>
              <p:nvPr/>
            </p:nvSpPr>
            <p:spPr>
              <a:xfrm>
                <a:off x="2743212" y="2043849"/>
                <a:ext cx="421640" cy="94755"/>
              </a:xfrm>
              <a:prstGeom prst="rect">
                <a:avLst/>
              </a:prstGeom>
            </p:spPr>
            <p:txBody>
              <a:bodyPr vert="horz" wrap="square" lIns="0" tIns="0" rIns="0" bIns="0" rtlCol="0">
                <a:spAutoFit/>
              </a:bodyPr>
              <a:lstStyle/>
              <a:p>
                <a:pPr marL="334176">
                  <a:lnSpc>
                    <a:spcPts val="864"/>
                  </a:lnSpc>
                </a:pPr>
                <a:r>
                  <a:rPr sz="1110" spc="15" baseline="-15873" dirty="0">
                    <a:solidFill>
                      <a:srgbClr val="000000"/>
                    </a:solidFill>
                    <a:latin typeface="Arial"/>
                    <a:cs typeface="Arial"/>
                  </a:rPr>
                  <a:t>3.4% </a:t>
                </a:r>
                <a:r>
                  <a:rPr sz="1110" spc="93" baseline="-15873" dirty="0">
                    <a:solidFill>
                      <a:srgbClr val="000000"/>
                    </a:solidFill>
                    <a:latin typeface="Arial"/>
                    <a:cs typeface="Arial"/>
                  </a:rPr>
                  <a:t> </a:t>
                </a:r>
                <a:r>
                  <a:rPr sz="740" spc="11" dirty="0">
                    <a:solidFill>
                      <a:srgbClr val="000000"/>
                    </a:solidFill>
                    <a:latin typeface="Arial"/>
                    <a:cs typeface="Arial"/>
                  </a:rPr>
                  <a:t>3.9%</a:t>
                </a:r>
                <a:endParaRPr sz="740">
                  <a:solidFill>
                    <a:srgbClr val="000000"/>
                  </a:solidFill>
                  <a:latin typeface="Arial"/>
                  <a:cs typeface="Arial"/>
                </a:endParaRPr>
              </a:p>
              <a:p>
                <a:pPr marL="26841">
                  <a:lnSpc>
                    <a:spcPts val="864"/>
                  </a:lnSpc>
                </a:pPr>
                <a:r>
                  <a:rPr sz="740" spc="11" dirty="0">
                    <a:solidFill>
                      <a:srgbClr val="000000"/>
                    </a:solidFill>
                    <a:latin typeface="Arial"/>
                    <a:cs typeface="Arial"/>
                  </a:rPr>
                  <a:t>2.2%</a:t>
                </a:r>
                <a:endParaRPr sz="740">
                  <a:solidFill>
                    <a:srgbClr val="000000"/>
                  </a:solidFill>
                  <a:latin typeface="Arial"/>
                  <a:cs typeface="Arial"/>
                </a:endParaRPr>
              </a:p>
            </p:txBody>
          </p:sp>
          <p:sp>
            <p:nvSpPr>
              <p:cNvPr id="73" name="object 73"/>
              <p:cNvSpPr txBox="1"/>
              <p:nvPr/>
            </p:nvSpPr>
            <p:spPr>
              <a:xfrm>
                <a:off x="3470399" y="1993775"/>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5.6%</a:t>
                </a:r>
                <a:endParaRPr sz="740">
                  <a:solidFill>
                    <a:srgbClr val="000000"/>
                  </a:solidFill>
                  <a:latin typeface="Arial"/>
                  <a:cs typeface="Arial"/>
                </a:endParaRPr>
              </a:p>
            </p:txBody>
          </p:sp>
          <p:sp>
            <p:nvSpPr>
              <p:cNvPr id="74" name="object 74"/>
              <p:cNvSpPr txBox="1"/>
              <p:nvPr/>
            </p:nvSpPr>
            <p:spPr>
              <a:xfrm>
                <a:off x="3324974" y="1941599"/>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7.4%</a:t>
                </a:r>
                <a:endParaRPr sz="740">
                  <a:solidFill>
                    <a:srgbClr val="000000"/>
                  </a:solidFill>
                  <a:latin typeface="Arial"/>
                  <a:cs typeface="Arial"/>
                </a:endParaRPr>
              </a:p>
            </p:txBody>
          </p:sp>
          <p:sp>
            <p:nvSpPr>
              <p:cNvPr id="75" name="object 75"/>
              <p:cNvSpPr txBox="1"/>
              <p:nvPr/>
            </p:nvSpPr>
            <p:spPr>
              <a:xfrm>
                <a:off x="3179484" y="1994498"/>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5.6%</a:t>
                </a:r>
                <a:endParaRPr sz="740">
                  <a:solidFill>
                    <a:srgbClr val="000000"/>
                  </a:solidFill>
                  <a:latin typeface="Arial"/>
                  <a:cs typeface="Arial"/>
                </a:endParaRPr>
              </a:p>
            </p:txBody>
          </p:sp>
          <p:sp>
            <p:nvSpPr>
              <p:cNvPr id="76" name="object 76"/>
              <p:cNvSpPr txBox="1"/>
              <p:nvPr/>
            </p:nvSpPr>
            <p:spPr>
              <a:xfrm>
                <a:off x="3893923" y="1868657"/>
                <a:ext cx="1562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10.0%</a:t>
                </a:r>
                <a:endParaRPr sz="740">
                  <a:solidFill>
                    <a:srgbClr val="000000"/>
                  </a:solidFill>
                  <a:latin typeface="Arial"/>
                  <a:cs typeface="Arial"/>
                </a:endParaRPr>
              </a:p>
            </p:txBody>
          </p:sp>
          <p:sp>
            <p:nvSpPr>
              <p:cNvPr id="77" name="object 77"/>
              <p:cNvSpPr txBox="1"/>
              <p:nvPr/>
            </p:nvSpPr>
            <p:spPr>
              <a:xfrm>
                <a:off x="3615823" y="1935093"/>
                <a:ext cx="276225" cy="46746"/>
              </a:xfrm>
              <a:prstGeom prst="rect">
                <a:avLst/>
              </a:prstGeom>
            </p:spPr>
            <p:txBody>
              <a:bodyPr vert="horz" wrap="square" lIns="0" tIns="0" rIns="0" bIns="0" rtlCol="0">
                <a:spAutoFit/>
              </a:bodyPr>
              <a:lstStyle/>
              <a:p>
                <a:pPr marL="26841"/>
                <a:r>
                  <a:rPr sz="1110" spc="15" baseline="-15873" dirty="0">
                    <a:solidFill>
                      <a:srgbClr val="000000"/>
                    </a:solidFill>
                    <a:latin typeface="Arial"/>
                    <a:cs typeface="Arial"/>
                  </a:rPr>
                  <a:t>7.1% </a:t>
                </a:r>
                <a:r>
                  <a:rPr sz="1110" spc="93" baseline="-15873" dirty="0">
                    <a:solidFill>
                      <a:srgbClr val="000000"/>
                    </a:solidFill>
                    <a:latin typeface="Arial"/>
                    <a:cs typeface="Arial"/>
                  </a:rPr>
                  <a:t> </a:t>
                </a:r>
                <a:r>
                  <a:rPr sz="740" spc="11" dirty="0">
                    <a:solidFill>
                      <a:srgbClr val="000000"/>
                    </a:solidFill>
                    <a:latin typeface="Arial"/>
                    <a:cs typeface="Arial"/>
                  </a:rPr>
                  <a:t>7.7%</a:t>
                </a:r>
                <a:endParaRPr sz="740">
                  <a:solidFill>
                    <a:srgbClr val="000000"/>
                  </a:solidFill>
                  <a:latin typeface="Arial"/>
                  <a:cs typeface="Arial"/>
                </a:endParaRPr>
              </a:p>
            </p:txBody>
          </p:sp>
          <p:sp>
            <p:nvSpPr>
              <p:cNvPr id="78" name="object 78"/>
              <p:cNvSpPr txBox="1"/>
              <p:nvPr/>
            </p:nvSpPr>
            <p:spPr>
              <a:xfrm>
                <a:off x="4052096" y="2013227"/>
                <a:ext cx="421640" cy="46746"/>
              </a:xfrm>
              <a:prstGeom prst="rect">
                <a:avLst/>
              </a:prstGeom>
            </p:spPr>
            <p:txBody>
              <a:bodyPr vert="horz" wrap="square" lIns="0" tIns="0" rIns="0" bIns="0" rtlCol="0">
                <a:spAutoFit/>
              </a:bodyPr>
              <a:lstStyle/>
              <a:p>
                <a:pPr marL="26841"/>
                <a:r>
                  <a:rPr sz="1110" spc="15" baseline="7936" dirty="0">
                    <a:solidFill>
                      <a:srgbClr val="000000"/>
                    </a:solidFill>
                    <a:latin typeface="Arial"/>
                    <a:cs typeface="Arial"/>
                  </a:rPr>
                  <a:t>5.2%   </a:t>
                </a:r>
                <a:r>
                  <a:rPr sz="740" spc="11" dirty="0">
                    <a:solidFill>
                      <a:srgbClr val="000000"/>
                    </a:solidFill>
                    <a:latin typeface="Arial"/>
                    <a:cs typeface="Arial"/>
                  </a:rPr>
                  <a:t>5.0% </a:t>
                </a:r>
                <a:r>
                  <a:rPr sz="740" spc="106" dirty="0">
                    <a:solidFill>
                      <a:srgbClr val="000000"/>
                    </a:solidFill>
                    <a:latin typeface="Arial"/>
                    <a:cs typeface="Arial"/>
                  </a:rPr>
                  <a:t> </a:t>
                </a:r>
                <a:r>
                  <a:rPr sz="740" spc="11" dirty="0">
                    <a:solidFill>
                      <a:srgbClr val="000000"/>
                    </a:solidFill>
                    <a:latin typeface="Arial"/>
                    <a:cs typeface="Arial"/>
                  </a:rPr>
                  <a:t>5.0%</a:t>
                </a:r>
                <a:endParaRPr sz="740">
                  <a:solidFill>
                    <a:srgbClr val="000000"/>
                  </a:solidFill>
                  <a:latin typeface="Arial"/>
                  <a:cs typeface="Arial"/>
                </a:endParaRPr>
              </a:p>
            </p:txBody>
          </p:sp>
          <p:sp>
            <p:nvSpPr>
              <p:cNvPr id="79" name="object 79"/>
              <p:cNvSpPr txBox="1"/>
              <p:nvPr/>
            </p:nvSpPr>
            <p:spPr>
              <a:xfrm>
                <a:off x="4488434" y="1938445"/>
                <a:ext cx="42164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7.6%   </a:t>
                </a:r>
                <a:r>
                  <a:rPr sz="1110" spc="15" baseline="7936" dirty="0">
                    <a:solidFill>
                      <a:srgbClr val="000000"/>
                    </a:solidFill>
                    <a:latin typeface="Arial"/>
                    <a:cs typeface="Arial"/>
                  </a:rPr>
                  <a:t>7.7% </a:t>
                </a:r>
                <a:r>
                  <a:rPr sz="1110" spc="159" baseline="7936" dirty="0">
                    <a:solidFill>
                      <a:srgbClr val="000000"/>
                    </a:solidFill>
                    <a:latin typeface="Arial"/>
                    <a:cs typeface="Arial"/>
                  </a:rPr>
                  <a:t> </a:t>
                </a:r>
                <a:r>
                  <a:rPr sz="1110" spc="15" baseline="-39682" dirty="0">
                    <a:solidFill>
                      <a:srgbClr val="000000"/>
                    </a:solidFill>
                    <a:latin typeface="Arial"/>
                    <a:cs typeface="Arial"/>
                  </a:rPr>
                  <a:t>6.5%</a:t>
                </a:r>
                <a:endParaRPr sz="1110" baseline="-39682">
                  <a:solidFill>
                    <a:srgbClr val="000000"/>
                  </a:solidFill>
                  <a:latin typeface="Arial"/>
                  <a:cs typeface="Arial"/>
                </a:endParaRPr>
              </a:p>
            </p:txBody>
          </p:sp>
          <p:sp>
            <p:nvSpPr>
              <p:cNvPr id="80" name="object 80"/>
              <p:cNvSpPr txBox="1"/>
              <p:nvPr/>
            </p:nvSpPr>
            <p:spPr>
              <a:xfrm>
                <a:off x="5215621" y="1981290"/>
                <a:ext cx="130810"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6.1%</a:t>
                </a:r>
                <a:endParaRPr sz="740">
                  <a:solidFill>
                    <a:srgbClr val="000000"/>
                  </a:solidFill>
                  <a:latin typeface="Arial"/>
                  <a:cs typeface="Arial"/>
                </a:endParaRPr>
              </a:p>
            </p:txBody>
          </p:sp>
          <p:sp>
            <p:nvSpPr>
              <p:cNvPr id="81" name="object 81"/>
              <p:cNvSpPr txBox="1"/>
              <p:nvPr/>
            </p:nvSpPr>
            <p:spPr>
              <a:xfrm>
                <a:off x="4924772" y="1883048"/>
                <a:ext cx="276225" cy="46746"/>
              </a:xfrm>
              <a:prstGeom prst="rect">
                <a:avLst/>
              </a:prstGeom>
            </p:spPr>
            <p:txBody>
              <a:bodyPr vert="horz" wrap="square" lIns="0" tIns="0" rIns="0" bIns="0" rtlCol="0">
                <a:spAutoFit/>
              </a:bodyPr>
              <a:lstStyle/>
              <a:p>
                <a:pPr marL="26841"/>
                <a:r>
                  <a:rPr sz="740" spc="11" dirty="0">
                    <a:solidFill>
                      <a:srgbClr val="000000"/>
                    </a:solidFill>
                    <a:latin typeface="Arial"/>
                    <a:cs typeface="Arial"/>
                  </a:rPr>
                  <a:t>9.5% </a:t>
                </a:r>
                <a:r>
                  <a:rPr sz="740" spc="63" dirty="0">
                    <a:solidFill>
                      <a:srgbClr val="000000"/>
                    </a:solidFill>
                    <a:latin typeface="Arial"/>
                    <a:cs typeface="Arial"/>
                  </a:rPr>
                  <a:t> </a:t>
                </a:r>
                <a:r>
                  <a:rPr sz="740" spc="11" dirty="0">
                    <a:solidFill>
                      <a:srgbClr val="000000"/>
                    </a:solidFill>
                    <a:latin typeface="Arial"/>
                    <a:cs typeface="Arial"/>
                  </a:rPr>
                  <a:t>9.5%</a:t>
                </a:r>
                <a:endParaRPr sz="740">
                  <a:solidFill>
                    <a:srgbClr val="000000"/>
                  </a:solidFill>
                  <a:latin typeface="Arial"/>
                  <a:cs typeface="Arial"/>
                </a:endParaRPr>
              </a:p>
            </p:txBody>
          </p:sp>
          <p:sp>
            <p:nvSpPr>
              <p:cNvPr id="82" name="object 82"/>
              <p:cNvSpPr txBox="1"/>
              <p:nvPr/>
            </p:nvSpPr>
            <p:spPr>
              <a:xfrm>
                <a:off x="379888" y="2189782"/>
                <a:ext cx="111125" cy="60064"/>
              </a:xfrm>
              <a:prstGeom prst="rect">
                <a:avLst/>
              </a:prstGeom>
            </p:spPr>
            <p:txBody>
              <a:bodyPr vert="horz" wrap="square" lIns="0" tIns="0" rIns="0" bIns="0" rtlCol="0">
                <a:spAutoFit/>
              </a:bodyPr>
              <a:lstStyle/>
              <a:p>
                <a:pPr marL="26841"/>
                <a:r>
                  <a:rPr sz="951" spc="21" dirty="0">
                    <a:solidFill>
                      <a:srgbClr val="4D4D4D"/>
                    </a:solidFill>
                    <a:latin typeface="Arial"/>
                    <a:cs typeface="Arial"/>
                  </a:rPr>
                  <a:t>0%</a:t>
                </a:r>
                <a:endParaRPr sz="951">
                  <a:solidFill>
                    <a:srgbClr val="000000"/>
                  </a:solidFill>
                  <a:latin typeface="Arial"/>
                  <a:cs typeface="Arial"/>
                </a:endParaRPr>
              </a:p>
            </p:txBody>
          </p:sp>
          <p:sp>
            <p:nvSpPr>
              <p:cNvPr id="83" name="object 83"/>
              <p:cNvSpPr txBox="1"/>
              <p:nvPr/>
            </p:nvSpPr>
            <p:spPr>
              <a:xfrm>
                <a:off x="346965" y="1901365"/>
                <a:ext cx="144145" cy="60064"/>
              </a:xfrm>
              <a:prstGeom prst="rect">
                <a:avLst/>
              </a:prstGeom>
            </p:spPr>
            <p:txBody>
              <a:bodyPr vert="horz" wrap="square" lIns="0" tIns="0" rIns="0" bIns="0" rtlCol="0">
                <a:spAutoFit/>
              </a:bodyPr>
              <a:lstStyle/>
              <a:p>
                <a:pPr marL="26841"/>
                <a:r>
                  <a:rPr sz="951" spc="21" dirty="0">
                    <a:solidFill>
                      <a:srgbClr val="4D4D4D"/>
                    </a:solidFill>
                    <a:latin typeface="Arial"/>
                    <a:cs typeface="Arial"/>
                  </a:rPr>
                  <a:t>10%</a:t>
                </a:r>
                <a:endParaRPr sz="951">
                  <a:solidFill>
                    <a:srgbClr val="000000"/>
                  </a:solidFill>
                  <a:latin typeface="Arial"/>
                  <a:cs typeface="Arial"/>
                </a:endParaRPr>
              </a:p>
            </p:txBody>
          </p:sp>
          <p:sp>
            <p:nvSpPr>
              <p:cNvPr id="84" name="object 84"/>
              <p:cNvSpPr txBox="1"/>
              <p:nvPr/>
            </p:nvSpPr>
            <p:spPr>
              <a:xfrm>
                <a:off x="346965" y="1612882"/>
                <a:ext cx="144145" cy="60064"/>
              </a:xfrm>
              <a:prstGeom prst="rect">
                <a:avLst/>
              </a:prstGeom>
            </p:spPr>
            <p:txBody>
              <a:bodyPr vert="horz" wrap="square" lIns="0" tIns="0" rIns="0" bIns="0" rtlCol="0">
                <a:spAutoFit/>
              </a:bodyPr>
              <a:lstStyle/>
              <a:p>
                <a:pPr marL="26841"/>
                <a:r>
                  <a:rPr sz="951" spc="21" dirty="0">
                    <a:solidFill>
                      <a:srgbClr val="4D4D4D"/>
                    </a:solidFill>
                    <a:latin typeface="Arial"/>
                    <a:cs typeface="Arial"/>
                  </a:rPr>
                  <a:t>20%</a:t>
                </a:r>
                <a:endParaRPr sz="951">
                  <a:solidFill>
                    <a:srgbClr val="000000"/>
                  </a:solidFill>
                  <a:latin typeface="Arial"/>
                  <a:cs typeface="Arial"/>
                </a:endParaRPr>
              </a:p>
            </p:txBody>
          </p:sp>
          <p:sp>
            <p:nvSpPr>
              <p:cNvPr id="85" name="object 85"/>
              <p:cNvSpPr txBox="1"/>
              <p:nvPr/>
            </p:nvSpPr>
            <p:spPr>
              <a:xfrm>
                <a:off x="346965" y="1324465"/>
                <a:ext cx="144145" cy="60064"/>
              </a:xfrm>
              <a:prstGeom prst="rect">
                <a:avLst/>
              </a:prstGeom>
            </p:spPr>
            <p:txBody>
              <a:bodyPr vert="horz" wrap="square" lIns="0" tIns="0" rIns="0" bIns="0" rtlCol="0">
                <a:spAutoFit/>
              </a:bodyPr>
              <a:lstStyle/>
              <a:p>
                <a:pPr marL="26841"/>
                <a:r>
                  <a:rPr sz="951" spc="21" dirty="0">
                    <a:solidFill>
                      <a:srgbClr val="4D4D4D"/>
                    </a:solidFill>
                    <a:latin typeface="Arial"/>
                    <a:cs typeface="Arial"/>
                  </a:rPr>
                  <a:t>30%</a:t>
                </a:r>
                <a:endParaRPr sz="951">
                  <a:solidFill>
                    <a:srgbClr val="000000"/>
                  </a:solidFill>
                  <a:latin typeface="Arial"/>
                  <a:cs typeface="Arial"/>
                </a:endParaRPr>
              </a:p>
            </p:txBody>
          </p:sp>
          <p:sp>
            <p:nvSpPr>
              <p:cNvPr id="86" name="object 86"/>
              <p:cNvSpPr txBox="1"/>
              <p:nvPr/>
            </p:nvSpPr>
            <p:spPr>
              <a:xfrm>
                <a:off x="346965" y="1036048"/>
                <a:ext cx="144145" cy="60064"/>
              </a:xfrm>
              <a:prstGeom prst="rect">
                <a:avLst/>
              </a:prstGeom>
            </p:spPr>
            <p:txBody>
              <a:bodyPr vert="horz" wrap="square" lIns="0" tIns="0" rIns="0" bIns="0" rtlCol="0">
                <a:spAutoFit/>
              </a:bodyPr>
              <a:lstStyle/>
              <a:p>
                <a:pPr marL="26841"/>
                <a:r>
                  <a:rPr sz="951" spc="21" dirty="0">
                    <a:solidFill>
                      <a:srgbClr val="4D4D4D"/>
                    </a:solidFill>
                    <a:latin typeface="Arial"/>
                    <a:cs typeface="Arial"/>
                  </a:rPr>
                  <a:t>40%</a:t>
                </a:r>
                <a:endParaRPr sz="951">
                  <a:solidFill>
                    <a:srgbClr val="000000"/>
                  </a:solidFill>
                  <a:latin typeface="Arial"/>
                  <a:cs typeface="Arial"/>
                </a:endParaRPr>
              </a:p>
            </p:txBody>
          </p:sp>
          <p:sp>
            <p:nvSpPr>
              <p:cNvPr id="87" name="object 87"/>
              <p:cNvSpPr txBox="1"/>
              <p:nvPr/>
            </p:nvSpPr>
            <p:spPr>
              <a:xfrm>
                <a:off x="346965" y="747565"/>
                <a:ext cx="144145" cy="60064"/>
              </a:xfrm>
              <a:prstGeom prst="rect">
                <a:avLst/>
              </a:prstGeom>
            </p:spPr>
            <p:txBody>
              <a:bodyPr vert="horz" wrap="square" lIns="0" tIns="0" rIns="0" bIns="0" rtlCol="0">
                <a:spAutoFit/>
              </a:bodyPr>
              <a:lstStyle/>
              <a:p>
                <a:pPr marL="26841"/>
                <a:r>
                  <a:rPr sz="951" spc="21" dirty="0">
                    <a:solidFill>
                      <a:srgbClr val="4D4D4D"/>
                    </a:solidFill>
                    <a:latin typeface="Arial"/>
                    <a:cs typeface="Arial"/>
                  </a:rPr>
                  <a:t>50%</a:t>
                </a:r>
                <a:endParaRPr sz="951">
                  <a:solidFill>
                    <a:srgbClr val="000000"/>
                  </a:solidFill>
                  <a:latin typeface="Arial"/>
                  <a:cs typeface="Arial"/>
                </a:endParaRPr>
              </a:p>
            </p:txBody>
          </p:sp>
          <p:sp>
            <p:nvSpPr>
              <p:cNvPr id="88" name="object 88"/>
              <p:cNvSpPr/>
              <p:nvPr/>
            </p:nvSpPr>
            <p:spPr>
              <a:xfrm>
                <a:off x="492407" y="2225706"/>
                <a:ext cx="18415" cy="0"/>
              </a:xfrm>
              <a:custGeom>
                <a:avLst/>
                <a:gdLst/>
                <a:ahLst/>
                <a:cxnLst/>
                <a:rect l="l" t="t" r="r" b="b"/>
                <a:pathLst>
                  <a:path w="18415">
                    <a:moveTo>
                      <a:pt x="0" y="0"/>
                    </a:moveTo>
                    <a:lnTo>
                      <a:pt x="18005" y="0"/>
                    </a:lnTo>
                  </a:path>
                </a:pathLst>
              </a:custGeom>
              <a:ln w="7031">
                <a:solidFill>
                  <a:srgbClr val="333333"/>
                </a:solidFill>
              </a:ln>
            </p:spPr>
            <p:txBody>
              <a:bodyPr wrap="square" lIns="0" tIns="0" rIns="0" bIns="0" rtlCol="0"/>
              <a:lstStyle/>
              <a:p>
                <a:endParaRPr sz="3804">
                  <a:solidFill>
                    <a:srgbClr val="000000"/>
                  </a:solidFill>
                </a:endParaRPr>
              </a:p>
            </p:txBody>
          </p:sp>
          <p:sp>
            <p:nvSpPr>
              <p:cNvPr id="89" name="object 89"/>
              <p:cNvSpPr/>
              <p:nvPr/>
            </p:nvSpPr>
            <p:spPr>
              <a:xfrm>
                <a:off x="492407" y="1937289"/>
                <a:ext cx="18415" cy="0"/>
              </a:xfrm>
              <a:custGeom>
                <a:avLst/>
                <a:gdLst/>
                <a:ahLst/>
                <a:cxnLst/>
                <a:rect l="l" t="t" r="r" b="b"/>
                <a:pathLst>
                  <a:path w="18415">
                    <a:moveTo>
                      <a:pt x="0" y="0"/>
                    </a:moveTo>
                    <a:lnTo>
                      <a:pt x="18005" y="0"/>
                    </a:lnTo>
                  </a:path>
                </a:pathLst>
              </a:custGeom>
              <a:ln w="7031">
                <a:solidFill>
                  <a:srgbClr val="333333"/>
                </a:solidFill>
              </a:ln>
            </p:spPr>
            <p:txBody>
              <a:bodyPr wrap="square" lIns="0" tIns="0" rIns="0" bIns="0" rtlCol="0"/>
              <a:lstStyle/>
              <a:p>
                <a:endParaRPr sz="3804">
                  <a:solidFill>
                    <a:srgbClr val="000000"/>
                  </a:solidFill>
                </a:endParaRPr>
              </a:p>
            </p:txBody>
          </p:sp>
          <p:sp>
            <p:nvSpPr>
              <p:cNvPr id="90" name="object 90"/>
              <p:cNvSpPr/>
              <p:nvPr/>
            </p:nvSpPr>
            <p:spPr>
              <a:xfrm>
                <a:off x="492407" y="1648806"/>
                <a:ext cx="18415" cy="0"/>
              </a:xfrm>
              <a:custGeom>
                <a:avLst/>
                <a:gdLst/>
                <a:ahLst/>
                <a:cxnLst/>
                <a:rect l="l" t="t" r="r" b="b"/>
                <a:pathLst>
                  <a:path w="18415">
                    <a:moveTo>
                      <a:pt x="0" y="0"/>
                    </a:moveTo>
                    <a:lnTo>
                      <a:pt x="18005" y="0"/>
                    </a:lnTo>
                  </a:path>
                </a:pathLst>
              </a:custGeom>
              <a:ln w="7031">
                <a:solidFill>
                  <a:srgbClr val="333333"/>
                </a:solidFill>
              </a:ln>
            </p:spPr>
            <p:txBody>
              <a:bodyPr wrap="square" lIns="0" tIns="0" rIns="0" bIns="0" rtlCol="0"/>
              <a:lstStyle/>
              <a:p>
                <a:endParaRPr sz="3804">
                  <a:solidFill>
                    <a:srgbClr val="000000"/>
                  </a:solidFill>
                </a:endParaRPr>
              </a:p>
            </p:txBody>
          </p:sp>
          <p:sp>
            <p:nvSpPr>
              <p:cNvPr id="91" name="object 91"/>
              <p:cNvSpPr/>
              <p:nvPr/>
            </p:nvSpPr>
            <p:spPr>
              <a:xfrm>
                <a:off x="492407" y="1360389"/>
                <a:ext cx="18415" cy="0"/>
              </a:xfrm>
              <a:custGeom>
                <a:avLst/>
                <a:gdLst/>
                <a:ahLst/>
                <a:cxnLst/>
                <a:rect l="l" t="t" r="r" b="b"/>
                <a:pathLst>
                  <a:path w="18415">
                    <a:moveTo>
                      <a:pt x="0" y="0"/>
                    </a:moveTo>
                    <a:lnTo>
                      <a:pt x="18005" y="0"/>
                    </a:lnTo>
                  </a:path>
                </a:pathLst>
              </a:custGeom>
              <a:ln w="7031">
                <a:solidFill>
                  <a:srgbClr val="333333"/>
                </a:solidFill>
              </a:ln>
            </p:spPr>
            <p:txBody>
              <a:bodyPr wrap="square" lIns="0" tIns="0" rIns="0" bIns="0" rtlCol="0"/>
              <a:lstStyle/>
              <a:p>
                <a:endParaRPr sz="3804">
                  <a:solidFill>
                    <a:srgbClr val="000000"/>
                  </a:solidFill>
                </a:endParaRPr>
              </a:p>
            </p:txBody>
          </p:sp>
          <p:sp>
            <p:nvSpPr>
              <p:cNvPr id="92" name="object 92"/>
              <p:cNvSpPr/>
              <p:nvPr/>
            </p:nvSpPr>
            <p:spPr>
              <a:xfrm>
                <a:off x="492407" y="1071907"/>
                <a:ext cx="18415" cy="0"/>
              </a:xfrm>
              <a:custGeom>
                <a:avLst/>
                <a:gdLst/>
                <a:ahLst/>
                <a:cxnLst/>
                <a:rect l="l" t="t" r="r" b="b"/>
                <a:pathLst>
                  <a:path w="18415">
                    <a:moveTo>
                      <a:pt x="0" y="0"/>
                    </a:moveTo>
                    <a:lnTo>
                      <a:pt x="18005" y="0"/>
                    </a:lnTo>
                  </a:path>
                </a:pathLst>
              </a:custGeom>
              <a:ln w="7031">
                <a:solidFill>
                  <a:srgbClr val="333333"/>
                </a:solidFill>
              </a:ln>
            </p:spPr>
            <p:txBody>
              <a:bodyPr wrap="square" lIns="0" tIns="0" rIns="0" bIns="0" rtlCol="0"/>
              <a:lstStyle/>
              <a:p>
                <a:endParaRPr sz="3804">
                  <a:solidFill>
                    <a:srgbClr val="000000"/>
                  </a:solidFill>
                </a:endParaRPr>
              </a:p>
            </p:txBody>
          </p:sp>
          <p:sp>
            <p:nvSpPr>
              <p:cNvPr id="93" name="object 93"/>
              <p:cNvSpPr/>
              <p:nvPr/>
            </p:nvSpPr>
            <p:spPr>
              <a:xfrm>
                <a:off x="492407" y="783490"/>
                <a:ext cx="18415" cy="0"/>
              </a:xfrm>
              <a:custGeom>
                <a:avLst/>
                <a:gdLst/>
                <a:ahLst/>
                <a:cxnLst/>
                <a:rect l="l" t="t" r="r" b="b"/>
                <a:pathLst>
                  <a:path w="18415">
                    <a:moveTo>
                      <a:pt x="0" y="0"/>
                    </a:moveTo>
                    <a:lnTo>
                      <a:pt x="18005" y="0"/>
                    </a:lnTo>
                  </a:path>
                </a:pathLst>
              </a:custGeom>
              <a:ln w="7031">
                <a:solidFill>
                  <a:srgbClr val="333333"/>
                </a:solidFill>
              </a:ln>
            </p:spPr>
            <p:txBody>
              <a:bodyPr wrap="square" lIns="0" tIns="0" rIns="0" bIns="0" rtlCol="0"/>
              <a:lstStyle/>
              <a:p>
                <a:endParaRPr sz="3804">
                  <a:solidFill>
                    <a:srgbClr val="000000"/>
                  </a:solidFill>
                </a:endParaRPr>
              </a:p>
            </p:txBody>
          </p:sp>
          <p:sp>
            <p:nvSpPr>
              <p:cNvPr id="94" name="object 94"/>
              <p:cNvSpPr/>
              <p:nvPr/>
            </p:nvSpPr>
            <p:spPr>
              <a:xfrm>
                <a:off x="772215"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95" name="object 95"/>
              <p:cNvSpPr/>
              <p:nvPr/>
            </p:nvSpPr>
            <p:spPr>
              <a:xfrm>
                <a:off x="1208554"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96" name="object 96"/>
              <p:cNvSpPr/>
              <p:nvPr/>
            </p:nvSpPr>
            <p:spPr>
              <a:xfrm>
                <a:off x="1644826"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97" name="object 97"/>
              <p:cNvSpPr/>
              <p:nvPr/>
            </p:nvSpPr>
            <p:spPr>
              <a:xfrm>
                <a:off x="2081165"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98" name="object 98"/>
              <p:cNvSpPr/>
              <p:nvPr/>
            </p:nvSpPr>
            <p:spPr>
              <a:xfrm>
                <a:off x="2517437"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99" name="object 99"/>
              <p:cNvSpPr/>
              <p:nvPr/>
            </p:nvSpPr>
            <p:spPr>
              <a:xfrm>
                <a:off x="2953776"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100" name="object 100"/>
              <p:cNvSpPr/>
              <p:nvPr/>
            </p:nvSpPr>
            <p:spPr>
              <a:xfrm>
                <a:off x="3390048"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101" name="object 101"/>
              <p:cNvSpPr/>
              <p:nvPr/>
            </p:nvSpPr>
            <p:spPr>
              <a:xfrm>
                <a:off x="3826387"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102" name="object 102"/>
              <p:cNvSpPr/>
              <p:nvPr/>
            </p:nvSpPr>
            <p:spPr>
              <a:xfrm>
                <a:off x="4262659"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103" name="object 103"/>
              <p:cNvSpPr/>
              <p:nvPr/>
            </p:nvSpPr>
            <p:spPr>
              <a:xfrm>
                <a:off x="4698998"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104" name="object 104"/>
              <p:cNvSpPr/>
              <p:nvPr/>
            </p:nvSpPr>
            <p:spPr>
              <a:xfrm>
                <a:off x="5135271" y="2297794"/>
                <a:ext cx="0" cy="18415"/>
              </a:xfrm>
              <a:custGeom>
                <a:avLst/>
                <a:gdLst/>
                <a:ahLst/>
                <a:cxnLst/>
                <a:rect l="l" t="t" r="r" b="b"/>
                <a:pathLst>
                  <a:path h="18414">
                    <a:moveTo>
                      <a:pt x="0" y="18005"/>
                    </a:moveTo>
                    <a:lnTo>
                      <a:pt x="0" y="0"/>
                    </a:lnTo>
                  </a:path>
                </a:pathLst>
              </a:custGeom>
              <a:ln w="7031">
                <a:solidFill>
                  <a:srgbClr val="333333"/>
                </a:solidFill>
              </a:ln>
            </p:spPr>
            <p:txBody>
              <a:bodyPr wrap="square" lIns="0" tIns="0" rIns="0" bIns="0" rtlCol="0"/>
              <a:lstStyle/>
              <a:p>
                <a:endParaRPr sz="3804">
                  <a:solidFill>
                    <a:srgbClr val="000000"/>
                  </a:solidFill>
                </a:endParaRPr>
              </a:p>
            </p:txBody>
          </p:sp>
          <p:sp>
            <p:nvSpPr>
              <p:cNvPr id="105" name="object 105"/>
              <p:cNvSpPr txBox="1"/>
              <p:nvPr/>
            </p:nvSpPr>
            <p:spPr>
              <a:xfrm>
                <a:off x="743087"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1</a:t>
                </a:r>
                <a:endParaRPr sz="951">
                  <a:solidFill>
                    <a:srgbClr val="000000"/>
                  </a:solidFill>
                  <a:latin typeface="Arial"/>
                  <a:cs typeface="Arial"/>
                </a:endParaRPr>
              </a:p>
            </p:txBody>
          </p:sp>
          <p:sp>
            <p:nvSpPr>
              <p:cNvPr id="106" name="object 106"/>
              <p:cNvSpPr txBox="1"/>
              <p:nvPr/>
            </p:nvSpPr>
            <p:spPr>
              <a:xfrm>
                <a:off x="1179359"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2</a:t>
                </a:r>
                <a:endParaRPr sz="951">
                  <a:solidFill>
                    <a:srgbClr val="000000"/>
                  </a:solidFill>
                  <a:latin typeface="Arial"/>
                  <a:cs typeface="Arial"/>
                </a:endParaRPr>
              </a:p>
            </p:txBody>
          </p:sp>
          <p:sp>
            <p:nvSpPr>
              <p:cNvPr id="107" name="object 107"/>
              <p:cNvSpPr txBox="1"/>
              <p:nvPr/>
            </p:nvSpPr>
            <p:spPr>
              <a:xfrm>
                <a:off x="1615698"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3</a:t>
                </a:r>
                <a:endParaRPr sz="951">
                  <a:solidFill>
                    <a:srgbClr val="000000"/>
                  </a:solidFill>
                  <a:latin typeface="Arial"/>
                  <a:cs typeface="Arial"/>
                </a:endParaRPr>
              </a:p>
            </p:txBody>
          </p:sp>
          <p:sp>
            <p:nvSpPr>
              <p:cNvPr id="108" name="object 108"/>
              <p:cNvSpPr txBox="1"/>
              <p:nvPr/>
            </p:nvSpPr>
            <p:spPr>
              <a:xfrm>
                <a:off x="2051970"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4</a:t>
                </a:r>
                <a:endParaRPr sz="951">
                  <a:solidFill>
                    <a:srgbClr val="000000"/>
                  </a:solidFill>
                  <a:latin typeface="Arial"/>
                  <a:cs typeface="Arial"/>
                </a:endParaRPr>
              </a:p>
            </p:txBody>
          </p:sp>
          <p:sp>
            <p:nvSpPr>
              <p:cNvPr id="109" name="object 109"/>
              <p:cNvSpPr txBox="1"/>
              <p:nvPr/>
            </p:nvSpPr>
            <p:spPr>
              <a:xfrm>
                <a:off x="2488309"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5</a:t>
                </a:r>
                <a:endParaRPr sz="951">
                  <a:solidFill>
                    <a:srgbClr val="000000"/>
                  </a:solidFill>
                  <a:latin typeface="Arial"/>
                  <a:cs typeface="Arial"/>
                </a:endParaRPr>
              </a:p>
            </p:txBody>
          </p:sp>
          <p:sp>
            <p:nvSpPr>
              <p:cNvPr id="110" name="object 110"/>
              <p:cNvSpPr txBox="1"/>
              <p:nvPr/>
            </p:nvSpPr>
            <p:spPr>
              <a:xfrm>
                <a:off x="3360920"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7</a:t>
                </a:r>
                <a:endParaRPr sz="951">
                  <a:solidFill>
                    <a:srgbClr val="000000"/>
                  </a:solidFill>
                  <a:latin typeface="Arial"/>
                  <a:cs typeface="Arial"/>
                </a:endParaRPr>
              </a:p>
            </p:txBody>
          </p:sp>
          <p:sp>
            <p:nvSpPr>
              <p:cNvPr id="111" name="object 111"/>
              <p:cNvSpPr txBox="1"/>
              <p:nvPr/>
            </p:nvSpPr>
            <p:spPr>
              <a:xfrm>
                <a:off x="3797258"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8</a:t>
                </a:r>
                <a:endParaRPr sz="951">
                  <a:solidFill>
                    <a:srgbClr val="000000"/>
                  </a:solidFill>
                  <a:latin typeface="Arial"/>
                  <a:cs typeface="Arial"/>
                </a:endParaRPr>
              </a:p>
            </p:txBody>
          </p:sp>
          <p:sp>
            <p:nvSpPr>
              <p:cNvPr id="112" name="object 112"/>
              <p:cNvSpPr txBox="1"/>
              <p:nvPr/>
            </p:nvSpPr>
            <p:spPr>
              <a:xfrm>
                <a:off x="4233531" y="2315558"/>
                <a:ext cx="58419"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9</a:t>
                </a:r>
                <a:endParaRPr sz="951">
                  <a:solidFill>
                    <a:srgbClr val="000000"/>
                  </a:solidFill>
                  <a:latin typeface="Arial"/>
                  <a:cs typeface="Arial"/>
                </a:endParaRPr>
              </a:p>
            </p:txBody>
          </p:sp>
          <p:sp>
            <p:nvSpPr>
              <p:cNvPr id="113" name="object 113"/>
              <p:cNvSpPr txBox="1"/>
              <p:nvPr/>
            </p:nvSpPr>
            <p:spPr>
              <a:xfrm>
                <a:off x="4653375" y="2315558"/>
                <a:ext cx="91440"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10</a:t>
                </a:r>
                <a:endParaRPr sz="951">
                  <a:solidFill>
                    <a:srgbClr val="000000"/>
                  </a:solidFill>
                  <a:latin typeface="Arial"/>
                  <a:cs typeface="Arial"/>
                </a:endParaRPr>
              </a:p>
            </p:txBody>
          </p:sp>
          <p:sp>
            <p:nvSpPr>
              <p:cNvPr id="114" name="object 114"/>
              <p:cNvSpPr txBox="1"/>
              <p:nvPr/>
            </p:nvSpPr>
            <p:spPr>
              <a:xfrm>
                <a:off x="5089714" y="2315558"/>
                <a:ext cx="91440" cy="60064"/>
              </a:xfrm>
              <a:prstGeom prst="rect">
                <a:avLst/>
              </a:prstGeom>
            </p:spPr>
            <p:txBody>
              <a:bodyPr vert="horz" wrap="square" lIns="0" tIns="0" rIns="0" bIns="0" rtlCol="0">
                <a:spAutoFit/>
              </a:bodyPr>
              <a:lstStyle/>
              <a:p>
                <a:pPr marL="26841"/>
                <a:r>
                  <a:rPr sz="951" spc="11" dirty="0">
                    <a:solidFill>
                      <a:srgbClr val="4D4D4D"/>
                    </a:solidFill>
                    <a:latin typeface="Arial"/>
                    <a:cs typeface="Arial"/>
                  </a:rPr>
                  <a:t>11</a:t>
                </a:r>
                <a:endParaRPr sz="951">
                  <a:solidFill>
                    <a:srgbClr val="000000"/>
                  </a:solidFill>
                  <a:latin typeface="Arial"/>
                  <a:cs typeface="Arial"/>
                </a:endParaRPr>
              </a:p>
            </p:txBody>
          </p:sp>
          <p:sp>
            <p:nvSpPr>
              <p:cNvPr id="116" name="object 116"/>
              <p:cNvSpPr/>
              <p:nvPr/>
            </p:nvSpPr>
            <p:spPr>
              <a:xfrm>
                <a:off x="2119673" y="490736"/>
                <a:ext cx="104775" cy="104775"/>
              </a:xfrm>
              <a:custGeom>
                <a:avLst/>
                <a:gdLst/>
                <a:ahLst/>
                <a:cxnLst/>
                <a:rect l="l" t="t" r="r" b="b"/>
                <a:pathLst>
                  <a:path w="104775" h="104775">
                    <a:moveTo>
                      <a:pt x="0" y="104221"/>
                    </a:moveTo>
                    <a:lnTo>
                      <a:pt x="104221" y="104221"/>
                    </a:lnTo>
                    <a:lnTo>
                      <a:pt x="104221" y="0"/>
                    </a:lnTo>
                    <a:lnTo>
                      <a:pt x="0" y="0"/>
                    </a:lnTo>
                    <a:lnTo>
                      <a:pt x="0" y="104221"/>
                    </a:lnTo>
                    <a:close/>
                  </a:path>
                </a:pathLst>
              </a:custGeom>
              <a:solidFill>
                <a:srgbClr val="0F99D6"/>
              </a:solidFill>
            </p:spPr>
            <p:txBody>
              <a:bodyPr wrap="square" lIns="0" tIns="0" rIns="0" bIns="0" rtlCol="0"/>
              <a:lstStyle/>
              <a:p>
                <a:endParaRPr sz="3804">
                  <a:solidFill>
                    <a:srgbClr val="000000"/>
                  </a:solidFill>
                </a:endParaRPr>
              </a:p>
            </p:txBody>
          </p:sp>
          <p:sp>
            <p:nvSpPr>
              <p:cNvPr id="117" name="object 117"/>
              <p:cNvSpPr/>
              <p:nvPr/>
            </p:nvSpPr>
            <p:spPr>
              <a:xfrm>
                <a:off x="2555880" y="490736"/>
                <a:ext cx="104775" cy="104775"/>
              </a:xfrm>
              <a:custGeom>
                <a:avLst/>
                <a:gdLst/>
                <a:ahLst/>
                <a:cxnLst/>
                <a:rect l="l" t="t" r="r" b="b"/>
                <a:pathLst>
                  <a:path w="104775" h="104775">
                    <a:moveTo>
                      <a:pt x="0" y="104221"/>
                    </a:moveTo>
                    <a:lnTo>
                      <a:pt x="104221" y="104221"/>
                    </a:lnTo>
                    <a:lnTo>
                      <a:pt x="104221" y="0"/>
                    </a:lnTo>
                    <a:lnTo>
                      <a:pt x="0" y="0"/>
                    </a:lnTo>
                    <a:lnTo>
                      <a:pt x="0" y="104221"/>
                    </a:lnTo>
                    <a:close/>
                  </a:path>
                </a:pathLst>
              </a:custGeom>
              <a:solidFill>
                <a:srgbClr val="80C342"/>
              </a:solidFill>
            </p:spPr>
            <p:txBody>
              <a:bodyPr wrap="square" lIns="0" tIns="0" rIns="0" bIns="0" rtlCol="0"/>
              <a:lstStyle/>
              <a:p>
                <a:endParaRPr sz="3804">
                  <a:solidFill>
                    <a:srgbClr val="000000"/>
                  </a:solidFill>
                </a:endParaRPr>
              </a:p>
            </p:txBody>
          </p:sp>
          <p:sp>
            <p:nvSpPr>
              <p:cNvPr id="118" name="object 118"/>
              <p:cNvSpPr/>
              <p:nvPr/>
            </p:nvSpPr>
            <p:spPr>
              <a:xfrm>
                <a:off x="3197770" y="490736"/>
                <a:ext cx="104775" cy="104775"/>
              </a:xfrm>
              <a:custGeom>
                <a:avLst/>
                <a:gdLst/>
                <a:ahLst/>
                <a:cxnLst/>
                <a:rect l="l" t="t" r="r" b="b"/>
                <a:pathLst>
                  <a:path w="104775" h="104775">
                    <a:moveTo>
                      <a:pt x="0" y="104221"/>
                    </a:moveTo>
                    <a:lnTo>
                      <a:pt x="104221" y="104221"/>
                    </a:lnTo>
                    <a:lnTo>
                      <a:pt x="104221" y="0"/>
                    </a:lnTo>
                    <a:lnTo>
                      <a:pt x="0" y="0"/>
                    </a:lnTo>
                    <a:lnTo>
                      <a:pt x="0" y="104221"/>
                    </a:lnTo>
                    <a:close/>
                  </a:path>
                </a:pathLst>
              </a:custGeom>
              <a:solidFill>
                <a:srgbClr val="0A3C6E"/>
              </a:solidFill>
            </p:spPr>
            <p:txBody>
              <a:bodyPr wrap="square" lIns="0" tIns="0" rIns="0" bIns="0" rtlCol="0"/>
              <a:lstStyle/>
              <a:p>
                <a:endParaRPr sz="3804">
                  <a:solidFill>
                    <a:srgbClr val="000000"/>
                  </a:solidFill>
                </a:endParaRPr>
              </a:p>
            </p:txBody>
          </p:sp>
          <p:sp>
            <p:nvSpPr>
              <p:cNvPr id="119" name="object 119"/>
              <p:cNvSpPr txBox="1"/>
              <p:nvPr/>
            </p:nvSpPr>
            <p:spPr>
              <a:xfrm>
                <a:off x="2230054" y="506922"/>
                <a:ext cx="1554480" cy="60065"/>
              </a:xfrm>
              <a:prstGeom prst="rect">
                <a:avLst/>
              </a:prstGeom>
            </p:spPr>
            <p:txBody>
              <a:bodyPr vert="horz" wrap="square" lIns="0" tIns="0" rIns="0" bIns="0" rtlCol="0">
                <a:spAutoFit/>
              </a:bodyPr>
              <a:lstStyle/>
              <a:p>
                <a:pPr marL="26841">
                  <a:tabLst>
                    <a:tab pos="947501" algn="l"/>
                    <a:tab pos="2304338" algn="l"/>
                  </a:tabLst>
                </a:pPr>
                <a:r>
                  <a:rPr sz="951" spc="11" dirty="0">
                    <a:solidFill>
                      <a:srgbClr val="000000"/>
                    </a:solidFill>
                    <a:latin typeface="Arial"/>
                    <a:cs typeface="Arial"/>
                  </a:rPr>
                  <a:t>Pre−KAS	Post−KAS</a:t>
                </a:r>
                <a:r>
                  <a:rPr sz="951" dirty="0">
                    <a:solidFill>
                      <a:srgbClr val="000000"/>
                    </a:solidFill>
                    <a:latin typeface="Arial"/>
                    <a:cs typeface="Arial"/>
                  </a:rPr>
                  <a:t> </a:t>
                </a:r>
                <a:r>
                  <a:rPr sz="951" spc="-21" dirty="0">
                    <a:solidFill>
                      <a:srgbClr val="000000"/>
                    </a:solidFill>
                    <a:latin typeface="Arial"/>
                    <a:cs typeface="Arial"/>
                  </a:rPr>
                  <a:t>Year</a:t>
                </a:r>
                <a:r>
                  <a:rPr sz="951" dirty="0">
                    <a:solidFill>
                      <a:srgbClr val="000000"/>
                    </a:solidFill>
                    <a:latin typeface="Arial"/>
                    <a:cs typeface="Arial"/>
                  </a:rPr>
                  <a:t> </a:t>
                </a:r>
                <a:r>
                  <a:rPr sz="951" spc="11" dirty="0">
                    <a:solidFill>
                      <a:srgbClr val="000000"/>
                    </a:solidFill>
                    <a:latin typeface="Arial"/>
                    <a:cs typeface="Arial"/>
                  </a:rPr>
                  <a:t>1	Post−KAS </a:t>
                </a:r>
                <a:r>
                  <a:rPr sz="951" spc="-21" dirty="0">
                    <a:solidFill>
                      <a:srgbClr val="000000"/>
                    </a:solidFill>
                    <a:latin typeface="Arial"/>
                    <a:cs typeface="Arial"/>
                  </a:rPr>
                  <a:t>Year</a:t>
                </a:r>
                <a:r>
                  <a:rPr sz="951" spc="-201" dirty="0">
                    <a:solidFill>
                      <a:srgbClr val="000000"/>
                    </a:solidFill>
                    <a:latin typeface="Arial"/>
                    <a:cs typeface="Arial"/>
                  </a:rPr>
                  <a:t> </a:t>
                </a:r>
                <a:r>
                  <a:rPr sz="951" spc="11" dirty="0">
                    <a:solidFill>
                      <a:srgbClr val="000000"/>
                    </a:solidFill>
                    <a:latin typeface="Arial"/>
                    <a:cs typeface="Arial"/>
                  </a:rPr>
                  <a:t>2</a:t>
                </a:r>
                <a:endParaRPr sz="951" dirty="0">
                  <a:solidFill>
                    <a:srgbClr val="000000"/>
                  </a:solidFill>
                  <a:latin typeface="Arial"/>
                  <a:cs typeface="Arial"/>
                </a:endParaRPr>
              </a:p>
            </p:txBody>
          </p:sp>
        </p:grpSp>
      </p:grpSp>
      <p:sp>
        <p:nvSpPr>
          <p:cNvPr id="121" name="object 121"/>
          <p:cNvSpPr txBox="1">
            <a:spLocks noGrp="1"/>
          </p:cNvSpPr>
          <p:nvPr>
            <p:ph type="sldNum" sz="quarter" idx="4294967295"/>
          </p:nvPr>
        </p:nvSpPr>
        <p:spPr>
          <a:xfrm>
            <a:off x="11443705" y="6266430"/>
            <a:ext cx="405306" cy="295971"/>
          </a:xfrm>
          <a:prstGeom prst="rect">
            <a:avLst/>
          </a:prstGeom>
        </p:spPr>
        <p:txBody>
          <a:bodyPr vert="horz" wrap="square" lIns="0" tIns="18789" rIns="0" bIns="0" rtlCol="0">
            <a:spAutoFit/>
          </a:bodyPr>
          <a:lstStyle/>
          <a:p>
            <a:pPr marL="53683">
              <a:spcBef>
                <a:spcPts val="148"/>
              </a:spcBef>
            </a:pPr>
            <a:fld id="{81D60167-4931-47E6-BA6A-407CBD079E47}" type="slidenum">
              <a:rPr spc="-11" dirty="0">
                <a:solidFill>
                  <a:srgbClr val="000000">
                    <a:tint val="75000"/>
                  </a:srgbClr>
                </a:solidFill>
              </a:rPr>
              <a:pPr marL="53683">
                <a:spcBef>
                  <a:spcPts val="148"/>
                </a:spcBef>
              </a:pPr>
              <a:t>20</a:t>
            </a:fld>
            <a:endParaRPr spc="-11" dirty="0">
              <a:solidFill>
                <a:srgbClr val="000000">
                  <a:tint val="75000"/>
                </a:srgbClr>
              </a:solidFill>
            </a:endParaRPr>
          </a:p>
        </p:txBody>
      </p:sp>
      <p:sp>
        <p:nvSpPr>
          <p:cNvPr id="120" name="object 120"/>
          <p:cNvSpPr txBox="1"/>
          <p:nvPr/>
        </p:nvSpPr>
        <p:spPr>
          <a:xfrm>
            <a:off x="1188449" y="6152150"/>
            <a:ext cx="10050795" cy="359073"/>
          </a:xfrm>
          <a:prstGeom prst="rect">
            <a:avLst/>
          </a:prstGeom>
        </p:spPr>
        <p:txBody>
          <a:bodyPr vert="horz" wrap="square" lIns="0" tIns="0" rIns="0" bIns="0" rtlCol="0">
            <a:spAutoFit/>
          </a:bodyPr>
          <a:lstStyle/>
          <a:p>
            <a:pPr marL="2897535" marR="10737" indent="-2872035">
              <a:lnSpc>
                <a:spcPts val="1416"/>
              </a:lnSpc>
            </a:pPr>
            <a:r>
              <a:rPr sz="1268" spc="11" dirty="0">
                <a:solidFill>
                  <a:srgbClr val="000000"/>
                </a:solidFill>
                <a:latin typeface="Arial"/>
                <a:cs typeface="Arial"/>
              </a:rPr>
              <a:t>Post−KAS, </a:t>
            </a:r>
            <a:r>
              <a:rPr sz="1268" spc="21" dirty="0">
                <a:solidFill>
                  <a:srgbClr val="000000"/>
                </a:solidFill>
                <a:latin typeface="Arial"/>
                <a:cs typeface="Arial"/>
              </a:rPr>
              <a:t>most </a:t>
            </a:r>
            <a:r>
              <a:rPr sz="1268" spc="11" dirty="0">
                <a:solidFill>
                  <a:srgbClr val="000000"/>
                </a:solidFill>
                <a:latin typeface="Arial"/>
                <a:cs typeface="Arial"/>
              </a:rPr>
              <a:t>regions </a:t>
            </a:r>
            <a:r>
              <a:rPr sz="1268" spc="21" dirty="0">
                <a:solidFill>
                  <a:srgbClr val="000000"/>
                </a:solidFill>
                <a:latin typeface="Arial"/>
                <a:cs typeface="Arial"/>
              </a:rPr>
              <a:t>had </a:t>
            </a:r>
            <a:r>
              <a:rPr sz="1268" spc="11" dirty="0">
                <a:solidFill>
                  <a:srgbClr val="000000"/>
                </a:solidFill>
                <a:latin typeface="Arial"/>
                <a:cs typeface="Arial"/>
              </a:rPr>
              <a:t>higher or similar </a:t>
            </a:r>
            <a:r>
              <a:rPr sz="1268" spc="21" dirty="0">
                <a:solidFill>
                  <a:srgbClr val="000000"/>
                </a:solidFill>
                <a:latin typeface="Arial"/>
                <a:cs typeface="Arial"/>
              </a:rPr>
              <a:t>percent </a:t>
            </a:r>
            <a:r>
              <a:rPr sz="1268" spc="11" dirty="0">
                <a:solidFill>
                  <a:srgbClr val="000000"/>
                </a:solidFill>
                <a:latin typeface="Arial"/>
                <a:cs typeface="Arial"/>
              </a:rPr>
              <a:t>of pediatric transplants </a:t>
            </a:r>
            <a:r>
              <a:rPr sz="1268" spc="-32" dirty="0">
                <a:solidFill>
                  <a:srgbClr val="000000"/>
                </a:solidFill>
                <a:latin typeface="Arial"/>
                <a:cs typeface="Arial"/>
              </a:rPr>
              <a:t>Year </a:t>
            </a:r>
            <a:r>
              <a:rPr sz="1268" spc="21" dirty="0">
                <a:solidFill>
                  <a:srgbClr val="000000"/>
                </a:solidFill>
                <a:latin typeface="Arial"/>
                <a:cs typeface="Arial"/>
              </a:rPr>
              <a:t>2 </a:t>
            </a:r>
            <a:r>
              <a:rPr sz="1268" spc="11" dirty="0">
                <a:solidFill>
                  <a:srgbClr val="000000"/>
                </a:solidFill>
                <a:latin typeface="Arial"/>
                <a:cs typeface="Arial"/>
              </a:rPr>
              <a:t>vs. </a:t>
            </a:r>
            <a:r>
              <a:rPr sz="1268" spc="-32" dirty="0">
                <a:solidFill>
                  <a:srgbClr val="000000"/>
                </a:solidFill>
                <a:latin typeface="Arial"/>
                <a:cs typeface="Arial"/>
              </a:rPr>
              <a:t>Year </a:t>
            </a:r>
            <a:r>
              <a:rPr sz="1268" spc="11" dirty="0">
                <a:solidFill>
                  <a:srgbClr val="000000"/>
                </a:solidFill>
                <a:latin typeface="Arial"/>
                <a:cs typeface="Arial"/>
              </a:rPr>
              <a:t>1; regions 7, 10, </a:t>
            </a:r>
            <a:r>
              <a:rPr sz="1268" spc="21" dirty="0">
                <a:solidFill>
                  <a:srgbClr val="000000"/>
                </a:solidFill>
                <a:latin typeface="Arial"/>
                <a:cs typeface="Arial"/>
              </a:rPr>
              <a:t>and 11 had a decrease </a:t>
            </a:r>
            <a:r>
              <a:rPr sz="1268" spc="11" dirty="0">
                <a:solidFill>
                  <a:srgbClr val="000000"/>
                </a:solidFill>
                <a:latin typeface="Arial"/>
                <a:cs typeface="Arial"/>
              </a:rPr>
              <a:t>in  pediatric transplants, while regions </a:t>
            </a:r>
            <a:r>
              <a:rPr sz="1268" spc="21" dirty="0">
                <a:solidFill>
                  <a:srgbClr val="000000"/>
                </a:solidFill>
                <a:latin typeface="Arial"/>
                <a:cs typeface="Arial"/>
              </a:rPr>
              <a:t>1 and 8 </a:t>
            </a:r>
            <a:r>
              <a:rPr sz="1268" spc="11" dirty="0">
                <a:solidFill>
                  <a:srgbClr val="000000"/>
                </a:solidFill>
                <a:latin typeface="Arial"/>
                <a:cs typeface="Arial"/>
              </a:rPr>
              <a:t>saw</a:t>
            </a:r>
            <a:r>
              <a:rPr sz="1268" spc="127" dirty="0">
                <a:solidFill>
                  <a:srgbClr val="000000"/>
                </a:solidFill>
                <a:latin typeface="Arial"/>
                <a:cs typeface="Arial"/>
              </a:rPr>
              <a:t> </a:t>
            </a:r>
            <a:r>
              <a:rPr sz="1268" spc="11" dirty="0">
                <a:solidFill>
                  <a:srgbClr val="000000"/>
                </a:solidFill>
                <a:latin typeface="Arial"/>
                <a:cs typeface="Arial"/>
              </a:rPr>
              <a:t>increases.</a:t>
            </a:r>
            <a:endParaRPr sz="1268" dirty="0">
              <a:solidFill>
                <a:srgbClr val="000000"/>
              </a:solidFill>
              <a:latin typeface="Arial"/>
              <a:cs typeface="Arial"/>
            </a:endParaRPr>
          </a:p>
        </p:txBody>
      </p:sp>
    </p:spTree>
    <p:custDataLst>
      <p:tags r:id="rId1"/>
    </p:custDataLst>
    <p:extLst>
      <p:ext uri="{BB962C8B-B14F-4D97-AF65-F5344CB8AC3E}">
        <p14:creationId xmlns:p14="http://schemas.microsoft.com/office/powerpoint/2010/main" val="322885130"/>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233" y="35691"/>
            <a:ext cx="11855816" cy="1249411"/>
          </a:xfrm>
        </p:spPr>
        <p:txBody>
          <a:bodyPr/>
          <a:lstStyle/>
          <a:p>
            <a:r>
              <a:rPr lang="en-US" sz="4000" dirty="0" smtClean="0"/>
              <a:t>Percent of Pediatric Kidney Alone Transplants that are Living Donor in the US</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21</a:t>
            </a:fld>
            <a:endParaRPr lang="en-US" dirty="0">
              <a:solidFill>
                <a:srgbClr val="000000">
                  <a:tint val="75000"/>
                </a:srgbClr>
              </a:solidFill>
            </a:endParaRPr>
          </a:p>
        </p:txBody>
      </p:sp>
      <p:pic>
        <p:nvPicPr>
          <p:cNvPr id="6" name="Picture 5"/>
          <p:cNvPicPr>
            <a:picLocks noChangeAspect="1"/>
          </p:cNvPicPr>
          <p:nvPr/>
        </p:nvPicPr>
        <p:blipFill rotWithShape="1">
          <a:blip r:embed="rId3"/>
          <a:srcRect t="7498"/>
          <a:stretch/>
        </p:blipFill>
        <p:spPr>
          <a:xfrm>
            <a:off x="1057539" y="1277166"/>
            <a:ext cx="10103203" cy="5029200"/>
          </a:xfrm>
          <a:prstGeom prst="rect">
            <a:avLst/>
          </a:prstGeom>
        </p:spPr>
      </p:pic>
      <p:sp>
        <p:nvSpPr>
          <p:cNvPr id="5" name="TextBox 4"/>
          <p:cNvSpPr txBox="1"/>
          <p:nvPr/>
        </p:nvSpPr>
        <p:spPr>
          <a:xfrm>
            <a:off x="2405959" y="6236116"/>
            <a:ext cx="8148384" cy="646331"/>
          </a:xfrm>
          <a:prstGeom prst="rect">
            <a:avLst/>
          </a:prstGeom>
          <a:noFill/>
        </p:spPr>
        <p:txBody>
          <a:bodyPr wrap="none" rtlCol="0">
            <a:spAutoFit/>
          </a:bodyPr>
          <a:lstStyle/>
          <a:p>
            <a:pPr algn="ctr"/>
            <a:r>
              <a:rPr lang="en-US" dirty="0" smtClean="0">
                <a:solidFill>
                  <a:srgbClr val="000000"/>
                </a:solidFill>
                <a:latin typeface="Arial" panose="020B0604020202020204" pitchFamily="34" charset="0"/>
                <a:cs typeface="Arial" panose="020B0604020202020204" pitchFamily="34" charset="0"/>
              </a:rPr>
              <a:t>Compared to pre-</a:t>
            </a:r>
            <a:r>
              <a:rPr lang="en-US" dirty="0" err="1" smtClean="0">
                <a:solidFill>
                  <a:srgbClr val="000000"/>
                </a:solidFill>
                <a:latin typeface="Arial" panose="020B0604020202020204" pitchFamily="34" charset="0"/>
                <a:cs typeface="Arial" panose="020B0604020202020204" pitchFamily="34" charset="0"/>
              </a:rPr>
              <a:t>KAS</a:t>
            </a:r>
            <a:r>
              <a:rPr lang="en-US" dirty="0" smtClean="0">
                <a:solidFill>
                  <a:srgbClr val="000000"/>
                </a:solidFill>
                <a:latin typeface="Arial" panose="020B0604020202020204" pitchFamily="34" charset="0"/>
                <a:cs typeface="Arial" panose="020B0604020202020204" pitchFamily="34" charset="0"/>
              </a:rPr>
              <a:t>, the number and percent of LD transplants to pediatrics</a:t>
            </a:r>
          </a:p>
          <a:p>
            <a:pPr algn="ctr"/>
            <a:r>
              <a:rPr lang="en-US" dirty="0" smtClean="0">
                <a:solidFill>
                  <a:srgbClr val="000000"/>
                </a:solidFill>
                <a:latin typeface="Arial" panose="020B0604020202020204" pitchFamily="34" charset="0"/>
                <a:cs typeface="Arial" panose="020B0604020202020204" pitchFamily="34" charset="0"/>
              </a:rPr>
              <a:t>was the same for ages 0-5, lower for 6-10, but higher for 11-17.</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443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233" y="35691"/>
            <a:ext cx="11855816" cy="1249411"/>
          </a:xfrm>
        </p:spPr>
        <p:txBody>
          <a:bodyPr/>
          <a:lstStyle/>
          <a:p>
            <a:r>
              <a:rPr lang="en-US" sz="4000" dirty="0" smtClean="0"/>
              <a:t>Deceased Donor Kidney Alone Transplants by Recipient Prior Living Donor Status</a:t>
            </a:r>
            <a:endParaRPr lang="en-US" sz="4000"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TextBox 5"/>
          <p:cNvSpPr txBox="1"/>
          <p:nvPr/>
        </p:nvSpPr>
        <p:spPr>
          <a:xfrm>
            <a:off x="1993445" y="6236116"/>
            <a:ext cx="897335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Transplants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were lower post-</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KAS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prior living donors compared to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pre-</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KAS</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(0.4</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but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numbers remain very small and higher than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WL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representation</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521262" y="1361978"/>
            <a:ext cx="9175757" cy="4937760"/>
          </a:xfrm>
          <a:prstGeom prst="rect">
            <a:avLst/>
          </a:prstGeom>
        </p:spPr>
      </p:pic>
    </p:spTree>
    <p:extLst>
      <p:ext uri="{BB962C8B-B14F-4D97-AF65-F5344CB8AC3E}">
        <p14:creationId xmlns:p14="http://schemas.microsoft.com/office/powerpoint/2010/main" val="75995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763" y="143610"/>
            <a:ext cx="11651769" cy="850932"/>
          </a:xfrm>
        </p:spPr>
        <p:txBody>
          <a:bodyPr/>
          <a:lstStyle/>
          <a:p>
            <a:r>
              <a:rPr lang="en-US" sz="4000" dirty="0" smtClean="0"/>
              <a:t>Allowing Deceased Donor-Initiated KPD Chains </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4269961193"/>
              </p:ext>
            </p:extLst>
          </p:nvPr>
        </p:nvGraphicFramePr>
        <p:xfrm>
          <a:off x="385763" y="994542"/>
          <a:ext cx="11395075" cy="538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3769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
        <p:nvSpPr>
          <p:cNvPr id="5" name="Title 2"/>
          <p:cNvSpPr txBox="1">
            <a:spLocks/>
          </p:cNvSpPr>
          <p:nvPr/>
        </p:nvSpPr>
        <p:spPr>
          <a:xfrm>
            <a:off x="385278" y="147520"/>
            <a:ext cx="11651769" cy="850932"/>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4800" b="0" i="0" kern="1200">
                <a:solidFill>
                  <a:schemeClr val="tx2"/>
                </a:solidFill>
                <a:latin typeface="Arial"/>
                <a:ea typeface="+mj-ea"/>
                <a:cs typeface="Myriad Pro"/>
              </a:defRPr>
            </a:lvl1pPr>
          </a:lstStyle>
          <a:p>
            <a:r>
              <a:rPr lang="en-US" sz="4000" dirty="0" smtClean="0"/>
              <a:t>Allowing Deceased Donor-Initiated KPD Chains </a:t>
            </a:r>
            <a:endParaRPr lang="en-US" sz="4000" dirty="0"/>
          </a:p>
        </p:txBody>
      </p:sp>
      <p:graphicFrame>
        <p:nvGraphicFramePr>
          <p:cNvPr id="7" name="Diagram 6"/>
          <p:cNvGraphicFramePr/>
          <p:nvPr>
            <p:extLst>
              <p:ext uri="{D42A27DB-BD31-4B8C-83A1-F6EECF244321}">
                <p14:modId xmlns:p14="http://schemas.microsoft.com/office/powerpoint/2010/main" val="12922921"/>
              </p:ext>
            </p:extLst>
          </p:nvPr>
        </p:nvGraphicFramePr>
        <p:xfrm>
          <a:off x="398788" y="959359"/>
          <a:ext cx="11394917"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55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Key goals of KAS:</a:t>
            </a:r>
          </a:p>
          <a:p>
            <a:pPr lvl="1"/>
            <a:r>
              <a:rPr lang="en-US" sz="2400" dirty="0"/>
              <a:t>Make better use of available kidneys</a:t>
            </a:r>
          </a:p>
          <a:p>
            <a:pPr lvl="1"/>
            <a:r>
              <a:rPr lang="en-US" sz="2400" dirty="0"/>
              <a:t>Increase transplant opportunities for difficult-to-match patients</a:t>
            </a:r>
          </a:p>
          <a:p>
            <a:pPr lvl="1"/>
            <a:r>
              <a:rPr lang="en-US" sz="2400" dirty="0"/>
              <a:t>Increase fairness by awarding waiting time points based on dialysis start date</a:t>
            </a:r>
          </a:p>
          <a:p>
            <a:pPr lvl="1"/>
            <a:r>
              <a:rPr lang="en-US" sz="2400" dirty="0"/>
              <a:t>Have minimal impact on most candidates </a:t>
            </a:r>
            <a:endParaRPr lang="en-US" sz="2400" dirty="0" smtClean="0"/>
          </a:p>
          <a:p>
            <a:pPr lvl="1"/>
            <a:endParaRPr lang="en-US" dirty="0"/>
          </a:p>
          <a:p>
            <a:r>
              <a:rPr lang="en-US" dirty="0" smtClean="0"/>
              <a:t>Two areas of community and Committee concerns:</a:t>
            </a:r>
          </a:p>
          <a:p>
            <a:pPr lvl="1"/>
            <a:r>
              <a:rPr lang="en-US" sz="2400" dirty="0" smtClean="0"/>
              <a:t>Access for the very highly sensitized candidates</a:t>
            </a:r>
          </a:p>
          <a:p>
            <a:pPr lvl="1"/>
            <a:r>
              <a:rPr lang="en-US" sz="2400" dirty="0" smtClean="0"/>
              <a:t>Perceived impact on pediatric transplantation rates</a:t>
            </a:r>
            <a:endParaRPr lang="en-US" sz="2400" dirty="0"/>
          </a:p>
        </p:txBody>
      </p:sp>
      <p:sp>
        <p:nvSpPr>
          <p:cNvPr id="3" name="Title 2"/>
          <p:cNvSpPr>
            <a:spLocks noGrp="1"/>
          </p:cNvSpPr>
          <p:nvPr>
            <p:ph type="title"/>
          </p:nvPr>
        </p:nvSpPr>
        <p:spPr/>
        <p:txBody>
          <a:bodyPr/>
          <a:lstStyle/>
          <a:p>
            <a:r>
              <a:rPr lang="en-US" dirty="0" smtClean="0"/>
              <a:t>KAS 2-Year Review-Inspired Projects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spTree>
    <p:extLst>
      <p:ext uri="{BB962C8B-B14F-4D97-AF65-F5344CB8AC3E}">
        <p14:creationId xmlns:p14="http://schemas.microsoft.com/office/powerpoint/2010/main" val="3771267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2184062" cy="684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880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
            <a:ext cx="12188825" cy="68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4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348828"/>
            <a:ext cx="11394917" cy="5027787"/>
          </a:xfrm>
        </p:spPr>
        <p:txBody>
          <a:bodyPr>
            <a:normAutofit/>
          </a:bodyPr>
          <a:lstStyle/>
          <a:p>
            <a:r>
              <a:rPr lang="en-US" dirty="0" smtClean="0"/>
              <a:t>Are pediatric kidney candidates prioritized enough in KAS, given the increased priority of other candidate populations?</a:t>
            </a:r>
          </a:p>
          <a:p>
            <a:endParaRPr lang="en-US" dirty="0"/>
          </a:p>
          <a:p>
            <a:endParaRPr lang="en-US" dirty="0" smtClean="0"/>
          </a:p>
          <a:p>
            <a:endParaRPr lang="en-US" dirty="0"/>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sz="4000" dirty="0" smtClean="0"/>
              <a:t>Improving Access for Pediatric Kidney Candidates</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458815"/>
              </p:ext>
            </p:extLst>
          </p:nvPr>
        </p:nvGraphicFramePr>
        <p:xfrm>
          <a:off x="1492848" y="2538693"/>
          <a:ext cx="9436630" cy="3496335"/>
        </p:xfrm>
        <a:graphic>
          <a:graphicData uri="http://schemas.openxmlformats.org/drawingml/2006/table">
            <a:tbl>
              <a:tblPr firstRow="1" bandRow="1">
                <a:tableStyleId>{5DA37D80-6434-44D0-A028-1B22A696006F}</a:tableStyleId>
              </a:tblPr>
              <a:tblGrid>
                <a:gridCol w="4718315">
                  <a:extLst>
                    <a:ext uri="{9D8B030D-6E8A-4147-A177-3AD203B41FA5}">
                      <a16:colId xmlns:a16="http://schemas.microsoft.com/office/drawing/2014/main" val="20000"/>
                    </a:ext>
                  </a:extLst>
                </a:gridCol>
                <a:gridCol w="4718315">
                  <a:extLst>
                    <a:ext uri="{9D8B030D-6E8A-4147-A177-3AD203B41FA5}">
                      <a16:colId xmlns:a16="http://schemas.microsoft.com/office/drawing/2014/main" val="20001"/>
                    </a:ext>
                  </a:extLst>
                </a:gridCol>
              </a:tblGrid>
              <a:tr h="533504">
                <a:tc>
                  <a:txBody>
                    <a:bodyPr/>
                    <a:lstStyle/>
                    <a:p>
                      <a:pPr algn="ctr"/>
                      <a:r>
                        <a:rPr lang="en-US" sz="2400" dirty="0" smtClean="0">
                          <a:latin typeface="Arial" panose="020B0604020202020204" pitchFamily="34" charset="0"/>
                          <a:cs typeface="Arial" panose="020B0604020202020204" pitchFamily="34" charset="0"/>
                        </a:rPr>
                        <a:t>Pre-KAS</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Post-KAS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489673">
                <a:tc>
                  <a:txBody>
                    <a:bodyPr/>
                    <a:lstStyle/>
                    <a:p>
                      <a:pPr algn="ctr"/>
                      <a:r>
                        <a:rPr lang="en-US" dirty="0" smtClean="0">
                          <a:latin typeface="Arial" panose="020B0604020202020204" pitchFamily="34" charset="0"/>
                          <a:cs typeface="Arial" panose="020B0604020202020204" pitchFamily="34" charset="0"/>
                        </a:rPr>
                        <a:t>463 pediatric transplants nationwide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461</a:t>
                      </a:r>
                      <a:r>
                        <a:rPr lang="en-US" baseline="0" dirty="0" smtClean="0">
                          <a:latin typeface="Arial" panose="020B0604020202020204" pitchFamily="34" charset="0"/>
                          <a:cs typeface="Arial" panose="020B0604020202020204" pitchFamily="34" charset="0"/>
                        </a:rPr>
                        <a:t> pediatric transplants nationwide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46906">
                <a:tc>
                  <a:txBody>
                    <a:bodyPr/>
                    <a:lstStyle/>
                    <a:p>
                      <a:pPr algn="ctr"/>
                      <a:r>
                        <a:rPr lang="en-US" dirty="0" smtClean="0">
                          <a:latin typeface="Arial" panose="020B0604020202020204" pitchFamily="34" charset="0"/>
                          <a:cs typeface="Arial" panose="020B0604020202020204" pitchFamily="34" charset="0"/>
                        </a:rPr>
                        <a:t>4.2%</a:t>
                      </a:r>
                      <a:r>
                        <a:rPr lang="en-US" baseline="0" dirty="0" smtClean="0">
                          <a:latin typeface="Arial" panose="020B0604020202020204" pitchFamily="34" charset="0"/>
                          <a:cs typeface="Arial" panose="020B0604020202020204" pitchFamily="34" charset="0"/>
                        </a:rPr>
                        <a:t> of deceased donor kidney transplants going to pediatrics</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3.7%</a:t>
                      </a:r>
                      <a:r>
                        <a:rPr lang="en-US" baseline="0" dirty="0" smtClean="0">
                          <a:latin typeface="Arial" panose="020B0604020202020204" pitchFamily="34" charset="0"/>
                          <a:cs typeface="Arial" panose="020B0604020202020204" pitchFamily="34" charset="0"/>
                        </a:rPr>
                        <a:t> of deceased donor kidney transplants going to pediatrics</a:t>
                      </a:r>
                      <a:endParaRPr lang="en-US"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89673">
                <a:tc>
                  <a:txBody>
                    <a:bodyPr/>
                    <a:lstStyle/>
                    <a:p>
                      <a:pPr algn="ctr"/>
                      <a:r>
                        <a:rPr lang="en-US" dirty="0" smtClean="0">
                          <a:latin typeface="Arial" panose="020B0604020202020204" pitchFamily="34" charset="0"/>
                          <a:cs typeface="Arial" panose="020B0604020202020204" pitchFamily="34" charset="0"/>
                        </a:rPr>
                        <a:t>WL representation 0.9% (984)</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WL representation 0.9% (1018)</a:t>
                      </a:r>
                    </a:p>
                  </a:txBody>
                  <a:tcPr/>
                </a:tc>
                <a:extLst>
                  <a:ext uri="{0D108BD9-81ED-4DB2-BD59-A6C34878D82A}">
                    <a16:rowId xmlns:a16="http://schemas.microsoft.com/office/drawing/2014/main" val="10003"/>
                  </a:ext>
                </a:extLst>
              </a:tr>
              <a:tr h="489673">
                <a:tc gridSpan="2">
                  <a:txBody>
                    <a:bodyPr/>
                    <a:lstStyle/>
                    <a:p>
                      <a:pPr algn="ctr"/>
                      <a:r>
                        <a:rPr lang="en-US" dirty="0" smtClean="0">
                          <a:latin typeface="Arial" panose="020B0604020202020204" pitchFamily="34" charset="0"/>
                          <a:cs typeface="Arial" panose="020B0604020202020204" pitchFamily="34" charset="0"/>
                        </a:rPr>
                        <a:t>Pediatric rate of transplantation remains</a:t>
                      </a:r>
                      <a:r>
                        <a:rPr lang="en-US" baseline="0" dirty="0" smtClean="0">
                          <a:latin typeface="Arial" panose="020B0604020202020204" pitchFamily="34" charset="0"/>
                          <a:cs typeface="Arial" panose="020B0604020202020204" pitchFamily="34" charset="0"/>
                        </a:rPr>
                        <a:t> 4 times higher than adults</a:t>
                      </a:r>
                      <a:endParaRPr lang="en-US" dirty="0">
                        <a:latin typeface="Arial" panose="020B0604020202020204" pitchFamily="34" charset="0"/>
                        <a:cs typeface="Arial" panose="020B0604020202020204" pitchFamily="34" charset="0"/>
                      </a:endParaRP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46906">
                <a:tc gridSpan="2">
                  <a:txBody>
                    <a:bodyPr/>
                    <a:lstStyle/>
                    <a:p>
                      <a:pPr algn="ctr"/>
                      <a:r>
                        <a:rPr lang="en-US" sz="1800" kern="1200" dirty="0" smtClean="0">
                          <a:solidFill>
                            <a:schemeClr val="tx1"/>
                          </a:solidFill>
                          <a:effectLst/>
                          <a:latin typeface="Arial" panose="020B0604020202020204" pitchFamily="34" charset="0"/>
                          <a:ea typeface="+mn-ea"/>
                          <a:cs typeface="Arial" panose="020B0604020202020204" pitchFamily="34" charset="0"/>
                        </a:rPr>
                        <a:t>Post-KAS, regions 5, 7, 10 and 11 had a decrease in pediatric transplants, while regions 1 and 8 saw increases</a:t>
                      </a:r>
                      <a:endParaRPr lang="en-US" dirty="0">
                        <a:latin typeface="Arial" panose="020B0604020202020204" pitchFamily="34" charset="0"/>
                        <a:cs typeface="Arial" panose="020B0604020202020204" pitchFamily="34" charset="0"/>
                      </a:endParaRP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822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Work Group Tentative Timeline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1361124"/>
              </p:ext>
            </p:extLst>
          </p:nvPr>
        </p:nvGraphicFramePr>
        <p:xfrm>
          <a:off x="385763" y="1349375"/>
          <a:ext cx="11395075"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490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xpo">
  <a:themeElements>
    <a:clrScheme name="UNOS">
      <a:dk1>
        <a:sysClr val="windowText" lastClr="000000"/>
      </a:dk1>
      <a:lt1>
        <a:sysClr val="window" lastClr="FFFFFF"/>
      </a:lt1>
      <a:dk2>
        <a:srgbClr val="0A3C6E"/>
      </a:dk2>
      <a:lt2>
        <a:srgbClr val="666666"/>
      </a:lt2>
      <a:accent1>
        <a:srgbClr val="0F99D6"/>
      </a:accent1>
      <a:accent2>
        <a:srgbClr val="80C342"/>
      </a:accent2>
      <a:accent3>
        <a:srgbClr val="0A3C6E"/>
      </a:accent3>
      <a:accent4>
        <a:srgbClr val="EE3524"/>
      </a:accent4>
      <a:accent5>
        <a:srgbClr val="F3901D"/>
      </a:accent5>
      <a:accent6>
        <a:srgbClr val="F9C200"/>
      </a:accent6>
      <a:hlink>
        <a:srgbClr val="0F99D6"/>
      </a:hlink>
      <a:folHlink>
        <a:srgbClr val="9ECF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ue_x0020_Date xmlns="eb91da90-ef78-48fa-8294-c2e3b9c4157a" xsi:nil="true"/>
    <Note xmlns="eb91da90-ef78-48fa-8294-c2e3b9c415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16BBB36FB9644B4DC5A4168E0CC9B" ma:contentTypeVersion="2" ma:contentTypeDescription="Create a new document." ma:contentTypeScope="" ma:versionID="153c61b9d62639d5fba16c15d24230f8">
  <xsd:schema xmlns:xsd="http://www.w3.org/2001/XMLSchema" xmlns:xs="http://www.w3.org/2001/XMLSchema" xmlns:p="http://schemas.microsoft.com/office/2006/metadata/properties" xmlns:ns2="eb91da90-ef78-48fa-8294-c2e3b9c4157a" targetNamespace="http://schemas.microsoft.com/office/2006/metadata/properties" ma:root="true" ma:fieldsID="0720fbe528f39436e7d2e4027fd66aeb" ns2:_="">
    <xsd:import namespace="eb91da90-ef78-48fa-8294-c2e3b9c4157a"/>
    <xsd:element name="properties">
      <xsd:complexType>
        <xsd:sequence>
          <xsd:element name="documentManagement">
            <xsd:complexType>
              <xsd:all>
                <xsd:element ref="ns2:Note" minOccurs="0"/>
                <xsd:element ref="ns2: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1da90-ef78-48fa-8294-c2e3b9c4157a" elementFormDefault="qualified">
    <xsd:import namespace="http://schemas.microsoft.com/office/2006/documentManagement/types"/>
    <xsd:import namespace="http://schemas.microsoft.com/office/infopath/2007/PartnerControls"/>
    <xsd:element name="Note" ma:index="8" nillable="true" ma:displayName="Notes" ma:internalName="Note">
      <xsd:simpleType>
        <xsd:restriction base="dms:Note">
          <xsd:maxLength value="255"/>
        </xsd:restriction>
      </xsd:simpleType>
    </xsd:element>
    <xsd:element name="Due_x0020_Date" ma:index="9" nillable="true" ma:displayName="Due Date" ma:format="DateOnly" ma:internalName="Du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4DD36-3E77-48C1-BD50-FF15F831F4D8}">
  <ds:schemaRef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eb91da90-ef78-48fa-8294-c2e3b9c4157a"/>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9AC5259-4682-454A-9542-9B6F82E2C399}">
  <ds:schemaRefs>
    <ds:schemaRef ds:uri="http://schemas.microsoft.com/sharepoint/v3/contenttype/forms"/>
  </ds:schemaRefs>
</ds:datastoreItem>
</file>

<file path=customXml/itemProps3.xml><?xml version="1.0" encoding="utf-8"?>
<ds:datastoreItem xmlns:ds="http://schemas.openxmlformats.org/officeDocument/2006/customXml" ds:itemID="{F267DB66-5F6E-4A84-836C-359120A26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1da90-ef78-48fa-8294-c2e3b9c41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999</TotalTime>
  <Words>2825</Words>
  <Application>Microsoft Office PowerPoint</Application>
  <PresentationFormat>Custom</PresentationFormat>
  <Paragraphs>325</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Myriad Pro</vt:lpstr>
      <vt:lpstr>Times New Roman</vt:lpstr>
      <vt:lpstr>Wingdings</vt:lpstr>
      <vt:lpstr>Expo</vt:lpstr>
      <vt:lpstr>1_Expo</vt:lpstr>
      <vt:lpstr>OPTN/UNOS Kidney Transplantation Committee</vt:lpstr>
      <vt:lpstr>Policy Implementation Plans</vt:lpstr>
      <vt:lpstr>Allowing Deceased Donor-Initiated KPD Chains </vt:lpstr>
      <vt:lpstr>PowerPoint Presentation</vt:lpstr>
      <vt:lpstr>KAS 2-Year Review-Inspired Projects</vt:lpstr>
      <vt:lpstr>PowerPoint Presentation</vt:lpstr>
      <vt:lpstr>PowerPoint Presentation</vt:lpstr>
      <vt:lpstr>Improving Access for Pediatric Kidney Candidates</vt:lpstr>
      <vt:lpstr>Project Work Group Tentative Timeline</vt:lpstr>
      <vt:lpstr>Questions?</vt:lpstr>
      <vt:lpstr>Kidney Committee Update  Extra Slides </vt:lpstr>
      <vt:lpstr>En Bloc Kidney Summary Points</vt:lpstr>
      <vt:lpstr>En Bloc Kidney Summary Points</vt:lpstr>
      <vt:lpstr>Dual Kidney Summary Points</vt:lpstr>
      <vt:lpstr> Overview: Three Potential Methods of Initiating KPD Exchanges with Deceased Donor Kidneys</vt:lpstr>
      <vt:lpstr>Carl &amp; Dinah’s Candidate- Driven KPD Chains Step by step</vt:lpstr>
      <vt:lpstr>Carl &amp; Dinah’s List Exchange KPD Chain Step by step</vt:lpstr>
      <vt:lpstr>Carl &amp; Dinah’s Donor-Driven DD Chains </vt:lpstr>
      <vt:lpstr>CPRA 99-100% Recipient “Bolus Effect”</vt:lpstr>
      <vt:lpstr>Geographic Distribution of Pediatric Kidney Transplants</vt:lpstr>
      <vt:lpstr>Percent of Pediatric Kidney Alone Transplants that are Living Donor in the US</vt:lpstr>
      <vt:lpstr>Deceased Donor Kidney Alone Transplants by Recipient Prior Living Donor Status</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Desiree Tenenbaum</cp:lastModifiedBy>
  <cp:revision>83</cp:revision>
  <cp:lastPrinted>2018-01-03T21:46:03Z</cp:lastPrinted>
  <dcterms:created xsi:type="dcterms:W3CDTF">2010-09-17T15:26:33Z</dcterms:created>
  <dcterms:modified xsi:type="dcterms:W3CDTF">2018-02-02T18:09:20Z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0x010100B9016BBB36FB9644B4DC5A4168E0CC9B</vt:lpwstr>
  </property>
  <property fmtid="{D5CDD505-2E9C-101B-9397-08002B2CF9AE}" pid="3" name="_dlc_DocIdItemGuid">
    <vt:lpwstr>77589e5d-3c9a-4ae7-8e91-b377234c341b</vt:lpwstr>
  </property>
  <property fmtid="{D5CDD505-2E9C-101B-9397-08002B2CF9AE}" pid="4" name="Committee">
    <vt:lpwstr/>
  </property>
</Properties>
</file>