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7" r:id="rId5"/>
    <p:sldId id="259" r:id="rId6"/>
    <p:sldId id="264" r:id="rId7"/>
    <p:sldId id="263" r:id="rId8"/>
    <p:sldId id="262"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z Robbins Callahan" initials="LRC" lastIdx="8" clrIdx="0">
    <p:extLst>
      <p:ext uri="{19B8F6BF-5375-455C-9EA6-DF929625EA0E}">
        <p15:presenceInfo xmlns:p15="http://schemas.microsoft.com/office/powerpoint/2012/main" userId="Liz Robbins Callahan" providerId="None"/>
      </p:ext>
    </p:extLst>
  </p:cmAuthor>
  <p:cmAuthor id="2" name="Christopher L. Wholley" initials="CLW" lastIdx="2" clrIdx="1">
    <p:extLst>
      <p:ext uri="{19B8F6BF-5375-455C-9EA6-DF929625EA0E}">
        <p15:presenceInfo xmlns:p15="http://schemas.microsoft.com/office/powerpoint/2012/main" userId="S-1-5-21-3838001524-2532167733-2738084025-1921" providerId="AD"/>
      </p:ext>
    </p:extLst>
  </p:cmAuthor>
  <p:cmAuthor id="3" name="Melinda C. Woodbury" initials="MCW" lastIdx="11" clrIdx="2">
    <p:extLst>
      <p:ext uri="{19B8F6BF-5375-455C-9EA6-DF929625EA0E}">
        <p15:presenceInfo xmlns:p15="http://schemas.microsoft.com/office/powerpoint/2012/main" userId="S-1-5-21-3838001524-2532167733-2738084025-11927" providerId="AD"/>
      </p:ext>
    </p:extLst>
  </p:cmAuthor>
  <p:cmAuthor id="4" name="Karen Sokohl" initials="KS" lastIdx="3" clrIdx="3">
    <p:extLst>
      <p:ext uri="{19B8F6BF-5375-455C-9EA6-DF929625EA0E}">
        <p15:presenceInfo xmlns:p15="http://schemas.microsoft.com/office/powerpoint/2012/main" userId="S-1-5-21-3838001524-2532167733-2738084025-1811" providerId="AD"/>
      </p:ext>
    </p:extLst>
  </p:cmAuthor>
  <p:cmAuthor id="5" name="Shannon F. Edwards" initials="SFE" lastIdx="1" clrIdx="4">
    <p:extLst>
      <p:ext uri="{19B8F6BF-5375-455C-9EA6-DF929625EA0E}">
        <p15:presenceInfo xmlns:p15="http://schemas.microsoft.com/office/powerpoint/2012/main" userId="S-1-5-21-3838001524-2532167733-2738084025-1549" providerId="AD"/>
      </p:ext>
    </p:extLst>
  </p:cmAuthor>
  <p:cmAuthor id="6" name="Leigh A. Kades" initials="LAK" lastIdx="1" clrIdx="5">
    <p:extLst>
      <p:ext uri="{19B8F6BF-5375-455C-9EA6-DF929625EA0E}">
        <p15:presenceInfo xmlns:p15="http://schemas.microsoft.com/office/powerpoint/2012/main" userId="Leigh A. Kad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636" autoAdjust="0"/>
  </p:normalViewPr>
  <p:slideViewPr>
    <p:cSldViewPr snapToGrid="0">
      <p:cViewPr varScale="1">
        <p:scale>
          <a:sx n="63" d="100"/>
          <a:sy n="63" d="100"/>
        </p:scale>
        <p:origin x="106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1-16T20:58:19.371" idx="6">
    <p:pos x="1263" y="2791"/>
    <p:text>Should you add the word "Bylaws" here?</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1-16T20:59:02.138" idx="7">
    <p:pos x="3123" y="2315"/>
    <p:text>insert the word "program"</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1-16T20:59:23.695" idx="8">
    <p:pos x="10" y="10"/>
    <p:text>Maybe make the tables for the Future Projects slides a different color than the board aproved slides to draw attention to the different statuses of the projects</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CF22E5-23EA-4A3C-AB06-BD351DB23BD0}" type="datetimeFigureOut">
              <a:rPr lang="en-US" smtClean="0"/>
              <a:t>2/16/2018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6BF5E-DDA1-4EEB-8151-9C5F43EA5E46}" type="slidenum">
              <a:rPr lang="en-US" smtClean="0"/>
              <a:t>‹#›</a:t>
            </a:fld>
            <a:endParaRPr lang="en-US"/>
          </a:p>
        </p:txBody>
      </p:sp>
    </p:spTree>
    <p:extLst>
      <p:ext uri="{BB962C8B-B14F-4D97-AF65-F5344CB8AC3E}">
        <p14:creationId xmlns:p14="http://schemas.microsoft.com/office/powerpoint/2010/main" val="68905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optn.transplant.hrsa.gov/media/1224/policy_notice_12-2015.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Board passed the pediatric transplantation training and experience</a:t>
            </a:r>
            <a:r>
              <a:rPr lang="en-US" sz="1200" baseline="0" dirty="0" smtClean="0">
                <a:latin typeface="Arial" panose="020B0604020202020204" pitchFamily="34" charset="0"/>
                <a:cs typeface="Arial" panose="020B0604020202020204" pitchFamily="34" charset="0"/>
              </a:rPr>
              <a:t> bylaws proposal at the December 2015 Board meeting. </a:t>
            </a:r>
            <a:r>
              <a:rPr lang="en-US" sz="1200" dirty="0" smtClean="0">
                <a:latin typeface="Arial" panose="020B0604020202020204" pitchFamily="34" charset="0"/>
                <a:cs typeface="Arial" panose="020B0604020202020204" pitchFamily="34" charset="0"/>
              </a:rPr>
              <a:t>The delayed implementation gives pediatric</a:t>
            </a:r>
            <a:r>
              <a:rPr lang="en-US" sz="1200" baseline="0" dirty="0" smtClean="0">
                <a:latin typeface="Arial" panose="020B0604020202020204" pitchFamily="34" charset="0"/>
                <a:cs typeface="Arial" panose="020B0604020202020204" pitchFamily="34" charset="0"/>
              </a:rPr>
              <a:t> transplant programs enough time to either ensure their </a:t>
            </a:r>
            <a:r>
              <a:rPr lang="en-US" sz="1200" dirty="0" smtClean="0">
                <a:latin typeface="Arial" panose="020B0604020202020204" pitchFamily="34" charset="0"/>
                <a:cs typeface="Arial" panose="020B0604020202020204" pitchFamily="34" charset="0"/>
              </a:rPr>
              <a:t>key personnel are qualified, or recruit a qualified primary transplant physician or surgeon.  Any program that has listed at least one pediatric candidate in the last five years will receive an application.</a:t>
            </a:r>
            <a:r>
              <a:rPr lang="en-US" sz="1200" baseline="0" dirty="0" smtClean="0">
                <a:latin typeface="Arial" panose="020B0604020202020204" pitchFamily="34" charset="0"/>
                <a:cs typeface="Arial" panose="020B0604020202020204" pitchFamily="34" charset="0"/>
              </a:rPr>
              <a:t> Applications from your transplant program are targeted for Q2 2019. Full implementation of the training and experience requirements will follow. The MPSC will review application submitted to the OPTN during the months that follow. </a:t>
            </a:r>
            <a:r>
              <a:rPr lang="en-US" sz="1200" b="0" i="0" u="none" baseline="0" dirty="0" smtClean="0">
                <a:latin typeface="Arial" panose="020B0604020202020204" pitchFamily="34" charset="0"/>
                <a:cs typeface="Arial" panose="020B0604020202020204" pitchFamily="34" charset="0"/>
              </a:rPr>
              <a:t>The OPTN will notify the transplant hospitals well before they send them the applications.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anose="020B0604020202020204" pitchFamily="34" charset="0"/>
                <a:cs typeface="Arial" panose="020B0604020202020204" pitchFamily="34" charset="0"/>
              </a:rPr>
              <a:t>You can find additional details in the p</a:t>
            </a:r>
            <a:r>
              <a:rPr lang="en-US" sz="1200" dirty="0" smtClean="0">
                <a:latin typeface="Arial" panose="020B0604020202020204" pitchFamily="34" charset="0"/>
                <a:cs typeface="Arial" panose="020B0604020202020204" pitchFamily="34" charset="0"/>
              </a:rPr>
              <a:t>olicy notice - </a:t>
            </a:r>
            <a:r>
              <a:rPr lang="en-US" sz="1200" dirty="0" smtClean="0">
                <a:latin typeface="Arial" panose="020B0604020202020204" pitchFamily="34" charset="0"/>
                <a:cs typeface="Arial" panose="020B0604020202020204" pitchFamily="34" charset="0"/>
                <a:hlinkClick r:id="rId3"/>
              </a:rPr>
              <a:t>http://optn.transplant.hrsa.gov/media/1224/policy_notice_12-2015.pdf</a:t>
            </a:r>
            <a:r>
              <a:rPr lang="en-US" sz="1200" dirty="0" smtClean="0">
                <a:latin typeface="Arial" panose="020B0604020202020204" pitchFamily="34" charset="0"/>
                <a:cs typeface="Arial" panose="020B0604020202020204" pitchFamily="34" charset="0"/>
              </a:rPr>
              <a:t> (p 163)</a:t>
            </a:r>
          </a:p>
          <a:p>
            <a:endParaRPr lang="en-US" dirty="0"/>
          </a:p>
        </p:txBody>
      </p:sp>
      <p:sp>
        <p:nvSpPr>
          <p:cNvPr id="4" name="Slide Number Placeholder 3"/>
          <p:cNvSpPr>
            <a:spLocks noGrp="1"/>
          </p:cNvSpPr>
          <p:nvPr>
            <p:ph type="sldNum" sz="quarter" idx="10"/>
          </p:nvPr>
        </p:nvSpPr>
        <p:spPr/>
        <p:txBody>
          <a:bodyPr/>
          <a:lstStyle/>
          <a:p>
            <a:fld id="{7CA9DBC6-0027-44AA-A13B-C30B52B278C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36466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In December 2017, the Board approved amendments to the Pediatric Emergency</a:t>
            </a:r>
            <a:r>
              <a:rPr lang="en-US" sz="1200" baseline="0" dirty="0" smtClean="0">
                <a:latin typeface="Arial" panose="020B0604020202020204" pitchFamily="34" charset="0"/>
                <a:cs typeface="Arial" panose="020B0604020202020204" pitchFamily="34" charset="0"/>
              </a:rPr>
              <a:t> Membership exceptions for heart and liver transplant programs. These exceptions outline when an adult heart or liver transplant program can register a candidate less than 18 years old.</a:t>
            </a:r>
            <a:endParaRPr lang="en-US" sz="12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anose="020B0604020202020204" pitchFamily="34" charset="0"/>
                <a:cs typeface="Arial" panose="020B0604020202020204" pitchFamily="34" charset="0"/>
              </a:rPr>
              <a:t>Implementation</a:t>
            </a:r>
            <a:r>
              <a:rPr lang="en-US" sz="1200" b="0" baseline="0" dirty="0" smtClean="0">
                <a:latin typeface="Arial" panose="020B0604020202020204" pitchFamily="34" charset="0"/>
                <a:cs typeface="Arial" panose="020B0604020202020204" pitchFamily="34" charset="0"/>
              </a:rPr>
              <a:t> will</a:t>
            </a:r>
            <a:r>
              <a:rPr lang="en-US" sz="1200" b="0" dirty="0" smtClean="0">
                <a:latin typeface="Arial" panose="020B0604020202020204" pitchFamily="34" charset="0"/>
                <a:cs typeface="Arial" panose="020B0604020202020204" pitchFamily="34" charset="0"/>
              </a:rPr>
              <a:t> be</a:t>
            </a:r>
            <a:r>
              <a:rPr lang="en-US" sz="1200" b="0" baseline="0" dirty="0" smtClean="0">
                <a:latin typeface="Arial" panose="020B0604020202020204" pitchFamily="34" charset="0"/>
                <a:cs typeface="Arial" panose="020B0604020202020204" pitchFamily="34" charset="0"/>
              </a:rPr>
              <a:t> in 2019 in tandem with the detailed training and experience requirements for key personnel at pediatric transplant programs. </a:t>
            </a:r>
            <a:r>
              <a:rPr lang="en-US" sz="1200" b="0" i="0" u="none" baseline="0" dirty="0" smtClean="0">
                <a:latin typeface="Arial" panose="020B0604020202020204" pitchFamily="34" charset="0"/>
                <a:cs typeface="Arial" panose="020B0604020202020204" pitchFamily="34" charset="0"/>
              </a:rPr>
              <a:t>The OPTN will notify transplant hospitals well before they send them the applications.</a:t>
            </a:r>
            <a:endParaRPr lang="en-US" sz="12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7CA9DBC6-0027-44AA-A13B-C30B52B278C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80298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latin typeface="Arial" panose="020B0604020202020204" pitchFamily="34" charset="0"/>
                <a:cs typeface="Arial" panose="020B0604020202020204" pitchFamily="34" charset="0"/>
              </a:rPr>
              <a:t>Pediatric heart, lung, and liver transplant recipients are often transferred</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to adult transplant programs for post-transplant care when the recipients turn 18 years old. This transition practice </a:t>
            </a:r>
            <a:r>
              <a:rPr lang="en-US" sz="1200" u="sng" dirty="0" smtClean="0">
                <a:latin typeface="Arial" panose="020B0604020202020204" pitchFamily="34" charset="0"/>
                <a:cs typeface="Arial" panose="020B0604020202020204" pitchFamily="34" charset="0"/>
              </a:rPr>
              <a:t>is</a:t>
            </a:r>
            <a:r>
              <a:rPr lang="en-US" sz="1200" dirty="0" smtClean="0">
                <a:latin typeface="Arial" panose="020B0604020202020204" pitchFamily="34" charset="0"/>
                <a:cs typeface="Arial" panose="020B0604020202020204" pitchFamily="34" charset="0"/>
              </a:rPr>
              <a:t> </a:t>
            </a:r>
            <a:r>
              <a:rPr lang="en-US" sz="1200" strike="noStrike" dirty="0" smtClean="0">
                <a:solidFill>
                  <a:srgbClr val="FF0000"/>
                </a:solidFill>
                <a:latin typeface="Arial" panose="020B0604020202020204" pitchFamily="34" charset="0"/>
                <a:cs typeface="Arial" panose="020B0604020202020204" pitchFamily="34" charset="0"/>
              </a:rPr>
              <a:t>inconsistent</a:t>
            </a:r>
            <a:r>
              <a:rPr lang="en-US" sz="1200" strike="noStrike" baseline="0" dirty="0" smtClean="0">
                <a:solidFill>
                  <a:srgbClr val="FF0000"/>
                </a:solidFill>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for pediatric kidney transplant recipients. Payers, and to some degree a recipient's geographic location, influence where a pediatric kidney recipient receives post transplant follow-up care. If this follow-up care is performed by a non-OPTN affiliated nephrologist, the transplanting hospital often reports this recipient as "lost to follow-up" to the OPTN due to the difficulty obtaining information or the inability to contact the recipient (or provider). This "lost to follow-up" classification for pediatric recipients negatively impacts true understanding of graft and patient survival. Long term follow-up data is vital to understanding post-transplant survival.</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The Pediatric Committee is developing guidance for transplant programs on effective practices for following a recipient after he/she is transferred to an adult</a:t>
            </a:r>
            <a:r>
              <a:rPr lang="en-US" baseline="0" dirty="0" smtClean="0"/>
              <a:t> transplant program</a:t>
            </a:r>
            <a:r>
              <a:rPr lang="en-US" dirty="0" smtClean="0"/>
              <a:t>. The target for public comment is July 2018.</a:t>
            </a:r>
            <a:endParaRPr lang="en-US" dirty="0"/>
          </a:p>
        </p:txBody>
      </p:sp>
      <p:sp>
        <p:nvSpPr>
          <p:cNvPr id="4" name="Slide Number Placeholder 3"/>
          <p:cNvSpPr>
            <a:spLocks noGrp="1"/>
          </p:cNvSpPr>
          <p:nvPr>
            <p:ph type="sldNum" sz="quarter" idx="10"/>
          </p:nvPr>
        </p:nvSpPr>
        <p:spPr/>
        <p:txBody>
          <a:bodyPr/>
          <a:lstStyle/>
          <a:p>
            <a:fld id="{3906BF5E-DDA1-4EEB-8151-9C5F43EA5E46}" type="slidenum">
              <a:rPr lang="en-US" smtClean="0"/>
              <a:t>4</a:t>
            </a:fld>
            <a:endParaRPr lang="en-US"/>
          </a:p>
        </p:txBody>
      </p:sp>
    </p:spTree>
    <p:extLst>
      <p:ext uri="{BB962C8B-B14F-4D97-AF65-F5344CB8AC3E}">
        <p14:creationId xmlns:p14="http://schemas.microsoft.com/office/powerpoint/2010/main" val="2917332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Arial" panose="020B0604020202020204" pitchFamily="34" charset="0"/>
                <a:cs typeface="Arial" panose="020B0604020202020204" pitchFamily="34" charset="0"/>
              </a:rPr>
              <a:t>A Subcommittee of pediatric liver</a:t>
            </a:r>
            <a:r>
              <a:rPr lang="en-US" sz="1200" baseline="0" dirty="0" smtClean="0">
                <a:latin typeface="Arial" panose="020B0604020202020204" pitchFamily="34" charset="0"/>
                <a:cs typeface="Arial" panose="020B0604020202020204" pitchFamily="34" charset="0"/>
              </a:rPr>
              <a:t> transplant specialists </a:t>
            </a:r>
            <a:r>
              <a:rPr lang="en-US" sz="1200" dirty="0" smtClean="0">
                <a:latin typeface="Arial" panose="020B0604020202020204" pitchFamily="34" charset="0"/>
                <a:cs typeface="Arial" panose="020B0604020202020204" pitchFamily="34" charset="0"/>
              </a:rPr>
              <a:t>have examined the problems of extended waiting times and waiting list mortality facing pediatric liver transplant</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candidates, especially very young candidates. This proposal is in the early stages of development and discussions are</a:t>
            </a:r>
            <a:r>
              <a:rPr lang="en-US" sz="1200" baseline="0" dirty="0" smtClean="0">
                <a:latin typeface="Arial" panose="020B0604020202020204" pitchFamily="34" charset="0"/>
                <a:cs typeface="Arial" panose="020B0604020202020204" pitchFamily="34" charset="0"/>
              </a:rPr>
              <a:t> ongoing with members of the OPTN/UNOS Liver and Intestine Committee. </a:t>
            </a:r>
            <a:r>
              <a:rPr lang="en-US" sz="1200" strike="noStrike" dirty="0" smtClean="0">
                <a:latin typeface="Arial" panose="020B0604020202020204" pitchFamily="34" charset="0"/>
                <a:cs typeface="Arial" panose="020B0604020202020204" pitchFamily="34" charset="0"/>
              </a:rPr>
              <a:t>The Subcommittee</a:t>
            </a:r>
            <a:r>
              <a:rPr lang="en-US" sz="1200" strike="noStrike" baseline="0" dirty="0" smtClean="0">
                <a:latin typeface="Arial" panose="020B0604020202020204" pitchFamily="34" charset="0"/>
                <a:cs typeface="Arial" panose="020B0604020202020204" pitchFamily="34" charset="0"/>
              </a:rPr>
              <a:t> feels one potential </a:t>
            </a:r>
            <a:r>
              <a:rPr lang="en-US" sz="1200" dirty="0" smtClean="0">
                <a:latin typeface="Arial" panose="020B0604020202020204" pitchFamily="34" charset="0"/>
                <a:cs typeface="Arial" panose="020B0604020202020204" pitchFamily="34" charset="0"/>
              </a:rPr>
              <a:t>solution is to move liver candidates less than 18 years old higher in the liver allocation sequence and prioritize those pediatric candidates most at risk of death. </a:t>
            </a:r>
            <a:r>
              <a:rPr lang="en-US" sz="1200" baseline="0" dirty="0" smtClean="0">
                <a:latin typeface="Arial" panose="020B0604020202020204" pitchFamily="34" charset="0"/>
                <a:cs typeface="Arial" panose="020B0604020202020204" pitchFamily="34" charset="0"/>
              </a:rPr>
              <a:t>SRTR will need to perform </a:t>
            </a:r>
            <a:r>
              <a:rPr lang="en-US" sz="1200" dirty="0" smtClean="0">
                <a:latin typeface="Arial" panose="020B0604020202020204" pitchFamily="34" charset="0"/>
                <a:cs typeface="Arial" panose="020B0604020202020204" pitchFamily="34" charset="0"/>
              </a:rPr>
              <a:t>Liver Simulation</a:t>
            </a:r>
            <a:r>
              <a:rPr lang="en-US" sz="1200" baseline="0" dirty="0" smtClean="0">
                <a:latin typeface="Arial" panose="020B0604020202020204" pitchFamily="34" charset="0"/>
                <a:cs typeface="Arial" panose="020B0604020202020204" pitchFamily="34" charset="0"/>
              </a:rPr>
              <a:t> Allocation </a:t>
            </a:r>
            <a:r>
              <a:rPr lang="en-US" sz="1200" dirty="0" smtClean="0">
                <a:latin typeface="Arial" panose="020B0604020202020204" pitchFamily="34" charset="0"/>
                <a:cs typeface="Arial" panose="020B0604020202020204" pitchFamily="34" charset="0"/>
              </a:rPr>
              <a:t>Modeling</a:t>
            </a:r>
            <a:r>
              <a:rPr lang="en-US" sz="1200" baseline="0" dirty="0" smtClean="0">
                <a:latin typeface="Arial" panose="020B0604020202020204" pitchFamily="34" charset="0"/>
                <a:cs typeface="Arial" panose="020B0604020202020204" pitchFamily="34" charset="0"/>
              </a:rPr>
              <a:t> (LSAM) to assess what approach may be optimal. </a:t>
            </a:r>
          </a:p>
          <a:p>
            <a:endParaRPr lang="en-US" sz="1200" baseline="0" dirty="0" smtClean="0">
              <a:latin typeface="Arial" panose="020B0604020202020204" pitchFamily="34" charset="0"/>
              <a:cs typeface="Arial" panose="020B0604020202020204" pitchFamily="34" charset="0"/>
            </a:endParaRPr>
          </a:p>
          <a:p>
            <a:r>
              <a:rPr lang="en-US" sz="1200" baseline="0" dirty="0" smtClean="0">
                <a:latin typeface="Arial" panose="020B0604020202020204" pitchFamily="34" charset="0"/>
                <a:cs typeface="Arial" panose="020B0604020202020204" pitchFamily="34" charset="0"/>
              </a:rPr>
              <a:t>This project was approved by the OPTN/UNOS Policy Oversight Committee in November 2017. A review by the OPTN/UNOS Executive Committee is pending in March 2018.</a:t>
            </a:r>
            <a:endParaRPr lang="en-US" sz="1200"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3906BF5E-DDA1-4EEB-8151-9C5F43EA5E46}" type="slidenum">
              <a:rPr lang="en-US" smtClean="0"/>
              <a:t>5</a:t>
            </a:fld>
            <a:endParaRPr lang="en-US"/>
          </a:p>
        </p:txBody>
      </p:sp>
    </p:spTree>
    <p:extLst>
      <p:ext uri="{BB962C8B-B14F-4D97-AF65-F5344CB8AC3E}">
        <p14:creationId xmlns:p14="http://schemas.microsoft.com/office/powerpoint/2010/main" val="18008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685" y="1721629"/>
            <a:ext cx="11076516"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685" y="3810000"/>
            <a:ext cx="11076516"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401961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2989908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pPr defTabSz="457200"/>
            <a:fld id="{AFEF8753-48E3-DC43-B5AB-733E5321FD2E}" type="slidenum">
              <a:rPr lang="en-US" smtClean="0">
                <a:solidFill>
                  <a:srgbClr val="000000">
                    <a:tint val="75000"/>
                  </a:srgbClr>
                </a:solidFill>
              </a:rPr>
              <a:pPr defTabSz="457200"/>
              <a:t>‹#›</a:t>
            </a:fld>
            <a:endParaRPr lang="en-US" dirty="0">
              <a:solidFill>
                <a:srgbClr val="000000">
                  <a:tint val="75000"/>
                </a:srgbClr>
              </a:solidFill>
            </a:endParaRPr>
          </a:p>
        </p:txBody>
      </p:sp>
      <p:pic>
        <p:nvPicPr>
          <p:cNvPr id="13" name="Picture 12" descr="unos_optn_logo_blue_rgb.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5209" y="6326539"/>
            <a:ext cx="1781322" cy="421957"/>
          </a:xfrm>
          <a:prstGeom prst="rect">
            <a:avLst/>
          </a:prstGeom>
        </p:spPr>
      </p:pic>
    </p:spTree>
    <p:extLst>
      <p:ext uri="{BB962C8B-B14F-4D97-AF65-F5344CB8AC3E}">
        <p14:creationId xmlns:p14="http://schemas.microsoft.com/office/powerpoint/2010/main" val="1250759858"/>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christopher.wholley@unos.org" TargetMode="External"/><Relationship Id="rId2" Type="http://schemas.openxmlformats.org/officeDocument/2006/relationships/hyperlink" Target="mailto:mahlew@kidsheart.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a:t>
            </a:fld>
            <a:endParaRPr lang="en-US" dirty="0">
              <a:solidFill>
                <a:srgbClr val="000000">
                  <a:tint val="75000"/>
                </a:srgbClr>
              </a:solidFill>
            </a:endParaRPr>
          </a:p>
        </p:txBody>
      </p:sp>
      <p:sp>
        <p:nvSpPr>
          <p:cNvPr id="5" name="Title 1"/>
          <p:cNvSpPr>
            <a:spLocks noGrp="1"/>
          </p:cNvSpPr>
          <p:nvPr>
            <p:ph type="ctrTitle"/>
          </p:nvPr>
        </p:nvSpPr>
        <p:spPr>
          <a:xfrm>
            <a:off x="558129" y="1721629"/>
            <a:ext cx="11073631" cy="1619250"/>
          </a:xfrm>
        </p:spPr>
        <p:txBody>
          <a:bodyPr/>
          <a:lstStyle/>
          <a:p>
            <a:r>
              <a:rPr lang="en-US" sz="6000" dirty="0" smtClean="0"/>
              <a:t>Pediatric Transplantation </a:t>
            </a:r>
            <a:r>
              <a:rPr lang="en-US" sz="6000" dirty="0"/>
              <a:t>Committee</a:t>
            </a:r>
          </a:p>
        </p:txBody>
      </p:sp>
      <p:sp>
        <p:nvSpPr>
          <p:cNvPr id="6" name="Subtitle 2"/>
          <p:cNvSpPr>
            <a:spLocks noGrp="1"/>
          </p:cNvSpPr>
          <p:nvPr>
            <p:ph type="subTitle" idx="1"/>
          </p:nvPr>
        </p:nvSpPr>
        <p:spPr>
          <a:xfrm>
            <a:off x="558129" y="4435341"/>
            <a:ext cx="11073631" cy="753036"/>
          </a:xfrm>
        </p:spPr>
        <p:txBody>
          <a:bodyPr>
            <a:normAutofit/>
          </a:bodyPr>
          <a:lstStyle/>
          <a:p>
            <a:r>
              <a:rPr lang="en-US" sz="3600" smtClean="0"/>
              <a:t>Spring 2018</a:t>
            </a:r>
            <a:endParaRPr lang="en-US" sz="3600" dirty="0"/>
          </a:p>
        </p:txBody>
      </p:sp>
    </p:spTree>
    <p:extLst>
      <p:ext uri="{BB962C8B-B14F-4D97-AF65-F5344CB8AC3E}">
        <p14:creationId xmlns:p14="http://schemas.microsoft.com/office/powerpoint/2010/main" val="720044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96877692"/>
              </p:ext>
            </p:extLst>
          </p:nvPr>
        </p:nvGraphicFramePr>
        <p:xfrm>
          <a:off x="385380" y="1375448"/>
          <a:ext cx="11395074" cy="4332177"/>
        </p:xfrm>
        <a:graphic>
          <a:graphicData uri="http://schemas.openxmlformats.org/drawingml/2006/table">
            <a:tbl>
              <a:tblPr firstRow="1" bandRow="1">
                <a:tableStyleId>{21E4AEA4-8DFA-4A89-87EB-49C32662AFE0}</a:tableStyleId>
              </a:tblPr>
              <a:tblGrid>
                <a:gridCol w="2718045">
                  <a:extLst>
                    <a:ext uri="{9D8B030D-6E8A-4147-A177-3AD203B41FA5}">
                      <a16:colId xmlns:a16="http://schemas.microsoft.com/office/drawing/2014/main" xmlns="" val="20000"/>
                    </a:ext>
                  </a:extLst>
                </a:gridCol>
                <a:gridCol w="5597230">
                  <a:extLst>
                    <a:ext uri="{9D8B030D-6E8A-4147-A177-3AD203B41FA5}">
                      <a16:colId xmlns:a16="http://schemas.microsoft.com/office/drawing/2014/main" xmlns="" val="20001"/>
                    </a:ext>
                  </a:extLst>
                </a:gridCol>
                <a:gridCol w="3079799">
                  <a:extLst>
                    <a:ext uri="{9D8B030D-6E8A-4147-A177-3AD203B41FA5}">
                      <a16:colId xmlns:a16="http://schemas.microsoft.com/office/drawing/2014/main" xmlns="" val="20002"/>
                    </a:ext>
                  </a:extLst>
                </a:gridCol>
              </a:tblGrid>
              <a:tr h="1063353">
                <a:tc>
                  <a:txBody>
                    <a:bodyPr/>
                    <a:lstStyle/>
                    <a:p>
                      <a:pPr algn="ctr"/>
                      <a:r>
                        <a:rPr lang="en-US" sz="2400" dirty="0" smtClean="0">
                          <a:solidFill>
                            <a:schemeClr val="tx1"/>
                          </a:solidFill>
                          <a:latin typeface="Arial" panose="020B0604020202020204" pitchFamily="34" charset="0"/>
                          <a:cs typeface="Arial" panose="020B0604020202020204" pitchFamily="34" charset="0"/>
                        </a:rPr>
                        <a:t>Project</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Summary</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Implementation</a:t>
                      </a:r>
                      <a:r>
                        <a:rPr lang="en-US" sz="2400" baseline="0" dirty="0" smtClean="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Status</a:t>
                      </a:r>
                      <a:endParaRPr lang="en-US" sz="2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0"/>
                  </a:ext>
                </a:extLst>
              </a:tr>
              <a:tr h="3268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panose="020B0604020202020204" pitchFamily="34" charset="0"/>
                          <a:cs typeface="Arial" panose="020B0604020202020204" pitchFamily="34" charset="0"/>
                        </a:rPr>
                        <a:t>Pediatric</a:t>
                      </a:r>
                      <a:r>
                        <a:rPr lang="en-US" sz="2400" baseline="0" dirty="0" smtClean="0">
                          <a:latin typeface="Arial" panose="020B0604020202020204" pitchFamily="34" charset="0"/>
                          <a:cs typeface="Arial" panose="020B0604020202020204" pitchFamily="34" charset="0"/>
                        </a:rPr>
                        <a:t> Transplantation Training &amp; Experience</a:t>
                      </a:r>
                      <a:endParaRPr lang="en-US" sz="2400" dirty="0" smtClean="0">
                        <a:latin typeface="Arial" panose="020B0604020202020204" pitchFamily="34" charset="0"/>
                        <a:cs typeface="Arial" panose="020B0604020202020204" pitchFamily="34" charset="0"/>
                      </a:endParaRPr>
                    </a:p>
                  </a:txBody>
                  <a:tcPr anchor="ct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smtClean="0">
                          <a:latin typeface="Arial" panose="020B0604020202020204" pitchFamily="34" charset="0"/>
                          <a:cs typeface="Arial" panose="020B0604020202020204" pitchFamily="34" charset="0"/>
                        </a:rPr>
                        <a:t>Established</a:t>
                      </a:r>
                      <a:r>
                        <a:rPr lang="en-US" sz="2400" baseline="0" dirty="0" smtClean="0">
                          <a:latin typeface="Arial" panose="020B0604020202020204" pitchFamily="34" charset="0"/>
                          <a:cs typeface="Arial" panose="020B0604020202020204" pitchFamily="34" charset="0"/>
                        </a:rPr>
                        <a:t> training and experience requirements for key personnel at pediatric heart, liver, and kidney transplant programs</a:t>
                      </a:r>
                    </a:p>
                  </a:txBody>
                  <a:tcPr anchor="ctr"/>
                </a:tc>
                <a:tc>
                  <a:txBody>
                    <a:bodyPr/>
                    <a:lstStyle/>
                    <a:p>
                      <a:pPr marL="285750" indent="-285750">
                        <a:buFont typeface="Arial" panose="020B0604020202020204" pitchFamily="34" charset="0"/>
                        <a:buChar char="•"/>
                      </a:pPr>
                      <a:r>
                        <a:rPr lang="en-US" sz="2400" dirty="0" smtClean="0">
                          <a:solidFill>
                            <a:schemeClr val="tx1"/>
                          </a:solidFill>
                          <a:latin typeface="Arial" panose="020B0604020202020204" pitchFamily="34" charset="0"/>
                          <a:cs typeface="Arial" panose="020B0604020202020204" pitchFamily="34" charset="0"/>
                        </a:rPr>
                        <a:t>Anticipated application</a:t>
                      </a:r>
                      <a:r>
                        <a:rPr lang="en-US" sz="2400" baseline="0" dirty="0" smtClean="0">
                          <a:solidFill>
                            <a:schemeClr val="tx1"/>
                          </a:solidFill>
                          <a:latin typeface="Arial" panose="020B0604020202020204" pitchFamily="34" charset="0"/>
                          <a:cs typeface="Arial" panose="020B0604020202020204" pitchFamily="34" charset="0"/>
                        </a:rPr>
                        <a:t> due date no sooner than Q2 2019</a:t>
                      </a:r>
                    </a:p>
                    <a:p>
                      <a:pPr marL="285750" indent="-285750">
                        <a:buFont typeface="Arial" panose="020B0604020202020204" pitchFamily="34" charset="0"/>
                        <a:buChar char="•"/>
                      </a:pPr>
                      <a:r>
                        <a:rPr lang="en-US" sz="2400" baseline="0" dirty="0" smtClean="0">
                          <a:solidFill>
                            <a:schemeClr val="tx1"/>
                          </a:solidFill>
                          <a:latin typeface="Arial" panose="020B0604020202020204" pitchFamily="34" charset="0"/>
                          <a:cs typeface="Arial" panose="020B0604020202020204" pitchFamily="34" charset="0"/>
                        </a:rPr>
                        <a:t>Full implementation TBD</a:t>
                      </a:r>
                      <a:endParaRPr lang="en-US" sz="2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1"/>
                  </a:ext>
                </a:extLst>
              </a:tr>
            </a:tbl>
          </a:graphicData>
        </a:graphic>
      </p:graphicFrame>
      <p:sp>
        <p:nvSpPr>
          <p:cNvPr id="3" name="Title 2"/>
          <p:cNvSpPr>
            <a:spLocks noGrp="1"/>
          </p:cNvSpPr>
          <p:nvPr>
            <p:ph type="title"/>
          </p:nvPr>
        </p:nvSpPr>
        <p:spPr/>
        <p:txBody>
          <a:bodyPr/>
          <a:lstStyle/>
          <a:p>
            <a:r>
              <a:rPr lang="en-US" dirty="0" smtClean="0"/>
              <a:t>Board Approved Projects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2</a:t>
            </a:fld>
            <a:endParaRPr lang="en-US" dirty="0">
              <a:solidFill>
                <a:srgbClr val="000000">
                  <a:tint val="75000"/>
                </a:srgbClr>
              </a:solidFill>
            </a:endParaRPr>
          </a:p>
        </p:txBody>
      </p:sp>
    </p:spTree>
    <p:extLst>
      <p:ext uri="{BB962C8B-B14F-4D97-AF65-F5344CB8AC3E}">
        <p14:creationId xmlns:p14="http://schemas.microsoft.com/office/powerpoint/2010/main" val="678711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843066987"/>
              </p:ext>
            </p:extLst>
          </p:nvPr>
        </p:nvGraphicFramePr>
        <p:xfrm>
          <a:off x="385380" y="1375448"/>
          <a:ext cx="11395074" cy="4332177"/>
        </p:xfrm>
        <a:graphic>
          <a:graphicData uri="http://schemas.openxmlformats.org/drawingml/2006/table">
            <a:tbl>
              <a:tblPr firstRow="1" bandRow="1">
                <a:tableStyleId>{21E4AEA4-8DFA-4A89-87EB-49C32662AFE0}</a:tableStyleId>
              </a:tblPr>
              <a:tblGrid>
                <a:gridCol w="2718045">
                  <a:extLst>
                    <a:ext uri="{9D8B030D-6E8A-4147-A177-3AD203B41FA5}">
                      <a16:colId xmlns:a16="http://schemas.microsoft.com/office/drawing/2014/main" xmlns="" val="20000"/>
                    </a:ext>
                  </a:extLst>
                </a:gridCol>
                <a:gridCol w="5597230">
                  <a:extLst>
                    <a:ext uri="{9D8B030D-6E8A-4147-A177-3AD203B41FA5}">
                      <a16:colId xmlns:a16="http://schemas.microsoft.com/office/drawing/2014/main" xmlns="" val="20001"/>
                    </a:ext>
                  </a:extLst>
                </a:gridCol>
                <a:gridCol w="3079799">
                  <a:extLst>
                    <a:ext uri="{9D8B030D-6E8A-4147-A177-3AD203B41FA5}">
                      <a16:colId xmlns:a16="http://schemas.microsoft.com/office/drawing/2014/main" xmlns="" val="20002"/>
                    </a:ext>
                  </a:extLst>
                </a:gridCol>
              </a:tblGrid>
              <a:tr h="1063353">
                <a:tc>
                  <a:txBody>
                    <a:bodyPr/>
                    <a:lstStyle/>
                    <a:p>
                      <a:pPr algn="ctr"/>
                      <a:r>
                        <a:rPr lang="en-US" sz="2400" dirty="0" smtClean="0">
                          <a:solidFill>
                            <a:schemeClr val="tx1"/>
                          </a:solidFill>
                          <a:latin typeface="Arial" panose="020B0604020202020204" pitchFamily="34" charset="0"/>
                          <a:cs typeface="Arial" panose="020B0604020202020204" pitchFamily="34" charset="0"/>
                        </a:rPr>
                        <a:t>Project</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Summary</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Implementation</a:t>
                      </a:r>
                      <a:r>
                        <a:rPr lang="en-US" sz="2400" baseline="0" dirty="0" smtClean="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Status</a:t>
                      </a:r>
                      <a:endParaRPr lang="en-US" sz="2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0"/>
                  </a:ext>
                </a:extLst>
              </a:tr>
              <a:tr h="3268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panose="020B0604020202020204" pitchFamily="34" charset="0"/>
                          <a:cs typeface="Arial" panose="020B0604020202020204" pitchFamily="34" charset="0"/>
                        </a:rPr>
                        <a:t>Revise</a:t>
                      </a:r>
                      <a:r>
                        <a:rPr lang="en-US" sz="2400" baseline="0" dirty="0" smtClean="0">
                          <a:latin typeface="Arial" panose="020B0604020202020204" pitchFamily="34" charset="0"/>
                          <a:cs typeface="Arial" panose="020B0604020202020204" pitchFamily="34" charset="0"/>
                        </a:rPr>
                        <a:t> Pediatric Emergency Membership Exception</a:t>
                      </a:r>
                      <a:endParaRPr lang="en-US" sz="2400" dirty="0" smtClean="0">
                        <a:latin typeface="Arial" panose="020B0604020202020204" pitchFamily="34" charset="0"/>
                        <a:cs typeface="Arial" panose="020B0604020202020204" pitchFamily="34" charset="0"/>
                      </a:endParaRPr>
                    </a:p>
                  </a:txBody>
                  <a:tcPr anchor="ct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aseline="0" dirty="0" smtClean="0">
                          <a:latin typeface="Arial" panose="020B0604020202020204" pitchFamily="34" charset="0"/>
                          <a:cs typeface="Arial" panose="020B0604020202020204" pitchFamily="34" charset="0"/>
                        </a:rPr>
                        <a:t>Outlines the requirements for an adult heart or liver to register a candidate less than 18 years old.</a:t>
                      </a:r>
                      <a:endParaRPr lang="en-US" sz="2400" dirty="0" smtClean="0">
                        <a:latin typeface="Arial" panose="020B0604020202020204" pitchFamily="34" charset="0"/>
                        <a:cs typeface="Arial" panose="020B0604020202020204" pitchFamily="34" charset="0"/>
                      </a:endParaRPr>
                    </a:p>
                  </a:txBody>
                  <a:tcPr anchor="ctr"/>
                </a:tc>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No sooner than 2019</a:t>
                      </a:r>
                      <a:endParaRPr lang="en-US" sz="2400" dirty="0">
                        <a:solidFill>
                          <a:srgbClr val="FF0000"/>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1"/>
                  </a:ext>
                </a:extLst>
              </a:tr>
            </a:tbl>
          </a:graphicData>
        </a:graphic>
      </p:graphicFrame>
      <p:sp>
        <p:nvSpPr>
          <p:cNvPr id="3" name="Title 2"/>
          <p:cNvSpPr>
            <a:spLocks noGrp="1"/>
          </p:cNvSpPr>
          <p:nvPr>
            <p:ph type="title"/>
          </p:nvPr>
        </p:nvSpPr>
        <p:spPr/>
        <p:txBody>
          <a:bodyPr/>
          <a:lstStyle/>
          <a:p>
            <a:r>
              <a:rPr lang="en-US" dirty="0" smtClean="0"/>
              <a:t>Board Approved Projects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3</a:t>
            </a:fld>
            <a:endParaRPr lang="en-US" dirty="0">
              <a:solidFill>
                <a:srgbClr val="000000">
                  <a:tint val="75000"/>
                </a:srgbClr>
              </a:solidFill>
            </a:endParaRPr>
          </a:p>
        </p:txBody>
      </p:sp>
    </p:spTree>
    <p:extLst>
      <p:ext uri="{BB962C8B-B14F-4D97-AF65-F5344CB8AC3E}">
        <p14:creationId xmlns:p14="http://schemas.microsoft.com/office/powerpoint/2010/main" val="3910063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744854437"/>
              </p:ext>
            </p:extLst>
          </p:nvPr>
        </p:nvGraphicFramePr>
        <p:xfrm>
          <a:off x="385380" y="1007241"/>
          <a:ext cx="11398251" cy="5117985"/>
        </p:xfrm>
        <a:graphic>
          <a:graphicData uri="http://schemas.openxmlformats.org/drawingml/2006/table">
            <a:tbl>
              <a:tblPr firstRow="1" bandRow="1">
                <a:tableStyleId>{21E4AEA4-8DFA-4A89-87EB-49C32662AFE0}</a:tableStyleId>
              </a:tblPr>
              <a:tblGrid>
                <a:gridCol w="3050994">
                  <a:extLst>
                    <a:ext uri="{9D8B030D-6E8A-4147-A177-3AD203B41FA5}">
                      <a16:colId xmlns:a16="http://schemas.microsoft.com/office/drawing/2014/main" xmlns="" val="20000"/>
                    </a:ext>
                  </a:extLst>
                </a:gridCol>
                <a:gridCol w="5241800">
                  <a:extLst>
                    <a:ext uri="{9D8B030D-6E8A-4147-A177-3AD203B41FA5}">
                      <a16:colId xmlns:a16="http://schemas.microsoft.com/office/drawing/2014/main" xmlns="" val="20001"/>
                    </a:ext>
                  </a:extLst>
                </a:gridCol>
                <a:gridCol w="3105457">
                  <a:extLst>
                    <a:ext uri="{9D8B030D-6E8A-4147-A177-3AD203B41FA5}">
                      <a16:colId xmlns:a16="http://schemas.microsoft.com/office/drawing/2014/main" xmlns="" val="20002"/>
                    </a:ext>
                  </a:extLst>
                </a:gridCol>
              </a:tblGrid>
              <a:tr h="501763">
                <a:tc>
                  <a:txBody>
                    <a:bodyPr/>
                    <a:lstStyle/>
                    <a:p>
                      <a:pPr algn="ctr"/>
                      <a:r>
                        <a:rPr lang="en-US" sz="2400" dirty="0" smtClean="0">
                          <a:solidFill>
                            <a:schemeClr val="tx1"/>
                          </a:solidFill>
                          <a:latin typeface="Arial" panose="020B0604020202020204" pitchFamily="34" charset="0"/>
                          <a:cs typeface="Arial" panose="020B0604020202020204" pitchFamily="34" charset="0"/>
                        </a:rPr>
                        <a:t>Project</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Summary</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Status</a:t>
                      </a:r>
                      <a:endParaRPr lang="en-US" sz="2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0"/>
                  </a:ext>
                </a:extLst>
              </a:tr>
              <a:tr h="4616222">
                <a:tc>
                  <a:txBody>
                    <a:bodyPr/>
                    <a:lstStyle/>
                    <a:p>
                      <a:r>
                        <a:rPr lang="en-US" sz="2800" dirty="0" smtClean="0">
                          <a:latin typeface="Arial" panose="020B0604020202020204" pitchFamily="34" charset="0"/>
                          <a:cs typeface="Arial" panose="020B0604020202020204" pitchFamily="34" charset="0"/>
                        </a:rPr>
                        <a:t>Tracking Pediatric Transplant Outcomes Following</a:t>
                      </a:r>
                      <a:r>
                        <a:rPr lang="en-US" sz="2800" baseline="0" dirty="0" smtClean="0">
                          <a:latin typeface="Arial" panose="020B0604020202020204" pitchFamily="34" charset="0"/>
                          <a:cs typeface="Arial" panose="020B0604020202020204" pitchFamily="34" charset="0"/>
                        </a:rPr>
                        <a:t> Transition to </a:t>
                      </a:r>
                      <a:r>
                        <a:rPr lang="en-US" sz="2800" dirty="0" smtClean="0">
                          <a:latin typeface="Arial" panose="020B0604020202020204" pitchFamily="34" charset="0"/>
                          <a:cs typeface="Arial" panose="020B0604020202020204" pitchFamily="34" charset="0"/>
                        </a:rPr>
                        <a:t>Adult Care</a:t>
                      </a:r>
                      <a:endParaRPr lang="en-US" sz="28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n-US" sz="2800" baseline="0" dirty="0" smtClean="0">
                          <a:latin typeface="Arial" panose="020B0604020202020204" pitchFamily="34" charset="0"/>
                          <a:cs typeface="Arial" panose="020B0604020202020204" pitchFamily="34" charset="0"/>
                        </a:rPr>
                        <a:t>Inconsistent transfer practices for pediatric transplant recipients to adult programs for post-transplant care </a:t>
                      </a:r>
                    </a:p>
                    <a:p>
                      <a:pPr marL="171450" indent="-171450">
                        <a:buFont typeface="Arial" panose="020B0604020202020204" pitchFamily="34" charset="0"/>
                        <a:buChar char="•"/>
                      </a:pPr>
                      <a:endParaRPr lang="en-US" sz="280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2800" baseline="0" dirty="0" smtClean="0">
                          <a:latin typeface="Arial" panose="020B0604020202020204" pitchFamily="34" charset="0"/>
                          <a:cs typeface="Arial" panose="020B0604020202020204" pitchFamily="34" charset="0"/>
                        </a:rPr>
                        <a:t>Project will create guidance for recipient follow-up after transfer</a:t>
                      </a:r>
                    </a:p>
                  </a:txBody>
                  <a:tcPr anchor="ctr"/>
                </a:tc>
                <a:tc>
                  <a:txBody>
                    <a:bodyPr/>
                    <a:lstStyle/>
                    <a:p>
                      <a:pPr marL="285750" indent="-285750">
                        <a:buFont typeface="Arial" panose="020B0604020202020204" pitchFamily="34" charset="0"/>
                        <a:buChar char="•"/>
                      </a:pPr>
                      <a:r>
                        <a:rPr lang="en-US" sz="2800" baseline="0" dirty="0" smtClean="0">
                          <a:latin typeface="Arial" panose="020B0604020202020204" pitchFamily="34" charset="0"/>
                          <a:cs typeface="Arial" panose="020B0604020202020204" pitchFamily="34" charset="0"/>
                        </a:rPr>
                        <a:t>Public comment target - July 2018</a:t>
                      </a:r>
                      <a:endParaRPr lang="en-US" sz="28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1"/>
                  </a:ext>
                </a:extLst>
              </a:tr>
            </a:tbl>
          </a:graphicData>
        </a:graphic>
      </p:graphicFrame>
      <p:sp>
        <p:nvSpPr>
          <p:cNvPr id="3" name="Title 2"/>
          <p:cNvSpPr>
            <a:spLocks noGrp="1"/>
          </p:cNvSpPr>
          <p:nvPr>
            <p:ph type="title"/>
          </p:nvPr>
        </p:nvSpPr>
        <p:spPr/>
        <p:txBody>
          <a:bodyPr/>
          <a:lstStyle/>
          <a:p>
            <a:r>
              <a:rPr lang="en-US" dirty="0"/>
              <a:t>Future Projects</a:t>
            </a:r>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4</a:t>
            </a:fld>
            <a:endParaRPr lang="en-US" dirty="0">
              <a:solidFill>
                <a:srgbClr val="000000">
                  <a:tint val="75000"/>
                </a:srgbClr>
              </a:solidFill>
            </a:endParaRPr>
          </a:p>
        </p:txBody>
      </p:sp>
    </p:spTree>
    <p:extLst>
      <p:ext uri="{BB962C8B-B14F-4D97-AF65-F5344CB8AC3E}">
        <p14:creationId xmlns:p14="http://schemas.microsoft.com/office/powerpoint/2010/main" val="335332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46107056"/>
              </p:ext>
            </p:extLst>
          </p:nvPr>
        </p:nvGraphicFramePr>
        <p:xfrm>
          <a:off x="398526" y="1007242"/>
          <a:ext cx="11398251" cy="4389120"/>
        </p:xfrm>
        <a:graphic>
          <a:graphicData uri="http://schemas.openxmlformats.org/drawingml/2006/table">
            <a:tbl>
              <a:tblPr firstRow="1" bandRow="1">
                <a:tableStyleId>{21E4AEA4-8DFA-4A89-87EB-49C32662AFE0}</a:tableStyleId>
              </a:tblPr>
              <a:tblGrid>
                <a:gridCol w="2407541">
                  <a:extLst>
                    <a:ext uri="{9D8B030D-6E8A-4147-A177-3AD203B41FA5}">
                      <a16:colId xmlns:a16="http://schemas.microsoft.com/office/drawing/2014/main" xmlns="" val="20000"/>
                    </a:ext>
                  </a:extLst>
                </a:gridCol>
                <a:gridCol w="5975624">
                  <a:extLst>
                    <a:ext uri="{9D8B030D-6E8A-4147-A177-3AD203B41FA5}">
                      <a16:colId xmlns:a16="http://schemas.microsoft.com/office/drawing/2014/main" xmlns="" val="20001"/>
                    </a:ext>
                  </a:extLst>
                </a:gridCol>
                <a:gridCol w="3015086">
                  <a:extLst>
                    <a:ext uri="{9D8B030D-6E8A-4147-A177-3AD203B41FA5}">
                      <a16:colId xmlns:a16="http://schemas.microsoft.com/office/drawing/2014/main" xmlns="" val="20002"/>
                    </a:ext>
                  </a:extLst>
                </a:gridCol>
              </a:tblGrid>
              <a:tr h="370840">
                <a:tc>
                  <a:txBody>
                    <a:bodyPr/>
                    <a:lstStyle/>
                    <a:p>
                      <a:pPr algn="ctr"/>
                      <a:r>
                        <a:rPr lang="en-US" sz="2400" dirty="0" smtClean="0">
                          <a:solidFill>
                            <a:schemeClr val="tx1"/>
                          </a:solidFill>
                          <a:latin typeface="Arial" panose="020B0604020202020204" pitchFamily="34" charset="0"/>
                          <a:cs typeface="Arial" panose="020B0604020202020204" pitchFamily="34" charset="0"/>
                        </a:rPr>
                        <a:t>Project</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Summary</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Status</a:t>
                      </a:r>
                      <a:endParaRPr lang="en-US" sz="2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0"/>
                  </a:ext>
                </a:extLst>
              </a:tr>
              <a:tr h="370840">
                <a:tc>
                  <a:txBody>
                    <a:bodyPr/>
                    <a:lstStyle/>
                    <a:p>
                      <a:r>
                        <a:rPr lang="en-US" sz="2800" dirty="0" smtClean="0">
                          <a:latin typeface="Arial" panose="020B0604020202020204" pitchFamily="34" charset="0"/>
                          <a:cs typeface="Arial" panose="020B0604020202020204" pitchFamily="34" charset="0"/>
                        </a:rPr>
                        <a:t>Reduce Pediatric Liver</a:t>
                      </a:r>
                      <a:r>
                        <a:rPr lang="en-US" sz="2800" baseline="0" dirty="0" smtClean="0">
                          <a:latin typeface="Arial" panose="020B0604020202020204" pitchFamily="34" charset="0"/>
                          <a:cs typeface="Arial" panose="020B0604020202020204" pitchFamily="34" charset="0"/>
                        </a:rPr>
                        <a:t> Waitlist Mortality</a:t>
                      </a:r>
                      <a:endParaRPr lang="en-US" sz="28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n-US" sz="2800" strike="noStrike" baseline="0" dirty="0" smtClean="0">
                          <a:latin typeface="Arial" panose="020B0604020202020204" pitchFamily="34" charset="0"/>
                          <a:cs typeface="Arial" panose="020B0604020202020204" pitchFamily="34" charset="0"/>
                        </a:rPr>
                        <a:t>E</a:t>
                      </a:r>
                      <a:r>
                        <a:rPr lang="en-US" sz="2800" baseline="0" dirty="0" smtClean="0">
                          <a:latin typeface="Arial" panose="020B0604020202020204" pitchFamily="34" charset="0"/>
                          <a:cs typeface="Arial" panose="020B0604020202020204" pitchFamily="34" charset="0"/>
                        </a:rPr>
                        <a:t>xamining issues of extended waiting times and waiting list mortality of very young pediatric liver candidates. Identified solution requires simulation modeling by SRTR </a:t>
                      </a:r>
                    </a:p>
                    <a:p>
                      <a:pPr marL="171450" indent="-171450">
                        <a:buFont typeface="Arial" panose="020B0604020202020204" pitchFamily="34" charset="0"/>
                        <a:buChar char="•"/>
                      </a:pPr>
                      <a:endParaRPr lang="en-US" sz="280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2800" baseline="0" dirty="0" smtClean="0">
                          <a:latin typeface="Arial" panose="020B0604020202020204" pitchFamily="34" charset="0"/>
                          <a:cs typeface="Arial" panose="020B0604020202020204" pitchFamily="34" charset="0"/>
                        </a:rPr>
                        <a:t>Pending review by OPTN/UNOS Executive Committee</a:t>
                      </a:r>
                    </a:p>
                  </a:txBody>
                  <a:tcPr anchor="ctr"/>
                </a:tc>
                <a:tc>
                  <a:txBody>
                    <a:bodyPr/>
                    <a:lstStyle/>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Under review</a:t>
                      </a:r>
                      <a:endParaRPr lang="en-US" sz="28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1"/>
                  </a:ext>
                </a:extLst>
              </a:tr>
            </a:tbl>
          </a:graphicData>
        </a:graphic>
      </p:graphicFrame>
      <p:sp>
        <p:nvSpPr>
          <p:cNvPr id="3" name="Title 2"/>
          <p:cNvSpPr>
            <a:spLocks noGrp="1"/>
          </p:cNvSpPr>
          <p:nvPr>
            <p:ph type="title"/>
          </p:nvPr>
        </p:nvSpPr>
        <p:spPr/>
        <p:txBody>
          <a:bodyPr/>
          <a:lstStyle/>
          <a:p>
            <a:r>
              <a:rPr lang="en-US" dirty="0"/>
              <a:t>Future Projects</a:t>
            </a:r>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5</a:t>
            </a:fld>
            <a:endParaRPr lang="en-US" dirty="0">
              <a:solidFill>
                <a:srgbClr val="000000">
                  <a:tint val="75000"/>
                </a:srgbClr>
              </a:solidFill>
            </a:endParaRPr>
          </a:p>
        </p:txBody>
      </p:sp>
    </p:spTree>
    <p:extLst>
      <p:ext uri="{BB962C8B-B14F-4D97-AF65-F5344CB8AC3E}">
        <p14:creationId xmlns:p14="http://schemas.microsoft.com/office/powerpoint/2010/main" val="918106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defRPr/>
            </a:pPr>
            <a:r>
              <a:rPr lang="en-US" dirty="0" smtClean="0">
                <a:latin typeface="Arial" panose="020B0604020202020204" pitchFamily="34" charset="0"/>
                <a:cs typeface="Arial" panose="020B0604020202020204" pitchFamily="34" charset="0"/>
              </a:rPr>
              <a:t>William Mahle, M.D.</a:t>
            </a:r>
          </a:p>
          <a:p>
            <a:pPr marL="0" indent="0">
              <a:spcBef>
                <a:spcPts val="0"/>
              </a:spcBef>
              <a:buNone/>
              <a:defRPr/>
            </a:pPr>
            <a:r>
              <a:rPr lang="en-US" dirty="0" smtClean="0">
                <a:latin typeface="Arial" panose="020B0604020202020204" pitchFamily="34" charset="0"/>
                <a:cs typeface="Arial" panose="020B0604020202020204" pitchFamily="34" charset="0"/>
              </a:rPr>
              <a:t>Committee Chair</a:t>
            </a:r>
          </a:p>
          <a:p>
            <a:pPr marL="0" indent="0">
              <a:spcBef>
                <a:spcPts val="0"/>
              </a:spcBef>
              <a:buNone/>
              <a:defRPr/>
            </a:pPr>
            <a:r>
              <a:rPr lang="en-US" smtClean="0">
                <a:cs typeface="Arial" panose="020B0604020202020204" pitchFamily="34" charset="0"/>
                <a:hlinkClick r:id="rId2"/>
              </a:rPr>
              <a:t>mahlew@kidsheart.com</a:t>
            </a:r>
            <a:r>
              <a:rPr lang="en-US" smtClean="0">
                <a:cs typeface="Arial" panose="020B0604020202020204" pitchFamily="34" charset="0"/>
              </a:rPr>
              <a:t> </a:t>
            </a:r>
            <a:endParaRPr lang="en-US" dirty="0" smtClean="0">
              <a:cs typeface="Arial" panose="020B0604020202020204" pitchFamily="34" charset="0"/>
            </a:endParaRPr>
          </a:p>
          <a:p>
            <a:pPr marL="0" indent="0">
              <a:spcBef>
                <a:spcPts val="0"/>
              </a:spcBef>
              <a:buNone/>
              <a:defRPr/>
            </a:pP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Christopher. L. Wholley, M.S.A.</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a:latin typeface="Arial" panose="020B0604020202020204" pitchFamily="34" charset="0"/>
                <a:cs typeface="Arial" panose="020B0604020202020204" pitchFamily="34" charset="0"/>
              </a:rPr>
              <a:t>Committee Liaison                                               </a:t>
            </a: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hlinkClick r:id="rId3"/>
              </a:rPr>
              <a:t>christopher.wholley@unos.org</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buNone/>
            </a:pP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6</a:t>
            </a:fld>
            <a:endParaRPr lang="en-US" dirty="0">
              <a:solidFill>
                <a:srgbClr val="000000">
                  <a:tint val="75000"/>
                </a:srgbClr>
              </a:solidFill>
            </a:endParaRPr>
          </a:p>
        </p:txBody>
      </p:sp>
    </p:spTree>
    <p:extLst>
      <p:ext uri="{BB962C8B-B14F-4D97-AF65-F5344CB8AC3E}">
        <p14:creationId xmlns:p14="http://schemas.microsoft.com/office/powerpoint/2010/main" val="21855680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Props1.xml><?xml version="1.0" encoding="utf-8"?>
<ds:datastoreItem xmlns:ds="http://schemas.openxmlformats.org/officeDocument/2006/customXml" ds:itemID="{AD1A8C86-1328-48BE-83A5-4C290B1249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4B3FA0-4081-480F-A52F-31743A27A772}">
  <ds:schemaRefs>
    <ds:schemaRef ds:uri="http://schemas.microsoft.com/sharepoint/v3/contenttype/forms"/>
  </ds:schemaRefs>
</ds:datastoreItem>
</file>

<file path=customXml/itemProps3.xml><?xml version="1.0" encoding="utf-8"?>
<ds:datastoreItem xmlns:ds="http://schemas.openxmlformats.org/officeDocument/2006/customXml" ds:itemID="{4026EA2E-0311-4398-A2E8-E436ACC685BD}">
  <ds:schemaRefs>
    <ds:schemaRef ds:uri="eb91da90-ef78-48fa-8294-c2e3b9c4157a"/>
    <ds:schemaRef ds:uri="http://schemas.microsoft.com/office/2006/documentManagement/types"/>
    <ds:schemaRef ds:uri="http://purl.org/dc/elements/1.1/"/>
    <ds:schemaRef ds:uri="http://www.w3.org/XML/1998/namespace"/>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2840</TotalTime>
  <Words>715</Words>
  <Application>Microsoft Office PowerPoint</Application>
  <PresentationFormat>Widescreen</PresentationFormat>
  <Paragraphs>65</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Myriad Pro</vt:lpstr>
      <vt:lpstr>Wingdings</vt:lpstr>
      <vt:lpstr>Expo</vt:lpstr>
      <vt:lpstr>Pediatric Transplantation Committee</vt:lpstr>
      <vt:lpstr>Board Approved Projects</vt:lpstr>
      <vt:lpstr>Board Approved Projects</vt:lpstr>
      <vt:lpstr>Future Projects</vt:lpstr>
      <vt:lpstr>Future Projects</vt:lpstr>
      <vt:lpstr>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Pediatric Transplantation Committee</dc:title>
  <dc:creator>Christopher L. Wholley</dc:creator>
  <cp:lastModifiedBy>Karen Sokohl</cp:lastModifiedBy>
  <cp:revision>55</cp:revision>
  <dcterms:created xsi:type="dcterms:W3CDTF">2016-07-07T19:16:43Z</dcterms:created>
  <dcterms:modified xsi:type="dcterms:W3CDTF">2018-02-16T17:53:00Z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Committee">
    <vt:lpwstr/>
  </property>
</Properties>
</file>