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  <p:sldMasterId id="2147484105" r:id="rId5"/>
  </p:sldMasterIdLst>
  <p:notesMasterIdLst>
    <p:notesMasterId r:id="rId12"/>
  </p:notesMasterIdLst>
  <p:handoutMasterIdLst>
    <p:handoutMasterId r:id="rId13"/>
  </p:handoutMasterIdLst>
  <p:sldIdLst>
    <p:sldId id="267" r:id="rId6"/>
    <p:sldId id="285" r:id="rId7"/>
    <p:sldId id="286" r:id="rId8"/>
    <p:sldId id="287" r:id="rId9"/>
    <p:sldId id="272" r:id="rId10"/>
    <p:sldId id="274" r:id="rId1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ohn S. Archer" initials="JSA" lastIdx="0" clrIdx="6">
    <p:extLst>
      <p:ext uri="{19B8F6BF-5375-455C-9EA6-DF929625EA0E}">
        <p15:presenceInfo xmlns:p15="http://schemas.microsoft.com/office/powerpoint/2012/main" userId="S-1-5-21-3838001524-2532167733-2738084025-7260" providerId="AD"/>
      </p:ext>
    </p:extLst>
  </p:cmAuthor>
  <p:cmAuthor id="1" name="Chad Southward" initials="CS" lastIdx="20" clrIdx="0">
    <p:extLst>
      <p:ext uri="{19B8F6BF-5375-455C-9EA6-DF929625EA0E}">
        <p15:presenceInfo xmlns:p15="http://schemas.microsoft.com/office/powerpoint/2012/main" userId="S-1-5-21-3838001524-2532167733-2738084025-8783" providerId="AD"/>
      </p:ext>
    </p:extLst>
  </p:cmAuthor>
  <p:cmAuthor id="8" name="Melinda C. Woodbury" initials="MCW" lastIdx="2" clrIdx="7">
    <p:extLst>
      <p:ext uri="{19B8F6BF-5375-455C-9EA6-DF929625EA0E}">
        <p15:presenceInfo xmlns:p15="http://schemas.microsoft.com/office/powerpoint/2012/main" userId="S-1-5-21-3838001524-2532167733-2738084025-11927" providerId="AD"/>
      </p:ext>
    </p:extLst>
  </p:cmAuthor>
  <p:cmAuthor id="2" name="Jude Maghirang" initials="JM" lastIdx="3" clrIdx="1">
    <p:extLst>
      <p:ext uri="{19B8F6BF-5375-455C-9EA6-DF929625EA0E}">
        <p15:presenceInfo xmlns:p15="http://schemas.microsoft.com/office/powerpoint/2012/main" userId="S-1-5-21-3838001524-2532167733-2738084025-2218" providerId="AD"/>
      </p:ext>
    </p:extLst>
  </p:cmAuthor>
  <p:cmAuthor id="3" name="Angel C. Carroll" initials="ACC" lastIdx="8" clrIdx="2">
    <p:extLst>
      <p:ext uri="{19B8F6BF-5375-455C-9EA6-DF929625EA0E}">
        <p15:presenceInfo xmlns:p15="http://schemas.microsoft.com/office/powerpoint/2012/main" userId="S-1-5-21-3838001524-2532167733-2738084025-3600" providerId="AD"/>
      </p:ext>
    </p:extLst>
  </p:cmAuthor>
  <p:cmAuthor id="4" name="Karen Sokohl" initials="KS" lastIdx="3" clrIdx="3">
    <p:extLst>
      <p:ext uri="{19B8F6BF-5375-455C-9EA6-DF929625EA0E}">
        <p15:presenceInfo xmlns:p15="http://schemas.microsoft.com/office/powerpoint/2012/main" userId="S-1-5-21-3838001524-2532167733-2738084025-1811" providerId="AD"/>
      </p:ext>
    </p:extLst>
  </p:cmAuthor>
  <p:cmAuthor id="5" name="Shannon F. Edwards" initials="SFE" lastIdx="14" clrIdx="4">
    <p:extLst>
      <p:ext uri="{19B8F6BF-5375-455C-9EA6-DF929625EA0E}">
        <p15:presenceInfo xmlns:p15="http://schemas.microsoft.com/office/powerpoint/2012/main" userId="S-1-5-21-3838001524-2532167733-2738084025-1549" providerId="AD"/>
      </p:ext>
    </p:extLst>
  </p:cmAuthor>
  <p:cmAuthor id="6" name="Liz Robbins Callahan" initials="LRC" lastIdx="1" clrIdx="5">
    <p:extLst>
      <p:ext uri="{19B8F6BF-5375-455C-9EA6-DF929625EA0E}">
        <p15:presenceInfo xmlns:p15="http://schemas.microsoft.com/office/powerpoint/2012/main" userId="Liz Robbins Calla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600"/>
    <a:srgbClr val="002045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80790" autoAdjust="0"/>
  </p:normalViewPr>
  <p:slideViewPr>
    <p:cSldViewPr snapToGrid="0" snapToObjects="1">
      <p:cViewPr varScale="1">
        <p:scale>
          <a:sx n="65" d="100"/>
          <a:sy n="65" d="100"/>
        </p:scale>
        <p:origin x="966" y="6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7554-EDE7-C740-8201-C9DDA9E9AA56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A865-CC10-C149-9C90-415BB204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9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705A-8FF2-604C-8E1D-7FD5CF39FB9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34781-6EDE-5B4E-B103-71F0AC49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unethelpdesk2@unos.or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unos.org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59E3AF-E659-49B2-9FF5-5BDF833A33C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094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planning now for the 2018 UNOS Transplant Management Forum (TMF),</a:t>
            </a:r>
            <a:r>
              <a:rPr lang="en-US" altLang="en-US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be held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24 -26 in Austin, TX</a:t>
            </a:r>
            <a:r>
              <a:rPr lang="en-US" altLang="en-US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Renaissance Austin Hotel. Registration </a:t>
            </a:r>
            <a:r>
              <a:rPr lang="en-US" altLang="en-US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open in December. E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arly-bird registration fee is $750</a:t>
            </a:r>
            <a:r>
              <a:rPr lang="en-US" altLang="en-US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$100 mid-March. Hotel room rate is $229/night.</a:t>
            </a:r>
            <a:endParaRPr lang="en-US" altLang="en-US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0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Every year we invite transplant centers to participate in a staffing survey. </a:t>
            </a:r>
            <a:r>
              <a:rPr lang="en-US" b="0" dirty="0" smtClean="0">
                <a:effectLst/>
              </a:rPr>
              <a:t>This helps administrators determine optimal staffing levels—both nursing and ancillary—given the size and unique characteristics of their transplant center.</a:t>
            </a:r>
          </a:p>
          <a:p>
            <a:endParaRPr lang="en-US" b="0" dirty="0" smtClean="0">
              <a:effectLst/>
            </a:endParaRPr>
          </a:p>
          <a:p>
            <a:r>
              <a:rPr lang="en-US" b="0" dirty="0" smtClean="0">
                <a:effectLst/>
              </a:rPr>
              <a:t>The survey’s primary focus is to get a sense of the size and scope of each transplant program</a:t>
            </a:r>
            <a:r>
              <a:rPr lang="en-US" b="0" baseline="0" dirty="0" smtClean="0">
                <a:effectLst/>
              </a:rPr>
              <a:t> and</a:t>
            </a:r>
            <a:r>
              <a:rPr lang="en-US" b="0" dirty="0" smtClean="0">
                <a:effectLst/>
              </a:rPr>
              <a:t> also identifies the type of personnel working there, as well as how many staff serve in each role.</a:t>
            </a:r>
          </a:p>
          <a:p>
            <a:endParaRPr lang="en-US" alt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In return, we provide benchmarking data only to those programs that submit their completed form. We plan</a:t>
            </a:r>
            <a:r>
              <a:rPr lang="en-US" altLang="en-US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release the </a:t>
            </a:r>
            <a:r>
              <a:rPr lang="en-US" altLang="en-US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Staffing Survey in February 2018 and programs have until May</a:t>
            </a:r>
            <a:r>
              <a:rPr lang="en-US" altLang="en-US" b="0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15th </a:t>
            </a:r>
            <a:r>
              <a:rPr lang="en-US" altLang="en-US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complete it. </a:t>
            </a:r>
          </a:p>
          <a:p>
            <a:endParaRPr lang="en-US" altLang="en-US" b="0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be able</a:t>
            </a:r>
            <a:r>
              <a:rPr lang="en-US" altLang="en-US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access the survey</a:t>
            </a:r>
            <a:r>
              <a:rPr lang="en-US" altLang="en-US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alt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UNet</a:t>
            </a:r>
            <a:r>
              <a:rPr lang="en-US" altLang="en-US" b="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Transplant Administrators site. Contact the UNet Helpdesk at 1-800-978-4334 or </a:t>
            </a:r>
            <a:r>
              <a:rPr lang="en-US" altLang="en-US" b="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unethelpdesk@unos.org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if you need access.</a:t>
            </a:r>
          </a:p>
          <a:p>
            <a:r>
              <a:rPr lang="en-US" alt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6971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defRPr/>
            </a:pP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UNOS Request for Information (RFI) documents were released</a:t>
            </a:r>
            <a:r>
              <a:rPr lang="en-US" altLang="en-US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transplant hospitals so that they could</a:t>
            </a:r>
            <a:r>
              <a:rPr lang="en-US" altLang="en-US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submit essential organ transplant program data to insurance and managed care companies.</a:t>
            </a:r>
          </a:p>
          <a:p>
            <a:pPr>
              <a:defRPr/>
            </a:pPr>
            <a:endParaRPr lang="en-US" alt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UNOS release</a:t>
            </a:r>
            <a:r>
              <a:rPr lang="en-US" altLang="en-US" b="0" strike="noStrike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its 2018 transplant center RFI on Jan. 31st.  Transplant administrators can</a:t>
            </a:r>
            <a:r>
              <a:rPr lang="en-US" altLang="en-US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forms until the 2019 RFI is released in late January 2019, but</a:t>
            </a:r>
            <a:r>
              <a:rPr lang="en-US" altLang="en-US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please 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your center’s payers for their specific</a:t>
            </a:r>
            <a:r>
              <a:rPr lang="en-US" altLang="en-US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deadlines.</a:t>
            </a:r>
          </a:p>
          <a:p>
            <a:pPr>
              <a:defRPr/>
            </a:pP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defRPr/>
            </a:pP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Transplant administrators should work with the person who is responsible for completing their center’s RFI, as they may need assistance with transplant terminology and information requirements.</a:t>
            </a:r>
          </a:p>
          <a:p>
            <a:pPr>
              <a:defRPr/>
            </a:pP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defRPr/>
            </a:pP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RFI is available on the </a:t>
            </a:r>
            <a:r>
              <a:rPr lang="en-US" alt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UNet</a:t>
            </a:r>
            <a:r>
              <a:rPr lang="en-US" altLang="en-US" b="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transplant administrators’ website (</a:t>
            </a:r>
            <a:r>
              <a:rPr lang="en-US" altLang="en-US" b="0" i="1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https://portal.unos.org</a:t>
            </a:r>
            <a:r>
              <a:rPr lang="en-US" altLang="en-US" b="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).  Review your center’s data tables at </a:t>
            </a:r>
            <a:r>
              <a:rPr lang="en-US" altLang="en-US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srtr.org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before completing the RFI. (Note: If you have questions about SRTR data, please contact SRTR at srtr@srtr.org).</a:t>
            </a:r>
          </a:p>
          <a:p>
            <a:pPr>
              <a:defRPr/>
            </a:pP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2018 </a:t>
            </a:r>
            <a:r>
              <a:rPr lang="en-US" altLang="en-US" b="0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includes the standard annual updates to the form, we</a:t>
            </a:r>
            <a:r>
              <a:rPr lang="en-US" altLang="en-US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emoved SRTR table in Payer View </a:t>
            </a:r>
            <a:r>
              <a:rPr lang="en-US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completed Programs Section,</a:t>
            </a:r>
            <a:r>
              <a:rPr lang="en-US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we e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nhanced the user experience by clearly letting users know that once you submit the form you cannot edit it. </a:t>
            </a:r>
            <a:r>
              <a:rPr lang="en-US" altLang="en-US" strike="sng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that the forms cannot be edited once submitted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Corrected several known programming glitches</a:t>
            </a:r>
          </a:p>
          <a:p>
            <a:pPr>
              <a:defRPr/>
            </a:pPr>
            <a:endParaRPr lang="en-US" alt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the </a:t>
            </a:r>
            <a:r>
              <a:rPr lang="en-US" alt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UNet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Help Desk with questions or to obtain access.</a:t>
            </a:r>
          </a:p>
        </p:txBody>
      </p:sp>
    </p:spTree>
    <p:extLst>
      <p:ext uri="{BB962C8B-B14F-4D97-AF65-F5344CB8AC3E}">
        <p14:creationId xmlns:p14="http://schemas.microsoft.com/office/powerpoint/2010/main" val="2802555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transplant administrators are invited to join the Listserv.  It’s an excellent way to receive</a:t>
            </a:r>
            <a:r>
              <a:rPr lang="en-US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immediate feedback and advice from your fellow administrators and learn about educational opportunities. Just use the URL on this slide and follow the instructions. </a:t>
            </a:r>
          </a:p>
          <a:p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820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FCC425-2B0C-4BAA-9C34-22ECAD100BAC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237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540" y="3810000"/>
            <a:ext cx="11073631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800" i="1">
                <a:solidFill>
                  <a:schemeClr val="bg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540" y="3810000"/>
            <a:ext cx="11073631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800" i="1">
                <a:solidFill>
                  <a:schemeClr val="bg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6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5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unos_logo_horiz_left_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84" y="6391780"/>
            <a:ext cx="2972267" cy="304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b="0" i="0" kern="1200">
          <a:solidFill>
            <a:schemeClr val="tx2"/>
          </a:solidFill>
          <a:latin typeface="Arial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bg2"/>
        </a:buClr>
        <a:buSzPct val="80000"/>
        <a:buFont typeface="Wingdings" charset="2"/>
        <a:buChar char="§"/>
        <a:defRPr sz="2800" b="0" i="0" kern="1200">
          <a:solidFill>
            <a:srgbClr val="002045"/>
          </a:solidFill>
          <a:latin typeface="Arial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3" name="Picture 12" descr="unos_optn_logo_blue_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6" y="6326538"/>
            <a:ext cx="1780858" cy="42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3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b="0" i="0" kern="1200">
          <a:solidFill>
            <a:schemeClr val="tx2"/>
          </a:solidFill>
          <a:latin typeface="Arial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bg2"/>
        </a:buClr>
        <a:buSzPct val="80000"/>
        <a:buFont typeface="Wingdings" charset="2"/>
        <a:buChar char="§"/>
        <a:defRPr sz="2800" b="0" i="0" kern="1200">
          <a:solidFill>
            <a:srgbClr val="002045"/>
          </a:solidFill>
          <a:latin typeface="Arial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uno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uno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yahoo.com/neo/groups/TransplantAdministrators/inf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pittman@HCAHealthcare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mailto:angel.carroll@uno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Transplant </a:t>
            </a: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Administrators </a:t>
            </a:r>
            <a:r>
              <a:rPr lang="en-US" alt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(TAC)</a:t>
            </a:r>
            <a:endParaRPr lang="en-US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939926" y="3414714"/>
            <a:ext cx="8307387" cy="100647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US" alt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Spring 2018</a:t>
            </a:r>
            <a:endParaRPr lang="en-US" altLang="en-US" sz="3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93"/>
            <a:ext cx="12188825" cy="709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77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89264" y="1205924"/>
            <a:ext cx="9677601" cy="472908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Release: March 2018</a:t>
            </a:r>
            <a:endParaRPr lang="en-US" alt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Closes: June 15, 2018 * </a:t>
            </a:r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deadline</a:t>
            </a:r>
            <a:endParaRPr lang="en-US" alt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programs completing the survey can see benchmarking data results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 available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alt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alt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portal.unos.org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Updated help documentation and FAQ available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2017 Updates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Questions regarding staffing for kidney exchange registries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regarding staffing for central scheduling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FTE </a:t>
            </a: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categories:</a:t>
            </a:r>
          </a:p>
          <a:p>
            <a:pPr lvl="2">
              <a:lnSpc>
                <a:spcPct val="8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Mid-level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(PA or ARNP)</a:t>
            </a:r>
          </a:p>
          <a:p>
            <a:pPr lvl="2">
              <a:lnSpc>
                <a:spcPct val="8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Pre-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Post- Transplant Medical Assistant for Only Clinic Support</a:t>
            </a:r>
          </a:p>
          <a:p>
            <a:pPr lvl="2">
              <a:lnSpc>
                <a:spcPct val="8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Nurse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Educator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Several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items are better defined and broken out for better data collection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refreshed FAQ page will help further clarify various points of the survey</a:t>
            </a:r>
          </a:p>
          <a:p>
            <a:pPr lvl="1">
              <a:lnSpc>
                <a:spcPct val="80000"/>
              </a:lnSpc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ebdings" panose="05030102010509060703" pitchFamily="18" charset="2"/>
              <a:buNone/>
            </a:pPr>
            <a:endParaRPr lang="en-US" altLang="en-US" sz="2399" dirty="0">
              <a:latin typeface="Calibri" panose="020F0502020204030204" pitchFamily="34" charset="0"/>
            </a:endParaRPr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2017 UNOS Staffing Survey</a:t>
            </a:r>
          </a:p>
        </p:txBody>
      </p:sp>
    </p:spTree>
    <p:extLst>
      <p:ext uri="{BB962C8B-B14F-4D97-AF65-F5344CB8AC3E}">
        <p14:creationId xmlns:p14="http://schemas.microsoft.com/office/powerpoint/2010/main" val="225325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576205" y="1150551"/>
            <a:ext cx="9631938" cy="503509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2018 UNOS RFI release January 31, 2018: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https://portal.unos.org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2017 RFI closed when 2018 RFI was released </a:t>
            </a: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Closes when 2019 RFI is released</a:t>
            </a: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payers for deadlines</a:t>
            </a: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2018 Updates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Included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dates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Removed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SRTR table in Payer View – Completed Programs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Enhanced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user experience by clearly informing users that the forms cannot be edited once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Corrected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several known programming glitches</a:t>
            </a:r>
          </a:p>
          <a:p>
            <a:pPr lvl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31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ebdings" panose="05030102010509060703" pitchFamily="18" charset="2"/>
              <a:buNone/>
            </a:pP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355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599" dirty="0">
                <a:latin typeface="Arial" panose="020B0604020202020204" pitchFamily="34" charset="0"/>
                <a:cs typeface="Arial" panose="020B0604020202020204" pitchFamily="34" charset="0"/>
              </a:rPr>
              <a:t>UNOS Request For Information (RFI)</a:t>
            </a:r>
          </a:p>
        </p:txBody>
      </p:sp>
    </p:spTree>
    <p:extLst>
      <p:ext uri="{BB962C8B-B14F-4D97-AF65-F5344CB8AC3E}">
        <p14:creationId xmlns:p14="http://schemas.microsoft.com/office/powerpoint/2010/main" val="429114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613955" y="1338263"/>
            <a:ext cx="9369834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Join our Listserv! </a:t>
            </a:r>
          </a:p>
          <a:p>
            <a:pPr marL="0" indent="0">
              <a:buNone/>
              <a:defRPr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https://groups.yahoo.com/neo/groups/TransplantAdministrators/info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ebdings" panose="05030102010509060703" pitchFamily="18" charset="2"/>
              <a:buNone/>
              <a:defRPr/>
            </a:pP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2560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Transplant Administrators Listserv</a:t>
            </a:r>
          </a:p>
        </p:txBody>
      </p:sp>
    </p:spTree>
    <p:extLst>
      <p:ext uri="{BB962C8B-B14F-4D97-AF65-F5344CB8AC3E}">
        <p14:creationId xmlns:p14="http://schemas.microsoft.com/office/powerpoint/2010/main" val="1024072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385279" y="1349375"/>
            <a:ext cx="9974746" cy="4699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James Pittman, RN, MSN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Chair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james.pittman@HCAHealthcare.com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Angel Carroll, M.S.W.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Liaison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angel.carroll@unos.org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29700" name="Picture 6" descr="OPTN-trans_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8" y="6273801"/>
            <a:ext cx="14255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0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4">
      <a:dk1>
        <a:srgbClr val="000000"/>
      </a:dk1>
      <a:lt1>
        <a:sysClr val="window" lastClr="FFFFFF"/>
      </a:lt1>
      <a:dk2>
        <a:srgbClr val="0A468C"/>
      </a:dk2>
      <a:lt2>
        <a:srgbClr val="0FA0E4"/>
      </a:lt2>
      <a:accent1>
        <a:srgbClr val="FBC01E"/>
      </a:accent1>
      <a:accent2>
        <a:srgbClr val="78B43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0FA0E4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Expo">
  <a:themeElements>
    <a:clrScheme name="Custom 4">
      <a:dk1>
        <a:srgbClr val="000000"/>
      </a:dk1>
      <a:lt1>
        <a:sysClr val="window" lastClr="FFFFFF"/>
      </a:lt1>
      <a:dk2>
        <a:srgbClr val="0A468C"/>
      </a:dk2>
      <a:lt2>
        <a:srgbClr val="0FA0E4"/>
      </a:lt2>
      <a:accent1>
        <a:srgbClr val="FBC01E"/>
      </a:accent1>
      <a:accent2>
        <a:srgbClr val="78B43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0FA0E4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16BBB36FB9644B4DC5A4168E0CC9B" ma:contentTypeVersion="2" ma:contentTypeDescription="Create a new document." ma:contentTypeScope="" ma:versionID="153c61b9d62639d5fba16c15d24230f8">
  <xsd:schema xmlns:xsd="http://www.w3.org/2001/XMLSchema" xmlns:xs="http://www.w3.org/2001/XMLSchema" xmlns:p="http://schemas.microsoft.com/office/2006/metadata/properties" xmlns:ns2="eb91da90-ef78-48fa-8294-c2e3b9c4157a" targetNamespace="http://schemas.microsoft.com/office/2006/metadata/properties" ma:root="true" ma:fieldsID="0720fbe528f39436e7d2e4027fd66aeb" ns2:_="">
    <xsd:import namespace="eb91da90-ef78-48fa-8294-c2e3b9c4157a"/>
    <xsd:element name="properties">
      <xsd:complexType>
        <xsd:sequence>
          <xsd:element name="documentManagement">
            <xsd:complexType>
              <xsd:all>
                <xsd:element ref="ns2:Note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da90-ef78-48fa-8294-c2e3b9c4157a" elementFormDefault="qualified">
    <xsd:import namespace="http://schemas.microsoft.com/office/2006/documentManagement/types"/>
    <xsd:import namespace="http://schemas.microsoft.com/office/infopath/2007/PartnerControls"/>
    <xsd:element name="Note" ma:index="8" nillable="true" ma:displayName="Notes" ma:internalName="Note">
      <xsd:simpleType>
        <xsd:restriction base="dms:Note">
          <xsd:maxLength value="255"/>
        </xsd:restriction>
      </xsd:simpleType>
    </xsd:element>
    <xsd:element name="Due_x0020_Date" ma:index="9" nillable="true" ma:displayName="Due Date" ma:format="DateOnly" ma:internalName="Du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eb91da90-ef78-48fa-8294-c2e3b9c4157a" xsi:nil="true"/>
    <Note xmlns="eb91da90-ef78-48fa-8294-c2e3b9c4157a" xsi:nil="true"/>
  </documentManagement>
</p:properties>
</file>

<file path=customXml/itemProps1.xml><?xml version="1.0" encoding="utf-8"?>
<ds:datastoreItem xmlns:ds="http://schemas.openxmlformats.org/officeDocument/2006/customXml" ds:itemID="{A9B12C6C-FFD4-4B24-93A0-D6B1A9A728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1da90-ef78-48fa-8294-c2e3b9c41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6051D3-9F9A-4006-AC9C-F8874D002C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4F47A9-92E1-4D98-9552-31A79D5F2CA4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eb91da90-ef78-48fa-8294-c2e3b9c4157a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481</Words>
  <Application>Microsoft Office PowerPoint</Application>
  <PresentationFormat>Custom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Myriad Pro</vt:lpstr>
      <vt:lpstr>Webdings</vt:lpstr>
      <vt:lpstr>Wingdings</vt:lpstr>
      <vt:lpstr>Expo</vt:lpstr>
      <vt:lpstr>1_Expo</vt:lpstr>
      <vt:lpstr> Transplant Administrators Committee (TAC)</vt:lpstr>
      <vt:lpstr>PowerPoint Presentation</vt:lpstr>
      <vt:lpstr>2017 UNOS Staffing Survey</vt:lpstr>
      <vt:lpstr>UNOS Request For Information (RFI)</vt:lpstr>
      <vt:lpstr>Transplant Administrators Listserv</vt:lpstr>
      <vt:lpstr>Questions?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Karen Sokohl</cp:lastModifiedBy>
  <cp:revision>135</cp:revision>
  <dcterms:created xsi:type="dcterms:W3CDTF">2010-09-17T15:26:33Z</dcterms:created>
  <dcterms:modified xsi:type="dcterms:W3CDTF">2018-02-16T17:53:30Z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0x010100B9016BBB36FB9644B4DC5A4168E0CC9B</vt:lpwstr>
  </property>
  <property fmtid="{D5CDD505-2E9C-101B-9397-08002B2CF9AE}" pid="3" name="_dlc_DocIdItemGuid">
    <vt:lpwstr>cb4449b1-6c61-43ae-b280-abfcb53de3ed</vt:lpwstr>
  </property>
  <property fmtid="{D5CDD505-2E9C-101B-9397-08002B2CF9AE}" pid="4" name="Committee">
    <vt:lpwstr>5;#Transplant Administrators|3322fc9b-5744-4b70-8a68-cb839a094a29</vt:lpwstr>
  </property>
</Properties>
</file>