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1"/>
  </p:notesMasterIdLst>
  <p:handoutMasterIdLst>
    <p:handoutMasterId r:id="rId12"/>
  </p:handoutMasterIdLst>
  <p:sldIdLst>
    <p:sldId id="261" r:id="rId5"/>
    <p:sldId id="270" r:id="rId6"/>
    <p:sldId id="271" r:id="rId7"/>
    <p:sldId id="272" r:id="rId8"/>
    <p:sldId id="273" r:id="rId9"/>
    <p:sldId id="274" r:id="rId1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2" clrIdx="0">
    <p:extLst>
      <p:ext uri="{19B8F6BF-5375-455C-9EA6-DF929625EA0E}">
        <p15:presenceInfo xmlns:p15="http://schemas.microsoft.com/office/powerpoint/2012/main" userId="S-1-5-21-3838001524-2532167733-2738084025-1549" providerId="AD"/>
      </p:ext>
    </p:extLst>
  </p:cmAuthor>
  <p:cmAuthor id="2" name="Melinda C. Woodbury" initials="MCW" lastIdx="5" clrIdx="1">
    <p:extLst>
      <p:ext uri="{19B8F6BF-5375-455C-9EA6-DF929625EA0E}">
        <p15:presenceInfo xmlns:p15="http://schemas.microsoft.com/office/powerpoint/2012/main" userId="S-1-5-21-3838001524-2532167733-2738084025-11927" providerId="AD"/>
      </p:ext>
    </p:extLst>
  </p:cmAuthor>
  <p:cmAuthor id="3" name="Karen Sokohl" initials="KS" lastIdx="1" clrIdx="2">
    <p:extLst>
      <p:ext uri="{19B8F6BF-5375-455C-9EA6-DF929625EA0E}">
        <p15:presenceInfo xmlns:p15="http://schemas.microsoft.com/office/powerpoint/2012/main" userId="S-1-5-21-3838001524-2532167733-2738084025-1811" providerId="AD"/>
      </p:ext>
    </p:extLst>
  </p:cmAuthor>
  <p:cmAuthor id="4" name="Liz Robbins Callahan" initials="LRC" lastIdx="2" clrIdx="3">
    <p:extLst>
      <p:ext uri="{19B8F6BF-5375-455C-9EA6-DF929625EA0E}">
        <p15:presenceInfo xmlns:p15="http://schemas.microsoft.com/office/powerpoint/2012/main" userId="Liz Robbins Calla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2172" autoAdjust="0"/>
  </p:normalViewPr>
  <p:slideViewPr>
    <p:cSldViewPr snapToGrid="0" snapToObjects="1">
      <p:cViewPr varScale="1">
        <p:scale>
          <a:sx n="58" d="100"/>
          <a:sy n="58" d="100"/>
        </p:scale>
        <p:origin x="1248"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8-01-16T21:09:04.916" idx="1">
    <p:pos x="3120" y="804"/>
    <p:text>maybe make this table a different color from the upcoming implementation table to set them apart</p:text>
    <p:extLst>
      <p:ext uri="{C676402C-5697-4E1C-873F-D02D1690AC5C}">
        <p15:threadingInfo xmlns:p15="http://schemas.microsoft.com/office/powerpoint/2012/main" timeZoneBias="300"/>
      </p:ext>
    </p:extLst>
  </p:cm>
  <p:cm authorId="4" dt="2018-01-16T21:09:26.395" idx="2">
    <p:pos x="6060" y="1308"/>
    <p:text>Maybe add "currently out for public comment" to be more clear. Same with cell below.</p:text>
    <p:extLst>
      <p:ext uri="{C676402C-5697-4E1C-873F-D02D1690AC5C}">
        <p15:threadingInfo xmlns:p15="http://schemas.microsoft.com/office/powerpoint/2012/main" timeZoneBias="30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2/16/2018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detailed training and experience requirements for key personnel at VCA transplant programs were approved by the Board in June 2015. A subsequent proposal clarifying what body parts were considered VCAs was approved by the Board in June 2016. Both of these proposals are targeted for implementation in in the second quarter of 2019. </a:t>
            </a:r>
            <a:endParaRPr lang="en-US" dirty="0"/>
          </a:p>
        </p:txBody>
      </p:sp>
      <p:sp>
        <p:nvSpPr>
          <p:cNvPr id="4" name="Slide Number Placeholder 3"/>
          <p:cNvSpPr>
            <a:spLocks noGrp="1"/>
          </p:cNvSpPr>
          <p:nvPr>
            <p:ph type="sldNum" sz="quarter" idx="10"/>
          </p:nvPr>
        </p:nvSpPr>
        <p:spPr/>
        <p:txBody>
          <a:bodyPr/>
          <a:lstStyle/>
          <a:p>
            <a:fld id="{43CA5C01-914A-4E05-9249-C1BC67D803BA}" type="slidenum">
              <a:rPr lang="en-US" smtClean="0"/>
              <a:t>2</a:t>
            </a:fld>
            <a:endParaRPr lang="en-US"/>
          </a:p>
        </p:txBody>
      </p:sp>
    </p:spTree>
    <p:extLst>
      <p:ext uri="{BB962C8B-B14F-4D97-AF65-F5344CB8AC3E}">
        <p14:creationId xmlns:p14="http://schemas.microsoft.com/office/powerpoint/2010/main" val="78099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latin typeface="Arial" panose="020B0604020202020204" pitchFamily="34" charset="0"/>
                <a:cs typeface="Arial" panose="020B0604020202020204" pitchFamily="34" charset="0"/>
              </a:rPr>
              <a:t>In Q1 2016, the VCA Committee surveyed OPOs in the U.S. to identify barriers to VCA authorization and recovery. This survey helped identify areas for future guidance to increase VCA donation.  The Committee has developed a guidance document and educational resource for OPOs to increase the number of VCA donors. This proposal is out for public comment from January 22, 2018 to March 23, 2018. The anticipated date for the Board to consider this guidance is June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Arial" panose="020B0604020202020204" pitchFamily="34" charset="0"/>
                <a:cs typeface="Arial" panose="020B0604020202020204" pitchFamily="34" charset="0"/>
              </a:rPr>
              <a:t>The Committee has developed a proposal to bring greater alignment of the VCA membership requirements with those for solid organ transplant programs.  Chief among these amendments is the addition of a continuing medical education pathway for key personnel who are non-board certified. Such pathways exists for key personnel at heart, lung, liver, kidney, and pancreas transplant programs. </a:t>
            </a:r>
            <a:r>
              <a:rPr lang="en-US" b="0" i="0" baseline="0" dirty="0" smtClean="0">
                <a:latin typeface="Arial" panose="020B0604020202020204" pitchFamily="34" charset="0"/>
                <a:cs typeface="Arial" panose="020B0604020202020204" pitchFamily="34" charset="0"/>
              </a:rPr>
              <a:t>This proposal is out for public comment from January 22, 2018 to March 23, 2018. The anticipated date for consideration by the Board is June 2018.</a:t>
            </a:r>
            <a:endParaRPr lang="en-US"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Arial" panose="020B0604020202020204" pitchFamily="34" charset="0"/>
                <a:cs typeface="Arial" panose="020B0604020202020204" pitchFamily="34" charset="0"/>
              </a:rPr>
              <a:t>The VCA Data Subcommittee has begun early discussions on a proposal to collect wider amounts of information on VCA transplant recipients. The goal of this project is to have a better understanding of VCA functional outcomes to guide future policy-making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3CA5C01-914A-4E05-9249-C1BC67D803BA}" type="slidenum">
              <a:rPr lang="en-US" smtClean="0"/>
              <a:t>3</a:t>
            </a:fld>
            <a:endParaRPr lang="en-US"/>
          </a:p>
        </p:txBody>
      </p:sp>
    </p:spTree>
    <p:extLst>
      <p:ext uri="{BB962C8B-B14F-4D97-AF65-F5344CB8AC3E}">
        <p14:creationId xmlns:p14="http://schemas.microsoft.com/office/powerpoint/2010/main" val="450535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list of all the approved programs</a:t>
            </a:r>
            <a:r>
              <a:rPr lang="en-US" baseline="0" dirty="0" smtClean="0"/>
              <a:t> are on the OPTN site. </a:t>
            </a:r>
            <a:endParaRPr lang="en-US" dirty="0"/>
          </a:p>
        </p:txBody>
      </p:sp>
      <p:sp>
        <p:nvSpPr>
          <p:cNvPr id="4" name="Slide Number Placeholder 3"/>
          <p:cNvSpPr>
            <a:spLocks noGrp="1"/>
          </p:cNvSpPr>
          <p:nvPr>
            <p:ph type="sldNum" sz="quarter" idx="10"/>
          </p:nvPr>
        </p:nvSpPr>
        <p:spPr/>
        <p:txBody>
          <a:bodyPr/>
          <a:lstStyle/>
          <a:p>
            <a:fld id="{43CA5C01-914A-4E05-9249-C1BC67D803BA}" type="slidenum">
              <a:rPr lang="en-US" smtClean="0"/>
              <a:t>4</a:t>
            </a:fld>
            <a:endParaRPr lang="en-US"/>
          </a:p>
        </p:txBody>
      </p:sp>
    </p:spTree>
    <p:extLst>
      <p:ext uri="{BB962C8B-B14F-4D97-AF65-F5344CB8AC3E}">
        <p14:creationId xmlns:p14="http://schemas.microsoft.com/office/powerpoint/2010/main" val="262984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Vascularized Composite Allograft (VCA) Transplantation Committee</a:t>
            </a:r>
          </a:p>
        </p:txBody>
      </p:sp>
      <p:sp>
        <p:nvSpPr>
          <p:cNvPr id="6" name="Subtitle 2"/>
          <p:cNvSpPr>
            <a:spLocks noGrp="1"/>
          </p:cNvSpPr>
          <p:nvPr>
            <p:ph type="subTitle" idx="1"/>
          </p:nvPr>
        </p:nvSpPr>
        <p:spPr>
          <a:xfrm>
            <a:off x="556539" y="4105711"/>
            <a:ext cx="11073631" cy="753036"/>
          </a:xfrm>
        </p:spPr>
        <p:txBody>
          <a:bodyPr>
            <a:normAutofit/>
          </a:bodyPr>
          <a:lstStyle/>
          <a:p>
            <a:r>
              <a:rPr lang="en-US" sz="3600" dirty="0" smtClean="0"/>
              <a:t>Spring 2018</a:t>
            </a:r>
            <a:endParaRPr lang="en-US" sz="3600" dirty="0"/>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34099275"/>
              </p:ext>
            </p:extLst>
          </p:nvPr>
        </p:nvGraphicFramePr>
        <p:xfrm>
          <a:off x="385279" y="1007872"/>
          <a:ext cx="11395283" cy="5175801"/>
        </p:xfrm>
        <a:graphic>
          <a:graphicData uri="http://schemas.openxmlformats.org/drawingml/2006/table">
            <a:tbl>
              <a:tblPr firstRow="1" bandRow="1">
                <a:tableStyleId>{21E4AEA4-8DFA-4A89-87EB-49C32662AFE0}</a:tableStyleId>
              </a:tblPr>
              <a:tblGrid>
                <a:gridCol w="7368071">
                  <a:extLst>
                    <a:ext uri="{9D8B030D-6E8A-4147-A177-3AD203B41FA5}">
                      <a16:colId xmlns:a16="http://schemas.microsoft.com/office/drawing/2014/main" xmlns="" val="20000"/>
                    </a:ext>
                  </a:extLst>
                </a:gridCol>
                <a:gridCol w="1733550">
                  <a:extLst>
                    <a:ext uri="{9D8B030D-6E8A-4147-A177-3AD203B41FA5}">
                      <a16:colId xmlns:a16="http://schemas.microsoft.com/office/drawing/2014/main" xmlns="" val="20001"/>
                    </a:ext>
                  </a:extLst>
                </a:gridCol>
                <a:gridCol w="2293662">
                  <a:extLst>
                    <a:ext uri="{9D8B030D-6E8A-4147-A177-3AD203B41FA5}">
                      <a16:colId xmlns:a16="http://schemas.microsoft.com/office/drawing/2014/main" xmlns="" val="20002"/>
                    </a:ext>
                  </a:extLst>
                </a:gridCol>
              </a:tblGrid>
              <a:tr h="700857">
                <a:tc>
                  <a:txBody>
                    <a:bodyPr/>
                    <a:lstStyle/>
                    <a:p>
                      <a:pPr algn="ctr"/>
                      <a:r>
                        <a:rPr lang="en-US" sz="2000" dirty="0" smtClean="0">
                          <a:solidFill>
                            <a:schemeClr val="tx1"/>
                          </a:solidFill>
                          <a:latin typeface="Arial" panose="020B0604020202020204" pitchFamily="34" charset="0"/>
                          <a:cs typeface="Arial" panose="020B0604020202020204" pitchFamily="34" charset="0"/>
                        </a:rPr>
                        <a:t>Proposal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Board Approval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Implementation Date</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0"/>
                  </a:ext>
                </a:extLst>
              </a:tr>
              <a:tr h="1539844">
                <a:tc>
                  <a:txBody>
                    <a:bodyPr/>
                    <a:lstStyle/>
                    <a:p>
                      <a:r>
                        <a:rPr lang="en-US" sz="2000" b="1" dirty="0" smtClean="0">
                          <a:latin typeface="Arial" panose="020B0604020202020204" pitchFamily="34" charset="0"/>
                          <a:cs typeface="Arial" panose="020B0604020202020204" pitchFamily="34" charset="0"/>
                        </a:rPr>
                        <a:t>Membership Requirements for VCA Transplant</a:t>
                      </a:r>
                      <a:r>
                        <a:rPr lang="en-US" sz="2000" b="1" baseline="0" dirty="0" smtClean="0">
                          <a:latin typeface="Arial" panose="020B0604020202020204" pitchFamily="34" charset="0"/>
                          <a:cs typeface="Arial" panose="020B0604020202020204" pitchFamily="34" charset="0"/>
                        </a:rPr>
                        <a:t> Programs</a:t>
                      </a:r>
                    </a:p>
                    <a:p>
                      <a:pPr marL="285750" indent="-285750">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Established minimum training and experience requirements for key personnel</a:t>
                      </a:r>
                      <a:endParaRPr lang="en-US" sz="20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000" dirty="0" smtClean="0">
                          <a:latin typeface="Arial" panose="020B0604020202020204" pitchFamily="34" charset="0"/>
                          <a:cs typeface="Arial" panose="020B0604020202020204" pitchFamily="34" charset="0"/>
                        </a:rPr>
                        <a:t>June 2015</a:t>
                      </a:r>
                      <a:endParaRPr lang="en-US" sz="20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000" i="0" dirty="0" smtClean="0">
                          <a:latin typeface="Arial" panose="020B0604020202020204" pitchFamily="34" charset="0"/>
                          <a:cs typeface="Arial" panose="020B0604020202020204" pitchFamily="34" charset="0"/>
                        </a:rPr>
                        <a:t>Q2 2019</a:t>
                      </a:r>
                      <a:endParaRPr lang="en-US" sz="20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1"/>
                  </a:ext>
                </a:extLst>
              </a:tr>
              <a:tr h="2934941">
                <a:tc>
                  <a:txBody>
                    <a:bodyPr/>
                    <a:lstStyle/>
                    <a:p>
                      <a:r>
                        <a:rPr lang="en-US" sz="2000" b="1" dirty="0" smtClean="0">
                          <a:latin typeface="Arial" panose="020B0604020202020204" pitchFamily="34" charset="0"/>
                          <a:cs typeface="Arial" panose="020B0604020202020204" pitchFamily="34" charset="0"/>
                        </a:rPr>
                        <a:t>List Covered Body</a:t>
                      </a:r>
                      <a:r>
                        <a:rPr lang="en-US" sz="2000" b="1" baseline="0" dirty="0" smtClean="0">
                          <a:latin typeface="Arial" panose="020B0604020202020204" pitchFamily="34" charset="0"/>
                          <a:cs typeface="Arial" panose="020B0604020202020204" pitchFamily="34" charset="0"/>
                        </a:rPr>
                        <a:t> Parts Pertaining to VCA</a:t>
                      </a:r>
                    </a:p>
                    <a:p>
                      <a:pPr marL="342900" marR="0" lvl="0" indent="-342900">
                        <a:lnSpc>
                          <a:spcPct val="100000"/>
                        </a:lnSpc>
                        <a:spcBef>
                          <a:spcPts val="0"/>
                        </a:spcBef>
                        <a:spcAft>
                          <a:spcPts val="600"/>
                        </a:spcAft>
                        <a:buSzPct val="80000"/>
                        <a:buFont typeface="Symbol" panose="05050102010706020507" pitchFamily="18" charset="2"/>
                        <a:buChar char=""/>
                      </a:pPr>
                      <a:r>
                        <a:rPr lang="en-US" sz="20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Added </a:t>
                      </a:r>
                      <a:r>
                        <a:rPr lang="en-US" sz="2000" u="none"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8</a:t>
                      </a:r>
                      <a:r>
                        <a:rPr lang="en-US" sz="20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covered body parts (OPTN Policy 1.2)</a:t>
                      </a:r>
                    </a:p>
                    <a:p>
                      <a:pPr marL="342900" marR="0" lvl="0" indent="-342900">
                        <a:lnSpc>
                          <a:spcPct val="100000"/>
                        </a:lnSpc>
                        <a:spcBef>
                          <a:spcPts val="0"/>
                        </a:spcBef>
                        <a:spcAft>
                          <a:spcPts val="600"/>
                        </a:spcAft>
                        <a:buSzPct val="80000"/>
                        <a:buFont typeface="Symbol" panose="05050102010706020507" pitchFamily="18" charset="2"/>
                        <a:buChar char=""/>
                      </a:pPr>
                      <a:r>
                        <a:rPr lang="en-US" sz="2000" b="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Made</a:t>
                      </a:r>
                      <a:r>
                        <a:rPr lang="en-US" sz="2000" b="1"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0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training and experience requirements for primary transplant surgeons of head,</a:t>
                      </a:r>
                      <a:r>
                        <a:rPr lang="en-US" sz="2000" baseline="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 </a:t>
                      </a:r>
                      <a:r>
                        <a:rPr lang="en-US" sz="20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neck and upper limb transplant programs consistent</a:t>
                      </a:r>
                    </a:p>
                    <a:p>
                      <a:pPr marL="342900" marR="0" lvl="0" indent="-342900">
                        <a:lnSpc>
                          <a:spcPct val="100000"/>
                        </a:lnSpc>
                        <a:spcBef>
                          <a:spcPts val="0"/>
                        </a:spcBef>
                        <a:spcAft>
                          <a:spcPts val="600"/>
                        </a:spcAft>
                        <a:buSzPct val="80000"/>
                        <a:buFont typeface="Symbol" panose="05050102010706020507" pitchFamily="18" charset="2"/>
                        <a:buChar char=""/>
                      </a:pPr>
                      <a:r>
                        <a:rPr lang="en-US" sz="2000" dirty="0" smtClean="0">
                          <a:solidFill>
                            <a:srgbClr val="000000"/>
                          </a:solidFill>
                          <a:effectLst/>
                          <a:latin typeface="Arial" panose="020B0604020202020204" pitchFamily="34" charset="0"/>
                          <a:ea typeface="Cambria" panose="02040503050406030204" pitchFamily="18" charset="0"/>
                          <a:cs typeface="Arial" panose="020B0604020202020204" pitchFamily="34" charset="0"/>
                        </a:rPr>
                        <a:t>Non-substantive changes to Bylaws, Appendix J for style, consistency, and clarity</a:t>
                      </a:r>
                      <a:endParaRPr lang="en-US" sz="20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000" dirty="0" smtClean="0">
                          <a:latin typeface="Arial" panose="020B0604020202020204" pitchFamily="34" charset="0"/>
                          <a:cs typeface="Arial" panose="020B0604020202020204" pitchFamily="34" charset="0"/>
                        </a:rPr>
                        <a:t>June</a:t>
                      </a:r>
                      <a:r>
                        <a:rPr lang="en-US" sz="2000" baseline="0" dirty="0" smtClean="0">
                          <a:latin typeface="Arial" panose="020B0604020202020204" pitchFamily="34" charset="0"/>
                          <a:cs typeface="Arial" panose="020B0604020202020204" pitchFamily="34" charset="0"/>
                        </a:rPr>
                        <a:t> 2016</a:t>
                      </a:r>
                      <a:endParaRPr lang="en-US" sz="200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000" i="0" dirty="0" smtClean="0">
                          <a:latin typeface="Arial" panose="020B0604020202020204" pitchFamily="34" charset="0"/>
                          <a:cs typeface="Arial" panose="020B0604020202020204" pitchFamily="34" charset="0"/>
                        </a:rPr>
                        <a:t>Q2 2019</a:t>
                      </a:r>
                      <a:endParaRPr lang="en-US" sz="2000" i="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2"/>
                  </a:ext>
                </a:extLst>
              </a:tr>
            </a:tbl>
          </a:graphicData>
        </a:graphic>
      </p:graphicFrame>
      <p:sp>
        <p:nvSpPr>
          <p:cNvPr id="3" name="Title 2"/>
          <p:cNvSpPr>
            <a:spLocks noGrp="1"/>
          </p:cNvSpPr>
          <p:nvPr>
            <p:ph type="title"/>
          </p:nvPr>
        </p:nvSpPr>
        <p:spPr/>
        <p:txBody>
          <a:bodyPr/>
          <a:lstStyle/>
          <a:p>
            <a:r>
              <a:rPr lang="en-US" dirty="0" smtClean="0"/>
              <a:t>Upcoming Policy Implementations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379842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12868298"/>
              </p:ext>
            </p:extLst>
          </p:nvPr>
        </p:nvGraphicFramePr>
        <p:xfrm>
          <a:off x="385279" y="1230678"/>
          <a:ext cx="11408425" cy="4205542"/>
        </p:xfrm>
        <a:graphic>
          <a:graphicData uri="http://schemas.openxmlformats.org/drawingml/2006/table">
            <a:tbl>
              <a:tblPr firstRow="1" bandRow="1">
                <a:tableStyleId>{21E4AEA4-8DFA-4A89-87EB-49C32662AFE0}</a:tableStyleId>
              </a:tblPr>
              <a:tblGrid>
                <a:gridCol w="8081166">
                  <a:extLst>
                    <a:ext uri="{9D8B030D-6E8A-4147-A177-3AD203B41FA5}">
                      <a16:colId xmlns:a16="http://schemas.microsoft.com/office/drawing/2014/main" xmlns="" val="20000"/>
                    </a:ext>
                  </a:extLst>
                </a:gridCol>
                <a:gridCol w="3327259">
                  <a:extLst>
                    <a:ext uri="{9D8B030D-6E8A-4147-A177-3AD203B41FA5}">
                      <a16:colId xmlns:a16="http://schemas.microsoft.com/office/drawing/2014/main" xmlns="" val="20001"/>
                    </a:ext>
                  </a:extLst>
                </a:gridCol>
              </a:tblGrid>
              <a:tr h="396137">
                <a:tc>
                  <a:txBody>
                    <a:bodyPr/>
                    <a:lstStyle/>
                    <a:p>
                      <a:pPr algn="ctr"/>
                      <a:r>
                        <a:rPr lang="en-US" sz="2000" dirty="0" smtClean="0">
                          <a:solidFill>
                            <a:schemeClr val="tx1"/>
                          </a:solidFill>
                          <a:latin typeface="Arial" panose="020B0604020202020204" pitchFamily="34" charset="0"/>
                          <a:cs typeface="Arial" panose="020B0604020202020204" pitchFamily="34" charset="0"/>
                        </a:rPr>
                        <a:t>Proposal</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Status</a:t>
                      </a:r>
                      <a:endParaRPr lang="en-US" sz="2000" dirty="0">
                        <a:solidFill>
                          <a:schemeClr val="tx1"/>
                        </a:solidFill>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0"/>
                  </a:ext>
                </a:extLst>
              </a:tr>
              <a:tr h="1249355">
                <a:tc>
                  <a:txBody>
                    <a:bodyPr/>
                    <a:lstStyle/>
                    <a:p>
                      <a:r>
                        <a:rPr lang="en-US" sz="2000" b="1" dirty="0" smtClean="0">
                          <a:latin typeface="Arial" panose="020B0604020202020204" pitchFamily="34" charset="0"/>
                          <a:cs typeface="Arial" panose="020B0604020202020204" pitchFamily="34" charset="0"/>
                        </a:rPr>
                        <a:t>Guidance to OPOs on Optimizing VCA Authorization</a:t>
                      </a:r>
                      <a:r>
                        <a:rPr lang="en-US" sz="2000" b="1" baseline="0" dirty="0" smtClean="0">
                          <a:latin typeface="Arial" panose="020B0604020202020204" pitchFamily="34" charset="0"/>
                          <a:cs typeface="Arial" panose="020B0604020202020204" pitchFamily="34" charset="0"/>
                        </a:rPr>
                        <a:t> &amp; Recovery</a:t>
                      </a:r>
                    </a:p>
                    <a:p>
                      <a:pPr marL="285750" indent="-285750">
                        <a:buFont typeface="Arial" panose="020B0604020202020204" pitchFamily="34" charset="0"/>
                        <a:buChar char="•"/>
                      </a:pPr>
                      <a:r>
                        <a:rPr lang="en-US" sz="2000" b="0" i="0" baseline="0" dirty="0" smtClean="0">
                          <a:latin typeface="Arial" panose="020B0604020202020204" pitchFamily="34" charset="0"/>
                          <a:cs typeface="Arial" panose="020B0604020202020204" pitchFamily="34" charset="0"/>
                        </a:rPr>
                        <a:t>Developing guidance document and educational resource</a:t>
                      </a:r>
                      <a:endParaRPr lang="en-US" sz="2000" b="0" i="0" baseline="0" dirty="0">
                        <a:latin typeface="Arial" panose="020B0604020202020204" pitchFamily="34" charset="0"/>
                        <a:cs typeface="Arial" panose="020B0604020202020204" pitchFamily="34" charset="0"/>
                      </a:endParaRPr>
                    </a:p>
                  </a:txBody>
                  <a:tcPr marL="91416" marR="91416" marT="45708" marB="45708" anchor="ctr"/>
                </a:tc>
                <a:tc>
                  <a:txBody>
                    <a:bodyPr/>
                    <a:lstStyle/>
                    <a:p>
                      <a:r>
                        <a:rPr lang="en-US" sz="2000" dirty="0" smtClean="0">
                          <a:latin typeface="Arial" panose="020B0604020202020204" pitchFamily="34" charset="0"/>
                          <a:cs typeface="Arial" panose="020B0604020202020204" pitchFamily="34" charset="0"/>
                        </a:rPr>
                        <a:t>Public Comment</a:t>
                      </a:r>
                      <a:endParaRPr lang="en-US" sz="200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1"/>
                  </a:ext>
                </a:extLst>
              </a:tr>
              <a:tr h="1249355">
                <a:tc>
                  <a:txBody>
                    <a:bodyPr/>
                    <a:lstStyle/>
                    <a:p>
                      <a:r>
                        <a:rPr lang="en-US" sz="2000" b="1" dirty="0" smtClean="0">
                          <a:latin typeface="Arial" panose="020B0604020202020204" pitchFamily="34" charset="0"/>
                          <a:cs typeface="Arial" panose="020B0604020202020204" pitchFamily="34" charset="0"/>
                        </a:rPr>
                        <a:t>Aligning VCA Membership Requirements</a:t>
                      </a:r>
                      <a:r>
                        <a:rPr lang="en-US" sz="2000" b="1" baseline="0" dirty="0" smtClean="0">
                          <a:latin typeface="Arial" panose="020B0604020202020204" pitchFamily="34" charset="0"/>
                          <a:cs typeface="Arial" panose="020B0604020202020204" pitchFamily="34" charset="0"/>
                        </a:rPr>
                        <a:t> with Requirements for Other Transplant Programs</a:t>
                      </a:r>
                    </a:p>
                    <a:p>
                      <a:pPr marL="285750" indent="-285750">
                        <a:buFont typeface="Arial" panose="020B0604020202020204" pitchFamily="34" charset="0"/>
                        <a:buChar char="•"/>
                      </a:pPr>
                      <a:r>
                        <a:rPr lang="en-US" sz="2000" b="0" baseline="0" dirty="0" smtClean="0">
                          <a:latin typeface="Arial" panose="020B0604020202020204" pitchFamily="34" charset="0"/>
                          <a:cs typeface="Arial" panose="020B0604020202020204" pitchFamily="34" charset="0"/>
                        </a:rPr>
                        <a:t>Need greater alignment of membership requirements in OPTN Bylaws Appendix J of VCA and solid organ transplant programs</a:t>
                      </a:r>
                    </a:p>
                  </a:txBody>
                  <a:tcPr marL="91416" marR="91416" marT="45708" marB="4570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Public Comment</a:t>
                      </a:r>
                    </a:p>
                  </a:txBody>
                  <a:tcPr marL="91416" marR="91416" marT="45708" marB="45708" anchor="ctr"/>
                </a:tc>
                <a:extLst>
                  <a:ext uri="{0D108BD9-81ED-4DB2-BD59-A6C34878D82A}">
                    <a16:rowId xmlns:a16="http://schemas.microsoft.com/office/drawing/2014/main" xmlns="" val="10002"/>
                  </a:ext>
                </a:extLst>
              </a:tr>
              <a:tr h="1249355">
                <a:tc>
                  <a:txBody>
                    <a:bodyPr/>
                    <a:lstStyle/>
                    <a:p>
                      <a:pPr marL="0" indent="0">
                        <a:buFont typeface="Arial" panose="020B0604020202020204" pitchFamily="34" charset="0"/>
                        <a:buNone/>
                      </a:pPr>
                      <a:r>
                        <a:rPr lang="en-US" sz="2000" b="1" baseline="0" dirty="0" smtClean="0">
                          <a:latin typeface="Arial" panose="020B0604020202020204" pitchFamily="34" charset="0"/>
                          <a:cs typeface="Arial" panose="020B0604020202020204" pitchFamily="34" charset="0"/>
                        </a:rPr>
                        <a:t>Understanding VCA Functional Outcomes</a:t>
                      </a:r>
                    </a:p>
                    <a:p>
                      <a:pPr marL="342900" indent="-342900">
                        <a:buFont typeface="Arial" panose="020B0604020202020204" pitchFamily="34" charset="0"/>
                        <a:buChar char="•"/>
                      </a:pPr>
                      <a:r>
                        <a:rPr lang="en-US" sz="2000" b="0" baseline="0" dirty="0" smtClean="0">
                          <a:latin typeface="Arial" panose="020B0604020202020204" pitchFamily="34" charset="0"/>
                          <a:cs typeface="Arial" panose="020B0604020202020204" pitchFamily="34" charset="0"/>
                        </a:rPr>
                        <a:t>Modify VCA recipient data collection to have better understanding of functional outcomes</a:t>
                      </a:r>
                    </a:p>
                  </a:txBody>
                  <a:tcPr marL="91416" marR="91416" marT="45708" marB="45708" anchor="ctr"/>
                </a:tc>
                <a:tc>
                  <a:txBody>
                    <a:bodyPr/>
                    <a:lstStyle/>
                    <a:p>
                      <a:r>
                        <a:rPr lang="en-US" sz="2000" dirty="0" smtClean="0">
                          <a:latin typeface="Arial" panose="020B0604020202020204" pitchFamily="34" charset="0"/>
                          <a:cs typeface="Arial" panose="020B0604020202020204" pitchFamily="34" charset="0"/>
                        </a:rPr>
                        <a:t>Early discussions</a:t>
                      </a:r>
                      <a:endParaRPr lang="en-US" sz="2000" dirty="0">
                        <a:latin typeface="Arial" panose="020B0604020202020204" pitchFamily="34" charset="0"/>
                        <a:cs typeface="Arial" panose="020B0604020202020204" pitchFamily="34" charset="0"/>
                      </a:endParaRPr>
                    </a:p>
                  </a:txBody>
                  <a:tcPr marL="91416" marR="91416" marT="45708" marB="45708" anchor="ctr"/>
                </a:tc>
                <a:extLst>
                  <a:ext uri="{0D108BD9-81ED-4DB2-BD59-A6C34878D82A}">
                    <a16:rowId xmlns:a16="http://schemas.microsoft.com/office/drawing/2014/main" xmlns="" val="10003"/>
                  </a:ext>
                </a:extLst>
              </a:tr>
            </a:tbl>
          </a:graphicData>
        </a:graphic>
      </p:graphicFrame>
      <p:sp>
        <p:nvSpPr>
          <p:cNvPr id="3" name="Title 2"/>
          <p:cNvSpPr>
            <a:spLocks noGrp="1"/>
          </p:cNvSpPr>
          <p:nvPr>
            <p:ph type="title"/>
          </p:nvPr>
        </p:nvSpPr>
        <p:spPr/>
        <p:txBody>
          <a:bodyPr/>
          <a:lstStyle/>
          <a:p>
            <a:r>
              <a:rPr lang="en-US" dirty="0" smtClean="0"/>
              <a:t>Future Project Ideas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3760822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Title 1"/>
          <p:cNvSpPr>
            <a:spLocks noGrp="1"/>
          </p:cNvSpPr>
          <p:nvPr>
            <p:ph type="title"/>
          </p:nvPr>
        </p:nvSpPr>
        <p:spPr>
          <a:xfrm>
            <a:off x="73026" y="-3266"/>
            <a:ext cx="11648734" cy="859466"/>
          </a:xfrm>
        </p:spPr>
        <p:txBody>
          <a:bodyPr/>
          <a:lstStyle/>
          <a:p>
            <a:r>
              <a:rPr lang="en-US" sz="3599" dirty="0">
                <a:latin typeface="Arial" panose="020B0604020202020204" pitchFamily="34" charset="0"/>
                <a:cs typeface="Arial" panose="020B0604020202020204" pitchFamily="34" charset="0"/>
              </a:rPr>
              <a:t>Approved VCA Transplant Programs* as of </a:t>
            </a:r>
            <a:r>
              <a:rPr lang="en-US" sz="3599" dirty="0" smtClean="0">
                <a:latin typeface="Arial" panose="020B0604020202020204" pitchFamily="34" charset="0"/>
                <a:cs typeface="Arial" panose="020B0604020202020204" pitchFamily="34" charset="0"/>
              </a:rPr>
              <a:t>12/29/2017 </a:t>
            </a:r>
            <a:endParaRPr lang="en-US" sz="3599" dirty="0"/>
          </a:p>
        </p:txBody>
      </p:sp>
      <p:sp>
        <p:nvSpPr>
          <p:cNvPr id="9" name="TextBox 8"/>
          <p:cNvSpPr txBox="1"/>
          <p:nvPr/>
        </p:nvSpPr>
        <p:spPr>
          <a:xfrm>
            <a:off x="3774201" y="5876865"/>
            <a:ext cx="4788490" cy="369204"/>
          </a:xfrm>
          <a:prstGeom prst="rect">
            <a:avLst/>
          </a:prstGeom>
          <a:noFill/>
        </p:spPr>
        <p:txBody>
          <a:bodyPr wrap="none" rtlCol="0">
            <a:spAutoFit/>
          </a:bodyPr>
          <a:lstStyle/>
          <a:p>
            <a:r>
              <a:rPr lang="en-US" sz="1799" dirty="0">
                <a:latin typeface="Arial" panose="020B0604020202020204" pitchFamily="34" charset="0"/>
                <a:cs typeface="Arial" panose="020B0604020202020204" pitchFamily="34" charset="0"/>
              </a:rPr>
              <a:t>* Representing 27 unique transplant centers</a:t>
            </a:r>
          </a:p>
        </p:txBody>
      </p:sp>
      <p:graphicFrame>
        <p:nvGraphicFramePr>
          <p:cNvPr id="2" name="Object 1"/>
          <p:cNvGraphicFramePr>
            <a:graphicFrameLocks noChangeAspect="1"/>
          </p:cNvGraphicFramePr>
          <p:nvPr>
            <p:extLst>
              <p:ext uri="{D42A27DB-BD31-4B8C-83A1-F6EECF244321}">
                <p14:modId xmlns:p14="http://schemas.microsoft.com/office/powerpoint/2010/main" val="4286078418"/>
              </p:ext>
            </p:extLst>
          </p:nvPr>
        </p:nvGraphicFramePr>
        <p:xfrm>
          <a:off x="2199702" y="840462"/>
          <a:ext cx="7527552" cy="5007258"/>
        </p:xfrm>
        <a:graphic>
          <a:graphicData uri="http://schemas.openxmlformats.org/presentationml/2006/ole">
            <mc:AlternateContent xmlns:mc="http://schemas.openxmlformats.org/markup-compatibility/2006">
              <mc:Choice xmlns:v="urn:schemas-microsoft-com:vml" Requires="v">
                <p:oleObj spid="_x0000_s1042" name="Worksheet" r:id="rId5" imgW="4581436" imgH="3048090" progId="Excel.Sheet.12">
                  <p:embed/>
                </p:oleObj>
              </mc:Choice>
              <mc:Fallback>
                <p:oleObj name="Worksheet" r:id="rId5" imgW="4581436" imgH="3048090" progId="Excel.Sheet.12">
                  <p:embed/>
                  <p:pic>
                    <p:nvPicPr>
                      <p:cNvPr id="0" name=""/>
                      <p:cNvPicPr/>
                      <p:nvPr/>
                    </p:nvPicPr>
                    <p:blipFill>
                      <a:blip r:embed="rId6"/>
                      <a:stretch>
                        <a:fillRect/>
                      </a:stretch>
                    </p:blipFill>
                    <p:spPr>
                      <a:xfrm>
                        <a:off x="2199702" y="840462"/>
                        <a:ext cx="7527552" cy="5007258"/>
                      </a:xfrm>
                      <a:prstGeom prst="rect">
                        <a:avLst/>
                      </a:prstGeom>
                    </p:spPr>
                  </p:pic>
                </p:oleObj>
              </mc:Fallback>
            </mc:AlternateContent>
          </a:graphicData>
        </a:graphic>
      </p:graphicFrame>
      <p:sp>
        <p:nvSpPr>
          <p:cNvPr id="8" name="TextBox 7"/>
          <p:cNvSpPr txBox="1"/>
          <p:nvPr/>
        </p:nvSpPr>
        <p:spPr>
          <a:xfrm>
            <a:off x="2181087" y="6276792"/>
            <a:ext cx="7819769" cy="646331"/>
          </a:xfrm>
          <a:prstGeom prst="rect">
            <a:avLst/>
          </a:prstGeom>
          <a:noFill/>
        </p:spPr>
        <p:txBody>
          <a:bodyPr wrap="none" rtlCol="0">
            <a:spAutoFit/>
          </a:bodyPr>
          <a:lstStyle/>
          <a:p>
            <a:pPr algn="ctr"/>
            <a:r>
              <a:rPr lang="en-US" sz="1200" b="1" i="1" dirty="0">
                <a:latin typeface="Arial" panose="020B0604020202020204" pitchFamily="34" charset="0"/>
                <a:cs typeface="Arial" panose="020B0604020202020204" pitchFamily="34" charset="0"/>
              </a:rPr>
              <a:t>Based on most recent available information provided by members to the OPTN as of </a:t>
            </a:r>
            <a:r>
              <a:rPr lang="en-US" sz="1200" b="1" i="1" dirty="0" smtClean="0">
                <a:latin typeface="Arial" panose="020B0604020202020204" pitchFamily="34" charset="0"/>
                <a:cs typeface="Arial" panose="020B0604020202020204" pitchFamily="34" charset="0"/>
              </a:rPr>
              <a:t>December 29, 2017.</a:t>
            </a:r>
            <a:endParaRPr lang="en-US" sz="1200" dirty="0">
              <a:latin typeface="Arial" panose="020B0604020202020204" pitchFamily="34" charset="0"/>
              <a:cs typeface="Arial" panose="020B0604020202020204" pitchFamily="34" charset="0"/>
            </a:endParaRPr>
          </a:p>
          <a:p>
            <a:pPr algn="ctr"/>
            <a:r>
              <a:rPr lang="en-US" sz="1200" b="1" i="1" dirty="0">
                <a:latin typeface="Arial" panose="020B0604020202020204" pitchFamily="34" charset="0"/>
                <a:cs typeface="Arial" panose="020B0604020202020204" pitchFamily="34" charset="0"/>
              </a:rPr>
              <a:t>Data subject to change based on future data submission or correction.</a:t>
            </a: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8188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5" name="Title 1"/>
          <p:cNvSpPr>
            <a:spLocks noGrp="1"/>
          </p:cNvSpPr>
          <p:nvPr>
            <p:ph type="title"/>
          </p:nvPr>
        </p:nvSpPr>
        <p:spPr>
          <a:xfrm>
            <a:off x="143487" y="222796"/>
            <a:ext cx="11648734" cy="859466"/>
          </a:xfrm>
        </p:spPr>
        <p:txBody>
          <a:bodyPr/>
          <a:lstStyle/>
          <a:p>
            <a:r>
              <a:rPr lang="en-US" sz="3399" dirty="0">
                <a:latin typeface="Arial" panose="020B0604020202020204" pitchFamily="34" charset="0"/>
                <a:cs typeface="Arial" panose="020B0604020202020204" pitchFamily="34" charset="0"/>
              </a:rPr>
              <a:t>VCA Waiting List and Transplant Numbers by Type             as of </a:t>
            </a:r>
            <a:r>
              <a:rPr lang="en-US" sz="3399" dirty="0" smtClean="0">
                <a:latin typeface="Arial" panose="020B0604020202020204" pitchFamily="34" charset="0"/>
                <a:cs typeface="Arial" panose="020B0604020202020204" pitchFamily="34" charset="0"/>
              </a:rPr>
              <a:t>12/29/17</a:t>
            </a:r>
            <a:endParaRPr lang="en-US" sz="3399" dirty="0">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705264603"/>
              </p:ext>
            </p:extLst>
          </p:nvPr>
        </p:nvGraphicFramePr>
        <p:xfrm>
          <a:off x="536874" y="1195465"/>
          <a:ext cx="10861959" cy="4921705"/>
        </p:xfrm>
        <a:graphic>
          <a:graphicData uri="http://schemas.openxmlformats.org/drawingml/2006/table">
            <a:tbl>
              <a:tblPr firstRow="1" bandRow="1">
                <a:tableStyleId>{9DCAF9ED-07DC-4A11-8D7F-57B35C25682E}</a:tableStyleId>
              </a:tblPr>
              <a:tblGrid>
                <a:gridCol w="3691124">
                  <a:extLst>
                    <a:ext uri="{9D8B030D-6E8A-4147-A177-3AD203B41FA5}">
                      <a16:colId xmlns:a16="http://schemas.microsoft.com/office/drawing/2014/main" xmlns="" val="20000"/>
                    </a:ext>
                  </a:extLst>
                </a:gridCol>
                <a:gridCol w="2854276">
                  <a:extLst>
                    <a:ext uri="{9D8B030D-6E8A-4147-A177-3AD203B41FA5}">
                      <a16:colId xmlns:a16="http://schemas.microsoft.com/office/drawing/2014/main" xmlns="" val="20001"/>
                    </a:ext>
                  </a:extLst>
                </a:gridCol>
                <a:gridCol w="2059721">
                  <a:extLst>
                    <a:ext uri="{9D8B030D-6E8A-4147-A177-3AD203B41FA5}">
                      <a16:colId xmlns:a16="http://schemas.microsoft.com/office/drawing/2014/main" xmlns="" val="20002"/>
                    </a:ext>
                  </a:extLst>
                </a:gridCol>
                <a:gridCol w="2256838">
                  <a:extLst>
                    <a:ext uri="{9D8B030D-6E8A-4147-A177-3AD203B41FA5}">
                      <a16:colId xmlns:a16="http://schemas.microsoft.com/office/drawing/2014/main" xmlns="" val="20003"/>
                    </a:ext>
                  </a:extLst>
                </a:gridCol>
              </a:tblGrid>
              <a:tr h="1188514">
                <a:tc>
                  <a:txBody>
                    <a:bodyPr/>
                    <a:lstStyle/>
                    <a:p>
                      <a:r>
                        <a:rPr lang="en-US" sz="2200" dirty="0" smtClean="0">
                          <a:latin typeface="Arial" panose="020B0604020202020204" pitchFamily="34" charset="0"/>
                          <a:cs typeface="Arial" panose="020B0604020202020204" pitchFamily="34" charset="0"/>
                        </a:rPr>
                        <a:t>VCA Type</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Candidates</a:t>
                      </a:r>
                      <a:r>
                        <a:rPr lang="en-US" sz="2200" baseline="0" dirty="0" smtClean="0">
                          <a:latin typeface="Arial" panose="020B0604020202020204" pitchFamily="34" charset="0"/>
                          <a:cs typeface="Arial" panose="020B0604020202020204" pitchFamily="34" charset="0"/>
                        </a:rPr>
                        <a:t> Added to Waiting List, 7/3/2014-12/29/17</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Transplants,</a:t>
                      </a:r>
                      <a:r>
                        <a:rPr lang="en-US" sz="2200" baseline="0" dirty="0" smtClean="0">
                          <a:latin typeface="Arial" panose="020B0604020202020204" pitchFamily="34" charset="0"/>
                          <a:cs typeface="Arial" panose="020B0604020202020204" pitchFamily="34" charset="0"/>
                        </a:rPr>
                        <a:t> 7/3/2014-12/29/17</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Candidates</a:t>
                      </a:r>
                      <a:r>
                        <a:rPr lang="en-US" sz="2200" baseline="0" dirty="0" smtClean="0">
                          <a:latin typeface="Arial" panose="020B0604020202020204" pitchFamily="34" charset="0"/>
                          <a:cs typeface="Arial" panose="020B0604020202020204" pitchFamily="34" charset="0"/>
                        </a:rPr>
                        <a:t> Waiting as of 12/29/17</a:t>
                      </a:r>
                      <a:endParaRPr lang="en-US" sz="2200"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0"/>
                  </a:ext>
                </a:extLst>
              </a:tr>
              <a:tr h="463716">
                <a:tc>
                  <a:txBody>
                    <a:bodyPr/>
                    <a:lstStyle/>
                    <a:p>
                      <a:r>
                        <a:rPr lang="en-US" sz="2200" dirty="0" smtClean="0">
                          <a:latin typeface="Arial" panose="020B0604020202020204" pitchFamily="34" charset="0"/>
                          <a:cs typeface="Arial" panose="020B0604020202020204" pitchFamily="34" charset="0"/>
                        </a:rPr>
                        <a:t>Abdominal Wall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1"/>
                  </a:ext>
                </a:extLst>
              </a:tr>
              <a:tr h="487179">
                <a:tc>
                  <a:txBody>
                    <a:bodyPr/>
                    <a:lstStyle/>
                    <a:p>
                      <a:r>
                        <a:rPr lang="en-US" sz="2200" dirty="0" smtClean="0">
                          <a:latin typeface="Arial" panose="020B0604020202020204" pitchFamily="34" charset="0"/>
                          <a:cs typeface="Arial" panose="020B0604020202020204" pitchFamily="34" charset="0"/>
                        </a:rPr>
                        <a:t>Head</a:t>
                      </a:r>
                      <a:r>
                        <a:rPr lang="en-US" sz="2200" baseline="0" dirty="0" smtClean="0">
                          <a:latin typeface="Arial" panose="020B0604020202020204" pitchFamily="34" charset="0"/>
                          <a:cs typeface="Arial" panose="020B0604020202020204" pitchFamily="34" charset="0"/>
                        </a:rPr>
                        <a:t> &amp; Neck: Craniofacial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8</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5</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2"/>
                  </a:ext>
                </a:extLst>
              </a:tr>
              <a:tr h="463716">
                <a:tc>
                  <a:txBody>
                    <a:bodyPr/>
                    <a:lstStyle/>
                    <a:p>
                      <a:r>
                        <a:rPr lang="en-US" sz="2200" dirty="0" smtClean="0">
                          <a:latin typeface="Arial" panose="020B0604020202020204" pitchFamily="34" charset="0"/>
                          <a:cs typeface="Arial" panose="020B0604020202020204" pitchFamily="34" charset="0"/>
                        </a:rPr>
                        <a:t>Head &amp; Neck: Scalp</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3"/>
                  </a:ext>
                </a:extLst>
              </a:tr>
              <a:tr h="463716">
                <a:tc>
                  <a:txBody>
                    <a:bodyPr/>
                    <a:lstStyle/>
                    <a:p>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Bilateral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6</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2</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4"/>
                  </a:ext>
                </a:extLst>
              </a:tr>
              <a:tr h="463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Arial" panose="020B0604020202020204" pitchFamily="34" charset="0"/>
                          <a:cs typeface="Arial" panose="020B0604020202020204" pitchFamily="34" charset="0"/>
                        </a:rPr>
                        <a:t>Upper</a:t>
                      </a:r>
                      <a:r>
                        <a:rPr lang="en-US" sz="2200" baseline="0" dirty="0" smtClean="0">
                          <a:latin typeface="Arial" panose="020B0604020202020204" pitchFamily="34" charset="0"/>
                          <a:cs typeface="Arial" panose="020B0604020202020204" pitchFamily="34" charset="0"/>
                        </a:rPr>
                        <a:t> Limb, Unilateral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5"/>
                  </a:ext>
                </a:extLst>
              </a:tr>
              <a:tr h="463716">
                <a:tc>
                  <a:txBody>
                    <a:bodyPr/>
                    <a:lstStyle/>
                    <a:p>
                      <a:r>
                        <a:rPr lang="en-US" sz="2200" dirty="0" smtClean="0">
                          <a:latin typeface="Arial" panose="020B0604020202020204" pitchFamily="34" charset="0"/>
                          <a:cs typeface="Arial" panose="020B0604020202020204" pitchFamily="34" charset="0"/>
                        </a:rPr>
                        <a:t>Other: GU</a:t>
                      </a:r>
                      <a:r>
                        <a:rPr lang="en-US" sz="2200" baseline="0" dirty="0" smtClean="0">
                          <a:latin typeface="Arial" panose="020B0604020202020204" pitchFamily="34" charset="0"/>
                          <a:cs typeface="Arial" panose="020B0604020202020204" pitchFamily="34" charset="0"/>
                        </a:rPr>
                        <a:t> - </a:t>
                      </a:r>
                      <a:r>
                        <a:rPr lang="en-US" sz="2200" dirty="0" smtClean="0">
                          <a:latin typeface="Arial" panose="020B0604020202020204" pitchFamily="34" charset="0"/>
                          <a:cs typeface="Arial" panose="020B0604020202020204" pitchFamily="34" charset="0"/>
                        </a:rPr>
                        <a:t>Penile</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3</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6"/>
                  </a:ext>
                </a:extLst>
              </a:tr>
              <a:tr h="463716">
                <a:tc>
                  <a:txBody>
                    <a:bodyPr/>
                    <a:lstStyle/>
                    <a:p>
                      <a:r>
                        <a:rPr lang="en-US" sz="2200" dirty="0" smtClean="0">
                          <a:latin typeface="Arial" panose="020B0604020202020204" pitchFamily="34" charset="0"/>
                          <a:cs typeface="Arial" panose="020B0604020202020204" pitchFamily="34" charset="0"/>
                        </a:rPr>
                        <a:t>Other: GU - Uterus</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13</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10</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b="0" dirty="0" smtClean="0">
                          <a:solidFill>
                            <a:schemeClr val="dk1"/>
                          </a:solidFill>
                          <a:latin typeface="Arial" panose="020B0604020202020204" pitchFamily="34" charset="0"/>
                          <a:cs typeface="Arial" panose="020B0604020202020204" pitchFamily="34" charset="0"/>
                        </a:rPr>
                        <a:t>4</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7"/>
                  </a:ext>
                </a:extLst>
              </a:tr>
              <a:tr h="463716">
                <a:tc>
                  <a:txBody>
                    <a:bodyPr/>
                    <a:lstStyle/>
                    <a:p>
                      <a:r>
                        <a:rPr lang="en-US" sz="2200" dirty="0" smtClean="0">
                          <a:latin typeface="Arial" panose="020B0604020202020204" pitchFamily="34" charset="0"/>
                          <a:cs typeface="Arial" panose="020B0604020202020204" pitchFamily="34" charset="0"/>
                        </a:rPr>
                        <a:t>Total</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51</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28</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tc>
                  <a:txBody>
                    <a:bodyPr/>
                    <a:lstStyle/>
                    <a:p>
                      <a:pPr algn="ctr"/>
                      <a:r>
                        <a:rPr lang="en-US" sz="2200" dirty="0" smtClean="0">
                          <a:latin typeface="Arial" panose="020B0604020202020204" pitchFamily="34" charset="0"/>
                          <a:cs typeface="Arial" panose="020B0604020202020204" pitchFamily="34" charset="0"/>
                        </a:rPr>
                        <a:t>15</a:t>
                      </a:r>
                      <a:endParaRPr lang="en-US" sz="2200" b="1" dirty="0">
                        <a:solidFill>
                          <a:schemeClr val="tx1"/>
                        </a:solidFill>
                        <a:latin typeface="Arial" panose="020B0604020202020204" pitchFamily="34" charset="0"/>
                        <a:cs typeface="Arial" panose="020B0604020202020204" pitchFamily="34" charset="0"/>
                      </a:endParaRPr>
                    </a:p>
                  </a:txBody>
                  <a:tcPr marL="91416" marR="91416" marT="45708" marB="45708"/>
                </a:tc>
                <a:extLst>
                  <a:ext uri="{0D108BD9-81ED-4DB2-BD59-A6C34878D82A}">
                    <a16:rowId xmlns:a16="http://schemas.microsoft.com/office/drawing/2014/main" xmlns="" val="10008"/>
                  </a:ext>
                </a:extLst>
              </a:tr>
            </a:tbl>
          </a:graphicData>
        </a:graphic>
      </p:graphicFrame>
      <p:sp>
        <p:nvSpPr>
          <p:cNvPr id="3" name="TextBox 2"/>
          <p:cNvSpPr txBox="1"/>
          <p:nvPr/>
        </p:nvSpPr>
        <p:spPr>
          <a:xfrm>
            <a:off x="2698663" y="6304117"/>
            <a:ext cx="7302000" cy="646331"/>
          </a:xfrm>
          <a:prstGeom prst="rect">
            <a:avLst/>
          </a:prstGeom>
          <a:noFill/>
        </p:spPr>
        <p:txBody>
          <a:bodyPr wrap="none" rtlCol="0">
            <a:spAutoFit/>
          </a:bodyPr>
          <a:lstStyle/>
          <a:p>
            <a:pPr algn="ctr"/>
            <a:r>
              <a:rPr lang="en-US" sz="1200" b="1" i="1" dirty="0">
                <a:latin typeface="Arial" panose="020B0604020202020204" pitchFamily="34" charset="0"/>
                <a:cs typeface="Arial" panose="020B0604020202020204" pitchFamily="34" charset="0"/>
              </a:rPr>
              <a:t>Based on most recent available information provided by members to the OPTN as of </a:t>
            </a:r>
            <a:r>
              <a:rPr lang="en-US" sz="1200" b="1" i="1" dirty="0" smtClean="0">
                <a:latin typeface="Arial" panose="020B0604020202020204" pitchFamily="34" charset="0"/>
                <a:cs typeface="Arial" panose="020B0604020202020204" pitchFamily="34" charset="0"/>
              </a:rPr>
              <a:t>July 7, 2017.</a:t>
            </a:r>
            <a:endParaRPr lang="en-US" sz="1200" dirty="0">
              <a:latin typeface="Arial" panose="020B0604020202020204" pitchFamily="34" charset="0"/>
              <a:cs typeface="Arial" panose="020B0604020202020204" pitchFamily="34" charset="0"/>
            </a:endParaRPr>
          </a:p>
          <a:p>
            <a:pPr algn="ctr"/>
            <a:r>
              <a:rPr lang="en-US" sz="1200" b="1" i="1" dirty="0">
                <a:latin typeface="Arial" panose="020B0604020202020204" pitchFamily="34" charset="0"/>
                <a:cs typeface="Arial" panose="020B0604020202020204" pitchFamily="34" charset="0"/>
              </a:rPr>
              <a:t>Data subject to change based on future data submission or correction.</a:t>
            </a: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2291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 Scott Levin, M.D., FACS</a:t>
            </a:r>
          </a:p>
          <a:p>
            <a:pPr indent="0">
              <a:spcBef>
                <a:spcPts val="0"/>
              </a:spcBef>
              <a:buNone/>
            </a:pPr>
            <a:r>
              <a:rPr lang="en-US" dirty="0" smtClean="0"/>
              <a:t>Chair, VCA Transplantation Committee</a:t>
            </a:r>
          </a:p>
          <a:p>
            <a:pPr indent="0">
              <a:spcBef>
                <a:spcPts val="0"/>
              </a:spcBef>
              <a:buNone/>
            </a:pPr>
            <a:r>
              <a:rPr lang="en-US" dirty="0" smtClean="0"/>
              <a:t>scott.levin@uphs.upenn.edu   </a:t>
            </a:r>
          </a:p>
          <a:p>
            <a:r>
              <a:rPr lang="en-US" dirty="0" smtClean="0"/>
              <a:t>Christopher L. Wholley, M.S.A.</a:t>
            </a:r>
          </a:p>
          <a:p>
            <a:pPr marL="0" indent="228531">
              <a:spcBef>
                <a:spcPts val="0"/>
              </a:spcBef>
              <a:buNone/>
            </a:pPr>
            <a:r>
              <a:rPr lang="en-US" dirty="0" smtClean="0"/>
              <a:t>Policy Analyst</a:t>
            </a:r>
          </a:p>
          <a:p>
            <a:pPr marL="0" indent="228531">
              <a:spcBef>
                <a:spcPts val="0"/>
              </a:spcBef>
              <a:buNone/>
            </a:pPr>
            <a:r>
              <a:rPr lang="en-US" dirty="0" smtClean="0"/>
              <a:t>christopher.wholley@unos.org  </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2290595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C1500DE1-9269-42C5-B44E-EF164C898E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purl.org/dc/elements/1.1/"/>
    <ds:schemaRef ds:uri="http://www.w3.org/XML/1998/namespace"/>
    <ds:schemaRef ds:uri="http://schemas.openxmlformats.org/package/2006/metadata/core-properties"/>
    <ds:schemaRef ds:uri="http://purl.org/dc/dcmitype/"/>
    <ds:schemaRef ds:uri="eb91da90-ef78-48fa-8294-c2e3b9c4157a"/>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827</TotalTime>
  <Words>648</Words>
  <Application>Microsoft Office PowerPoint</Application>
  <PresentationFormat>Custom</PresentationFormat>
  <Paragraphs>95</Paragraphs>
  <Slides>6</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vt:lpstr>
      <vt:lpstr>Calibri</vt:lpstr>
      <vt:lpstr>Cambria</vt:lpstr>
      <vt:lpstr>Myriad Pro</vt:lpstr>
      <vt:lpstr>Symbol</vt:lpstr>
      <vt:lpstr>Wingdings</vt:lpstr>
      <vt:lpstr>Expo</vt:lpstr>
      <vt:lpstr>Worksheet</vt:lpstr>
      <vt:lpstr>Vascularized Composite Allograft (VCA) Transplantation Committee</vt:lpstr>
      <vt:lpstr>Upcoming Policy Implementations</vt:lpstr>
      <vt:lpstr>Future Project Ideas</vt:lpstr>
      <vt:lpstr>Approved VCA Transplant Programs* as of 12/29/2017 </vt:lpstr>
      <vt:lpstr>VCA Waiting List and Transplant Numbers by Type             as of 12/29/17</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53</cp:revision>
  <dcterms:created xsi:type="dcterms:W3CDTF">2010-09-17T15:26:33Z</dcterms:created>
  <dcterms:modified xsi:type="dcterms:W3CDTF">2018-02-16T17:54:31Z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77589e5d-3c9a-4ae7-8e91-b377234c341b</vt:lpwstr>
  </property>
  <property fmtid="{D5CDD505-2E9C-101B-9397-08002B2CF9AE}" pid="4" name="Committee">
    <vt:lpwstr/>
  </property>
</Properties>
</file>