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3"/>
  </p:notesMasterIdLst>
  <p:handoutMasterIdLst>
    <p:handoutMasterId r:id="rId14"/>
  </p:handoutMasterIdLst>
  <p:sldIdLst>
    <p:sldId id="261" r:id="rId5"/>
    <p:sldId id="262" r:id="rId6"/>
    <p:sldId id="272" r:id="rId7"/>
    <p:sldId id="273" r:id="rId8"/>
    <p:sldId id="274" r:id="rId9"/>
    <p:sldId id="267" r:id="rId10"/>
    <p:sldId id="269" r:id="rId11"/>
    <p:sldId id="270" r:id="rId12"/>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9" clrIdx="0">
    <p:extLst>
      <p:ext uri="{19B8F6BF-5375-455C-9EA6-DF929625EA0E}">
        <p15:presenceInfo xmlns:p15="http://schemas.microsoft.com/office/powerpoint/2012/main" userId="S-1-5-21-3838001524-2532167733-2738084025-1549" providerId="AD"/>
      </p:ext>
    </p:extLst>
  </p:cmAuthor>
  <p:cmAuthor id="2" name="Karen Sokohl" initials="KS" lastIdx="1" clrIdx="1">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73695" autoAdjust="0"/>
  </p:normalViewPr>
  <p:slideViewPr>
    <p:cSldViewPr snapToGrid="0" snapToObjects="1">
      <p:cViewPr varScale="1">
        <p:scale>
          <a:sx n="67" d="100"/>
          <a:sy n="67" d="100"/>
        </p:scale>
        <p:origin x="1428" y="6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1/25/2019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1/25/2019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Members have raised questions regarding the meaning of the phrase "begins dialysis" in Policy 18.6.  Specifically, it is not currently clear whether the phrase “begins dialysis” requires reporting chronic dialysis representing end-stage renal failure and/or acute dialysis.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addition, there are several other areas within policy language, TIEDI, and the Patient Safety Portal which refer to the decrease or loss of renal function in a living donor using inconsistent terminology.  </a:t>
            </a:r>
          </a:p>
          <a:p>
            <a:endParaRPr lang="en-US" sz="1200" kern="1200" dirty="0" smtClean="0">
              <a:solidFill>
                <a:schemeClr val="tx1"/>
              </a:solidFill>
              <a:effectLst/>
              <a:latin typeface="+mn-lt"/>
              <a:ea typeface="+mn-ea"/>
              <a:cs typeface="+mn-cs"/>
            </a:endParaRPr>
          </a:p>
          <a:p>
            <a:r>
              <a:rPr lang="en-US" dirty="0" smtClean="0"/>
              <a:t>Clarifying when transplant hospitals should report chronic versus acute dialysis in the sections of policy and harmonizing terminology on forms will help centers accurately report living donor events. In addition, greater clarity in reporting will improve safety reviews and the understanding of clinical events after living donation.</a:t>
            </a:r>
            <a:endParaRPr lang="en-US" altLang="en-US" sz="1400" dirty="0" smtClean="0">
              <a:latin typeface="Arial" panose="020B0604020202020204" pitchFamily="34" charset="0"/>
              <a:cs typeface="Arial" panose="020B0604020202020204" pitchFamily="34" charset="0"/>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735309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current policy language in Policy 18.6, Table 18-4: Living Donor Event Reporting. </a:t>
            </a:r>
            <a:r>
              <a:rPr lang="en-US" baseline="0" dirty="0" smtClean="0"/>
              <a:t>This includes updating Table 18-4 to read as “begins </a:t>
            </a:r>
            <a:r>
              <a:rPr lang="en-US" u="sng" baseline="0" dirty="0" smtClean="0"/>
              <a:t>regularly administered</a:t>
            </a:r>
            <a:r>
              <a:rPr lang="en-US" baseline="0" dirty="0" smtClean="0"/>
              <a:t> dialysis </a:t>
            </a:r>
            <a:r>
              <a:rPr lang="en-US" u="sng" baseline="0" dirty="0" smtClean="0"/>
              <a:t>as an ESRD patient</a:t>
            </a:r>
            <a:r>
              <a:rPr lang="en-US" baseline="0" dirty="0" smtClean="0"/>
              <a:t>.”</a:t>
            </a:r>
          </a:p>
          <a:p>
            <a:endParaRPr lang="en-US" baseline="0" dirty="0" smtClean="0"/>
          </a:p>
          <a:p>
            <a:r>
              <a:rPr lang="en-US" baseline="0" dirty="0" smtClean="0"/>
              <a:t>This review also pinpointed areas for further improvement on consistency with living donor kidney policy language. This includes changing “maintenance dialysis” in Policy 18.5.A to mirror the changes in Policy 18.6. </a:t>
            </a:r>
          </a:p>
          <a:p>
            <a:endParaRPr lang="en-US" baseline="0" dirty="0" smtClean="0"/>
          </a:p>
          <a:p>
            <a:r>
              <a:rPr lang="en-US" baseline="0" dirty="0" smtClean="0"/>
              <a:t>Policy 18.5 and Policy 18.6 lay the ground work for the TIEDI Living Donor Follow Up form and the Patient Safety Portal’s Living Donor Event Form respectively (GO TO NEXT SLIDE).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151747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Simple label changes include</a:t>
            </a:r>
            <a:r>
              <a:rPr lang="en-US" baseline="0" dirty="0" smtClean="0"/>
              <a:t> what is shown on this slide. As previously mentioned, Policy 18.5.A currently used the term “maintenance dialysis.” This term is synonymous with “regularly administered dialysis as an ESRD patient,” so it will be changed to reflect updated policy language (GO TO NEXT SLIDE TO SHOW KIDNEY COMPLICATIONS, OTHER – SPECIFY IN TIEDI LDF).</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683289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Living Donor Committee particularly</a:t>
            </a:r>
            <a:r>
              <a:rPr lang="en-US" baseline="0" dirty="0" smtClean="0"/>
              <a:t> honed in on “Kidney Complications: Other – Specify” in the TIEDI Living Donor Follow Up form. Currently, data are hard to collect due to the open-nature of this text field. The Living Donor Committee sought to balance the need for more granularity in the data with not increasing reporting burden in any way. As such, the “Specify” text box field will include examples of what types of other complications should be added by data coordinators (i.e., AKI, CKD, etc.).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2002645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proposed solution includes minor policy language changes in three places: Policy 18.6, Table 18-4;</a:t>
            </a:r>
            <a:r>
              <a:rPr lang="en-US" baseline="0" dirty="0" smtClean="0"/>
              <a:t> Policy 18.5.A, and Policy 1.2. </a:t>
            </a:r>
          </a:p>
          <a:p>
            <a:endParaRPr lang="en-US" baseline="0" dirty="0" smtClean="0"/>
          </a:p>
          <a:p>
            <a:r>
              <a:rPr lang="en-US" baseline="0" dirty="0" smtClean="0"/>
              <a:t>Removing Policy 1.2 is done because the term is outdated.</a:t>
            </a:r>
          </a:p>
          <a:p>
            <a:endParaRPr lang="en-US" baseline="0" dirty="0" smtClean="0"/>
          </a:p>
          <a:p>
            <a:r>
              <a:rPr lang="en-US" baseline="0" dirty="0" smtClean="0"/>
              <a:t>The changes here involve synthesizing terminology and removing any outdated language. Changes to the TIEDI and Patient Safety Portal data forms will be label changes meant only to clarify and remain consistent with policy language.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4118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141528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Clarifications on Reporting Maintenance Dialysis</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OPTN/UNOS Living Donor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4779598"/>
          </a:xfrm>
        </p:spPr>
        <p:txBody>
          <a:bodyPr>
            <a:normAutofit/>
          </a:bodyPr>
          <a:lstStyle/>
          <a:p>
            <a:r>
              <a:rPr lang="en-US" altLang="en-US" sz="3200" dirty="0" smtClean="0">
                <a:latin typeface="Arial" panose="020B0604020202020204" pitchFamily="34" charset="0"/>
                <a:cs typeface="Arial" panose="020B0604020202020204" pitchFamily="34" charset="0"/>
              </a:rPr>
              <a:t>Current policy term “begins dialysis” is not specific; </a:t>
            </a:r>
            <a:r>
              <a:rPr lang="en-US" altLang="en-US" sz="3200" dirty="0">
                <a:latin typeface="Arial" panose="020B0604020202020204" pitchFamily="34" charset="0"/>
                <a:cs typeface="Arial" panose="020B0604020202020204" pitchFamily="34" charset="0"/>
              </a:rPr>
              <a:t>unclear if</a:t>
            </a:r>
            <a:r>
              <a:rPr lang="en-US" altLang="en-US" sz="3200" dirty="0" smtClean="0">
                <a:solidFill>
                  <a:srgbClr val="FF0000"/>
                </a:solidFill>
                <a:latin typeface="Arial" panose="020B0604020202020204" pitchFamily="34" charset="0"/>
                <a:cs typeface="Arial" panose="020B0604020202020204" pitchFamily="34" charset="0"/>
              </a:rPr>
              <a:t> </a:t>
            </a:r>
            <a:r>
              <a:rPr lang="en-US" altLang="en-US" sz="3200" dirty="0" smtClean="0">
                <a:latin typeface="Arial" panose="020B0604020202020204" pitchFamily="34" charset="0"/>
                <a:cs typeface="Arial" panose="020B0604020202020204" pitchFamily="34" charset="0"/>
              </a:rPr>
              <a:t>reporting includes chronic </a:t>
            </a:r>
            <a:r>
              <a:rPr lang="en-US" altLang="en-US" sz="3200" i="1" dirty="0" smtClean="0">
                <a:latin typeface="Arial" panose="020B0604020202020204" pitchFamily="34" charset="0"/>
                <a:cs typeface="Arial" panose="020B0604020202020204" pitchFamily="34" charset="0"/>
              </a:rPr>
              <a:t>and</a:t>
            </a:r>
            <a:r>
              <a:rPr lang="en-US" altLang="en-US" sz="3200" dirty="0" smtClean="0">
                <a:latin typeface="Arial" panose="020B0604020202020204" pitchFamily="34" charset="0"/>
                <a:cs typeface="Arial" panose="020B0604020202020204" pitchFamily="34" charset="0"/>
              </a:rPr>
              <a:t> acute dialysis</a:t>
            </a:r>
          </a:p>
          <a:p>
            <a:r>
              <a:rPr lang="en-US" sz="3200" dirty="0" smtClean="0">
                <a:latin typeface="Arial" panose="020B0604020202020204" pitchFamily="34" charset="0"/>
                <a:cs typeface="Arial" panose="020B0604020202020204" pitchFamily="34" charset="0"/>
              </a:rPr>
              <a:t>Clarify </a:t>
            </a:r>
            <a:r>
              <a:rPr lang="en-US" sz="3200" dirty="0">
                <a:latin typeface="Arial" panose="020B0604020202020204" pitchFamily="34" charset="0"/>
                <a:cs typeface="Arial" panose="020B0604020202020204" pitchFamily="34" charset="0"/>
              </a:rPr>
              <a:t>and standardize </a:t>
            </a:r>
            <a:r>
              <a:rPr lang="en-US" sz="3200" dirty="0" smtClean="0">
                <a:latin typeface="Arial" panose="020B0604020202020204" pitchFamily="34" charset="0"/>
                <a:cs typeface="Arial" panose="020B0604020202020204" pitchFamily="34" charset="0"/>
              </a:rPr>
              <a:t>terminology to improve reporting accuracy</a:t>
            </a:r>
            <a:endParaRPr lang="en-US" altLang="en-US" sz="3200" strike="sngStrik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8591" y="1283664"/>
            <a:ext cx="6851745" cy="5092951"/>
          </a:xfrm>
          <a:prstGeom prst="rect">
            <a:avLst/>
          </a:prstGeom>
        </p:spPr>
      </p:pic>
      <p:sp>
        <p:nvSpPr>
          <p:cNvPr id="8" name="Title 1"/>
          <p:cNvSpPr>
            <a:spLocks noGrp="1"/>
          </p:cNvSpPr>
          <p:nvPr>
            <p:ph type="title"/>
          </p:nvPr>
        </p:nvSpPr>
        <p:spPr>
          <a:xfrm>
            <a:off x="338580" y="156310"/>
            <a:ext cx="11651768" cy="859690"/>
          </a:xfrm>
        </p:spPr>
        <p:txBody>
          <a:bodyPr/>
          <a:lstStyle/>
          <a:p>
            <a:r>
              <a:rPr lang="en-US" sz="4400" dirty="0" smtClean="0"/>
              <a:t>Current Policy Language: “Begins Dialysis”</a:t>
            </a:r>
            <a:endParaRPr lang="en-US" sz="4400" dirty="0"/>
          </a:p>
        </p:txBody>
      </p:sp>
    </p:spTree>
    <p:extLst>
      <p:ext uri="{BB962C8B-B14F-4D97-AF65-F5344CB8AC3E}">
        <p14:creationId xmlns:p14="http://schemas.microsoft.com/office/powerpoint/2010/main" val="2143521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Patient Safety Portal and TIEDI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3186" y="1629766"/>
            <a:ext cx="9477375" cy="4124325"/>
          </a:xfrm>
          <a:prstGeom prst="rect">
            <a:avLst/>
          </a:prstGeom>
        </p:spPr>
      </p:pic>
    </p:spTree>
    <p:extLst>
      <p:ext uri="{BB962C8B-B14F-4D97-AF65-F5344CB8AC3E}">
        <p14:creationId xmlns:p14="http://schemas.microsoft.com/office/powerpoint/2010/main" val="2152279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Patient Safety Portal and TIEDI </a:t>
            </a:r>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5725" y="2143125"/>
            <a:ext cx="9477375" cy="2571750"/>
          </a:xfrm>
          <a:prstGeom prst="rect">
            <a:avLst/>
          </a:prstGeom>
        </p:spPr>
      </p:pic>
    </p:spTree>
    <p:extLst>
      <p:ext uri="{BB962C8B-B14F-4D97-AF65-F5344CB8AC3E}">
        <p14:creationId xmlns:p14="http://schemas.microsoft.com/office/powerpoint/2010/main" val="122178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defRPr/>
            </a:pPr>
            <a:r>
              <a:rPr lang="en-US" altLang="en-US" sz="2800" dirty="0" smtClean="0">
                <a:latin typeface="Arial" panose="020B0604020202020204" pitchFamily="34" charset="0"/>
                <a:cs typeface="Arial" panose="020B0604020202020204" pitchFamily="34" charset="0"/>
              </a:rPr>
              <a:t>Policy </a:t>
            </a:r>
            <a:r>
              <a:rPr lang="en-US" altLang="en-US" sz="2800" dirty="0">
                <a:latin typeface="Arial" panose="020B0604020202020204" pitchFamily="34" charset="0"/>
                <a:cs typeface="Arial" panose="020B0604020202020204" pitchFamily="34" charset="0"/>
              </a:rPr>
              <a:t>18.6: add </a:t>
            </a:r>
            <a:r>
              <a:rPr lang="en-US" altLang="en-US" sz="2800" b="1" dirty="0" smtClean="0">
                <a:latin typeface="Arial" panose="020B0604020202020204" pitchFamily="34" charset="0"/>
                <a:cs typeface="Arial" panose="020B0604020202020204" pitchFamily="34" charset="0"/>
              </a:rPr>
              <a:t>“regularly administered dialysis as an End Stage Renal Disease (ESRD) patient”</a:t>
            </a:r>
            <a:r>
              <a:rPr lang="en-US" altLang="en-US" sz="2800" dirty="0" smtClean="0">
                <a:latin typeface="Arial" panose="020B0604020202020204" pitchFamily="34" charset="0"/>
                <a:cs typeface="Arial" panose="020B0604020202020204" pitchFamily="34" charset="0"/>
              </a:rPr>
              <a:t> to the term “dialysis” </a:t>
            </a:r>
          </a:p>
          <a:p>
            <a:pPr lvl="1">
              <a:defRPr/>
            </a:pPr>
            <a:r>
              <a:rPr lang="en-US" altLang="en-US" sz="2800" dirty="0" smtClean="0">
                <a:latin typeface="Arial" panose="020B0604020202020204" pitchFamily="34" charset="0"/>
                <a:cs typeface="Arial" panose="020B0604020202020204" pitchFamily="34" charset="0"/>
              </a:rPr>
              <a:t>Policy 18.5.A</a:t>
            </a:r>
            <a:r>
              <a:rPr lang="en-US" altLang="en-US" sz="2800" dirty="0">
                <a:latin typeface="Arial" panose="020B0604020202020204" pitchFamily="34" charset="0"/>
                <a:cs typeface="Arial" panose="020B0604020202020204" pitchFamily="34" charset="0"/>
              </a:rPr>
              <a:t>: change </a:t>
            </a:r>
            <a:r>
              <a:rPr lang="en-US" altLang="en-US" sz="2800" dirty="0" smtClean="0">
                <a:latin typeface="Arial" panose="020B0604020202020204" pitchFamily="34" charset="0"/>
                <a:cs typeface="Arial" panose="020B0604020202020204" pitchFamily="34" charset="0"/>
              </a:rPr>
              <a:t>“maintenance dialysis” to “regularly administered dialysis as an ESRD patient” to match terminology throughout policy language</a:t>
            </a:r>
          </a:p>
          <a:p>
            <a:pPr lvl="1">
              <a:defRPr/>
            </a:pPr>
            <a:r>
              <a:rPr lang="en-US" altLang="en-US" sz="2800" dirty="0">
                <a:latin typeface="Arial" panose="020B0604020202020204" pitchFamily="34" charset="0"/>
                <a:cs typeface="Arial" panose="020B0604020202020204" pitchFamily="34" charset="0"/>
              </a:rPr>
              <a:t>Policy 1.2: remove </a:t>
            </a:r>
            <a:r>
              <a:rPr lang="en-US" altLang="en-US" sz="2800" dirty="0" smtClean="0">
                <a:latin typeface="Arial" panose="020B0604020202020204" pitchFamily="34" charset="0"/>
                <a:cs typeface="Arial" panose="020B0604020202020204" pitchFamily="34" charset="0"/>
              </a:rPr>
              <a:t>“N – Native organ failure” and its definition from Policy 1.2</a:t>
            </a:r>
          </a:p>
          <a:p>
            <a:pPr lvl="1">
              <a:defRPr/>
            </a:pPr>
            <a:r>
              <a:rPr lang="en-US" altLang="en-US" sz="2800" dirty="0">
                <a:latin typeface="Arial" panose="020B0604020202020204" pitchFamily="34" charset="0"/>
                <a:cs typeface="Arial" panose="020B0604020202020204" pitchFamily="34" charset="0"/>
              </a:rPr>
              <a:t>Requires IT programming in </a:t>
            </a:r>
            <a:r>
              <a:rPr lang="en-US" altLang="en-US" sz="2800" dirty="0" smtClean="0">
                <a:latin typeface="Arial" panose="020B0604020202020204" pitchFamily="34" charset="0"/>
                <a:cs typeface="Arial" panose="020B0604020202020204" pitchFamily="34" charset="0"/>
              </a:rPr>
              <a:t>Patient Safety Portal and TIEDI™</a:t>
            </a: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mtClean="0">
                <a:latin typeface="Arial" panose="020B0604020202020204" pitchFamily="34" charset="0"/>
                <a:cs typeface="Arial" panose="020B0604020202020204" pitchFamily="34" charset="0"/>
              </a:rPr>
              <a:t>No</a:t>
            </a:r>
            <a:r>
              <a:rPr lang="en-US" altLang="en-US" smtClean="0">
                <a:solidFill>
                  <a:srgbClr val="FF0000"/>
                </a:solidFill>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additional data entry requirements; label changes to data forms are meant to increase clarity and will not add additional reporting burdens</a:t>
            </a:r>
            <a:endParaRPr lang="en-US" alt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70C85C59-AD0C-4DA2-B834-B317203C56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7CB4DD36-3E77-48C1-BD50-FF15F831F4D8}">
  <ds:schemaRef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purl.org/dc/terms/"/>
    <ds:schemaRef ds:uri="eb91da90-ef78-48fa-8294-c2e3b9c4157a"/>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1036</TotalTime>
  <Words>536</Words>
  <Application>Microsoft Office PowerPoint</Application>
  <PresentationFormat>Custom</PresentationFormat>
  <Paragraphs>47</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Myriad Pro</vt:lpstr>
      <vt:lpstr>Wingdings</vt:lpstr>
      <vt:lpstr>Expo</vt:lpstr>
      <vt:lpstr>Clarifications on Reporting Maintenance Dialysis</vt:lpstr>
      <vt:lpstr>What problem will the proposal solve? </vt:lpstr>
      <vt:lpstr>Current Policy Language: “Begins Dialysis”</vt:lpstr>
      <vt:lpstr>Patient Safety Portal and TIEDI </vt:lpstr>
      <vt:lpstr>Patient Safety Portal and TIEDI </vt:lpstr>
      <vt:lpstr>What are the proposed solutions?</vt:lpstr>
      <vt:lpstr>How will members implement this proposal?</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65</cp:revision>
  <dcterms:created xsi:type="dcterms:W3CDTF">2010-09-17T15:26:33Z</dcterms:created>
  <dcterms:modified xsi:type="dcterms:W3CDTF">2019-01-25T21:33:30Z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