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5"/>
  </p:notesMasterIdLst>
  <p:handoutMasterIdLst>
    <p:handoutMasterId r:id="rId16"/>
  </p:handoutMasterIdLst>
  <p:sldIdLst>
    <p:sldId id="261" r:id="rId5"/>
    <p:sldId id="272" r:id="rId6"/>
    <p:sldId id="281" r:id="rId7"/>
    <p:sldId id="294" r:id="rId8"/>
    <p:sldId id="295" r:id="rId9"/>
    <p:sldId id="280" r:id="rId10"/>
    <p:sldId id="289" r:id="rId11"/>
    <p:sldId id="270" r:id="rId12"/>
    <p:sldId id="290" r:id="rId13"/>
    <p:sldId id="283" r:id="rId14"/>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15" clrIdx="0">
    <p:extLst>
      <p:ext uri="{19B8F6BF-5375-455C-9EA6-DF929625EA0E}">
        <p15:presenceInfo xmlns:p15="http://schemas.microsoft.com/office/powerpoint/2012/main" userId="S-1-5-21-3838001524-2532167733-2738084025-1549" providerId="AD"/>
      </p:ext>
    </p:extLst>
  </p:cmAuthor>
  <p:cmAuthor id="2" name="Karen Sokohl" initials="KS" lastIdx="2" clrIdx="1">
    <p:extLst>
      <p:ext uri="{19B8F6BF-5375-455C-9EA6-DF929625EA0E}">
        <p15:presenceInfo xmlns:p15="http://schemas.microsoft.com/office/powerpoint/2012/main" userId="S-1-5-21-3838001524-2532167733-2738084025-1811" providerId="AD"/>
      </p:ext>
    </p:extLst>
  </p:cmAuthor>
  <p:cmAuthor id="3" name="Eric Messick" initials="EM" lastIdx="1" clrIdx="2">
    <p:extLst>
      <p:ext uri="{19B8F6BF-5375-455C-9EA6-DF929625EA0E}">
        <p15:presenceInfo xmlns:p15="http://schemas.microsoft.com/office/powerpoint/2012/main" userId="S-1-5-21-3838001524-2532167733-2738084025-18738" providerId="AD"/>
      </p:ext>
    </p:extLst>
  </p:cmAuthor>
  <p:cmAuthor id="4" name="Kimberly Uccellini" initials="KU" lastIdx="2" clrIdx="3">
    <p:extLst>
      <p:ext uri="{19B8F6BF-5375-455C-9EA6-DF929625EA0E}">
        <p15:presenceInfo xmlns:p15="http://schemas.microsoft.com/office/powerpoint/2012/main" userId="S-1-5-21-3838001524-2532167733-2738084025-119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46233" autoAdjust="0"/>
  </p:normalViewPr>
  <p:slideViewPr>
    <p:cSldViewPr snapToGrid="0" snapToObjects="1">
      <p:cViewPr varScale="1">
        <p:scale>
          <a:sx n="37" d="100"/>
          <a:sy n="37" d="100"/>
        </p:scale>
        <p:origin x="1723" y="3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1/29/2019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1/29/2019</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3070205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167556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Ensure compliance with the Final Rule by removing DSA from heart allocation policy</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baseline="0" dirty="0" smtClean="0"/>
              <a:t>As geographic units of allocation, Donation Service Areas are not in compliance with aspects of the Final Rule</a:t>
            </a:r>
          </a:p>
          <a:p>
            <a:pPr marL="171450" indent="-171450">
              <a:buFont typeface="Arial" panose="020B0604020202020204" pitchFamily="34" charset="0"/>
              <a:buChar char="•"/>
            </a:pPr>
            <a:r>
              <a:rPr lang="en-US" b="0" baseline="0" dirty="0" smtClean="0"/>
              <a:t>Using DSA, hearts are allocated to less medically urgent transplant candidates within the DSA before being offered to more medically acute candidates who live farther from the donor hospital (AFTER broader distribution to status 1 and 2 </a:t>
            </a:r>
            <a:r>
              <a:rPr lang="en-US" b="0" baseline="0" dirty="0" err="1" smtClean="0"/>
              <a:t>candiddates</a:t>
            </a:r>
            <a:r>
              <a:rPr lang="en-US" b="0" baseline="0" dirty="0" smtClean="0"/>
              <a:t>)</a:t>
            </a:r>
          </a:p>
          <a:p>
            <a:pPr marL="171450" indent="-171450">
              <a:buFont typeface="Arial" panose="020B0604020202020204" pitchFamily="34" charset="0"/>
              <a:buChar char="•"/>
            </a:pPr>
            <a:r>
              <a:rPr lang="en-US" b="0" baseline="0" dirty="0" smtClean="0"/>
              <a:t>No evidence that DSAs are the appropriate geographic unit of allocation for achieving optimal system efficiency and patient access to transplant opportunities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DSAs have been determined to be an arbitrary geographic area to allocation policy</a:t>
            </a:r>
          </a:p>
          <a:p>
            <a:pPr marL="171450" indent="-171450">
              <a:buFont typeface="Arial" panose="020B0604020202020204" pitchFamily="34" charset="0"/>
              <a:buChar char="•"/>
            </a:pPr>
            <a:r>
              <a:rPr lang="en-US" altLang="en-US" sz="1200" dirty="0" smtClean="0">
                <a:latin typeface="Arial" panose="020B0604020202020204" pitchFamily="34" charset="0"/>
                <a:cs typeface="Arial" panose="020B0604020202020204" pitchFamily="34" charset="0"/>
              </a:rPr>
              <a:t>DSAs reflected the localization of how the organ transplantation program was first structured</a:t>
            </a:r>
            <a:endParaRPr lang="en-US" baseline="0" dirty="0" smtClean="0"/>
          </a:p>
          <a:p>
            <a:pPr marL="171450" indent="-171450">
              <a:buFont typeface="Arial" panose="020B0604020202020204" pitchFamily="34" charset="0"/>
              <a:buChar char="•"/>
            </a:pPr>
            <a:r>
              <a:rPr lang="en-US" baseline="0" dirty="0" smtClean="0"/>
              <a:t>DSAs are a poor proxy for distributing organs over as broad a geographic distance as possible because the DSAs cover different areas and different populations</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baseline="0" dirty="0" smtClean="0"/>
              <a:t>For these reasons, DSAs are in conflict with the Final Rule</a:t>
            </a:r>
          </a:p>
          <a:p>
            <a:pPr marL="171450" indent="-171450">
              <a:buFont typeface="Arial" panose="020B0604020202020204" pitchFamily="34" charset="0"/>
              <a:buChar char="•"/>
            </a:pPr>
            <a:r>
              <a:rPr lang="en-US" baseline="0" dirty="0" smtClean="0"/>
              <a:t>Final Rule requires: best use of organs, equity in patient services, and efficiency in management of the organ transplant program</a:t>
            </a:r>
          </a:p>
          <a:p>
            <a:pPr marL="171450" indent="-171450">
              <a:buFont typeface="Arial" panose="020B0604020202020204" pitchFamily="34" charset="0"/>
              <a:buChar char="•"/>
            </a:pPr>
            <a:r>
              <a:rPr lang="en-US" baseline="0" dirty="0" smtClean="0"/>
              <a:t>Final Rule also stresses the importance of distributing organs over as broad a geographic range as feasible…and in order of decreasing medical urgency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Final Rules also stipulates that organ allocation policies  “shall not be based on the candidate’s place of residence or place of listing.”</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1" baseline="0" dirty="0" smtClean="0"/>
              <a:t>How the Committee intends to resolve the problems can be found starting on slide 3…</a:t>
            </a: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41902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Replace DSA with a 250 NM distance from donor</a:t>
            </a:r>
            <a:r>
              <a:rPr lang="en-US" b="1" baseline="0" dirty="0" smtClean="0"/>
              <a:t> hospital</a:t>
            </a:r>
          </a:p>
          <a:p>
            <a:pPr marL="171450" indent="-171450">
              <a:buFont typeface="Arial" panose="020B0604020202020204" pitchFamily="34" charset="0"/>
              <a:buChar char="•"/>
            </a:pPr>
            <a:r>
              <a:rPr lang="en-US" dirty="0" smtClean="0"/>
              <a:t>Implementing a 250 NM</a:t>
            </a:r>
            <a:r>
              <a:rPr lang="en-US" baseline="0" dirty="0" smtClean="0"/>
              <a:t> geographic unit makes heart distribution policy more consistent with the Final Rule in several ways:</a:t>
            </a:r>
          </a:p>
          <a:p>
            <a:pPr marL="171450" indent="-171450">
              <a:buFont typeface="Arial" panose="020B0604020202020204" pitchFamily="34" charset="0"/>
              <a:buChar char="•"/>
            </a:pPr>
            <a:r>
              <a:rPr lang="en-US" baseline="0" dirty="0" smtClean="0"/>
              <a:t>Expands candidates’ access to transplantation</a:t>
            </a:r>
          </a:p>
          <a:p>
            <a:pPr marL="171450" indent="-171450">
              <a:buFont typeface="Arial" panose="020B0604020202020204" pitchFamily="34" charset="0"/>
              <a:buChar char="•"/>
            </a:pPr>
            <a:r>
              <a:rPr lang="en-US" baseline="0" dirty="0" smtClean="0"/>
              <a:t>More consistent with the Final Rules’ requirements to distribute organs as broadly as possible</a:t>
            </a:r>
          </a:p>
          <a:p>
            <a:pPr marL="171450" indent="-171450">
              <a:buFont typeface="Arial" panose="020B0604020202020204" pitchFamily="34" charset="0"/>
              <a:buChar char="•"/>
            </a:pPr>
            <a:r>
              <a:rPr lang="en-US" baseline="0" dirty="0" smtClean="0"/>
              <a:t>Best balances equitable access (as defined by waitlist mortality) and achieving the best use of donor organs with efficiency in organ placement.</a:t>
            </a:r>
          </a:p>
          <a:p>
            <a:pPr marL="171450" indent="-171450">
              <a:buFont typeface="Arial" panose="020B0604020202020204" pitchFamily="34" charset="0"/>
              <a:buChar char="•"/>
            </a:pPr>
            <a:r>
              <a:rPr lang="en-US" baseline="0" dirty="0" smtClean="0"/>
              <a:t>(only add if you feel necessary) Neutral impact to waitlist mortality</a:t>
            </a:r>
          </a:p>
          <a:p>
            <a:pPr marL="171450" indent="-171450">
              <a:buFont typeface="Arial" panose="020B0604020202020204" pitchFamily="34" charset="0"/>
              <a:buChar char="•"/>
            </a:pPr>
            <a:r>
              <a:rPr lang="en-US" baseline="0" smtClean="0"/>
              <a:t>Broader distribution is retained for status 1 and 2 candidates (500 NM)</a:t>
            </a:r>
            <a:endParaRPr lang="en-US" baseline="0" dirty="0" smtClean="0"/>
          </a:p>
          <a:p>
            <a:pPr marL="0" indent="0">
              <a:buFont typeface="Arial" panose="020B0604020202020204" pitchFamily="34" charset="0"/>
              <a:buNone/>
            </a:pPr>
            <a:r>
              <a:rPr lang="en-US" b="1" baseline="0" dirty="0" smtClean="0"/>
              <a:t>Remove policy language that permits prioritization of a sensitized heart candidate</a:t>
            </a:r>
          </a:p>
          <a:p>
            <a:pPr marL="171450" indent="-171450">
              <a:buFont typeface="Arial" panose="020B0604020202020204" pitchFamily="34" charset="0"/>
              <a:buChar char="•"/>
            </a:pPr>
            <a:r>
              <a:rPr lang="en-US" altLang="en-US" sz="1200" b="0" dirty="0" smtClean="0">
                <a:latin typeface="Arial" panose="020B0604020202020204" pitchFamily="34" charset="0"/>
                <a:cs typeface="Arial" panose="020B0604020202020204" pitchFamily="34" charset="0"/>
              </a:rPr>
              <a:t>Removing DSA as a unit of</a:t>
            </a:r>
            <a:r>
              <a:rPr lang="en-US" altLang="en-US" sz="1200" b="0" baseline="0" dirty="0" smtClean="0">
                <a:latin typeface="Arial" panose="020B0604020202020204" pitchFamily="34" charset="0"/>
                <a:cs typeface="Arial" panose="020B0604020202020204" pitchFamily="34" charset="0"/>
              </a:rPr>
              <a:t> distribution in heart allocation makes current policy for sensitized heart candidates impractical</a:t>
            </a:r>
            <a:endParaRPr lang="en-US" altLang="en-US" sz="1200" b="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altLang="en-US" sz="1200" dirty="0" smtClean="0">
                <a:latin typeface="Arial" panose="020B0604020202020204" pitchFamily="34" charset="0"/>
                <a:cs typeface="Arial" panose="020B0604020202020204" pitchFamily="34" charset="0"/>
              </a:rPr>
              <a:t>Policy 6.4.B established conditions under which an</a:t>
            </a:r>
            <a:r>
              <a:rPr lang="en-US" altLang="en-US" sz="1200" baseline="0" dirty="0" smtClean="0">
                <a:latin typeface="Arial" panose="020B0604020202020204" pitchFamily="34" charset="0"/>
                <a:cs typeface="Arial" panose="020B0604020202020204" pitchFamily="34" charset="0"/>
              </a:rPr>
              <a:t> </a:t>
            </a:r>
            <a:r>
              <a:rPr lang="en-US" altLang="en-US" sz="1200" dirty="0" smtClean="0">
                <a:latin typeface="Arial" panose="020B0604020202020204" pitchFamily="34" charset="0"/>
                <a:cs typeface="Arial" panose="020B0604020202020204" pitchFamily="34" charset="0"/>
              </a:rPr>
              <a:t>OPO may allocate heart to sensitized</a:t>
            </a:r>
            <a:r>
              <a:rPr lang="en-US" altLang="en-US" sz="1200" baseline="0" dirty="0" smtClean="0">
                <a:latin typeface="Arial" panose="020B0604020202020204" pitchFamily="34" charset="0"/>
                <a:cs typeface="Arial" panose="020B0604020202020204" pitchFamily="34" charset="0"/>
              </a:rPr>
              <a:t> candidates out of sequence within a DSA</a:t>
            </a:r>
          </a:p>
          <a:p>
            <a:pPr marL="171450" indent="-171450">
              <a:buFont typeface="Arial" panose="020B0604020202020204" pitchFamily="34" charset="0"/>
              <a:buChar char="•"/>
            </a:pPr>
            <a:r>
              <a:rPr lang="en-US" baseline="0" dirty="0" smtClean="0"/>
              <a:t>Removing the use of DSA as a geographic unit means the use of “DSA” in Policy 6.4.B will no longer have meaning </a:t>
            </a:r>
          </a:p>
          <a:p>
            <a:pPr marL="0" indent="0">
              <a:buFont typeface="Arial" panose="020B0604020202020204" pitchFamily="34" charset="0"/>
              <a:buNone/>
            </a:pPr>
            <a:r>
              <a:rPr lang="en-US" b="1" baseline="0" dirty="0" smtClean="0"/>
              <a:t>Remove the term “zone” from OPTN policy and replace it with actual distances, as well as revise language elsewhere in policy that is impacted by these changes</a:t>
            </a:r>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3406264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Based in sound medical judgment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Committee considered multiple factors associated with geographic</a:t>
            </a:r>
            <a:r>
              <a:rPr lang="en-US" b="0" baseline="0" dirty="0" smtClean="0"/>
              <a:t> units</a:t>
            </a:r>
            <a:endParaRPr lang="en-US" b="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Modeled different distances. In addition</a:t>
            </a:r>
            <a:r>
              <a:rPr lang="en-US" baseline="0" dirty="0" smtClean="0"/>
              <a:t> to 250 NM, the Committee also reviewed modeling results for 150 NM and two versions of 500 NM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Research suggests</a:t>
            </a:r>
            <a:r>
              <a:rPr lang="en-US" baseline="0" dirty="0" smtClean="0"/>
              <a:t> worsened post-transplant outcomes among hearts with greater than 4 hours of ischemic time</a:t>
            </a:r>
            <a:endParaRPr lang="en-US"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Committee was concerned that longer transport time associated with broader distribution might result in increased cold ischemic times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Seek to achieve the best use of donated organs and promote patient access to transplantation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Among the benefits of 250 NM distance: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Modeling suggested the distance would have a neutral impact on waitlist mortality and post-transplant outcomes overall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Less likelihood of ischemic times exceeding four hours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Expanded transplantation opportunities because 250 NM approximates or is larger than many DSAs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Promote the efficient management of organ placement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While 250 NM will likely increase the use of air travel, not going to 500 NM reduces potential travel time and cost increases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Realigning the distance for the first units of distribution for heart and lung allocation should reduce confusion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4290061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Policy changes may require surgical teams to travel farther distances to recover organs</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baseline="0" dirty="0" smtClean="0"/>
              <a:t>OPOs may allocate organs to candidates who are farther away from the donor hospital</a:t>
            </a:r>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3883278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Committee will consider all public comments and necessary revisions, if any, prior to bringing the proposal to the Board’s June 2019 meeting</a:t>
            </a:r>
          </a:p>
          <a:p>
            <a:pPr marL="0" indent="0">
              <a:buFont typeface="Arial" panose="020B0604020202020204" pitchFamily="34" charset="0"/>
              <a:buNone/>
            </a:pPr>
            <a:endParaRPr lang="en-US" b="1" baseline="0" dirty="0" smtClean="0"/>
          </a:p>
          <a:p>
            <a:r>
              <a:rPr lang="en-US" sz="1200" b="1" kern="1200" dirty="0" smtClean="0">
                <a:solidFill>
                  <a:schemeClr val="tx1"/>
                </a:solidFill>
                <a:effectLst/>
                <a:latin typeface="+mn-lt"/>
                <a:ea typeface="+mn-ea"/>
                <a:cs typeface="+mn-cs"/>
              </a:rPr>
              <a:t>IT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OPTN/UNOS IT programming changes are required and reflects the bulk of hours on this proposal.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Changes will be made to the adult and pediatric heart match allocations to replace DSA with a 250 NM circle. In addition to that, classification titles in lung allocation will also be changed to remove references to “Zone”.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distance in nautical miles will be referenced in lieu of “zone” for both heart and lung allocation. There will be no changes to the lung allocation itself.</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There is no programming required for the proposed sensitization policy or other minor policy language changes.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Communication and education</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OPTN/UNOS will follow normal processes to inform members and educate them on any policy changes through policy notices.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This proposal may require instructional support. </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Compliance monitoring</a:t>
            </a:r>
          </a:p>
          <a:p>
            <a:r>
              <a:rPr lang="en-US" sz="1200" kern="1200" baseline="0" dirty="0" smtClean="0">
                <a:solidFill>
                  <a:schemeClr val="tx1"/>
                </a:solidFill>
                <a:effectLst/>
                <a:latin typeface="+mn-lt"/>
                <a:ea typeface="+mn-ea"/>
                <a:cs typeface="+mn-cs"/>
              </a:rPr>
              <a:t>No changes to how members will be monitored for compliance</a:t>
            </a:r>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74188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Committee requests feedback concerning alternative</a:t>
            </a:r>
            <a:r>
              <a:rPr lang="en-US" baseline="0" dirty="0" smtClean="0"/>
              <a:t> distances to the 250 nautical miles</a:t>
            </a:r>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1536217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1483937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257756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dirty="0" smtClean="0"/>
              <a:t>Eliminate the Use of Donation Service Areas (DSAs) in Thoracic Distribution</a:t>
            </a:r>
            <a:endParaRPr lang="en-US" dirty="0"/>
          </a:p>
        </p:txBody>
      </p:sp>
      <p:sp>
        <p:nvSpPr>
          <p:cNvPr id="6" name="Subtitle 2"/>
          <p:cNvSpPr>
            <a:spLocks noGrp="1"/>
          </p:cNvSpPr>
          <p:nvPr>
            <p:ph type="subTitle" idx="1"/>
          </p:nvPr>
        </p:nvSpPr>
        <p:spPr>
          <a:xfrm>
            <a:off x="556540" y="3414889"/>
            <a:ext cx="11073631" cy="753036"/>
          </a:xfrm>
        </p:spPr>
        <p:txBody>
          <a:bodyPr>
            <a:normAutofit fontScale="70000" lnSpcReduction="20000"/>
          </a:bodyPr>
          <a:lstStyle/>
          <a:p>
            <a:r>
              <a:rPr lang="en-US" sz="3600" dirty="0" smtClean="0"/>
              <a:t>Thoracic Organ Transplantation Committee</a:t>
            </a:r>
          </a:p>
          <a:p>
            <a:r>
              <a:rPr lang="en-US" sz="3600" dirty="0" smtClean="0"/>
              <a:t>Spring 2019</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Committee determined that replacing DSA with a 500 nautical mile allocation unit would not result in more consistency with the Final Rule</a:t>
            </a:r>
          </a:p>
          <a:p>
            <a:r>
              <a:rPr lang="en-US" dirty="0" smtClean="0"/>
              <a:t>The Committee cited potential decreased system efficiency, decreased utilization, and poorer post-transplant outcomes resulting from the following:</a:t>
            </a:r>
          </a:p>
          <a:p>
            <a:pPr lvl="1"/>
            <a:r>
              <a:rPr lang="en-US" dirty="0" smtClean="0"/>
              <a:t>Longer median travel times</a:t>
            </a:r>
          </a:p>
          <a:p>
            <a:pPr lvl="1"/>
            <a:r>
              <a:rPr lang="en-US" dirty="0" smtClean="0"/>
              <a:t>Increased reliance on air travel</a:t>
            </a:r>
          </a:p>
          <a:p>
            <a:pPr lvl="1"/>
            <a:r>
              <a:rPr lang="en-US" dirty="0" smtClean="0"/>
              <a:t>Higher likelihood of ischemic times exceeding four hours</a:t>
            </a:r>
          </a:p>
        </p:txBody>
      </p:sp>
      <p:sp>
        <p:nvSpPr>
          <p:cNvPr id="3" name="Title 2"/>
          <p:cNvSpPr>
            <a:spLocks noGrp="1"/>
          </p:cNvSpPr>
          <p:nvPr>
            <p:ph type="title"/>
          </p:nvPr>
        </p:nvSpPr>
        <p:spPr/>
        <p:txBody>
          <a:bodyPr/>
          <a:lstStyle/>
          <a:p>
            <a:r>
              <a:rPr lang="en-US" dirty="0" smtClean="0"/>
              <a:t>Supporting Evidence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2645462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3826891"/>
          </a:xfrm>
        </p:spPr>
        <p:txBody>
          <a:bodyPr>
            <a:normAutofit/>
          </a:bodyPr>
          <a:lstStyle/>
          <a:p>
            <a:r>
              <a:rPr lang="en-US" altLang="en-US" sz="3200" dirty="0" smtClean="0">
                <a:latin typeface="Arial" panose="020B0604020202020204" pitchFamily="34" charset="0"/>
                <a:cs typeface="Arial" panose="020B0604020202020204" pitchFamily="34" charset="0"/>
              </a:rPr>
              <a:t>Ensure compliance with the Final Rule by removing DSA from heart allocation policy</a:t>
            </a:r>
          </a:p>
        </p:txBody>
      </p:sp>
    </p:spTree>
    <p:extLst>
      <p:ext uri="{BB962C8B-B14F-4D97-AF65-F5344CB8AC3E}">
        <p14:creationId xmlns:p14="http://schemas.microsoft.com/office/powerpoint/2010/main" val="1917265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Replace DSA with a 250 NM distance from donor hospital</a:t>
            </a:r>
          </a:p>
          <a:p>
            <a:r>
              <a:rPr lang="en-US" dirty="0" smtClean="0"/>
              <a:t>Remove policy </a:t>
            </a:r>
            <a:r>
              <a:rPr lang="en-US" dirty="0"/>
              <a:t>language that </a:t>
            </a:r>
            <a:r>
              <a:rPr lang="en-US" dirty="0" smtClean="0"/>
              <a:t>permits </a:t>
            </a:r>
            <a:r>
              <a:rPr lang="en-US" dirty="0"/>
              <a:t>prioritization of a sensitized heart </a:t>
            </a:r>
            <a:r>
              <a:rPr lang="en-US" dirty="0" smtClean="0"/>
              <a:t>candidate</a:t>
            </a:r>
            <a:endParaRPr lang="en-US" strike="sngStrike" dirty="0"/>
          </a:p>
          <a:p>
            <a:r>
              <a:rPr lang="en-US" dirty="0" smtClean="0"/>
              <a:t>Remove </a:t>
            </a:r>
            <a:r>
              <a:rPr lang="en-US" dirty="0"/>
              <a:t>the term “zone” from OPTN policy and </a:t>
            </a:r>
            <a:r>
              <a:rPr lang="en-US" dirty="0" smtClean="0"/>
              <a:t>replace </a:t>
            </a:r>
            <a:r>
              <a:rPr lang="en-US" dirty="0"/>
              <a:t>it with </a:t>
            </a:r>
            <a:r>
              <a:rPr lang="en-US" dirty="0" smtClean="0"/>
              <a:t>actual distances</a:t>
            </a:r>
            <a:endParaRPr lang="en-US" strike="sngStrike" dirty="0"/>
          </a:p>
        </p:txBody>
      </p:sp>
      <p:sp>
        <p:nvSpPr>
          <p:cNvPr id="3" name="Title 2"/>
          <p:cNvSpPr>
            <a:spLocks noGrp="1"/>
          </p:cNvSpPr>
          <p:nvPr>
            <p:ph type="title"/>
          </p:nvPr>
        </p:nvSpPr>
        <p:spPr/>
        <p:txBody>
          <a:bodyPr/>
          <a:lstStyle/>
          <a:p>
            <a:r>
              <a:rPr lang="en-US" dirty="0" smtClean="0"/>
              <a:t>What are the proposed solutions?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3906211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Based in sound medical judgement</a:t>
            </a:r>
          </a:p>
          <a:p>
            <a:pPr lvl="1"/>
            <a:r>
              <a:rPr lang="en-US" dirty="0" smtClean="0"/>
              <a:t>Data driven: modeling, literature, expert and stakeholder input</a:t>
            </a:r>
          </a:p>
          <a:p>
            <a:r>
              <a:rPr lang="en-US" dirty="0" smtClean="0"/>
              <a:t>Seeks </a:t>
            </a:r>
            <a:r>
              <a:rPr lang="en-US" dirty="0"/>
              <a:t>to achieve the best use of donated </a:t>
            </a:r>
            <a:r>
              <a:rPr lang="en-US" dirty="0" smtClean="0"/>
              <a:t>organs and promote patient access to transplantation</a:t>
            </a:r>
          </a:p>
          <a:p>
            <a:pPr lvl="1"/>
            <a:r>
              <a:rPr lang="en-US" dirty="0" smtClean="0"/>
              <a:t>Measured by waitlist mortality and transplant counts</a:t>
            </a:r>
            <a:endParaRPr lang="en-US" dirty="0"/>
          </a:p>
          <a:p>
            <a:r>
              <a:rPr lang="en-US" dirty="0" smtClean="0"/>
              <a:t>Promote </a:t>
            </a:r>
            <a:r>
              <a:rPr lang="en-US" dirty="0"/>
              <a:t>the efficient management of organ </a:t>
            </a:r>
            <a:r>
              <a:rPr lang="en-US" dirty="0" smtClean="0"/>
              <a:t>placement</a:t>
            </a:r>
          </a:p>
          <a:p>
            <a:pPr lvl="1"/>
            <a:r>
              <a:rPr lang="en-US" dirty="0" smtClean="0"/>
              <a:t>Measured by travel time and costs</a:t>
            </a:r>
            <a:endParaRPr lang="en-US" dirty="0"/>
          </a:p>
        </p:txBody>
      </p:sp>
      <p:sp>
        <p:nvSpPr>
          <p:cNvPr id="3" name="Title 2"/>
          <p:cNvSpPr>
            <a:spLocks noGrp="1"/>
          </p:cNvSpPr>
          <p:nvPr>
            <p:ph type="title"/>
          </p:nvPr>
        </p:nvSpPr>
        <p:spPr/>
        <p:txBody>
          <a:bodyPr/>
          <a:lstStyle/>
          <a:p>
            <a:r>
              <a:rPr lang="en-US" sz="4400" dirty="0" smtClean="0"/>
              <a:t>Supporting Evidence per the Final Rule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169775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Transplant Hospitals</a:t>
            </a:r>
          </a:p>
          <a:p>
            <a:pPr lvl="1"/>
            <a:r>
              <a:rPr lang="en-US" sz="2200" dirty="0" smtClean="0"/>
              <a:t>Surgical teams may be required to travel farther distances to recover organs</a:t>
            </a:r>
          </a:p>
          <a:p>
            <a:r>
              <a:rPr lang="en-US" dirty="0" smtClean="0"/>
              <a:t>OPOs</a:t>
            </a:r>
          </a:p>
          <a:p>
            <a:pPr lvl="1"/>
            <a:r>
              <a:rPr lang="en-US" sz="2200" dirty="0" smtClean="0"/>
              <a:t>OPOs may allocate organs to candidates who are farther away from the donor hospital</a:t>
            </a:r>
            <a:endParaRPr lang="en-US" dirty="0"/>
          </a:p>
        </p:txBody>
      </p:sp>
      <p:sp>
        <p:nvSpPr>
          <p:cNvPr id="3" name="Title 2"/>
          <p:cNvSpPr>
            <a:spLocks noGrp="1"/>
          </p:cNvSpPr>
          <p:nvPr>
            <p:ph type="title"/>
          </p:nvPr>
        </p:nvSpPr>
        <p:spPr/>
        <p:txBody>
          <a:bodyPr/>
          <a:lstStyle/>
          <a:p>
            <a:r>
              <a:rPr lang="en-US" sz="4400" dirty="0"/>
              <a:t>How will members implement this proposal?</a:t>
            </a:r>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198977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Committee will make recommendations to Board at June 2019 meeting</a:t>
            </a:r>
          </a:p>
          <a:p>
            <a:r>
              <a:rPr lang="en-US" dirty="0" err="1" smtClean="0"/>
              <a:t>UNet</a:t>
            </a:r>
            <a:r>
              <a:rPr lang="en-US" dirty="0" smtClean="0"/>
              <a:t> Programming Changes:</a:t>
            </a:r>
          </a:p>
          <a:p>
            <a:pPr lvl="1"/>
            <a:r>
              <a:rPr lang="en-US" sz="2400" dirty="0" smtClean="0"/>
              <a:t>Update adult and pediatric heart match allocations to replace DSA with 250 nautical mile distance</a:t>
            </a:r>
          </a:p>
          <a:p>
            <a:pPr lvl="1"/>
            <a:r>
              <a:rPr lang="en-US" sz="2400" dirty="0" smtClean="0"/>
              <a:t>Update lung allocation policy to remove references to “zone” in classification titles</a:t>
            </a:r>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1465304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Would members recommend </a:t>
            </a:r>
            <a:r>
              <a:rPr lang="en-US" dirty="0"/>
              <a:t>an alternative distance for thoracic distribution, versus the proposed distance of 250 NM? If so, what distance do you recommend and what evidence justifies this distance?</a:t>
            </a:r>
            <a:endParaRPr lang="en-US" sz="2400" strike="sngStrike" dirty="0" smtClean="0"/>
          </a:p>
        </p:txBody>
      </p:sp>
      <p:sp>
        <p:nvSpPr>
          <p:cNvPr id="3" name="Title 2"/>
          <p:cNvSpPr>
            <a:spLocks noGrp="1"/>
          </p:cNvSpPr>
          <p:nvPr>
            <p:ph type="title"/>
          </p:nvPr>
        </p:nvSpPr>
        <p:spPr/>
        <p:txBody>
          <a:bodyPr/>
          <a:lstStyle/>
          <a:p>
            <a:r>
              <a:rPr lang="en-US" dirty="0" smtClean="0"/>
              <a:t>Is the Committee </a:t>
            </a:r>
            <a:r>
              <a:rPr lang="en-US" dirty="0"/>
              <a:t>s</a:t>
            </a:r>
            <a:r>
              <a:rPr lang="en-US" dirty="0" smtClean="0"/>
              <a:t>eeking </a:t>
            </a:r>
            <a:r>
              <a:rPr lang="en-US" dirty="0"/>
              <a:t>f</a:t>
            </a:r>
            <a:r>
              <a:rPr lang="en-US" dirty="0" smtClean="0"/>
              <a:t>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4148408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trike="sngStrike"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044984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B4DD36-3E77-48C1-BD50-FF15F831F4D8}">
  <ds:schemaRefs>
    <ds:schemaRef ds:uri="http://purl.org/dc/dcmitype/"/>
    <ds:schemaRef ds:uri="http://schemas.openxmlformats.org/package/2006/metadata/core-properties"/>
    <ds:schemaRef ds:uri="http://www.w3.org/XML/1998/namespace"/>
    <ds:schemaRef ds:uri="http://purl.org/dc/terms/"/>
    <ds:schemaRef ds:uri="http://schemas.microsoft.com/office/2006/metadata/properties"/>
    <ds:schemaRef ds:uri="http://schemas.microsoft.com/office/infopath/2007/PartnerControls"/>
    <ds:schemaRef ds:uri="http://schemas.microsoft.com/office/2006/documentManagement/types"/>
    <ds:schemaRef ds:uri="eb91da90-ef78-48fa-8294-c2e3b9c4157a"/>
    <ds:schemaRef ds:uri="http://purl.org/dc/elements/1.1/"/>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BE4389BE-7140-4FBC-9B34-84DCE3B674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3220</TotalTime>
  <Words>1148</Words>
  <Application>Microsoft Office PowerPoint</Application>
  <PresentationFormat>Custom</PresentationFormat>
  <Paragraphs>114</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Myriad Pro</vt:lpstr>
      <vt:lpstr>Wingdings</vt:lpstr>
      <vt:lpstr>Expo</vt:lpstr>
      <vt:lpstr>Eliminate the Use of Donation Service Areas (DSAs) in Thoracic Distribution</vt:lpstr>
      <vt:lpstr>What problem will the proposal solve? </vt:lpstr>
      <vt:lpstr>What are the proposed solutions?</vt:lpstr>
      <vt:lpstr>Supporting Evidence per the Final Rule</vt:lpstr>
      <vt:lpstr>How will members implement this proposal?</vt:lpstr>
      <vt:lpstr>How will the OPTN implement this proposal?</vt:lpstr>
      <vt:lpstr>Is the Committee seeking feedback</vt:lpstr>
      <vt:lpstr>Questions?</vt:lpstr>
      <vt:lpstr>Extra Slides</vt:lpstr>
      <vt:lpstr>Supporting Evidence</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Eliminate the Use of Donation Service Areas (DSAs) in Thoracic Distribution</dc:title>
  <dc:creator>Kevin Smolen</dc:creator>
  <cp:lastModifiedBy>Desiree Tenenbaum</cp:lastModifiedBy>
  <cp:revision>177</cp:revision>
  <cp:lastPrinted>2019-01-17T16:20:23Z</cp:lastPrinted>
  <dcterms:created xsi:type="dcterms:W3CDTF">2010-09-17T15:26:33Z</dcterms:created>
  <dcterms:modified xsi:type="dcterms:W3CDTF">2019-01-29T19:24:59Z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18;#Thoracic Organ Transplantation|9843d0d4-f084-4231-adfa-400014a81db1</vt:lpwstr>
  </property>
</Properties>
</file>