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5"/>
  </p:sldMasterIdLst>
  <p:notesMasterIdLst>
    <p:notesMasterId r:id="rId20"/>
  </p:notesMasterIdLst>
  <p:handoutMasterIdLst>
    <p:handoutMasterId r:id="rId21"/>
  </p:handoutMasterIdLst>
  <p:sldIdLst>
    <p:sldId id="261" r:id="rId6"/>
    <p:sldId id="277" r:id="rId7"/>
    <p:sldId id="275" r:id="rId8"/>
    <p:sldId id="262" r:id="rId9"/>
    <p:sldId id="268" r:id="rId10"/>
    <p:sldId id="267" r:id="rId11"/>
    <p:sldId id="272" r:id="rId12"/>
    <p:sldId id="269" r:id="rId13"/>
    <p:sldId id="271" r:id="rId14"/>
    <p:sldId id="276" r:id="rId15"/>
    <p:sldId id="270" r:id="rId16"/>
    <p:sldId id="279" r:id="rId17"/>
    <p:sldId id="274" r:id="rId18"/>
    <p:sldId id="273" r:id="rId1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F. Edwards" initials="SFE" lastIdx="4" clrIdx="0">
    <p:extLst>
      <p:ext uri="{19B8F6BF-5375-455C-9EA6-DF929625EA0E}">
        <p15:presenceInfo xmlns:p15="http://schemas.microsoft.com/office/powerpoint/2012/main" userId="S-1-5-21-3838001524-2532167733-2738084025-1549" providerId="AD"/>
      </p:ext>
    </p:extLst>
  </p:cmAuthor>
  <p:cmAuthor id="2" name="Liz Robbins" initials="LR" lastIdx="6" clrIdx="1">
    <p:extLst>
      <p:ext uri="{19B8F6BF-5375-455C-9EA6-DF929625EA0E}">
        <p15:presenceInfo xmlns:p15="http://schemas.microsoft.com/office/powerpoint/2012/main" userId="S-1-5-21-3838001524-2532167733-2738084025-7535" providerId="AD"/>
      </p:ext>
    </p:extLst>
  </p:cmAuthor>
  <p:cmAuthor id="3" name="Karen Sokohl" initials="KS" lastIdx="1" clrIdx="2">
    <p:extLst>
      <p:ext uri="{19B8F6BF-5375-455C-9EA6-DF929625EA0E}">
        <p15:presenceInfo xmlns:p15="http://schemas.microsoft.com/office/powerpoint/2012/main" userId="S-1-5-21-3838001524-2532167733-2738084025-1811" providerId="AD"/>
      </p:ext>
    </p:extLst>
  </p:cmAuthor>
  <p:cmAuthor id="4" name="Abigail C. Fox" initials="ACF" lastIdx="6" clrIdx="3">
    <p:extLst>
      <p:ext uri="{19B8F6BF-5375-455C-9EA6-DF929625EA0E}">
        <p15:presenceInfo xmlns:p15="http://schemas.microsoft.com/office/powerpoint/2012/main" userId="S-1-5-21-3838001524-2532167733-2738084025-14036" providerId="AD"/>
      </p:ext>
    </p:extLst>
  </p:cmAuthor>
  <p:cmAuthor id="5" name="Abigail C. Fox" initials="ACF [2]" lastIdx="9" clrIdx="4">
    <p:extLst>
      <p:ext uri="{19B8F6BF-5375-455C-9EA6-DF929625EA0E}">
        <p15:presenceInfo xmlns:p15="http://schemas.microsoft.com/office/powerpoint/2012/main" userId="Abigail C. Fo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6600"/>
    <a:srgbClr val="002045"/>
    <a:srgbClr val="001B37"/>
    <a:srgbClr val="0B76BC"/>
    <a:srgbClr val="283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55907" autoAdjust="0"/>
  </p:normalViewPr>
  <p:slideViewPr>
    <p:cSldViewPr snapToGrid="0" snapToObjects="1">
      <p:cViewPr varScale="1">
        <p:scale>
          <a:sx n="45" d="100"/>
          <a:sy n="45" d="100"/>
        </p:scale>
        <p:origin x="750" y="4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697554-EDE7-C740-8201-C9DDA9E9AA56}" type="datetimeFigureOut">
              <a:rPr lang="en-US" smtClean="0"/>
              <a:t>8/23/2018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EBA865-CC10-C149-9C90-415BB2048C16}" type="slidenum">
              <a:rPr lang="en-US" smtClean="0"/>
              <a:t>‹#›</a:t>
            </a:fld>
            <a:endParaRPr lang="en-US"/>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705A-8FF2-604C-8E1D-7FD5CF39FB92}" type="datetimeFigureOut">
              <a:rPr lang="en-US" smtClean="0"/>
              <a:t>8/23/2018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34781-6EDE-5B4E-B103-71F0AC490716}" type="slidenum">
              <a:rPr lang="en-US" smtClean="0"/>
              <a:t>‹#›</a:t>
            </a:fld>
            <a:endParaRPr lang="en-US"/>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a:t>
            </a:fld>
            <a:endParaRPr lang="en-US"/>
          </a:p>
        </p:txBody>
      </p:sp>
    </p:spTree>
    <p:extLst>
      <p:ext uri="{BB962C8B-B14F-4D97-AF65-F5344CB8AC3E}">
        <p14:creationId xmlns:p14="http://schemas.microsoft.com/office/powerpoint/2010/main" val="19287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Committee will request and review the following data to assess the proposed policy pre vs. post implementation. </a:t>
            </a:r>
            <a:endParaRPr lang="en-US" dirty="0" smtClean="0"/>
          </a:p>
          <a:p>
            <a:endParaRPr lang="en-US" dirty="0" smtClean="0"/>
          </a:p>
          <a:p>
            <a:pPr marL="228600" indent="-228600">
              <a:buAutoNum type="arabicPeriod"/>
            </a:pPr>
            <a:r>
              <a:rPr lang="en-US" dirty="0" smtClean="0"/>
              <a:t>Number of pancreas programs under review for functional inactivity. Because the new definition will be narrower, the Committee expects to see the number of pancreas programs reviewed decrease. </a:t>
            </a:r>
          </a:p>
          <a:p>
            <a:pPr marL="228600" indent="-228600">
              <a:buAutoNum type="arabicPeriod"/>
            </a:pPr>
            <a:r>
              <a:rPr lang="en-US" dirty="0" smtClean="0"/>
              <a:t>The number of pancreas programs inactivated while under functional inactivity review. </a:t>
            </a:r>
          </a:p>
          <a:p>
            <a:pPr marL="228600" indent="-228600">
              <a:buAutoNum type="arabicPeriod"/>
            </a:pPr>
            <a:r>
              <a:rPr lang="en-US" dirty="0" smtClean="0"/>
              <a:t>Trends in relisted candidates (i.e. transferred from an inactivated program to an active program) and their outcomes. </a:t>
            </a:r>
          </a:p>
          <a:p>
            <a:pPr marL="228600" indent="-228600">
              <a:buAutoNum type="arabicPeriod"/>
            </a:pPr>
            <a:r>
              <a:rPr lang="en-US" dirty="0" smtClean="0"/>
              <a:t>Patient and graft survival of pancreas recipients stratified by center volume. </a:t>
            </a:r>
            <a:endParaRPr lang="en-US" dirty="0" smtClean="0"/>
          </a:p>
          <a:p>
            <a:pPr marL="0" indent="0">
              <a:buNone/>
            </a:pPr>
            <a:endParaRPr lang="en-US" dirty="0" smtClean="0"/>
          </a:p>
          <a:p>
            <a:pPr marL="0" indent="0">
              <a:buNone/>
            </a:pPr>
            <a:r>
              <a:rPr lang="en-US" i="0" dirty="0" smtClean="0"/>
              <a:t>In</a:t>
            </a:r>
            <a:r>
              <a:rPr lang="en-US" i="0" baseline="0" dirty="0" smtClean="0"/>
              <a:t> addition to monitoring the impact of this proposal, the</a:t>
            </a:r>
            <a:r>
              <a:rPr lang="en-US" i="0" dirty="0" smtClean="0"/>
              <a:t> Committee</a:t>
            </a:r>
            <a:r>
              <a:rPr lang="en-US" i="0" baseline="0" dirty="0" smtClean="0"/>
              <a:t> has also discussed looking into compiling a best practices document to help small pancreas programs grow. </a:t>
            </a:r>
            <a:endParaRPr lang="en-US" i="0" dirty="0"/>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a:p>
        </p:txBody>
      </p:sp>
    </p:spTree>
    <p:extLst>
      <p:ext uri="{BB962C8B-B14F-4D97-AF65-F5344CB8AC3E}">
        <p14:creationId xmlns:p14="http://schemas.microsoft.com/office/powerpoint/2010/main" val="164865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a:t>
            </a:r>
            <a:r>
              <a:rPr lang="en-US" baseline="0" dirty="0" smtClean="0"/>
              <a:t> question for the community whether a similar proposal should be considered for other organ programs reviewed for functional inactivity. Specifically, should heart, lung, liver or kidney programs under review for functional inactivity be required to send additional information to their patients regarding geographic proximity of other programs, waiting time, or something else?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a:p>
        </p:txBody>
      </p:sp>
    </p:spTree>
    <p:extLst>
      <p:ext uri="{BB962C8B-B14F-4D97-AF65-F5344CB8AC3E}">
        <p14:creationId xmlns:p14="http://schemas.microsoft.com/office/powerpoint/2010/main" val="234176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a:t>
            </a:r>
            <a:r>
              <a:rPr lang="en-US" baseline="0" dirty="0" smtClean="0"/>
              <a:t> the Committee has sought to balance patient access to transplant and patient safety by narrowing the functional inactivity definition for pancreas programs and including more information to patients of programs that are under functional inactivity review. </a:t>
            </a:r>
          </a:p>
          <a:p>
            <a:endParaRPr lang="en-US" baseline="0" dirty="0" smtClean="0"/>
          </a:p>
          <a:p>
            <a:r>
              <a:rPr lang="en-US" baseline="0" dirty="0" smtClean="0"/>
              <a:t>Thank you for your time and let me know if you have any questions.</a:t>
            </a:r>
          </a:p>
          <a:p>
            <a:endParaRPr lang="en-US" baseline="0" dirty="0" smtClean="0"/>
          </a:p>
          <a:p>
            <a:r>
              <a:rPr lang="en-US" baseline="0" dirty="0" smtClean="0"/>
              <a:t>----</a:t>
            </a:r>
            <a:endParaRPr lang="en-US" dirty="0" smtClean="0"/>
          </a:p>
          <a:p>
            <a:endParaRPr lang="en-US" dirty="0" smtClean="0"/>
          </a:p>
          <a:p>
            <a:r>
              <a:rPr lang="en-US" i="1" dirty="0" smtClean="0"/>
              <a:t>Stop here.</a:t>
            </a:r>
          </a:p>
          <a:p>
            <a:endParaRPr lang="en-US" i="1" dirty="0" smtClean="0"/>
          </a:p>
          <a:p>
            <a:r>
              <a:rPr lang="en-US" i="1" dirty="0" smtClean="0"/>
              <a:t>DO NOT go to the extra slides unless there is a question related</a:t>
            </a:r>
            <a:r>
              <a:rPr lang="en-US" i="1" baseline="0" dirty="0" smtClean="0"/>
              <a:t> to them. </a:t>
            </a:r>
            <a:endParaRPr lang="en-US" i="1" dirty="0"/>
          </a:p>
        </p:txBody>
      </p:sp>
      <p:sp>
        <p:nvSpPr>
          <p:cNvPr id="4" name="Slide Number Placeholder 3"/>
          <p:cNvSpPr>
            <a:spLocks noGrp="1"/>
          </p:cNvSpPr>
          <p:nvPr>
            <p:ph type="sldNum" sz="quarter" idx="10"/>
          </p:nvPr>
        </p:nvSpPr>
        <p:spPr/>
        <p:txBody>
          <a:bodyPr/>
          <a:lstStyle/>
          <a:p>
            <a:fld id="{26E34781-6EDE-5B4E-B103-71F0AC490716}" type="slidenum">
              <a:rPr lang="en-US" smtClean="0"/>
              <a:t>12</a:t>
            </a:fld>
            <a:endParaRPr lang="en-US"/>
          </a:p>
        </p:txBody>
      </p:sp>
    </p:spTree>
    <p:extLst>
      <p:ext uri="{BB962C8B-B14F-4D97-AF65-F5344CB8AC3E}">
        <p14:creationId xmlns:p14="http://schemas.microsoft.com/office/powerpoint/2010/main" val="178867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figure </a:t>
            </a:r>
            <a:r>
              <a:rPr lang="en-US" sz="1200" kern="1200" dirty="0" smtClean="0">
                <a:solidFill>
                  <a:schemeClr val="tx1"/>
                </a:solidFill>
                <a:effectLst/>
                <a:latin typeface="+mn-lt"/>
                <a:ea typeface="+mn-ea"/>
                <a:cs typeface="+mn-cs"/>
              </a:rPr>
              <a:t>shows the impact of functional inactivity of pancreas programs on their patients. Nineteen centers inactivated while under MPSC review for functional inactivity, with 98 or 67.1% of 148 candidates not relisting. Of the 48 candidates relisted, most of those went to large volume programs. This figure highlights the potential impact on access to transplant for patients listed at small volume programs that could be flagged for functional inactivity review. If a program inactivates while under the functional inactivity review, patients may not be listed at another program. This provides support for strengthening the letter sent to patients that highlights other options for transplant, and provides data on the program’s waiting time compared to a national average.</a:t>
            </a:r>
          </a:p>
          <a:p>
            <a:endParaRPr lang="en-US" dirty="0" smtClean="0"/>
          </a:p>
          <a:p>
            <a:r>
              <a:rPr lang="en-US" i="1" dirty="0" smtClean="0"/>
              <a:t>Cohort from 2010-2015</a:t>
            </a:r>
            <a:endParaRPr lang="en-US" i="1" dirty="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a:p>
        </p:txBody>
      </p:sp>
    </p:spTree>
    <p:extLst>
      <p:ext uri="{BB962C8B-B14F-4D97-AF65-F5344CB8AC3E}">
        <p14:creationId xmlns:p14="http://schemas.microsoft.com/office/powerpoint/2010/main" val="100601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primary strategic goal for this project is improving waitlisted patient and transplant recipient outcomes. The proposed changes will create new thresholds for identifying functionally inactive pancreas programs that operate below the level that is adequate for their waitlisted candidates. Improving patient access to relevant information regarding waiting time and options for other pancreas programs in the</a:t>
            </a:r>
            <a:r>
              <a:rPr lang="en-US" baseline="0" dirty="0" smtClean="0"/>
              <a:t> area</a:t>
            </a:r>
            <a:r>
              <a:rPr lang="en-US" dirty="0" smtClean="0"/>
              <a:t> may improve waitlisted patient outcomes by improving access to transplant. </a:t>
            </a:r>
          </a:p>
          <a:p>
            <a:pPr marL="0" indent="0">
              <a:buNone/>
            </a:pPr>
            <a:endParaRPr lang="en-US" dirty="0" smtClean="0"/>
          </a:p>
          <a:p>
            <a:pPr marL="0" indent="0">
              <a:buNone/>
            </a:pPr>
            <a:r>
              <a:rPr lang="en-US" dirty="0" smtClean="0"/>
              <a:t>Other strategic goals impacted include promoting efficient management of the OPTN by reducing the</a:t>
            </a:r>
            <a:r>
              <a:rPr lang="en-US" baseline="0" dirty="0" smtClean="0"/>
              <a:t> review of pancreas programs by the MPSC and making that process more efficient by focusing review on certain low volume programs. It also promotes transplant recipient safety in that patient safety is the impetus for MPSC review of transplant program volume. </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a:p>
        </p:txBody>
      </p:sp>
    </p:spTree>
    <p:extLst>
      <p:ext uri="{BB962C8B-B14F-4D97-AF65-F5344CB8AC3E}">
        <p14:creationId xmlns:p14="http://schemas.microsoft.com/office/powerpoint/2010/main" val="15350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background to this proposal, transplant programs must remain functionally active by performing a minimum number of transplants.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0" baseline="0" dirty="0" smtClean="0"/>
              <a:t>Currently, the MPSC reviews pancreas programs if the program has not performed 1 transplant in 6 </a:t>
            </a:r>
            <a:r>
              <a:rPr lang="en-US" i="0" baseline="0" dirty="0" smtClean="0"/>
              <a:t>months. Programs identified to be functionally inactive will receive an initial survey of inquiry. Some factors considered during reviews include volume history, organ refusals, recent changes in key staff, and patient notification of functional inactivity. MPSC options for programs under review include release from reporting (meaning the program is no longer functionally inactive), continue to report, invite for formal discussion, or voluntarily inactivate.</a:t>
            </a:r>
          </a:p>
          <a:p>
            <a:endParaRPr lang="en-US" baseline="0" dirty="0" smtClean="0"/>
          </a:p>
          <a:p>
            <a:r>
              <a:rPr lang="en-US" baseline="0" dirty="0" smtClean="0"/>
              <a:t>----</a:t>
            </a:r>
          </a:p>
          <a:p>
            <a:endParaRPr lang="en-US" i="1" baseline="0" dirty="0" smtClean="0"/>
          </a:p>
          <a:p>
            <a:r>
              <a:rPr lang="en-US" i="1" baseline="0" dirty="0" smtClean="0"/>
              <a:t>From 2011-2016 there were 61 pancreas programs reviewed for functional inactivity. 35 reviewed once, 25 reviewed twice, and 1 reviewed 3 times. </a:t>
            </a:r>
          </a:p>
          <a:p>
            <a:endParaRPr lang="en-US" baseline="0" dirty="0" smtClean="0"/>
          </a:p>
          <a:p>
            <a:r>
              <a:rPr lang="en-US" i="1" baseline="0" dirty="0" smtClean="0"/>
              <a:t>The </a:t>
            </a:r>
            <a:r>
              <a:rPr lang="en-US" i="1" baseline="0" dirty="0" smtClean="0"/>
              <a:t>MPSC has a different process for evaluating transplant program performance in the Bylaws (Appendix D.11.A) which depends on a program’s graft and patient survival rates. Functional activity is evaluated separately from program performance. </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a:p>
        </p:txBody>
      </p:sp>
    </p:spTree>
    <p:extLst>
      <p:ext uri="{BB962C8B-B14F-4D97-AF65-F5344CB8AC3E}">
        <p14:creationId xmlns:p14="http://schemas.microsoft.com/office/powerpoint/2010/main" val="349387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current definition for pancreas program functional inactivity is too</a:t>
            </a:r>
            <a:r>
              <a:rPr lang="en-US" sz="1200" kern="1200" baseline="0" dirty="0" smtClean="0">
                <a:solidFill>
                  <a:schemeClr val="tx1"/>
                </a:solidFill>
                <a:effectLst/>
                <a:latin typeface="+mn-lt"/>
                <a:ea typeface="+mn-ea"/>
                <a:cs typeface="+mn-cs"/>
              </a:rPr>
              <a:t> broad and results in a significant number of pancreas programs being reviewed by the MPSC: 61 programs, or 44% of all pancreas programs from 2011 to 2016. The current definition </a:t>
            </a:r>
            <a:r>
              <a:rPr lang="en-US" sz="1200" kern="1200" dirty="0" smtClean="0">
                <a:solidFill>
                  <a:schemeClr val="tx1"/>
                </a:solidFill>
                <a:effectLst/>
                <a:latin typeface="+mn-lt"/>
                <a:ea typeface="+mn-ea"/>
                <a:cs typeface="+mn-cs"/>
              </a:rPr>
              <a:t>includes all small volume programs, regardless of their waiting time for candidates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definition is also inflexible in requiring 1 transplant in 6 months, which would lead to reviewing small volume programs that transplant their list in the first half of the year, then perform no transplants for the second half. These programs </a:t>
            </a:r>
            <a:r>
              <a:rPr lang="en-US" sz="1200" kern="1200" baseline="0" dirty="0" smtClean="0">
                <a:solidFill>
                  <a:schemeClr val="tx1"/>
                </a:solidFill>
                <a:effectLst/>
                <a:latin typeface="+mn-lt"/>
                <a:ea typeface="+mn-ea"/>
                <a:cs typeface="+mn-cs"/>
              </a:rPr>
              <a:t>aren’t showing that they are functionally inactive if </a:t>
            </a:r>
            <a:r>
              <a:rPr lang="en-US" sz="1200" kern="1200" baseline="0" dirty="0" smtClean="0">
                <a:solidFill>
                  <a:schemeClr val="tx1"/>
                </a:solidFill>
                <a:effectLst/>
                <a:latin typeface="+mn-lt"/>
                <a:ea typeface="+mn-ea"/>
                <a:cs typeface="+mn-cs"/>
              </a:rPr>
              <a:t>they are quickly transplanting the candidates on their list.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problem is that patients need better communication about their program and transplant options. Patient safety is the impetus for MPSC review of functional inactivity. It becomes a concern when 67% of patients at programs that inactivated while on functional inactivity review did not relist at another center. Narrowing the scope of functional inactivity review and avoiding unnecessary reviews may limit this negative impact.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34781-6EDE-5B4E-B103-71F0AC490716}" type="slidenum">
              <a:rPr lang="en-US" smtClean="0"/>
              <a:t>4</a:t>
            </a:fld>
            <a:endParaRPr lang="en-US"/>
          </a:p>
        </p:txBody>
      </p:sp>
    </p:spTree>
    <p:extLst>
      <p:ext uri="{BB962C8B-B14F-4D97-AF65-F5344CB8AC3E}">
        <p14:creationId xmlns:p14="http://schemas.microsoft.com/office/powerpoint/2010/main" val="42439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Lower pancreas graft survival for KP recipients </a:t>
            </a:r>
            <a:r>
              <a:rPr lang="en-US" sz="1200" kern="1200" baseline="0" dirty="0" smtClean="0">
                <a:solidFill>
                  <a:schemeClr val="tx1"/>
                </a:solidFill>
                <a:effectLst/>
                <a:latin typeface="+mn-lt"/>
                <a:ea typeface="+mn-ea"/>
                <a:cs typeface="+mn-cs"/>
              </a:rPr>
              <a:t>is </a:t>
            </a:r>
            <a:r>
              <a:rPr lang="en-US" sz="1200" kern="1200" baseline="0" dirty="0" smtClean="0">
                <a:solidFill>
                  <a:schemeClr val="tx1"/>
                </a:solidFill>
                <a:effectLst/>
                <a:latin typeface="+mn-lt"/>
                <a:ea typeface="+mn-ea"/>
                <a:cs typeface="+mn-cs"/>
              </a:rPr>
              <a:t>correlated with </a:t>
            </a:r>
            <a:r>
              <a:rPr lang="en-US" sz="1200" kern="1200" baseline="0" dirty="0" smtClean="0">
                <a:solidFill>
                  <a:schemeClr val="tx1"/>
                </a:solidFill>
                <a:effectLst/>
                <a:latin typeface="+mn-lt"/>
                <a:ea typeface="+mn-ea"/>
                <a:cs typeface="+mn-cs"/>
              </a:rPr>
              <a:t>programs being small volume; this correlation reaches statistical </a:t>
            </a:r>
            <a:r>
              <a:rPr lang="en-US" sz="1200" kern="1200" baseline="0" dirty="0" smtClean="0">
                <a:solidFill>
                  <a:schemeClr val="tx1"/>
                </a:solidFill>
                <a:effectLst/>
                <a:latin typeface="+mn-lt"/>
                <a:ea typeface="+mn-ea"/>
                <a:cs typeface="+mn-cs"/>
              </a:rPr>
              <a:t>significance. </a:t>
            </a:r>
            <a:r>
              <a:rPr lang="en-US" sz="1200" kern="1200" baseline="0" dirty="0" smtClean="0">
                <a:solidFill>
                  <a:schemeClr val="tx1"/>
                </a:solidFill>
                <a:effectLst/>
                <a:latin typeface="+mn-lt"/>
                <a:ea typeface="+mn-ea"/>
                <a:cs typeface="+mn-cs"/>
              </a:rPr>
              <a:t>Note that the lines in these graphs represents averages, which means not all small volume programs have lower graft survival rates, and some may have higher graft survival rates.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figure </a:t>
            </a:r>
            <a:r>
              <a:rPr lang="en-US" sz="1200" kern="1200" baseline="0" dirty="0" smtClean="0">
                <a:solidFill>
                  <a:schemeClr val="tx1"/>
                </a:solidFill>
                <a:effectLst/>
                <a:latin typeface="+mn-lt"/>
                <a:ea typeface="+mn-ea"/>
                <a:cs typeface="+mn-cs"/>
              </a:rPr>
              <a:t>highlights the need to review </a:t>
            </a:r>
            <a:r>
              <a:rPr lang="en-US" sz="1200" u="sng" kern="1200" baseline="0" dirty="0" smtClean="0">
                <a:solidFill>
                  <a:schemeClr val="tx1"/>
                </a:solidFill>
                <a:effectLst/>
                <a:latin typeface="+mn-lt"/>
                <a:ea typeface="+mn-ea"/>
                <a:cs typeface="+mn-cs"/>
              </a:rPr>
              <a:t>certain</a:t>
            </a:r>
            <a:r>
              <a:rPr lang="en-US" sz="1200" kern="1200" baseline="0" dirty="0" smtClean="0">
                <a:solidFill>
                  <a:schemeClr val="tx1"/>
                </a:solidFill>
                <a:effectLst/>
                <a:latin typeface="+mn-lt"/>
                <a:ea typeface="+mn-ea"/>
                <a:cs typeface="+mn-cs"/>
              </a:rPr>
              <a:t> small volume programs for functional inactivity because of the potential impact on patient outcomes and because patient safety is the impetus for MPSC review. The graph also supports the importance of keeping patients informed about their options. </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[OPTN analysis: 2010-2015, stratified by center volume. </a:t>
            </a:r>
            <a:r>
              <a:rPr lang="en-US" sz="1200" i="1" kern="1200" dirty="0" smtClean="0">
                <a:solidFill>
                  <a:schemeClr val="tx1"/>
                </a:solidFill>
                <a:effectLst/>
                <a:latin typeface="+mn-lt"/>
                <a:ea typeface="+mn-ea"/>
                <a:cs typeface="+mn-cs"/>
              </a:rPr>
              <a:t>For pancreas alone recipients, there was also an observed difference in pancreas graft survival between large and small volume programs but because of small numbers of patients that did not reach statistical significance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OPTN Analysis</a:t>
            </a:r>
            <a:r>
              <a:rPr lang="en-US" sz="1200" i="1" kern="1200" baseline="0" dirty="0" smtClean="0">
                <a:solidFill>
                  <a:schemeClr val="tx1"/>
                </a:solidFill>
                <a:effectLst/>
                <a:latin typeface="+mn-lt"/>
                <a:ea typeface="+mn-ea"/>
                <a:cs typeface="+mn-cs"/>
              </a:rPr>
              <a:t> showed </a:t>
            </a:r>
            <a:r>
              <a:rPr lang="en-US" sz="1200" i="1" kern="1200" dirty="0" smtClean="0">
                <a:solidFill>
                  <a:schemeClr val="tx1"/>
                </a:solidFill>
                <a:effectLst/>
                <a:latin typeface="+mn-lt"/>
                <a:ea typeface="+mn-ea"/>
                <a:cs typeface="+mn-cs"/>
              </a:rPr>
              <a:t>KP </a:t>
            </a:r>
            <a:r>
              <a:rPr lang="en-US" sz="1200" i="1" kern="1200" baseline="0" dirty="0" smtClean="0">
                <a:solidFill>
                  <a:schemeClr val="tx1"/>
                </a:solidFill>
                <a:effectLst/>
                <a:latin typeface="+mn-lt"/>
                <a:ea typeface="+mn-ea"/>
                <a:cs typeface="+mn-cs"/>
              </a:rPr>
              <a:t>recipients at large volume centers had pancreas graft survival rates that were 2.24 times higher than small volume centers.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smtClean="0"/>
              <a:t>The</a:t>
            </a:r>
            <a:r>
              <a:rPr lang="en-US" i="1" baseline="0" dirty="0" smtClean="0"/>
              <a:t> results of the OPTN analysis are supported by two recent papers, one a study of the </a:t>
            </a:r>
            <a:r>
              <a:rPr lang="en-US" i="1" baseline="0" dirty="0" err="1" smtClean="0"/>
              <a:t>Eurotransplant</a:t>
            </a:r>
            <a:r>
              <a:rPr lang="en-US" i="1" baseline="0" dirty="0" smtClean="0"/>
              <a:t> region from 2008 to 2013 and the other analyzing U.S. pancreas center volume and post-transplant outcomes. Both studies found that high volume centers transplanted more high PDRI organs, while having better pancreas graft outcomes compared to small volume programs.] </a:t>
            </a:r>
            <a:endParaRPr lang="en-US" i="1"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34781-6EDE-5B4E-B103-71F0AC490716}" type="slidenum">
              <a:rPr lang="en-US" smtClean="0"/>
              <a:t>5</a:t>
            </a:fld>
            <a:endParaRPr lang="en-US"/>
          </a:p>
        </p:txBody>
      </p:sp>
    </p:spTree>
    <p:extLst>
      <p:ext uri="{BB962C8B-B14F-4D97-AF65-F5344CB8AC3E}">
        <p14:creationId xmlns:p14="http://schemas.microsoft.com/office/powerpoint/2010/main" val="243218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solution narrows MPSC review of pancreas programs by requiring two elements in the functional inactivity definition:</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Failure to perform two transplants in 12 months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average waiting time above the national average </a:t>
            </a:r>
            <a:r>
              <a:rPr lang="en-US" sz="1200" kern="1200" baseline="0" dirty="0" smtClean="0">
                <a:solidFill>
                  <a:schemeClr val="tx1"/>
                </a:solidFill>
                <a:effectLst/>
                <a:latin typeface="+mn-lt"/>
                <a:ea typeface="+mn-ea"/>
                <a:cs typeface="+mn-cs"/>
              </a:rPr>
              <a:t>or no waiting time at all</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smtClean="0">
                <a:solidFill>
                  <a:schemeClr val="tx1"/>
                </a:solidFill>
                <a:effectLst/>
                <a:latin typeface="+mn-lt"/>
                <a:ea typeface="+mn-ea"/>
                <a:cs typeface="+mn-cs"/>
              </a:rPr>
              <a:t>Changing </a:t>
            </a:r>
            <a:r>
              <a:rPr lang="en-US" sz="1200" kern="1200" baseline="0" dirty="0" smtClean="0">
                <a:solidFill>
                  <a:schemeClr val="tx1"/>
                </a:solidFill>
                <a:effectLst/>
                <a:latin typeface="+mn-lt"/>
                <a:ea typeface="+mn-ea"/>
                <a:cs typeface="+mn-cs"/>
              </a:rPr>
              <a:t>the transplant threshold from 1 transplant in 6 months to 2 in 12 allows more flexibility for programs, while adding the waiting time metric encompasses fewer programs for functional inactivity review, and focuses on those with longer waiting times.</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solution also addresses the concerns with patient communication needs and access to transplant by increasing communication with patients waitlisted at programs reviewed for functional inactivity: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 Programs would need to inform patients and potential candidates about other pancreas programs in-state or within 125 miles of the program, and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provide information about the program’s waiting time compared to the national average or the</a:t>
            </a:r>
            <a:r>
              <a:rPr lang="en-US" sz="1200" kern="1200" baseline="0" dirty="0" smtClean="0">
                <a:solidFill>
                  <a:schemeClr val="tx1"/>
                </a:solidFill>
                <a:effectLst/>
                <a:latin typeface="+mn-lt"/>
                <a:ea typeface="+mn-ea"/>
                <a:cs typeface="+mn-cs"/>
              </a:rPr>
              <a:t> fact that the program has no waiting time average because no patients were listed during the timeframe</a:t>
            </a:r>
            <a:r>
              <a:rPr lang="en-US" sz="1200" kern="1200" dirty="0" smtClean="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Providing this additional information may empower patients to make informed decisions about their transplant care, and will provide an incentive to pancreas programs to increase their volume and shorten waiting time in order to avoid sending this letter.</a:t>
            </a:r>
            <a:r>
              <a:rPr lang="en-US" sz="1200" strike="sngStrike"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strike="sngStrike"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strike="sng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a:p>
        </p:txBody>
      </p:sp>
    </p:spTree>
    <p:extLst>
      <p:ext uri="{BB962C8B-B14F-4D97-AF65-F5344CB8AC3E}">
        <p14:creationId xmlns:p14="http://schemas.microsoft.com/office/powerpoint/2010/main" val="7429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Patients at small volume programs wait on average </a:t>
            </a:r>
            <a:r>
              <a:rPr lang="en-US" sz="1200" kern="1200" dirty="0" smtClean="0">
                <a:solidFill>
                  <a:schemeClr val="tx1"/>
                </a:solidFill>
                <a:effectLst/>
                <a:latin typeface="+mn-lt"/>
                <a:ea typeface="+mn-ea"/>
                <a:cs typeface="+mn-cs"/>
              </a:rPr>
              <a:t>9.8 </a:t>
            </a:r>
            <a:r>
              <a:rPr lang="en-US" sz="1200" kern="1200" dirty="0" smtClean="0">
                <a:solidFill>
                  <a:schemeClr val="tx1"/>
                </a:solidFill>
                <a:effectLst/>
                <a:latin typeface="+mn-lt"/>
                <a:ea typeface="+mn-ea"/>
                <a:cs typeface="+mn-cs"/>
              </a:rPr>
              <a:t>months longer than patients at large volume </a:t>
            </a:r>
            <a:r>
              <a:rPr lang="en-US" sz="1200" kern="1200" dirty="0" smtClean="0">
                <a:solidFill>
                  <a:schemeClr val="tx1"/>
                </a:solidFill>
                <a:effectLst/>
                <a:latin typeface="+mn-lt"/>
                <a:ea typeface="+mn-ea"/>
                <a:cs typeface="+mn-cs"/>
              </a:rPr>
              <a:t>programs to get transplanted.</a:t>
            </a:r>
            <a:r>
              <a:rPr lang="en-US"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There’s variation, however, in how long you wait at a small volume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Under the proposed solution, only small volume programs with longer waiting times would be reviewed by the MPSC for functional inactivity.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strike="noStrike" kern="1200" dirty="0" smtClean="0">
                <a:solidFill>
                  <a:schemeClr val="tx1"/>
                </a:solidFill>
                <a:effectLst/>
                <a:latin typeface="+mn-lt"/>
                <a:ea typeface="+mn-ea"/>
                <a:cs typeface="+mn-cs"/>
              </a:rPr>
              <a:t>Note: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strike="noStrike"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strike="noStrike" kern="1200" baseline="0" dirty="0" smtClean="0">
                <a:solidFill>
                  <a:schemeClr val="tx1"/>
                </a:solidFill>
                <a:effectLst/>
                <a:latin typeface="+mn-lt"/>
                <a:ea typeface="+mn-ea"/>
                <a:cs typeface="+mn-cs"/>
              </a:rPr>
              <a:t>The national average for the entire cohort was 12.69 months.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strike="noStrike"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strike="noStrike" kern="1200" baseline="0" dirty="0" smtClean="0">
                <a:solidFill>
                  <a:schemeClr val="tx1"/>
                </a:solidFill>
                <a:effectLst/>
                <a:latin typeface="+mn-lt"/>
                <a:ea typeface="+mn-ea"/>
                <a:cs typeface="+mn-cs"/>
              </a:rPr>
              <a:t> In 2017, the average time to transplant for pancreas candidates was 346 days. </a:t>
            </a:r>
            <a:endParaRPr lang="en-US" sz="1200" i="1" strike="noStrike"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[Background: </a:t>
            </a:r>
            <a:r>
              <a:rPr lang="en-US" sz="2400" i="1" kern="1200" baseline="0" dirty="0" smtClean="0">
                <a:solidFill>
                  <a:schemeClr val="tx1"/>
                </a:solidFill>
                <a:effectLst/>
                <a:latin typeface="+mn-lt"/>
                <a:ea typeface="+mn-ea"/>
                <a:cs typeface="+mn-cs"/>
              </a:rPr>
              <a:t>OPTN analysis: 2010-2015, stratified by center volume. </a:t>
            </a:r>
            <a:endParaRPr lang="en-US" sz="2401" i="1" dirty="0" smtClean="0"/>
          </a:p>
          <a:p>
            <a:pPr lvl="1"/>
            <a:r>
              <a:rPr lang="en-US" sz="2001" i="1" dirty="0" smtClean="0"/>
              <a:t>32 Small (&lt;=2 transplants/year)</a:t>
            </a:r>
          </a:p>
          <a:p>
            <a:pPr lvl="1"/>
            <a:r>
              <a:rPr lang="en-US" sz="2001" i="1" dirty="0" smtClean="0"/>
              <a:t>29 Medium (3-4 transplants/year)</a:t>
            </a:r>
          </a:p>
          <a:p>
            <a:pPr lvl="1"/>
            <a:r>
              <a:rPr lang="en-US" sz="2001" i="1" dirty="0" smtClean="0"/>
              <a:t>77 Large (&gt;4 transplants/year)]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138310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Pancreas programs</a:t>
            </a:r>
            <a:r>
              <a:rPr lang="en-US" baseline="0" dirty="0" smtClean="0"/>
              <a:t> would be reviewed for functional inactivity only if they fail to meet the transplant threshold AND have a higher waiting time average than the national average. </a:t>
            </a:r>
            <a:endParaRPr lang="en-US" baseline="0" dirty="0" smtClean="0"/>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If a program is flagged for functional inactivity review, </a:t>
            </a:r>
            <a:r>
              <a:rPr lang="en-US" baseline="0" dirty="0" smtClean="0"/>
              <a:t>they would need to send a letter to patients with certain information in it. Currently, this letter is required in the Bylaws to have the dates of functional inactivity, the reason no transplants were performed, information that </a:t>
            </a:r>
            <a:r>
              <a:rPr lang="en-US" baseline="0" dirty="0" err="1" smtClean="0"/>
              <a:t>multilisting</a:t>
            </a:r>
            <a:r>
              <a:rPr lang="en-US" baseline="0" dirty="0" smtClean="0"/>
              <a:t> is an option, and a copy of the OPTN’s patient information letter. If the proposal passes, the </a:t>
            </a:r>
            <a:r>
              <a:rPr lang="en-US" baseline="0" dirty="0" smtClean="0"/>
              <a:t>letter </a:t>
            </a:r>
            <a:r>
              <a:rPr lang="en-US" baseline="0" dirty="0" smtClean="0"/>
              <a:t>would </a:t>
            </a:r>
            <a:r>
              <a:rPr lang="en-US" baseline="0" dirty="0" smtClean="0"/>
              <a:t>have two additional elements:</a:t>
            </a:r>
          </a:p>
          <a:p>
            <a:endParaRPr lang="en-US" baseline="0" dirty="0" smtClean="0"/>
          </a:p>
          <a:p>
            <a:pPr marL="171450" indent="-171450">
              <a:buFontTx/>
              <a:buChar char="-"/>
            </a:pPr>
            <a:r>
              <a:rPr lang="en-US" baseline="0" dirty="0" smtClean="0"/>
              <a:t>Contact information for pancreas programs within 125 miles or </a:t>
            </a:r>
            <a:r>
              <a:rPr lang="en-US" baseline="0" dirty="0" smtClean="0"/>
              <a:t>in-state, and </a:t>
            </a:r>
            <a:endParaRPr lang="en-US" baseline="0" dirty="0" smtClean="0"/>
          </a:p>
          <a:p>
            <a:pPr marL="171450" indent="-171450">
              <a:buFontTx/>
              <a:buChar char="-"/>
            </a:pPr>
            <a:r>
              <a:rPr lang="en-US" baseline="0" dirty="0" smtClean="0"/>
              <a:t>The program’s average waiting time compared to the national average or the fact that the program had no waiting time average for the time period because there were no candidates on the waiting list</a:t>
            </a:r>
            <a:r>
              <a:rPr lang="en-US" baseline="0" dirty="0" smtClean="0"/>
              <a:t>.</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103569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OPT</a:t>
            </a:r>
            <a:r>
              <a:rPr lang="en-US" sz="1200" kern="1200" baseline="0" dirty="0" smtClean="0">
                <a:solidFill>
                  <a:schemeClr val="tx1"/>
                </a:solidFill>
                <a:effectLst/>
                <a:latin typeface="+mn-lt"/>
                <a:ea typeface="+mn-ea"/>
                <a:cs typeface="+mn-cs"/>
              </a:rPr>
              <a:t>N will create a report for programs to identify their average waiting time compared to a national average</a:t>
            </a:r>
            <a:r>
              <a:rPr lang="en-US" sz="1200" kern="1200" dirty="0" smtClean="0">
                <a:solidFill>
                  <a:schemeClr val="tx1"/>
                </a:solidFill>
                <a:effectLst/>
                <a:latin typeface="+mn-lt"/>
                <a:ea typeface="+mn-ea"/>
                <a:cs typeface="+mn-cs"/>
              </a:rPr>
              <a:t>. The OPTN will communicate with members the new requirements in policy notices and in Transplant Pro.</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66456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smtClean="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Lst>
  <p:timing>
    <p:tnLst>
      <p:par>
        <p:cTn id="1" dur="indefinite" restart="never" nodeType="tmRoot"/>
      </p:par>
    </p:tnLst>
  </p:timing>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a:t>
            </a:fld>
            <a:endParaRPr lang="en-US" dirty="0"/>
          </a:p>
        </p:txBody>
      </p:sp>
      <p:sp>
        <p:nvSpPr>
          <p:cNvPr id="5" name="Title 1"/>
          <p:cNvSpPr>
            <a:spLocks noGrp="1"/>
          </p:cNvSpPr>
          <p:nvPr>
            <p:ph type="ctrTitle"/>
          </p:nvPr>
        </p:nvSpPr>
        <p:spPr>
          <a:xfrm>
            <a:off x="556540" y="1721629"/>
            <a:ext cx="11073631" cy="1619250"/>
          </a:xfrm>
        </p:spPr>
        <p:txBody>
          <a:bodyPr/>
          <a:lstStyle/>
          <a:p>
            <a:r>
              <a:rPr lang="en-US" sz="6000" dirty="0" smtClean="0"/>
              <a:t>Pancreas Program </a:t>
            </a:r>
            <a:br>
              <a:rPr lang="en-US" sz="6000" dirty="0" smtClean="0"/>
            </a:br>
            <a:r>
              <a:rPr lang="en-US" sz="6000" dirty="0" smtClean="0"/>
              <a:t>Functional Inactivity</a:t>
            </a:r>
            <a:endParaRPr lang="en-US" sz="6000" dirty="0"/>
          </a:p>
        </p:txBody>
      </p:sp>
      <p:sp>
        <p:nvSpPr>
          <p:cNvPr id="6" name="Subtitle 2"/>
          <p:cNvSpPr>
            <a:spLocks noGrp="1"/>
          </p:cNvSpPr>
          <p:nvPr>
            <p:ph type="subTitle" idx="1"/>
          </p:nvPr>
        </p:nvSpPr>
        <p:spPr>
          <a:xfrm>
            <a:off x="556540" y="3414889"/>
            <a:ext cx="11073631" cy="753036"/>
          </a:xfrm>
        </p:spPr>
        <p:txBody>
          <a:bodyPr>
            <a:normAutofit/>
          </a:bodyPr>
          <a:lstStyle/>
          <a:p>
            <a:r>
              <a:rPr lang="en-US" sz="3600" dirty="0" smtClean="0"/>
              <a:t>Pancreas Transplantation Committee</a:t>
            </a:r>
          </a:p>
        </p:txBody>
      </p:sp>
    </p:spTree>
    <p:extLst>
      <p:ext uri="{BB962C8B-B14F-4D97-AF65-F5344CB8AC3E}">
        <p14:creationId xmlns:p14="http://schemas.microsoft.com/office/powerpoint/2010/main" val="34708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773371"/>
            <a:ext cx="11394917" cy="4405247"/>
          </a:xfrm>
        </p:spPr>
        <p:txBody>
          <a:bodyPr/>
          <a:lstStyle/>
          <a:p>
            <a:r>
              <a:rPr lang="en-US" dirty="0" smtClean="0"/>
              <a:t>Assess proposed policy pre vs post implementation:</a:t>
            </a:r>
          </a:p>
          <a:p>
            <a:pPr lvl="1"/>
            <a:r>
              <a:rPr lang="en-US" sz="2800" dirty="0" smtClean="0"/>
              <a:t># </a:t>
            </a:r>
            <a:r>
              <a:rPr lang="en-US" sz="2800" dirty="0" smtClean="0"/>
              <a:t>pancreas programs under review</a:t>
            </a:r>
          </a:p>
          <a:p>
            <a:pPr lvl="1"/>
            <a:r>
              <a:rPr lang="en-US" sz="2800" dirty="0" smtClean="0"/>
              <a:t># programs inactivated while under functional inactivity review</a:t>
            </a:r>
          </a:p>
          <a:p>
            <a:pPr lvl="1"/>
            <a:r>
              <a:rPr lang="en-US" sz="2800" dirty="0" smtClean="0"/>
              <a:t>Trends in relisted candidates and their outcomes</a:t>
            </a:r>
          </a:p>
          <a:p>
            <a:pPr lvl="1"/>
            <a:r>
              <a:rPr lang="en-US" sz="2800" dirty="0" smtClean="0"/>
              <a:t>Patient and graft survival of pancreas recipients stratified by center volume</a:t>
            </a:r>
          </a:p>
          <a:p>
            <a:r>
              <a:rPr lang="en-US" dirty="0" smtClean="0"/>
              <a:t>Potential future project: </a:t>
            </a:r>
            <a:r>
              <a:rPr lang="en-US" dirty="0" smtClean="0"/>
              <a:t>“best practices” for growing pancreas program</a:t>
            </a:r>
            <a:endParaRPr lang="en-US" dirty="0"/>
          </a:p>
        </p:txBody>
      </p:sp>
      <p:sp>
        <p:nvSpPr>
          <p:cNvPr id="3" name="Title 2"/>
          <p:cNvSpPr>
            <a:spLocks noGrp="1"/>
          </p:cNvSpPr>
          <p:nvPr>
            <p:ph type="title"/>
          </p:nvPr>
        </p:nvSpPr>
        <p:spPr>
          <a:xfrm>
            <a:off x="385279" y="423656"/>
            <a:ext cx="11651769" cy="850932"/>
          </a:xfrm>
        </p:spPr>
        <p:txBody>
          <a:bodyPr/>
          <a:lstStyle/>
          <a:p>
            <a:r>
              <a:rPr lang="en-US" dirty="0" smtClean="0"/>
              <a:t>How will the Committee monitor this proposal?</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Tree>
    <p:extLst>
      <p:ext uri="{BB962C8B-B14F-4D97-AF65-F5344CB8AC3E}">
        <p14:creationId xmlns:p14="http://schemas.microsoft.com/office/powerpoint/2010/main" val="200036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Members </a:t>
            </a:r>
            <a:r>
              <a:rPr lang="en-US" dirty="0"/>
              <a:t>are asked to comment if a similar proposal </a:t>
            </a:r>
            <a:r>
              <a:rPr lang="en-US" dirty="0" smtClean="0"/>
              <a:t>that increases information sent to patients of functionally inactive programs should </a:t>
            </a:r>
            <a:r>
              <a:rPr lang="en-US" dirty="0"/>
              <a:t>be considered for other organ types (heart, lung, liver, kidney</a:t>
            </a:r>
            <a:r>
              <a:rPr lang="en-US" dirty="0" smtClean="0"/>
              <a:t>)</a:t>
            </a:r>
          </a:p>
          <a:p>
            <a:pPr lvl="1"/>
            <a:r>
              <a:rPr lang="en-US" dirty="0" smtClean="0"/>
              <a:t>NOTE: This will not change the current proposal, which is just for pancreas programs</a:t>
            </a:r>
          </a:p>
          <a:p>
            <a:pPr lvl="1"/>
            <a:r>
              <a:rPr lang="en-US" dirty="0" smtClean="0"/>
              <a:t>Feedback will be given to the MPSC to consider if a change should be made for other organ types</a:t>
            </a:r>
            <a:endParaRPr lang="en-US" dirty="0"/>
          </a:p>
        </p:txBody>
      </p:sp>
      <p:sp>
        <p:nvSpPr>
          <p:cNvPr id="3" name="Title 2"/>
          <p:cNvSpPr>
            <a:spLocks noGrp="1"/>
          </p:cNvSpPr>
          <p:nvPr>
            <p:ph type="title"/>
          </p:nvPr>
        </p:nvSpPr>
        <p:spPr/>
        <p:txBody>
          <a:bodyPr/>
          <a:lstStyle/>
          <a:p>
            <a:r>
              <a:rPr lang="en-US" sz="4400" dirty="0" smtClean="0"/>
              <a:t>Questions for the Community</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280500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Tree>
    <p:extLst>
      <p:ext uri="{BB962C8B-B14F-4D97-AF65-F5344CB8AC3E}">
        <p14:creationId xmlns:p14="http://schemas.microsoft.com/office/powerpoint/2010/main" val="108500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160107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Supporting Evidence</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
        <p:nvSpPr>
          <p:cNvPr id="5" name="Rounded Rectangle 4"/>
          <p:cNvSpPr/>
          <p:nvPr/>
        </p:nvSpPr>
        <p:spPr>
          <a:xfrm>
            <a:off x="2951763" y="5152048"/>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ounded Rectangle 6"/>
          <p:cNvSpPr/>
          <p:nvPr/>
        </p:nvSpPr>
        <p:spPr>
          <a:xfrm>
            <a:off x="2959328" y="4101501"/>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2951762" y="3084561"/>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ounded Rectangle 8"/>
          <p:cNvSpPr/>
          <p:nvPr/>
        </p:nvSpPr>
        <p:spPr>
          <a:xfrm>
            <a:off x="5387205" y="3094017"/>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9"/>
          <p:cNvSpPr/>
          <p:nvPr/>
        </p:nvSpPr>
        <p:spPr>
          <a:xfrm>
            <a:off x="5405643" y="4100764"/>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ounded Rectangle 10"/>
          <p:cNvSpPr/>
          <p:nvPr/>
        </p:nvSpPr>
        <p:spPr>
          <a:xfrm>
            <a:off x="5405643" y="5152473"/>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11"/>
          <p:cNvSpPr/>
          <p:nvPr/>
        </p:nvSpPr>
        <p:spPr>
          <a:xfrm>
            <a:off x="8069919" y="2073526"/>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4979306" y="1539639"/>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4943100" y="1588930"/>
            <a:ext cx="2277611" cy="646331"/>
          </a:xfrm>
          <a:prstGeom prst="rect">
            <a:avLst/>
          </a:prstGeom>
          <a:noFill/>
        </p:spPr>
        <p:txBody>
          <a:bodyPr wrap="none" rtlCol="0" anchor="ctr" anchorCtr="1">
            <a:spAutoFit/>
          </a:bodyPr>
          <a:lstStyle/>
          <a:p>
            <a:pPr algn="ctr"/>
            <a:r>
              <a:rPr lang="en-US" dirty="0"/>
              <a:t>19 Centers </a:t>
            </a:r>
            <a:r>
              <a:rPr lang="en-US" dirty="0" smtClean="0"/>
              <a:t>Inactivated</a:t>
            </a:r>
            <a:endParaRPr lang="en-US" dirty="0"/>
          </a:p>
          <a:p>
            <a:pPr algn="ctr"/>
            <a:r>
              <a:rPr lang="en-US" dirty="0"/>
              <a:t>146 Candidates</a:t>
            </a:r>
          </a:p>
        </p:txBody>
      </p:sp>
      <p:sp>
        <p:nvSpPr>
          <p:cNvPr id="15" name="Rounded Rectangle 14"/>
          <p:cNvSpPr/>
          <p:nvPr/>
        </p:nvSpPr>
        <p:spPr>
          <a:xfrm>
            <a:off x="1864110" y="2036673"/>
            <a:ext cx="2175309" cy="895488"/>
          </a:xfrm>
          <a:prstGeom prst="roundRect">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195693" y="2156989"/>
            <a:ext cx="1512145" cy="646331"/>
          </a:xfrm>
          <a:prstGeom prst="rect">
            <a:avLst/>
          </a:prstGeom>
          <a:noFill/>
        </p:spPr>
        <p:txBody>
          <a:bodyPr wrap="none" rtlCol="0" anchor="ctr" anchorCtr="1">
            <a:spAutoFit/>
          </a:bodyPr>
          <a:lstStyle/>
          <a:p>
            <a:pPr algn="ctr"/>
            <a:r>
              <a:rPr lang="en-US" dirty="0" smtClean="0"/>
              <a:t>49 Candidates</a:t>
            </a:r>
            <a:endParaRPr lang="en-US" dirty="0"/>
          </a:p>
          <a:p>
            <a:pPr algn="ctr"/>
            <a:r>
              <a:rPr lang="en-US" dirty="0"/>
              <a:t>Re-listed</a:t>
            </a:r>
          </a:p>
        </p:txBody>
      </p:sp>
      <p:sp>
        <p:nvSpPr>
          <p:cNvPr id="17" name="TextBox 16"/>
          <p:cNvSpPr txBox="1"/>
          <p:nvPr/>
        </p:nvSpPr>
        <p:spPr>
          <a:xfrm>
            <a:off x="8457812" y="2161252"/>
            <a:ext cx="1512145" cy="646331"/>
          </a:xfrm>
          <a:prstGeom prst="rect">
            <a:avLst/>
          </a:prstGeom>
          <a:noFill/>
        </p:spPr>
        <p:txBody>
          <a:bodyPr wrap="none" rtlCol="0" anchor="ctr" anchorCtr="1">
            <a:spAutoFit/>
          </a:bodyPr>
          <a:lstStyle/>
          <a:p>
            <a:pPr algn="ctr"/>
            <a:r>
              <a:rPr lang="en-US" dirty="0" smtClean="0"/>
              <a:t>97 </a:t>
            </a:r>
            <a:r>
              <a:rPr lang="en-US" dirty="0"/>
              <a:t>Candidates</a:t>
            </a:r>
          </a:p>
          <a:p>
            <a:pPr algn="ctr"/>
            <a:r>
              <a:rPr lang="en-US" dirty="0"/>
              <a:t>Not Re-listed</a:t>
            </a:r>
          </a:p>
        </p:txBody>
      </p:sp>
      <p:sp>
        <p:nvSpPr>
          <p:cNvPr id="18" name="TextBox 17"/>
          <p:cNvSpPr txBox="1"/>
          <p:nvPr/>
        </p:nvSpPr>
        <p:spPr>
          <a:xfrm>
            <a:off x="3238839" y="3192407"/>
            <a:ext cx="1512145" cy="646331"/>
          </a:xfrm>
          <a:prstGeom prst="rect">
            <a:avLst/>
          </a:prstGeom>
          <a:noFill/>
        </p:spPr>
        <p:txBody>
          <a:bodyPr wrap="none" rtlCol="0" anchor="ctr" anchorCtr="1">
            <a:spAutoFit/>
          </a:bodyPr>
          <a:lstStyle/>
          <a:p>
            <a:pPr algn="ctr"/>
            <a:r>
              <a:rPr lang="en-US" dirty="0"/>
              <a:t>Large Center</a:t>
            </a:r>
          </a:p>
          <a:p>
            <a:pPr algn="ctr"/>
            <a:r>
              <a:rPr lang="en-US" dirty="0" smtClean="0"/>
              <a:t>38 </a:t>
            </a:r>
            <a:r>
              <a:rPr lang="en-US" dirty="0"/>
              <a:t>Candidates</a:t>
            </a:r>
          </a:p>
        </p:txBody>
      </p:sp>
      <p:sp>
        <p:nvSpPr>
          <p:cNvPr id="19" name="TextBox 18"/>
          <p:cNvSpPr txBox="1"/>
          <p:nvPr/>
        </p:nvSpPr>
        <p:spPr>
          <a:xfrm>
            <a:off x="3269798" y="5250305"/>
            <a:ext cx="1395126" cy="646331"/>
          </a:xfrm>
          <a:prstGeom prst="rect">
            <a:avLst/>
          </a:prstGeom>
          <a:noFill/>
        </p:spPr>
        <p:txBody>
          <a:bodyPr wrap="none" rtlCol="0" anchor="ctr" anchorCtr="1">
            <a:spAutoFit/>
          </a:bodyPr>
          <a:lstStyle/>
          <a:p>
            <a:pPr algn="ctr"/>
            <a:r>
              <a:rPr lang="en-US" dirty="0"/>
              <a:t>Small Center</a:t>
            </a:r>
          </a:p>
          <a:p>
            <a:pPr algn="ctr"/>
            <a:r>
              <a:rPr lang="en-US" dirty="0"/>
              <a:t>2 Candidates</a:t>
            </a:r>
          </a:p>
        </p:txBody>
      </p:sp>
      <p:sp>
        <p:nvSpPr>
          <p:cNvPr id="20" name="TextBox 19"/>
          <p:cNvSpPr txBox="1"/>
          <p:nvPr/>
        </p:nvSpPr>
        <p:spPr>
          <a:xfrm>
            <a:off x="3184518" y="4216623"/>
            <a:ext cx="1659621" cy="646331"/>
          </a:xfrm>
          <a:prstGeom prst="rect">
            <a:avLst/>
          </a:prstGeom>
          <a:noFill/>
        </p:spPr>
        <p:txBody>
          <a:bodyPr wrap="none" rtlCol="0" anchor="ctr" anchorCtr="1">
            <a:spAutoFit/>
          </a:bodyPr>
          <a:lstStyle/>
          <a:p>
            <a:pPr algn="ctr"/>
            <a:r>
              <a:rPr lang="en-US" dirty="0"/>
              <a:t>Medium Center</a:t>
            </a:r>
          </a:p>
          <a:p>
            <a:pPr algn="ctr"/>
            <a:r>
              <a:rPr lang="en-US" dirty="0"/>
              <a:t>9</a:t>
            </a:r>
            <a:r>
              <a:rPr lang="en-US" dirty="0" smtClean="0"/>
              <a:t> </a:t>
            </a:r>
            <a:r>
              <a:rPr lang="en-US" dirty="0"/>
              <a:t>Candidates</a:t>
            </a:r>
          </a:p>
        </p:txBody>
      </p:sp>
      <p:sp>
        <p:nvSpPr>
          <p:cNvPr id="21" name="TextBox 20"/>
          <p:cNvSpPr txBox="1"/>
          <p:nvPr/>
        </p:nvSpPr>
        <p:spPr>
          <a:xfrm>
            <a:off x="5670069" y="3338376"/>
            <a:ext cx="1683859" cy="369332"/>
          </a:xfrm>
          <a:prstGeom prst="rect">
            <a:avLst/>
          </a:prstGeom>
          <a:noFill/>
        </p:spPr>
        <p:txBody>
          <a:bodyPr wrap="none" rtlCol="0" anchor="ctr" anchorCtr="1">
            <a:spAutoFit/>
          </a:bodyPr>
          <a:lstStyle/>
          <a:p>
            <a:pPr algn="ctr"/>
            <a:r>
              <a:rPr lang="en-US" dirty="0" smtClean="0"/>
              <a:t>22 </a:t>
            </a:r>
            <a:r>
              <a:rPr lang="en-US" dirty="0"/>
              <a:t>Transplanted</a:t>
            </a:r>
          </a:p>
        </p:txBody>
      </p:sp>
      <p:sp>
        <p:nvSpPr>
          <p:cNvPr id="22" name="TextBox 21"/>
          <p:cNvSpPr txBox="1"/>
          <p:nvPr/>
        </p:nvSpPr>
        <p:spPr>
          <a:xfrm>
            <a:off x="5709877" y="4373216"/>
            <a:ext cx="1566840" cy="369332"/>
          </a:xfrm>
          <a:prstGeom prst="rect">
            <a:avLst/>
          </a:prstGeom>
          <a:noFill/>
        </p:spPr>
        <p:txBody>
          <a:bodyPr wrap="none" rtlCol="0" anchor="ctr" anchorCtr="1">
            <a:spAutoFit/>
          </a:bodyPr>
          <a:lstStyle/>
          <a:p>
            <a:pPr algn="ctr"/>
            <a:r>
              <a:rPr lang="en-US" dirty="0"/>
              <a:t>3</a:t>
            </a:r>
            <a:r>
              <a:rPr lang="en-US" dirty="0" smtClean="0"/>
              <a:t> </a:t>
            </a:r>
            <a:r>
              <a:rPr lang="en-US" dirty="0"/>
              <a:t>Transplanted</a:t>
            </a:r>
          </a:p>
        </p:txBody>
      </p:sp>
      <p:sp>
        <p:nvSpPr>
          <p:cNvPr id="23" name="TextBox 22"/>
          <p:cNvSpPr txBox="1"/>
          <p:nvPr/>
        </p:nvSpPr>
        <p:spPr>
          <a:xfrm>
            <a:off x="5743107" y="5385640"/>
            <a:ext cx="1566839" cy="369332"/>
          </a:xfrm>
          <a:prstGeom prst="rect">
            <a:avLst/>
          </a:prstGeom>
          <a:noFill/>
        </p:spPr>
        <p:txBody>
          <a:bodyPr wrap="none" rtlCol="0" anchor="ctr" anchorCtr="1">
            <a:spAutoFit/>
          </a:bodyPr>
          <a:lstStyle/>
          <a:p>
            <a:pPr algn="ctr"/>
            <a:r>
              <a:rPr lang="en-US" dirty="0"/>
              <a:t>0 Transplanted</a:t>
            </a:r>
          </a:p>
        </p:txBody>
      </p:sp>
      <p:sp>
        <p:nvSpPr>
          <p:cNvPr id="24" name="Oval 23"/>
          <p:cNvSpPr/>
          <p:nvPr/>
        </p:nvSpPr>
        <p:spPr>
          <a:xfrm>
            <a:off x="7979686" y="3114826"/>
            <a:ext cx="831337" cy="855722"/>
          </a:xfrm>
          <a:prstGeom prst="ellipse">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8123306" y="3330907"/>
            <a:ext cx="778288" cy="369332"/>
          </a:xfrm>
          <a:prstGeom prst="rect">
            <a:avLst/>
          </a:prstGeom>
          <a:noFill/>
        </p:spPr>
        <p:txBody>
          <a:bodyPr wrap="square" rtlCol="0">
            <a:spAutoFit/>
          </a:bodyPr>
          <a:lstStyle/>
          <a:p>
            <a:r>
              <a:rPr lang="en-US" dirty="0" smtClean="0"/>
              <a:t>58%</a:t>
            </a:r>
            <a:endParaRPr lang="en-US" dirty="0"/>
          </a:p>
        </p:txBody>
      </p:sp>
      <p:sp>
        <p:nvSpPr>
          <p:cNvPr id="26" name="Oval 25"/>
          <p:cNvSpPr/>
          <p:nvPr/>
        </p:nvSpPr>
        <p:spPr>
          <a:xfrm>
            <a:off x="7979685" y="4125408"/>
            <a:ext cx="831337" cy="855722"/>
          </a:xfrm>
          <a:prstGeom prst="ellipse">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p:cNvSpPr txBox="1"/>
          <p:nvPr/>
        </p:nvSpPr>
        <p:spPr>
          <a:xfrm>
            <a:off x="8118003" y="4364579"/>
            <a:ext cx="778288" cy="369332"/>
          </a:xfrm>
          <a:prstGeom prst="rect">
            <a:avLst/>
          </a:prstGeom>
          <a:noFill/>
        </p:spPr>
        <p:txBody>
          <a:bodyPr wrap="square" rtlCol="0">
            <a:spAutoFit/>
          </a:bodyPr>
          <a:lstStyle/>
          <a:p>
            <a:r>
              <a:rPr lang="en-US" dirty="0" smtClean="0"/>
              <a:t>33%</a:t>
            </a:r>
            <a:endParaRPr lang="en-US" dirty="0"/>
          </a:p>
        </p:txBody>
      </p:sp>
      <p:sp>
        <p:nvSpPr>
          <p:cNvPr id="28" name="Oval 27"/>
          <p:cNvSpPr/>
          <p:nvPr/>
        </p:nvSpPr>
        <p:spPr>
          <a:xfrm>
            <a:off x="7979687" y="5172356"/>
            <a:ext cx="831337" cy="855722"/>
          </a:xfrm>
          <a:prstGeom prst="ellipse">
            <a:avLst/>
          </a:prstGeom>
          <a:solidFill>
            <a:srgbClr val="CFEBF6"/>
          </a:solidFill>
          <a:ln>
            <a:solidFill>
              <a:srgbClr val="1C7ABC"/>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8196372" y="5388008"/>
            <a:ext cx="778288" cy="369332"/>
          </a:xfrm>
          <a:prstGeom prst="rect">
            <a:avLst/>
          </a:prstGeom>
          <a:noFill/>
        </p:spPr>
        <p:txBody>
          <a:bodyPr wrap="square" rtlCol="0">
            <a:spAutoFit/>
          </a:bodyPr>
          <a:lstStyle/>
          <a:p>
            <a:r>
              <a:rPr lang="en-US" dirty="0"/>
              <a:t>0%</a:t>
            </a:r>
          </a:p>
        </p:txBody>
      </p:sp>
      <p:cxnSp>
        <p:nvCxnSpPr>
          <p:cNvPr id="30" name="Elbow Connector 29"/>
          <p:cNvCxnSpPr>
            <a:stCxn id="13" idx="1"/>
            <a:endCxn id="15" idx="3"/>
          </p:cNvCxnSpPr>
          <p:nvPr/>
        </p:nvCxnSpPr>
        <p:spPr>
          <a:xfrm rot="10800000" flipV="1">
            <a:off x="4039420" y="1987383"/>
            <a:ext cx="939887" cy="497034"/>
          </a:xfrm>
          <a:prstGeom prst="bentConnector3">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3" idx="3"/>
            <a:endCxn id="12" idx="1"/>
          </p:cNvCxnSpPr>
          <p:nvPr/>
        </p:nvCxnSpPr>
        <p:spPr>
          <a:xfrm>
            <a:off x="7154615" y="1987383"/>
            <a:ext cx="915304" cy="533887"/>
          </a:xfrm>
          <a:prstGeom prst="bentConnector3">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p:cNvCxnSpPr>
            <a:endCxn id="8" idx="1"/>
          </p:cNvCxnSpPr>
          <p:nvPr/>
        </p:nvCxnSpPr>
        <p:spPr>
          <a:xfrm rot="16200000" flipH="1">
            <a:off x="2368299" y="2948842"/>
            <a:ext cx="600144" cy="566781"/>
          </a:xfrm>
          <a:prstGeom prst="bentConnector2">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7" idx="1"/>
          </p:cNvCxnSpPr>
          <p:nvPr/>
        </p:nvCxnSpPr>
        <p:spPr>
          <a:xfrm rot="16200000" flipH="1">
            <a:off x="1859350" y="3449266"/>
            <a:ext cx="1625609" cy="574348"/>
          </a:xfrm>
          <a:prstGeom prst="bentConnector2">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endCxn id="5" idx="1"/>
          </p:cNvCxnSpPr>
          <p:nvPr/>
        </p:nvCxnSpPr>
        <p:spPr>
          <a:xfrm rot="16200000" flipH="1">
            <a:off x="1334166" y="3982194"/>
            <a:ext cx="2676157" cy="559037"/>
          </a:xfrm>
          <a:prstGeom prst="bentConnector2">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8" idx="3"/>
            <a:endCxn id="9" idx="1"/>
          </p:cNvCxnSpPr>
          <p:nvPr/>
        </p:nvCxnSpPr>
        <p:spPr>
          <a:xfrm>
            <a:off x="5127071" y="3532305"/>
            <a:ext cx="260134" cy="9456"/>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7" idx="3"/>
            <a:endCxn id="10" idx="1"/>
          </p:cNvCxnSpPr>
          <p:nvPr/>
        </p:nvCxnSpPr>
        <p:spPr>
          <a:xfrm flipV="1">
            <a:off x="5134637" y="4548508"/>
            <a:ext cx="271006" cy="737"/>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5" idx="3"/>
            <a:endCxn id="11" idx="1"/>
          </p:cNvCxnSpPr>
          <p:nvPr/>
        </p:nvCxnSpPr>
        <p:spPr>
          <a:xfrm>
            <a:off x="5127072" y="5599792"/>
            <a:ext cx="278571" cy="425"/>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9" idx="3"/>
            <a:endCxn id="24" idx="2"/>
          </p:cNvCxnSpPr>
          <p:nvPr/>
        </p:nvCxnSpPr>
        <p:spPr>
          <a:xfrm>
            <a:off x="7562514" y="3541761"/>
            <a:ext cx="417172" cy="926"/>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0" idx="3"/>
            <a:endCxn id="26" idx="2"/>
          </p:cNvCxnSpPr>
          <p:nvPr/>
        </p:nvCxnSpPr>
        <p:spPr>
          <a:xfrm>
            <a:off x="7580952" y="4548508"/>
            <a:ext cx="398733" cy="4761"/>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1" idx="3"/>
            <a:endCxn id="28" idx="2"/>
          </p:cNvCxnSpPr>
          <p:nvPr/>
        </p:nvCxnSpPr>
        <p:spPr>
          <a:xfrm>
            <a:off x="7580952" y="5600217"/>
            <a:ext cx="398735" cy="0"/>
          </a:xfrm>
          <a:prstGeom prst="straightConnector1">
            <a:avLst/>
          </a:prstGeom>
          <a:ln>
            <a:solidFill>
              <a:srgbClr val="1C7ABC"/>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83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Primary: </a:t>
            </a:r>
          </a:p>
          <a:p>
            <a:pPr lvl="1"/>
            <a:r>
              <a:rPr lang="en-US" dirty="0" smtClean="0"/>
              <a:t>Improve WL patient and transplant recipient outcomes</a:t>
            </a:r>
          </a:p>
          <a:p>
            <a:r>
              <a:rPr lang="en-US" dirty="0" smtClean="0"/>
              <a:t>Other:</a:t>
            </a:r>
          </a:p>
          <a:p>
            <a:pPr lvl="1"/>
            <a:r>
              <a:rPr lang="en-US" dirty="0" smtClean="0"/>
              <a:t>Promote efficient management of the OPTN</a:t>
            </a:r>
          </a:p>
          <a:p>
            <a:pPr lvl="1"/>
            <a:r>
              <a:rPr lang="en-US" dirty="0" smtClean="0"/>
              <a:t>Promote transplant recipient safety</a:t>
            </a:r>
          </a:p>
        </p:txBody>
      </p:sp>
      <p:sp>
        <p:nvSpPr>
          <p:cNvPr id="3" name="Title 2"/>
          <p:cNvSpPr>
            <a:spLocks noGrp="1"/>
          </p:cNvSpPr>
          <p:nvPr>
            <p:ph type="title"/>
          </p:nvPr>
        </p:nvSpPr>
        <p:spPr/>
        <p:txBody>
          <a:bodyPr/>
          <a:lstStyle/>
          <a:p>
            <a:r>
              <a:rPr lang="en-US" dirty="0" smtClean="0"/>
              <a:t>Strategic Goals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Tree>
    <p:extLst>
      <p:ext uri="{BB962C8B-B14F-4D97-AF65-F5344CB8AC3E}">
        <p14:creationId xmlns:p14="http://schemas.microsoft.com/office/powerpoint/2010/main" val="192198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405" y="1080163"/>
            <a:ext cx="11394917" cy="4405247"/>
          </a:xfrm>
        </p:spPr>
        <p:txBody>
          <a:bodyPr>
            <a:normAutofit/>
          </a:bodyPr>
          <a:lstStyle/>
          <a:p>
            <a:r>
              <a:rPr lang="en-US" altLang="en-US" dirty="0" smtClean="0">
                <a:latin typeface="Arial" panose="020B0604020202020204" pitchFamily="34" charset="0"/>
                <a:cs typeface="Arial" panose="020B0604020202020204" pitchFamily="34" charset="0"/>
              </a:rPr>
              <a:t>Transplant programs must remain functionally active by performing a minimum number of transplants</a:t>
            </a:r>
          </a:p>
          <a:p>
            <a:r>
              <a:rPr lang="en-US" altLang="en-US" dirty="0" smtClean="0">
                <a:latin typeface="Arial" panose="020B0604020202020204" pitchFamily="34" charset="0"/>
                <a:cs typeface="Arial" panose="020B0604020202020204" pitchFamily="34" charset="0"/>
              </a:rPr>
              <a:t>Transplant program </a:t>
            </a:r>
            <a:r>
              <a:rPr lang="en-US" altLang="en-US" dirty="0" smtClean="0">
                <a:latin typeface="Arial" panose="020B0604020202020204" pitchFamily="34" charset="0"/>
                <a:cs typeface="Arial" panose="020B0604020202020204" pitchFamily="34" charset="0"/>
              </a:rPr>
              <a:t>functional activity </a:t>
            </a:r>
            <a:r>
              <a:rPr lang="en-US" altLang="en-US" dirty="0" smtClean="0">
                <a:latin typeface="Arial" panose="020B0604020202020204" pitchFamily="34" charset="0"/>
                <a:cs typeface="Arial" panose="020B0604020202020204" pitchFamily="34" charset="0"/>
              </a:rPr>
              <a:t>is defined in the Bylaws as failure to perform 1 transplant in the inactive period described in the table below:</a:t>
            </a:r>
            <a:endParaRPr lang="en-US" altLang="en-US"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856070" y="3888884"/>
            <a:ext cx="10028789" cy="2176461"/>
          </a:xfrm>
          <a:prstGeom prst="rect">
            <a:avLst/>
          </a:prstGeom>
        </p:spPr>
      </p:pic>
      <p:sp>
        <p:nvSpPr>
          <p:cNvPr id="6" name="Right Arrow 5"/>
          <p:cNvSpPr/>
          <p:nvPr/>
        </p:nvSpPr>
        <p:spPr>
          <a:xfrm>
            <a:off x="173007" y="4905504"/>
            <a:ext cx="683063" cy="6694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10954731" y="4858685"/>
            <a:ext cx="755591" cy="7534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09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
        <p:nvSpPr>
          <p:cNvPr id="5" name="Title 1"/>
          <p:cNvSpPr>
            <a:spLocks noGrp="1"/>
          </p:cNvSpPr>
          <p:nvPr>
            <p:ph type="title"/>
          </p:nvPr>
        </p:nvSpPr>
        <p:spPr>
          <a:xfrm>
            <a:off x="338580" y="156310"/>
            <a:ext cx="11651768" cy="859690"/>
          </a:xfrm>
        </p:spPr>
        <p:txBody>
          <a:bodyPr/>
          <a:lstStyle/>
          <a:p>
            <a:r>
              <a:rPr lang="en-US" sz="4400" dirty="0" smtClean="0"/>
              <a:t>What problems will the proposal solve? </a:t>
            </a:r>
            <a:endParaRPr lang="en-US" sz="4400" dirty="0"/>
          </a:p>
        </p:txBody>
      </p:sp>
      <p:sp>
        <p:nvSpPr>
          <p:cNvPr id="6" name="Content Placeholder 7"/>
          <p:cNvSpPr>
            <a:spLocks noGrp="1"/>
          </p:cNvSpPr>
          <p:nvPr>
            <p:ph idx="1"/>
          </p:nvPr>
        </p:nvSpPr>
        <p:spPr>
          <a:xfrm>
            <a:off x="385278" y="1348828"/>
            <a:ext cx="11394917" cy="4783031"/>
          </a:xfrm>
        </p:spPr>
        <p:txBody>
          <a:bodyPr>
            <a:normAutofit fontScale="92500" lnSpcReduction="10000"/>
          </a:bodyPr>
          <a:lstStyle/>
          <a:p>
            <a:r>
              <a:rPr lang="en-US" altLang="en-US" sz="3200" dirty="0" smtClean="0">
                <a:latin typeface="Arial" panose="020B0604020202020204" pitchFamily="34" charset="0"/>
                <a:cs typeface="Arial" panose="020B0604020202020204" pitchFamily="34" charset="0"/>
              </a:rPr>
              <a:t>Definition of pancreas program functional inactivity is</a:t>
            </a:r>
          </a:p>
          <a:p>
            <a:pPr lvl="1"/>
            <a:r>
              <a:rPr lang="en-US" altLang="en-US" sz="2400" b="1" dirty="0" smtClean="0">
                <a:latin typeface="Arial" panose="020B0604020202020204" pitchFamily="34" charset="0"/>
                <a:cs typeface="Arial" panose="020B0604020202020204" pitchFamily="34" charset="0"/>
              </a:rPr>
              <a:t>Too broad </a:t>
            </a:r>
            <a:r>
              <a:rPr lang="en-US" altLang="en-US" sz="2400" dirty="0" smtClean="0">
                <a:latin typeface="Arial" panose="020B0604020202020204" pitchFamily="34" charset="0"/>
                <a:cs typeface="Arial" panose="020B0604020202020204" pitchFamily="34" charset="0"/>
              </a:rPr>
              <a:t>in reviewing </a:t>
            </a:r>
            <a:r>
              <a:rPr lang="en-US" altLang="en-US" sz="2400" u="sng" dirty="0" smtClean="0">
                <a:latin typeface="Arial" panose="020B0604020202020204" pitchFamily="34" charset="0"/>
                <a:cs typeface="Arial" panose="020B0604020202020204" pitchFamily="34" charset="0"/>
              </a:rPr>
              <a:t>all</a:t>
            </a:r>
            <a:r>
              <a:rPr lang="en-US" altLang="en-US" sz="2400" dirty="0" smtClean="0">
                <a:latin typeface="Arial" panose="020B0604020202020204" pitchFamily="34" charset="0"/>
                <a:cs typeface="Arial" panose="020B0604020202020204" pitchFamily="34" charset="0"/>
              </a:rPr>
              <a:t> low volume programs, even those with shorter waiting times</a:t>
            </a:r>
          </a:p>
          <a:p>
            <a:pPr lvl="2"/>
            <a:r>
              <a:rPr lang="en-US" altLang="en-US" sz="2400" dirty="0" smtClean="0">
                <a:latin typeface="Arial" panose="020B0604020202020204" pitchFamily="34" charset="0"/>
                <a:cs typeface="Arial" panose="020B0604020202020204" pitchFamily="34" charset="0"/>
              </a:rPr>
              <a:t>MPSC </a:t>
            </a:r>
            <a:r>
              <a:rPr lang="en-US" altLang="en-US" sz="2400" dirty="0">
                <a:latin typeface="Arial" panose="020B0604020202020204" pitchFamily="34" charset="0"/>
                <a:cs typeface="Arial" panose="020B0604020202020204" pitchFamily="34" charset="0"/>
              </a:rPr>
              <a:t>reviewed 61 pancreas programs (44%) from 2011 to </a:t>
            </a:r>
            <a:r>
              <a:rPr lang="en-US" altLang="en-US" sz="2400" dirty="0" smtClean="0">
                <a:latin typeface="Arial" panose="020B0604020202020204" pitchFamily="34" charset="0"/>
                <a:cs typeface="Arial" panose="020B0604020202020204" pitchFamily="34" charset="0"/>
              </a:rPr>
              <a:t>2016</a:t>
            </a:r>
          </a:p>
          <a:p>
            <a:pPr lvl="1"/>
            <a:r>
              <a:rPr lang="en-US" altLang="en-US" sz="2400" b="1" dirty="0" smtClean="0">
                <a:latin typeface="Arial" panose="020B0604020202020204" pitchFamily="34" charset="0"/>
                <a:cs typeface="Arial" panose="020B0604020202020204" pitchFamily="34" charset="0"/>
              </a:rPr>
              <a:t>Too inflexible </a:t>
            </a:r>
            <a:r>
              <a:rPr lang="en-US" altLang="en-US" sz="2400" dirty="0" smtClean="0">
                <a:latin typeface="Arial" panose="020B0604020202020204" pitchFamily="34" charset="0"/>
                <a:cs typeface="Arial" panose="020B0604020202020204" pitchFamily="34" charset="0"/>
              </a:rPr>
              <a:t>in reviewing small volume programs that do due diligence by transplanting patients in a short time period</a:t>
            </a:r>
          </a:p>
          <a:p>
            <a:pPr lvl="2"/>
            <a:r>
              <a:rPr lang="en-US" altLang="en-US" sz="2400" dirty="0" smtClean="0">
                <a:latin typeface="Arial" panose="020B0604020202020204" pitchFamily="34" charset="0"/>
                <a:cs typeface="Arial" panose="020B0604020202020204" pitchFamily="34" charset="0"/>
              </a:rPr>
              <a:t>Program could transplant 4 patients in first 6 months, 0 in second 6 months, and still get reviewed for functional inactivity</a:t>
            </a:r>
          </a:p>
          <a:p>
            <a:r>
              <a:rPr lang="en-US" altLang="en-US" sz="3200" dirty="0" smtClean="0">
                <a:latin typeface="Arial" panose="020B0604020202020204" pitchFamily="34" charset="0"/>
                <a:cs typeface="Arial" panose="020B0604020202020204" pitchFamily="34" charset="0"/>
              </a:rPr>
              <a:t>Patients need better communication about their program and transplant options</a:t>
            </a:r>
          </a:p>
          <a:p>
            <a:pPr lvl="1"/>
            <a:r>
              <a:rPr lang="en-US" altLang="en-US" sz="2400" dirty="0">
                <a:latin typeface="Arial" panose="020B0604020202020204" pitchFamily="34" charset="0"/>
                <a:cs typeface="Arial" panose="020B0604020202020204" pitchFamily="34" charset="0"/>
              </a:rPr>
              <a:t>Patient safety is impetus for MPSC review for functional </a:t>
            </a:r>
            <a:r>
              <a:rPr lang="en-US" altLang="en-US" sz="2400" dirty="0" smtClean="0">
                <a:latin typeface="Arial" panose="020B0604020202020204" pitchFamily="34" charset="0"/>
                <a:cs typeface="Arial" panose="020B0604020202020204" pitchFamily="34" charset="0"/>
              </a:rPr>
              <a:t>inactivity</a:t>
            </a:r>
          </a:p>
          <a:p>
            <a:pPr lvl="1"/>
            <a:r>
              <a:rPr lang="en-US" altLang="en-US" sz="2400" dirty="0" smtClean="0">
                <a:latin typeface="Arial" panose="020B0604020202020204" pitchFamily="34" charset="0"/>
                <a:cs typeface="Arial" panose="020B0604020202020204" pitchFamily="34" charset="0"/>
              </a:rPr>
              <a:t>Most patients (67%) at programs inactivated while under functional inactivity review were not relisted at another program</a:t>
            </a:r>
          </a:p>
          <a:p>
            <a:pPr lvl="1"/>
            <a:endParaRPr lang="en-US" altLang="en-US" sz="2400" dirty="0" smtClean="0">
              <a:latin typeface="Arial" panose="020B0604020202020204" pitchFamily="34" charset="0"/>
              <a:cs typeface="Arial" panose="020B0604020202020204" pitchFamily="34" charset="0"/>
            </a:endParaRPr>
          </a:p>
          <a:p>
            <a:pPr lvl="1"/>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75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Supporting Evidence - Pancreas Graft Outcomes</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76" y="1007242"/>
            <a:ext cx="10712836" cy="5356418"/>
          </a:xfrm>
          <a:prstGeom prst="rect">
            <a:avLst/>
          </a:prstGeom>
        </p:spPr>
      </p:pic>
    </p:spTree>
    <p:extLst>
      <p:ext uri="{BB962C8B-B14F-4D97-AF65-F5344CB8AC3E}">
        <p14:creationId xmlns:p14="http://schemas.microsoft.com/office/powerpoint/2010/main" val="3869570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956944"/>
            <a:ext cx="11394917" cy="3827328"/>
          </a:xfrm>
        </p:spPr>
        <p:txBody>
          <a:bodyPr>
            <a:noAutofit/>
          </a:bodyPr>
          <a:lstStyle/>
          <a:p>
            <a:pPr>
              <a:defRPr/>
            </a:pPr>
            <a:r>
              <a:rPr lang="en-US" altLang="en-US" sz="3600" dirty="0" smtClean="0">
                <a:latin typeface="Arial" panose="020B0604020202020204" pitchFamily="34" charset="0"/>
                <a:cs typeface="Arial" panose="020B0604020202020204" pitchFamily="34" charset="0"/>
              </a:rPr>
              <a:t>Modify definition to </a:t>
            </a:r>
            <a:r>
              <a:rPr lang="en-US" altLang="en-US" sz="3600" b="1" dirty="0" smtClean="0">
                <a:latin typeface="Arial" panose="020B0604020202020204" pitchFamily="34" charset="0"/>
                <a:cs typeface="Arial" panose="020B0604020202020204" pitchFamily="34" charset="0"/>
              </a:rPr>
              <a:t>require </a:t>
            </a:r>
            <a:r>
              <a:rPr lang="en-US" altLang="en-US" sz="3600" b="1" u="sng" dirty="0" smtClean="0">
                <a:latin typeface="Arial" panose="020B0604020202020204" pitchFamily="34" charset="0"/>
                <a:cs typeface="Arial" panose="020B0604020202020204" pitchFamily="34" charset="0"/>
              </a:rPr>
              <a:t>two</a:t>
            </a:r>
            <a:r>
              <a:rPr lang="en-US" altLang="en-US" sz="3600" b="1" dirty="0" smtClean="0">
                <a:latin typeface="Arial" panose="020B0604020202020204" pitchFamily="34" charset="0"/>
                <a:cs typeface="Arial" panose="020B0604020202020204" pitchFamily="34" charset="0"/>
              </a:rPr>
              <a:t> elements </a:t>
            </a:r>
            <a:r>
              <a:rPr lang="en-US" altLang="en-US" sz="3600" dirty="0" smtClean="0">
                <a:latin typeface="Arial" panose="020B0604020202020204" pitchFamily="34" charset="0"/>
                <a:cs typeface="Arial" panose="020B0604020202020204" pitchFamily="34" charset="0"/>
              </a:rPr>
              <a:t>(narrowing review):</a:t>
            </a:r>
          </a:p>
          <a:p>
            <a:pPr lvl="1">
              <a:defRPr/>
            </a:pPr>
            <a:r>
              <a:rPr lang="en-US" altLang="en-US" sz="2800" dirty="0" smtClean="0">
                <a:latin typeface="Arial" panose="020B0604020202020204" pitchFamily="34" charset="0"/>
                <a:cs typeface="Arial" panose="020B0604020202020204" pitchFamily="34" charset="0"/>
              </a:rPr>
              <a:t>Fewer than 2 transplants in 12 consecutive months </a:t>
            </a:r>
            <a:r>
              <a:rPr lang="en-US" altLang="en-US" sz="2800" b="1" dirty="0" smtClean="0">
                <a:latin typeface="Arial" panose="020B0604020202020204" pitchFamily="34" charset="0"/>
                <a:cs typeface="Arial" panose="020B0604020202020204" pitchFamily="34" charset="0"/>
              </a:rPr>
              <a:t>AND</a:t>
            </a:r>
          </a:p>
          <a:p>
            <a:pPr lvl="1">
              <a:defRPr/>
            </a:pPr>
            <a:r>
              <a:rPr lang="en-US" altLang="en-US" sz="2800" dirty="0" smtClean="0">
                <a:latin typeface="Arial" panose="020B0604020202020204" pitchFamily="34" charset="0"/>
                <a:cs typeface="Arial" panose="020B0604020202020204" pitchFamily="34" charset="0"/>
              </a:rPr>
              <a:t>Average program waiting time above national average waiting time OR having no waiting time at all for that time period</a:t>
            </a:r>
          </a:p>
          <a:p>
            <a:pPr>
              <a:defRPr/>
            </a:pPr>
            <a:r>
              <a:rPr lang="en-US" altLang="en-US" sz="3600" dirty="0" smtClean="0">
                <a:latin typeface="Arial" panose="020B0604020202020204" pitchFamily="34" charset="0"/>
                <a:cs typeface="Arial" panose="020B0604020202020204" pitchFamily="34" charset="0"/>
              </a:rPr>
              <a:t>Require functionally inactive pancreas programs to inform patients of:</a:t>
            </a:r>
          </a:p>
          <a:p>
            <a:pPr lvl="1">
              <a:defRPr/>
            </a:pPr>
            <a:r>
              <a:rPr lang="en-US" altLang="en-US" sz="2800" dirty="0" smtClean="0">
                <a:latin typeface="Arial" panose="020B0604020202020204" pitchFamily="34" charset="0"/>
                <a:cs typeface="Arial" panose="020B0604020202020204" pitchFamily="34" charset="0"/>
              </a:rPr>
              <a:t>Contact info of geographically proximate pancreas programs</a:t>
            </a:r>
          </a:p>
          <a:p>
            <a:pPr lvl="1">
              <a:defRPr/>
            </a:pPr>
            <a:r>
              <a:rPr lang="en-US" altLang="en-US" sz="2800" dirty="0" smtClean="0">
                <a:latin typeface="Arial" panose="020B0604020202020204" pitchFamily="34" charset="0"/>
                <a:cs typeface="Arial" panose="020B0604020202020204" pitchFamily="34" charset="0"/>
              </a:rPr>
              <a:t>Program’s average waiting time compared to the national average or having no waiting time for that period</a:t>
            </a:r>
            <a:endParaRPr lang="en-US" alt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5279" y="254284"/>
            <a:ext cx="11651769" cy="850932"/>
          </a:xfrm>
        </p:spPr>
        <p:txBody>
          <a:bodyPr/>
          <a:lstStyle/>
          <a:p>
            <a:r>
              <a:rPr lang="en-US" sz="4400" dirty="0" smtClean="0"/>
              <a:t>What are the proposed solutions?</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spTree>
    <p:extLst>
      <p:ext uri="{BB962C8B-B14F-4D97-AF65-F5344CB8AC3E}">
        <p14:creationId xmlns:p14="http://schemas.microsoft.com/office/powerpoint/2010/main" val="197414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Supporting Evidence</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sp>
        <p:nvSpPr>
          <p:cNvPr id="5" name="TextBox 4"/>
          <p:cNvSpPr txBox="1"/>
          <p:nvPr/>
        </p:nvSpPr>
        <p:spPr>
          <a:xfrm>
            <a:off x="8730086" y="870360"/>
            <a:ext cx="3458739" cy="400110"/>
          </a:xfrm>
          <a:prstGeom prst="rect">
            <a:avLst/>
          </a:prstGeom>
          <a:noFill/>
        </p:spPr>
        <p:txBody>
          <a:bodyPr wrap="square" rtlCol="0">
            <a:spAutoFit/>
          </a:bodyPr>
          <a:lstStyle/>
          <a:p>
            <a:r>
              <a:rPr lang="en-US" sz="2000" dirty="0" smtClean="0">
                <a:solidFill>
                  <a:srgbClr val="FF0000"/>
                </a:solidFill>
              </a:rPr>
              <a:t>national average: 12.69 months </a:t>
            </a:r>
            <a:endParaRPr lang="en-US" sz="20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701" y="1270470"/>
            <a:ext cx="9898924" cy="4949462"/>
          </a:xfrm>
          <a:prstGeom prst="rect">
            <a:avLst/>
          </a:prstGeom>
        </p:spPr>
      </p:pic>
    </p:spTree>
    <p:extLst>
      <p:ext uri="{BB962C8B-B14F-4D97-AF65-F5344CB8AC3E}">
        <p14:creationId xmlns:p14="http://schemas.microsoft.com/office/powerpoint/2010/main" val="126451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3600" dirty="0" smtClean="0">
                <a:latin typeface="Arial" panose="020B0604020202020204" pitchFamily="34" charset="0"/>
                <a:cs typeface="Arial" panose="020B0604020202020204" pitchFamily="34" charset="0"/>
              </a:rPr>
              <a:t>Transplant Hospitals</a:t>
            </a:r>
          </a:p>
          <a:p>
            <a:pPr lvl="1"/>
            <a:r>
              <a:rPr lang="en-US" altLang="en-US" sz="2800" dirty="0" smtClean="0">
                <a:latin typeface="Arial" panose="020B0604020202020204" pitchFamily="34" charset="0"/>
                <a:cs typeface="Arial" panose="020B0604020202020204" pitchFamily="34" charset="0"/>
              </a:rPr>
              <a:t>Programs under review need additional information in patient letter:</a:t>
            </a:r>
          </a:p>
          <a:p>
            <a:pPr lvl="2"/>
            <a:r>
              <a:rPr lang="en-US" altLang="en-US" sz="2800" dirty="0" smtClean="0">
                <a:latin typeface="Arial" panose="020B0604020202020204" pitchFamily="34" charset="0"/>
                <a:cs typeface="Arial" panose="020B0604020202020204" pitchFamily="34" charset="0"/>
              </a:rPr>
              <a:t>Other pancreas programs within 125 miles or in-state</a:t>
            </a:r>
          </a:p>
          <a:p>
            <a:pPr lvl="2"/>
            <a:r>
              <a:rPr lang="en-US" altLang="en-US" sz="2800" dirty="0" smtClean="0">
                <a:latin typeface="Arial" panose="020B0604020202020204" pitchFamily="34" charset="0"/>
                <a:cs typeface="Arial" panose="020B0604020202020204" pitchFamily="34" charset="0"/>
              </a:rPr>
              <a:t>Program’s average waiting time compared to national average or having no waiting time for that period</a:t>
            </a:r>
            <a:endParaRPr lang="en-US" altLang="en-US" sz="2800" dirty="0">
              <a:latin typeface="Arial" panose="020B0604020202020204" pitchFamily="34" charset="0"/>
              <a:cs typeface="Arial" panose="020B0604020202020204" pitchFamily="34" charset="0"/>
            </a:endParaRPr>
          </a:p>
          <a:p>
            <a:endParaRPr lang="en-US" sz="3200" dirty="0"/>
          </a:p>
        </p:txBody>
      </p:sp>
      <p:sp>
        <p:nvSpPr>
          <p:cNvPr id="3" name="Title 2"/>
          <p:cNvSpPr>
            <a:spLocks noGrp="1"/>
          </p:cNvSpPr>
          <p:nvPr>
            <p:ph type="title"/>
          </p:nvPr>
        </p:nvSpPr>
        <p:spPr>
          <a:xfrm>
            <a:off x="385279" y="221626"/>
            <a:ext cx="11651769" cy="850932"/>
          </a:xfrm>
        </p:spPr>
        <p:txBody>
          <a:bodyPr/>
          <a:lstStyle/>
          <a:p>
            <a:r>
              <a:rPr lang="en-US" sz="4400" dirty="0" smtClean="0"/>
              <a:t>How will </a:t>
            </a:r>
            <a:r>
              <a:rPr lang="en-US" sz="4400" dirty="0"/>
              <a:t>m</a:t>
            </a:r>
            <a:r>
              <a:rPr lang="en-US" sz="4400" dirty="0" smtClean="0"/>
              <a:t>embers </a:t>
            </a:r>
            <a:r>
              <a:rPr lang="en-US" sz="4400" dirty="0"/>
              <a:t>i</a:t>
            </a:r>
            <a:r>
              <a:rPr lang="en-US" sz="4400" dirty="0" smtClean="0"/>
              <a:t>mplement </a:t>
            </a:r>
            <a:r>
              <a:rPr lang="en-US" sz="4400" dirty="0"/>
              <a:t>t</a:t>
            </a:r>
            <a:r>
              <a:rPr lang="en-US" sz="4400" dirty="0" smtClean="0"/>
              <a:t>his </a:t>
            </a:r>
            <a:r>
              <a:rPr lang="en-US" sz="4400" dirty="0"/>
              <a:t>p</a:t>
            </a:r>
            <a:r>
              <a:rPr lang="en-US" sz="4400" dirty="0" smtClean="0"/>
              <a:t>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spTree>
    <p:extLst>
      <p:ext uri="{BB962C8B-B14F-4D97-AF65-F5344CB8AC3E}">
        <p14:creationId xmlns:p14="http://schemas.microsoft.com/office/powerpoint/2010/main" val="339855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Create a report for programs to identify average waiting time compared to national waiting time</a:t>
            </a:r>
          </a:p>
          <a:p>
            <a:r>
              <a:rPr lang="en-US" sz="3200" dirty="0" smtClean="0"/>
              <a:t>Communication in policy notices and Transplant Pro</a:t>
            </a:r>
          </a:p>
        </p:txBody>
      </p:sp>
      <p:sp>
        <p:nvSpPr>
          <p:cNvPr id="3" name="Title 2"/>
          <p:cNvSpPr>
            <a:spLocks noGrp="1"/>
          </p:cNvSpPr>
          <p:nvPr>
            <p:ph type="title"/>
          </p:nvPr>
        </p:nvSpPr>
        <p:spPr/>
        <p:txBody>
          <a:bodyPr/>
          <a:lstStyle/>
          <a:p>
            <a:r>
              <a:rPr lang="en-US" sz="4400" dirty="0" smtClean="0"/>
              <a:t>How will the OPTN implement this proposal?</a:t>
            </a:r>
            <a:endParaRPr lang="en-US" sz="44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spTree>
    <p:extLst>
      <p:ext uri="{BB962C8B-B14F-4D97-AF65-F5344CB8AC3E}">
        <p14:creationId xmlns:p14="http://schemas.microsoft.com/office/powerpoint/2010/main" val="917916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f9c7e0-6682-419d-a909-cda05b6ce1a7"/>
    <Description0 xmlns="81014aad-9229-4a9a-a8a1-ab44a8a74d6a" xsi:nil="true"/>
    <c4269b1b5a244d6cade965ef625899db xmlns="c8f9c7e0-6682-419d-a909-cda05b6ce1a7">
      <Terms xmlns="http://schemas.microsoft.com/office/infopath/2007/PartnerControls"/>
    </c4269b1b5a244d6cade965ef625899db>
    <_dlc_DocId xmlns="c8f9c7e0-6682-419d-a909-cda05b6ce1a7">TN63ZTJYM4AM-913-6354</_dlc_DocId>
    <_dlc_DocIdUrl xmlns="c8f9c7e0-6682-419d-a909-cda05b6ce1a7">
      <Url>https://bodandcommittees.unos.org/Staff/_layouts/15/DocIdRedir.aspx?ID=TN63ZTJYM4AM-913-6354</Url>
      <Description>TN63ZTJYM4AM-913-6354</Description>
    </_dlc_DocIdUrl>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2874F892C36DA04DA6B17F05777AF913" ma:contentTypeVersion="5" ma:contentTypeDescription="Create a new document." ma:contentTypeScope="" ma:versionID="05e82659128e49c40775aea32f147461">
  <xsd:schema xmlns:xsd="http://www.w3.org/2001/XMLSchema" xmlns:xs="http://www.w3.org/2001/XMLSchema" xmlns:p="http://schemas.microsoft.com/office/2006/metadata/properties" xmlns:ns2="81014aad-9229-4a9a-a8a1-ab44a8a74d6a" xmlns:ns3="c8f9c7e0-6682-419d-a909-cda05b6ce1a7" targetNamespace="http://schemas.microsoft.com/office/2006/metadata/properties" ma:root="true" ma:fieldsID="75efac5685f38c910875205af0f74d2f" ns2:_="" ns3:_="">
    <xsd:import namespace="81014aad-9229-4a9a-a8a1-ab44a8a74d6a"/>
    <xsd:import namespace="c8f9c7e0-6682-419d-a909-cda05b6ce1a7"/>
    <xsd:element name="properties">
      <xsd:complexType>
        <xsd:sequence>
          <xsd:element name="documentManagement">
            <xsd:complexType>
              <xsd:all>
                <xsd:element ref="ns2:Description0" minOccurs="0"/>
                <xsd:element ref="ns3:c4269b1b5a244d6cade965ef625899db" minOccurs="0"/>
                <xsd:element ref="ns3: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14aad-9229-4a9a-a8a1-ab44a8a74d6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f9c7e0-6682-419d-a909-cda05b6ce1a7" elementFormDefault="qualified">
    <xsd:import namespace="http://schemas.microsoft.com/office/2006/documentManagement/types"/>
    <xsd:import namespace="http://schemas.microsoft.com/office/infopath/2007/PartnerControls"/>
    <xsd:element name="c4269b1b5a244d6cade965ef625899db" ma:index="10" nillable="true" ma:taxonomy="true" ma:internalName="c4269b1b5a244d6cade965ef625899db" ma:taxonomyFieldName="Committee" ma:displayName="Committee" ma:default="" ma:fieldId="{c4269b1b-5a24-4d6c-ade9-65ef625899db}" ma:sspId="09d43ddc-1a97-435c-9af9-0bb7717532f3" ma:termSetId="daa0dd1a-8990-4ffa-bf6d-8a700896fba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982f4c0-1e9c-4234-ab42-12852a6abd89}" ma:internalName="TaxCatchAll" ma:showField="CatchAllData" ma:web="c8f9c7e0-6682-419d-a909-cda05b6ce1a7">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2.xml><?xml version="1.0" encoding="utf-8"?>
<ds:datastoreItem xmlns:ds="http://schemas.openxmlformats.org/officeDocument/2006/customXml" ds:itemID="{7CB4DD36-3E77-48C1-BD50-FF15F831F4D8}">
  <ds:schemaRefs>
    <ds:schemaRef ds:uri="c8f9c7e0-6682-419d-a909-cda05b6ce1a7"/>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81014aad-9229-4a9a-a8a1-ab44a8a74d6a"/>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DFC2440-AF3B-4191-9483-9E8DB1836E49}">
  <ds:schemaRefs>
    <ds:schemaRef ds:uri="http://schemas.microsoft.com/sharepoint/events"/>
  </ds:schemaRefs>
</ds:datastoreItem>
</file>

<file path=customXml/itemProps4.xml><?xml version="1.0" encoding="utf-8"?>
<ds:datastoreItem xmlns:ds="http://schemas.openxmlformats.org/officeDocument/2006/customXml" ds:itemID="{059CDFBD-ED3E-42B6-9FD5-791F297A7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14aad-9229-4a9a-a8a1-ab44a8a74d6a"/>
    <ds:schemaRef ds:uri="c8f9c7e0-6682-419d-a909-cda05b6ce1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5642</TotalTime>
  <Words>2196</Words>
  <Application>Microsoft Office PowerPoint</Application>
  <PresentationFormat>Custom</PresentationFormat>
  <Paragraphs>186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Myriad Pro</vt:lpstr>
      <vt:lpstr>Wingdings</vt:lpstr>
      <vt:lpstr>Expo</vt:lpstr>
      <vt:lpstr>Pancreas Program  Functional Inactivity</vt:lpstr>
      <vt:lpstr>Strategic Goals </vt:lpstr>
      <vt:lpstr>Background</vt:lpstr>
      <vt:lpstr>What problems will the proposal solve? </vt:lpstr>
      <vt:lpstr>Supporting Evidence - Pancreas Graft Outcomes</vt:lpstr>
      <vt:lpstr>What are the proposed solutions?</vt:lpstr>
      <vt:lpstr>Supporting Evidence</vt:lpstr>
      <vt:lpstr>How will members implement this proposal?</vt:lpstr>
      <vt:lpstr>How will the OPTN implement this proposal?</vt:lpstr>
      <vt:lpstr>How will the Committee monitor this proposal?</vt:lpstr>
      <vt:lpstr>Questions for the Community</vt:lpstr>
      <vt:lpstr>Questions?</vt:lpstr>
      <vt:lpstr>Extra Slides</vt:lpstr>
      <vt:lpstr>Supporting Evidence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Abigail C. Fox</cp:lastModifiedBy>
  <cp:revision>117</cp:revision>
  <dcterms:created xsi:type="dcterms:W3CDTF">2010-09-17T15:26:33Z</dcterms:created>
  <dcterms:modified xsi:type="dcterms:W3CDTF">2018-08-23T16:05:25Z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0x0101002874F892C36DA04DA6B17F05777AF913</vt:lpwstr>
  </property>
  <property fmtid="{D5CDD505-2E9C-101B-9397-08002B2CF9AE}" pid="3" name="_dlc_DocIdItemGuid">
    <vt:lpwstr>4b5e162d-cc3d-4aa8-86d4-27de9de93b0a</vt:lpwstr>
  </property>
  <property fmtid="{D5CDD505-2E9C-101B-9397-08002B2CF9AE}" pid="4" name="Committee">
    <vt:lpwstr/>
  </property>
</Properties>
</file>