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5"/>
  </p:sldMasterIdLst>
  <p:notesMasterIdLst>
    <p:notesMasterId r:id="rId14"/>
  </p:notesMasterIdLst>
  <p:sldIdLst>
    <p:sldId id="265" r:id="rId6"/>
    <p:sldId id="317" r:id="rId7"/>
    <p:sldId id="312" r:id="rId8"/>
    <p:sldId id="313" r:id="rId9"/>
    <p:sldId id="314" r:id="rId10"/>
    <p:sldId id="315" r:id="rId11"/>
    <p:sldId id="316" r:id="rId12"/>
    <p:sldId id="277" r:id="rId13"/>
  </p:sldIdLst>
  <p:sldSz cx="9144000" cy="6858000" type="screen4x3"/>
  <p:notesSz cx="6858000" cy="9199563"/>
  <p:defaultTextStyle>
    <a:defPPr>
      <a:defRPr lang="en-US"/>
    </a:defPPr>
    <a:lvl1pPr algn="l" defTabSz="457200" rtl="0" fontAlgn="base">
      <a:spcBef>
        <a:spcPct val="0"/>
      </a:spcBef>
      <a:spcAft>
        <a:spcPct val="0"/>
      </a:spcAft>
      <a:defRPr kern="1200">
        <a:solidFill>
          <a:schemeClr val="tx1"/>
        </a:solidFill>
        <a:latin typeface="Arial" pitchFamily="34" charset="0"/>
        <a:ea typeface="+mn-ea"/>
        <a:cs typeface="+mn-cs"/>
      </a:defRPr>
    </a:lvl1pPr>
    <a:lvl2pPr marL="457200" algn="l" defTabSz="457200" rtl="0" fontAlgn="base">
      <a:spcBef>
        <a:spcPct val="0"/>
      </a:spcBef>
      <a:spcAft>
        <a:spcPct val="0"/>
      </a:spcAft>
      <a:defRPr kern="1200">
        <a:solidFill>
          <a:schemeClr val="tx1"/>
        </a:solidFill>
        <a:latin typeface="Arial" pitchFamily="34" charset="0"/>
        <a:ea typeface="+mn-ea"/>
        <a:cs typeface="+mn-cs"/>
      </a:defRPr>
    </a:lvl2pPr>
    <a:lvl3pPr marL="914400" algn="l" defTabSz="457200" rtl="0" fontAlgn="base">
      <a:spcBef>
        <a:spcPct val="0"/>
      </a:spcBef>
      <a:spcAft>
        <a:spcPct val="0"/>
      </a:spcAft>
      <a:defRPr kern="1200">
        <a:solidFill>
          <a:schemeClr val="tx1"/>
        </a:solidFill>
        <a:latin typeface="Arial" pitchFamily="34" charset="0"/>
        <a:ea typeface="+mn-ea"/>
        <a:cs typeface="+mn-cs"/>
      </a:defRPr>
    </a:lvl3pPr>
    <a:lvl4pPr marL="1371600" algn="l" defTabSz="457200" rtl="0" fontAlgn="base">
      <a:spcBef>
        <a:spcPct val="0"/>
      </a:spcBef>
      <a:spcAft>
        <a:spcPct val="0"/>
      </a:spcAft>
      <a:defRPr kern="1200">
        <a:solidFill>
          <a:schemeClr val="tx1"/>
        </a:solidFill>
        <a:latin typeface="Arial" pitchFamily="34" charset="0"/>
        <a:ea typeface="+mn-ea"/>
        <a:cs typeface="+mn-cs"/>
      </a:defRPr>
    </a:lvl4pPr>
    <a:lvl5pPr marL="1828800" algn="l" defTabSz="457200"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45"/>
    <a:srgbClr val="D76600"/>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77" autoAdjust="0"/>
    <p:restoredTop sz="94127" autoAdjust="0"/>
  </p:normalViewPr>
  <p:slideViewPr>
    <p:cSldViewPr snapToGrid="0" snapToObjects="1">
      <p:cViewPr varScale="1">
        <p:scale>
          <a:sx n="87" d="100"/>
          <a:sy n="87" d="100"/>
        </p:scale>
        <p:origin x="1896" y="78"/>
      </p:cViewPr>
      <p:guideLst>
        <p:guide orient="horz" pos="2160"/>
        <p:guide pos="2880"/>
      </p:guideLst>
    </p:cSldViewPr>
  </p:slideViewPr>
  <p:outlineViewPr>
    <p:cViewPr>
      <p:scale>
        <a:sx n="33" d="100"/>
        <a:sy n="33" d="100"/>
      </p:scale>
      <p:origin x="0" y="606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751" tIns="45876" rIns="91751" bIns="45876" rtlCol="0"/>
          <a:lstStyle>
            <a:lvl1pPr algn="l">
              <a:defRPr sz="1200"/>
            </a:lvl1pPr>
          </a:lstStyle>
          <a:p>
            <a:pPr>
              <a:defRPr/>
            </a:pPr>
            <a:endParaRPr lang="en-US" dirty="0"/>
          </a:p>
        </p:txBody>
      </p:sp>
      <p:sp>
        <p:nvSpPr>
          <p:cNvPr id="3" name="Date Placeholder 2"/>
          <p:cNvSpPr>
            <a:spLocks noGrp="1"/>
          </p:cNvSpPr>
          <p:nvPr>
            <p:ph type="dt" idx="1"/>
          </p:nvPr>
        </p:nvSpPr>
        <p:spPr>
          <a:xfrm>
            <a:off x="3884613" y="0"/>
            <a:ext cx="2971800" cy="460375"/>
          </a:xfrm>
          <a:prstGeom prst="rect">
            <a:avLst/>
          </a:prstGeom>
        </p:spPr>
        <p:txBody>
          <a:bodyPr vert="horz" lIns="91751" tIns="45876" rIns="91751" bIns="45876" rtlCol="0"/>
          <a:lstStyle>
            <a:lvl1pPr algn="r">
              <a:defRPr sz="1200"/>
            </a:lvl1pPr>
          </a:lstStyle>
          <a:p>
            <a:pPr>
              <a:defRPr/>
            </a:pPr>
            <a:fld id="{E9407821-B982-488A-8E8D-17C91CF708D2}" type="datetimeFigureOut">
              <a:rPr lang="en-US"/>
              <a:pPr>
                <a:defRPr/>
              </a:pPr>
              <a:t>11/5/2014</a:t>
            </a:fld>
            <a:endParaRPr lang="en-US" dirty="0"/>
          </a:p>
        </p:txBody>
      </p:sp>
      <p:sp>
        <p:nvSpPr>
          <p:cNvPr id="4" name="Slide Image Placeholder 3"/>
          <p:cNvSpPr>
            <a:spLocks noGrp="1" noRot="1" noChangeAspect="1"/>
          </p:cNvSpPr>
          <p:nvPr>
            <p:ph type="sldImg" idx="2"/>
          </p:nvPr>
        </p:nvSpPr>
        <p:spPr>
          <a:xfrm>
            <a:off x="1128713" y="688975"/>
            <a:ext cx="4600575" cy="3451225"/>
          </a:xfrm>
          <a:prstGeom prst="rect">
            <a:avLst/>
          </a:prstGeom>
          <a:noFill/>
          <a:ln w="12700">
            <a:solidFill>
              <a:prstClr val="black"/>
            </a:solidFill>
          </a:ln>
        </p:spPr>
        <p:txBody>
          <a:bodyPr vert="horz" lIns="91751" tIns="45876" rIns="91751" bIns="45876" rtlCol="0" anchor="ctr"/>
          <a:lstStyle/>
          <a:p>
            <a:pPr lvl="0"/>
            <a:endParaRPr lang="en-US" noProof="0" dirty="0" smtClean="0"/>
          </a:p>
        </p:txBody>
      </p:sp>
      <p:sp>
        <p:nvSpPr>
          <p:cNvPr id="5" name="Notes Placeholder 4"/>
          <p:cNvSpPr>
            <a:spLocks noGrp="1"/>
          </p:cNvSpPr>
          <p:nvPr>
            <p:ph type="body" sz="quarter" idx="3"/>
          </p:nvPr>
        </p:nvSpPr>
        <p:spPr>
          <a:xfrm>
            <a:off x="685800" y="4370388"/>
            <a:ext cx="5486400" cy="4138612"/>
          </a:xfrm>
          <a:prstGeom prst="rect">
            <a:avLst/>
          </a:prstGeom>
        </p:spPr>
        <p:txBody>
          <a:bodyPr vert="horz" lIns="91751" tIns="45876" rIns="91751" bIns="4587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37600"/>
            <a:ext cx="2971800" cy="460375"/>
          </a:xfrm>
          <a:prstGeom prst="rect">
            <a:avLst/>
          </a:prstGeom>
        </p:spPr>
        <p:txBody>
          <a:bodyPr vert="horz" lIns="91751" tIns="45876" rIns="91751" bIns="45876"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884613" y="8737600"/>
            <a:ext cx="2971800" cy="460375"/>
          </a:xfrm>
          <a:prstGeom prst="rect">
            <a:avLst/>
          </a:prstGeom>
        </p:spPr>
        <p:txBody>
          <a:bodyPr vert="horz" lIns="91751" tIns="45876" rIns="91751" bIns="45876" rtlCol="0" anchor="b"/>
          <a:lstStyle>
            <a:lvl1pPr algn="r">
              <a:defRPr sz="1200"/>
            </a:lvl1pPr>
          </a:lstStyle>
          <a:p>
            <a:pPr>
              <a:defRPr/>
            </a:pPr>
            <a:fld id="{5AFD919E-4A14-49B7-9214-FFB5793F483F}" type="slidenum">
              <a:rPr lang="en-US"/>
              <a:pPr>
                <a:defRPr/>
              </a:pPr>
              <a:t>‹#›</a:t>
            </a:fld>
            <a:endParaRPr lang="en-US" dirty="0"/>
          </a:p>
        </p:txBody>
      </p:sp>
    </p:spTree>
    <p:extLst>
      <p:ext uri="{BB962C8B-B14F-4D97-AF65-F5344CB8AC3E}">
        <p14:creationId xmlns:p14="http://schemas.microsoft.com/office/powerpoint/2010/main" val="14169037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FD919E-4A14-49B7-9214-FFB5793F483F}" type="slidenum">
              <a:rPr lang="en-US" smtClean="0"/>
              <a:pPr>
                <a:defRPr/>
              </a:pPr>
              <a:t>1</a:t>
            </a:fld>
            <a:endParaRPr lang="en-US" dirty="0"/>
          </a:p>
        </p:txBody>
      </p:sp>
    </p:spTree>
    <p:extLst>
      <p:ext uri="{BB962C8B-B14F-4D97-AF65-F5344CB8AC3E}">
        <p14:creationId xmlns:p14="http://schemas.microsoft.com/office/powerpoint/2010/main" val="2308123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r>
              <a:rPr lang="en-US" altLang="en-US" smtClean="0"/>
              <a:t>Both the Final Rule and OPTN policy prohibit recovering or transplanting organs from deceased donors that are infected with the human immunodeficiency virus (HIV). </a:t>
            </a:r>
          </a:p>
          <a:p>
            <a:pPr marL="171450" indent="-171450" eaLnBrk="1" hangingPunct="1">
              <a:spcBef>
                <a:spcPct val="0"/>
              </a:spcBef>
              <a:buFontTx/>
              <a:buChar char="•"/>
            </a:pPr>
            <a:r>
              <a:rPr lang="en-US" altLang="en-US" smtClean="0"/>
              <a:t>The HIV Organ Policy Equity Act, enacted on Nov. 21, 2013 will allow for the development of criteria to conduct research related to transplanting organs from donors infected with HIV into individuals who are infected with HIV. However, our current policy may restrict our ability to study the issue effectively.  Additionally, there will be future changes to the Final Rule to allow for the transplantation of HIV-positive organs into recipients known to be HIV-positive </a:t>
            </a:r>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A7B735B9-F2B2-4A21-B797-E8029B78F0F3}" type="slidenum">
              <a:rPr lang="en-US" altLang="en-US" smtClean="0"/>
              <a:pPr/>
              <a:t>3</a:t>
            </a:fld>
            <a:endParaRPr lang="en-US" altLang="en-US" smtClean="0"/>
          </a:p>
        </p:txBody>
      </p:sp>
    </p:spTree>
    <p:extLst>
      <p:ext uri="{BB962C8B-B14F-4D97-AF65-F5344CB8AC3E}">
        <p14:creationId xmlns:p14="http://schemas.microsoft.com/office/powerpoint/2010/main" val="858688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The criteria for the research study is being developed by the Secretary of Health and Human Services (HHS) and the NIH (National Institute of Health).   </a:t>
            </a: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E2C24F2F-4063-44E5-BA0E-1954EF4D301F}" type="slidenum">
              <a:rPr lang="en-US" altLang="en-US" smtClean="0"/>
              <a:pPr/>
              <a:t>4</a:t>
            </a:fld>
            <a:endParaRPr lang="en-US" altLang="en-US" smtClean="0"/>
          </a:p>
        </p:txBody>
      </p:sp>
    </p:spTree>
    <p:extLst>
      <p:ext uri="{BB962C8B-B14F-4D97-AF65-F5344CB8AC3E}">
        <p14:creationId xmlns:p14="http://schemas.microsoft.com/office/powerpoint/2010/main" val="3537113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20000"/>
          </a:bodyPr>
          <a:lstStyle/>
          <a:p>
            <a:pPr lvl="1"/>
            <a:r>
              <a:rPr lang="en-US" altLang="en-US" sz="2500" smtClean="0"/>
              <a:t>If the proposed policy modifications are approved by the Board of Directors, any participating OPO must accurately document HIV test results for every deceased donor. Transplant hospitals must confirm that the potential recipient is known to be HIV infected and transplant hospitals must participate in an IRB approved research protocol.  HIV positive organs will only be allocated to those potential recipients with confirmed HIV who have indicated the willingness to accept an HIV positive organ.  </a:t>
            </a:r>
            <a:endParaRPr lang="en-US" altLang="en-US" sz="2500" smtClean="0">
              <a:cs typeface="Arial" panose="020B0604020202020204" pitchFamily="34" charset="0"/>
            </a:endParaRPr>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4B4398B-BB15-4B6A-AF57-056C5CE481E2}" type="slidenum">
              <a:rPr lang="en-US" altLang="en-US" smtClean="0"/>
              <a:pPr/>
              <a:t>5</a:t>
            </a:fld>
            <a:endParaRPr lang="en-US" altLang="en-US" smtClean="0"/>
          </a:p>
        </p:txBody>
      </p:sp>
    </p:spTree>
    <p:extLst>
      <p:ext uri="{BB962C8B-B14F-4D97-AF65-F5344CB8AC3E}">
        <p14:creationId xmlns:p14="http://schemas.microsoft.com/office/powerpoint/2010/main" val="2527689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defRPr/>
            </a:pPr>
            <a:r>
              <a:rPr lang="en-US" altLang="en-US" dirty="0" smtClean="0"/>
              <a:t>This proposal is our first step to amend OPTN policies to allow members to participate in the research study. The study will be in accordance with upcoming changes to the Final Rule and criteria developed by the Secretary of Health and Human Services (HHS).  We are currently awaiting additional information from the NIH and HHS as they work together on research protocols.  You will be able to read about future changes to the Final Rule in the Federal Register. </a:t>
            </a:r>
          </a:p>
          <a:p>
            <a:pPr marL="171450" indent="-171450">
              <a:buFont typeface="Arial" panose="020B0604020202020204" pitchFamily="34" charset="0"/>
              <a:buChar char="•"/>
              <a:defRPr/>
            </a:pPr>
            <a:r>
              <a:rPr lang="en-US" altLang="en-US" dirty="0" smtClean="0"/>
              <a:t>The second proposal in January 2015 will contain additional details about member requirements for informed consent, living donors, data reporting and other information to facilitate these transplants under the research protocols.</a:t>
            </a:r>
          </a:p>
          <a:p>
            <a:pPr>
              <a:defRPr/>
            </a:pPr>
            <a:endParaRPr lang="en-US" altLang="en-US" dirty="0"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B8A3104E-920C-4039-8809-7C3E24081CCA}" type="slidenum">
              <a:rPr lang="en-US" altLang="en-US" smtClean="0"/>
              <a:pPr/>
              <a:t>6</a:t>
            </a:fld>
            <a:endParaRPr lang="en-US" altLang="en-US" smtClean="0"/>
          </a:p>
        </p:txBody>
      </p:sp>
    </p:spTree>
    <p:extLst>
      <p:ext uri="{BB962C8B-B14F-4D97-AF65-F5344CB8AC3E}">
        <p14:creationId xmlns:p14="http://schemas.microsoft.com/office/powerpoint/2010/main" val="357880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Although you should be aware of the upcoming changes to OPTN policy and the final rule, there is nothing you are required to do at this time. The effective date outlined in the HIV Organ Policy Equity Act is Nov. 21, 2015. </a:t>
            </a: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96A63C70-615B-4038-A1FD-16F7C44DC5EC}" type="slidenum">
              <a:rPr lang="en-US" altLang="en-US" smtClean="0"/>
              <a:pPr/>
              <a:t>7</a:t>
            </a:fld>
            <a:endParaRPr lang="en-US" altLang="en-US" smtClean="0"/>
          </a:p>
        </p:txBody>
      </p:sp>
    </p:spTree>
    <p:extLst>
      <p:ext uri="{BB962C8B-B14F-4D97-AF65-F5344CB8AC3E}">
        <p14:creationId xmlns:p14="http://schemas.microsoft.com/office/powerpoint/2010/main" val="1453620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FD919E-4A14-49B7-9214-FFB5793F483F}" type="slidenum">
              <a:rPr lang="en-US" smtClean="0"/>
              <a:pPr>
                <a:defRPr/>
              </a:pPr>
              <a:t>8</a:t>
            </a:fld>
            <a:endParaRPr lang="en-US" dirty="0"/>
          </a:p>
        </p:txBody>
      </p:sp>
    </p:spTree>
    <p:extLst>
      <p:ext uri="{BB962C8B-B14F-4D97-AF65-F5344CB8AC3E}">
        <p14:creationId xmlns:p14="http://schemas.microsoft.com/office/powerpoint/2010/main" val="2798874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7513" y="1721629"/>
            <a:ext cx="8307387"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20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4" y="1348827"/>
            <a:ext cx="8548414" cy="440524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rtlCol="0">
            <a:noAutofit/>
          </a:bodyPr>
          <a:lstStyle/>
          <a:p>
            <a:r>
              <a:rPr lang="en-US" dirty="0" smtClean="0"/>
              <a:t>Click to edit Master title style</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288925" y="155575"/>
            <a:ext cx="8740775" cy="8509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288925" y="1349375"/>
            <a:ext cx="8548688" cy="44053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2052" name="Picture 3" descr="OPTN_trans.png"/>
          <p:cNvPicPr>
            <a:picLocks noChangeAspect="1"/>
          </p:cNvPicPr>
          <p:nvPr userDrawn="1"/>
        </p:nvPicPr>
        <p:blipFill>
          <a:blip r:embed="rId5"/>
          <a:srcRect/>
          <a:stretch>
            <a:fillRect/>
          </a:stretch>
        </p:blipFill>
        <p:spPr bwMode="auto">
          <a:xfrm>
            <a:off x="288925" y="6273800"/>
            <a:ext cx="1425575" cy="415925"/>
          </a:xfrm>
          <a:prstGeom prst="rect">
            <a:avLst/>
          </a:prstGeom>
          <a:noFill/>
          <a:ln w="9525">
            <a:noFill/>
            <a:miter lim="800000"/>
            <a:headEnd/>
            <a:tailEnd/>
          </a:ln>
        </p:spPr>
      </p:pic>
      <p:pic>
        <p:nvPicPr>
          <p:cNvPr id="2053" name="Picture 4" descr="UNOS_logo_large.png"/>
          <p:cNvPicPr>
            <a:picLocks noChangeAspect="1"/>
          </p:cNvPicPr>
          <p:nvPr userDrawn="1"/>
        </p:nvPicPr>
        <p:blipFill>
          <a:blip r:embed="rId6"/>
          <a:srcRect/>
          <a:stretch>
            <a:fillRect/>
          </a:stretch>
        </p:blipFill>
        <p:spPr bwMode="auto">
          <a:xfrm>
            <a:off x="7421563" y="6199188"/>
            <a:ext cx="1495425" cy="5826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txStyles>
    <p:titleStyle>
      <a:lvl1pPr algn="l" rtl="0" eaLnBrk="0" fontAlgn="base" hangingPunct="0">
        <a:spcBef>
          <a:spcPct val="0"/>
        </a:spcBef>
        <a:spcAft>
          <a:spcPct val="0"/>
        </a:spcAft>
        <a:defRPr sz="4000" b="1" kern="1200">
          <a:solidFill>
            <a:srgbClr val="001B37"/>
          </a:solidFill>
          <a:latin typeface="Calibri"/>
          <a:ea typeface="Myriad Pro"/>
          <a:cs typeface="Myriad Pro"/>
        </a:defRPr>
      </a:lvl1pPr>
      <a:lvl2pPr algn="l" rtl="0" eaLnBrk="0" fontAlgn="base" hangingPunct="0">
        <a:spcBef>
          <a:spcPct val="0"/>
        </a:spcBef>
        <a:spcAft>
          <a:spcPct val="0"/>
        </a:spcAft>
        <a:defRPr sz="4000" b="1">
          <a:solidFill>
            <a:srgbClr val="001B37"/>
          </a:solidFill>
          <a:latin typeface="Calibri" pitchFamily="34" charset="0"/>
          <a:ea typeface="Myriad Pro"/>
          <a:cs typeface="Myriad Pro"/>
        </a:defRPr>
      </a:lvl2pPr>
      <a:lvl3pPr algn="l" rtl="0" eaLnBrk="0" fontAlgn="base" hangingPunct="0">
        <a:spcBef>
          <a:spcPct val="0"/>
        </a:spcBef>
        <a:spcAft>
          <a:spcPct val="0"/>
        </a:spcAft>
        <a:defRPr sz="4000" b="1">
          <a:solidFill>
            <a:srgbClr val="001B37"/>
          </a:solidFill>
          <a:latin typeface="Calibri" pitchFamily="34" charset="0"/>
          <a:ea typeface="Myriad Pro"/>
          <a:cs typeface="Myriad Pro"/>
        </a:defRPr>
      </a:lvl3pPr>
      <a:lvl4pPr algn="l" rtl="0" eaLnBrk="0" fontAlgn="base" hangingPunct="0">
        <a:spcBef>
          <a:spcPct val="0"/>
        </a:spcBef>
        <a:spcAft>
          <a:spcPct val="0"/>
        </a:spcAft>
        <a:defRPr sz="4000" b="1">
          <a:solidFill>
            <a:srgbClr val="001B37"/>
          </a:solidFill>
          <a:latin typeface="Calibri" pitchFamily="34" charset="0"/>
          <a:ea typeface="Myriad Pro"/>
          <a:cs typeface="Myriad Pro"/>
        </a:defRPr>
      </a:lvl4pPr>
      <a:lvl5pPr algn="l" rtl="0" eaLnBrk="0" fontAlgn="base" hangingPunct="0">
        <a:spcBef>
          <a:spcPct val="0"/>
        </a:spcBef>
        <a:spcAft>
          <a:spcPct val="0"/>
        </a:spcAft>
        <a:defRPr sz="4000" b="1">
          <a:solidFill>
            <a:srgbClr val="001B37"/>
          </a:solidFill>
          <a:latin typeface="Calibri" pitchFamily="34" charset="0"/>
          <a:ea typeface="Myriad Pro"/>
          <a:cs typeface="Myriad Pro"/>
        </a:defRPr>
      </a:lvl5pPr>
      <a:lvl6pPr marL="457200" algn="l" rtl="0" fontAlgn="base">
        <a:spcBef>
          <a:spcPct val="0"/>
        </a:spcBef>
        <a:spcAft>
          <a:spcPct val="0"/>
        </a:spcAft>
        <a:defRPr sz="4000" b="1">
          <a:solidFill>
            <a:srgbClr val="001B37"/>
          </a:solidFill>
          <a:latin typeface="Calibri" pitchFamily="34" charset="0"/>
          <a:ea typeface="Myriad Pro"/>
          <a:cs typeface="Myriad Pro"/>
        </a:defRPr>
      </a:lvl6pPr>
      <a:lvl7pPr marL="914400" algn="l" rtl="0" fontAlgn="base">
        <a:spcBef>
          <a:spcPct val="0"/>
        </a:spcBef>
        <a:spcAft>
          <a:spcPct val="0"/>
        </a:spcAft>
        <a:defRPr sz="4000" b="1">
          <a:solidFill>
            <a:srgbClr val="001B37"/>
          </a:solidFill>
          <a:latin typeface="Calibri" pitchFamily="34" charset="0"/>
          <a:ea typeface="Myriad Pro"/>
          <a:cs typeface="Myriad Pro"/>
        </a:defRPr>
      </a:lvl7pPr>
      <a:lvl8pPr marL="1371600" algn="l" rtl="0" fontAlgn="base">
        <a:spcBef>
          <a:spcPct val="0"/>
        </a:spcBef>
        <a:spcAft>
          <a:spcPct val="0"/>
        </a:spcAft>
        <a:defRPr sz="4000" b="1">
          <a:solidFill>
            <a:srgbClr val="001B37"/>
          </a:solidFill>
          <a:latin typeface="Calibri" pitchFamily="34" charset="0"/>
          <a:ea typeface="Myriad Pro"/>
          <a:cs typeface="Myriad Pro"/>
        </a:defRPr>
      </a:lvl8pPr>
      <a:lvl9pPr marL="1828800" algn="l" rtl="0" fontAlgn="base">
        <a:spcBef>
          <a:spcPct val="0"/>
        </a:spcBef>
        <a:spcAft>
          <a:spcPct val="0"/>
        </a:spcAft>
        <a:defRPr sz="4000" b="1">
          <a:solidFill>
            <a:srgbClr val="001B37"/>
          </a:solidFill>
          <a:latin typeface="Calibri" pitchFamily="34" charset="0"/>
          <a:ea typeface="Myriad Pro"/>
          <a:cs typeface="Myriad Pro"/>
        </a:defRPr>
      </a:lvl9pPr>
    </p:titleStyle>
    <p:bodyStyle>
      <a:lvl1pPr marL="228600" indent="-228600" algn="l" rtl="0" eaLnBrk="0" fontAlgn="base" hangingPunct="0">
        <a:spcBef>
          <a:spcPts val="2000"/>
        </a:spcBef>
        <a:spcAft>
          <a:spcPct val="0"/>
        </a:spcAft>
        <a:buClr>
          <a:srgbClr val="002045"/>
        </a:buClr>
        <a:buSzPct val="70000"/>
        <a:buFont typeface="Wingdings" pitchFamily="2" charset="2"/>
        <a:buChar char="§"/>
        <a:defRPr sz="2800" kern="1200">
          <a:solidFill>
            <a:srgbClr val="002045"/>
          </a:solidFill>
          <a:latin typeface="Calibri"/>
          <a:ea typeface="Myriad Pro"/>
          <a:cs typeface="Myriad Pro"/>
        </a:defRPr>
      </a:lvl1pPr>
      <a:lvl2pPr marL="457200" indent="-228600" algn="l" rtl="0" eaLnBrk="0" fontAlgn="base" hangingPunct="0">
        <a:spcBef>
          <a:spcPts val="600"/>
        </a:spcBef>
        <a:spcAft>
          <a:spcPct val="0"/>
        </a:spcAft>
        <a:buClr>
          <a:srgbClr val="002045"/>
        </a:buClr>
        <a:buSzPct val="70000"/>
        <a:buFont typeface="Wingdings" pitchFamily="2" charset="2"/>
        <a:buChar char="§"/>
        <a:defRPr sz="2000" kern="1200">
          <a:solidFill>
            <a:schemeClr val="tx1"/>
          </a:solidFill>
          <a:latin typeface="Calibri"/>
          <a:ea typeface="Myriad Pro"/>
          <a:cs typeface="Myriad Pro"/>
        </a:defRPr>
      </a:lvl2pPr>
      <a:lvl3pPr marL="685800" indent="-228600" algn="l" rtl="0" eaLnBrk="0" fontAlgn="base" hangingPunct="0">
        <a:spcBef>
          <a:spcPts val="600"/>
        </a:spcBef>
        <a:spcAft>
          <a:spcPct val="0"/>
        </a:spcAft>
        <a:buClr>
          <a:srgbClr val="002045"/>
        </a:buClr>
        <a:buSzPct val="70000"/>
        <a:buFont typeface="Wingdings" pitchFamily="2" charset="2"/>
        <a:buChar char="§"/>
        <a:defRPr sz="2000" kern="1200">
          <a:solidFill>
            <a:schemeClr val="tx1"/>
          </a:solidFill>
          <a:latin typeface="Calibri"/>
          <a:ea typeface="Myriad Pro"/>
          <a:cs typeface="Myriad Pro"/>
        </a:defRPr>
      </a:lvl3pPr>
      <a:lvl4pPr marL="914400" indent="-228600" algn="l" rtl="0" eaLnBrk="0" fontAlgn="base" hangingPunct="0">
        <a:spcBef>
          <a:spcPts val="600"/>
        </a:spcBef>
        <a:spcAft>
          <a:spcPct val="0"/>
        </a:spcAft>
        <a:buClr>
          <a:srgbClr val="002045"/>
        </a:buClr>
        <a:buSzPct val="70000"/>
        <a:buFont typeface="Wingdings" pitchFamily="2" charset="2"/>
        <a:buChar char="§"/>
        <a:defRPr sz="2000" kern="1200">
          <a:solidFill>
            <a:schemeClr val="tx1"/>
          </a:solidFill>
          <a:latin typeface="Calibri"/>
          <a:ea typeface="Myriad Pro"/>
          <a:cs typeface="Myriad Pro"/>
        </a:defRPr>
      </a:lvl4pPr>
      <a:lvl5pPr marL="1143000" indent="-228600" algn="l" rtl="0" eaLnBrk="0" fontAlgn="base" hangingPunct="0">
        <a:spcBef>
          <a:spcPts val="600"/>
        </a:spcBef>
        <a:spcAft>
          <a:spcPct val="0"/>
        </a:spcAft>
        <a:buClr>
          <a:srgbClr val="002045"/>
        </a:buClr>
        <a:buSzPct val="70000"/>
        <a:buFont typeface="Wingdings" pitchFamily="2" charset="2"/>
        <a:buChar char="§"/>
        <a:defRPr sz="2000" kern="1200">
          <a:solidFill>
            <a:schemeClr val="tx1"/>
          </a:solidFill>
          <a:latin typeface="Calibri"/>
          <a:ea typeface="Myriad Pro"/>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 y="595313"/>
            <a:ext cx="9144000" cy="3206750"/>
          </a:xfrm>
        </p:spPr>
        <p:txBody>
          <a:bodyPr/>
          <a:lstStyle/>
          <a:p>
            <a:pPr>
              <a:defRPr/>
            </a:pPr>
            <a:r>
              <a:rPr lang="en-US" sz="4000" dirty="0" smtClean="0">
                <a:latin typeface="+mn-lt"/>
              </a:rPr>
              <a:t>Organ Procurement Organization </a:t>
            </a:r>
            <a:br>
              <a:rPr lang="en-US" sz="4000" dirty="0" smtClean="0">
                <a:latin typeface="+mn-lt"/>
              </a:rPr>
            </a:br>
            <a:r>
              <a:rPr lang="en-US" sz="4000" dirty="0" smtClean="0">
                <a:latin typeface="+mn-lt"/>
              </a:rPr>
              <a:t>Committee Report</a:t>
            </a:r>
            <a:endParaRPr lang="en-US" sz="4000" i="1" dirty="0" smtClean="0">
              <a:latin typeface="+mn-lt"/>
            </a:endParaRPr>
          </a:p>
        </p:txBody>
      </p:sp>
      <p:sp>
        <p:nvSpPr>
          <p:cNvPr id="3" name="Subtitle 2"/>
          <p:cNvSpPr>
            <a:spLocks noGrp="1"/>
          </p:cNvSpPr>
          <p:nvPr>
            <p:ph type="subTitle" idx="1"/>
          </p:nvPr>
        </p:nvSpPr>
        <p:spPr>
          <a:xfrm>
            <a:off x="417513" y="3305908"/>
            <a:ext cx="8307387" cy="2997911"/>
          </a:xfrm>
        </p:spPr>
        <p:txBody>
          <a:bodyPr rtlCol="0">
            <a:normAutofit/>
          </a:bodyPr>
          <a:lstStyle/>
          <a:p>
            <a:r>
              <a:rPr lang="en-US" sz="2800" dirty="0" smtClean="0">
                <a:solidFill>
                  <a:schemeClr val="bg1">
                    <a:lumMod val="50000"/>
                  </a:schemeClr>
                </a:solidFill>
                <a:latin typeface="+mn-lt"/>
                <a:ea typeface="+mn-ea"/>
                <a:cs typeface="Arial" pitchFamily="34" charset="0"/>
              </a:rPr>
              <a:t>OPTN/UNOS Board of Directors</a:t>
            </a:r>
            <a:endParaRPr lang="en-US" sz="2800" dirty="0">
              <a:solidFill>
                <a:schemeClr val="bg1">
                  <a:lumMod val="50000"/>
                </a:schemeClr>
              </a:solidFill>
              <a:latin typeface="+mn-lt"/>
              <a:ea typeface="+mn-ea"/>
              <a:cs typeface="Arial" pitchFamily="34" charset="0"/>
            </a:endParaRPr>
          </a:p>
          <a:p>
            <a:r>
              <a:rPr lang="en-US" sz="2800" dirty="0" smtClean="0">
                <a:solidFill>
                  <a:schemeClr val="bg1">
                    <a:lumMod val="50000"/>
                  </a:schemeClr>
                </a:solidFill>
                <a:latin typeface="+mn-lt"/>
                <a:cs typeface="Arial" pitchFamily="34" charset="0"/>
              </a:rPr>
              <a:t>Sean Van Slyck, MPA, HSA,CPTC, </a:t>
            </a:r>
            <a:r>
              <a:rPr lang="en-US" sz="2800" dirty="0">
                <a:solidFill>
                  <a:schemeClr val="bg1">
                    <a:lumMod val="50000"/>
                  </a:schemeClr>
                </a:solidFill>
                <a:latin typeface="+mn-lt"/>
                <a:cs typeface="Arial" pitchFamily="34" charset="0"/>
              </a:rPr>
              <a:t>Chair</a:t>
            </a:r>
          </a:p>
          <a:p>
            <a:r>
              <a:rPr lang="en-US" sz="2800" dirty="0" smtClean="0">
                <a:solidFill>
                  <a:schemeClr val="bg1">
                    <a:lumMod val="50000"/>
                  </a:schemeClr>
                </a:solidFill>
                <a:latin typeface="+mn-lt"/>
                <a:cs typeface="Arial" pitchFamily="34" charset="0"/>
              </a:rPr>
              <a:t>Jennifer Prinz, RN, BSN, MPH, CPTC, </a:t>
            </a:r>
            <a:r>
              <a:rPr lang="en-US" sz="2800" dirty="0">
                <a:solidFill>
                  <a:schemeClr val="bg1">
                    <a:lumMod val="50000"/>
                  </a:schemeClr>
                </a:solidFill>
                <a:latin typeface="+mn-lt"/>
                <a:cs typeface="Arial" pitchFamily="34" charset="0"/>
              </a:rPr>
              <a:t>Vice </a:t>
            </a:r>
            <a:r>
              <a:rPr lang="en-US" sz="2800" dirty="0" smtClean="0">
                <a:solidFill>
                  <a:schemeClr val="bg1">
                    <a:lumMod val="50000"/>
                  </a:schemeClr>
                </a:solidFill>
                <a:latin typeface="+mn-lt"/>
                <a:cs typeface="Arial" pitchFamily="34" charset="0"/>
              </a:rPr>
              <a:t>Chair</a:t>
            </a:r>
            <a:endParaRPr lang="en-US" sz="2800" dirty="0" smtClean="0">
              <a:solidFill>
                <a:schemeClr val="bg1">
                  <a:lumMod val="50000"/>
                </a:schemeClr>
              </a:solidFill>
              <a:latin typeface="+mn-lt"/>
              <a:ea typeface="+mn-ea"/>
            </a:endParaRPr>
          </a:p>
          <a:p>
            <a:pPr eaLnBrk="1" fontAlgn="auto" hangingPunct="1">
              <a:spcAft>
                <a:spcPts val="0"/>
              </a:spcAft>
              <a:buFont typeface="Wingdings" charset="2"/>
              <a:buNone/>
              <a:defRPr/>
            </a:pPr>
            <a:r>
              <a:rPr lang="en-US" sz="2800" dirty="0" smtClean="0">
                <a:solidFill>
                  <a:schemeClr val="bg1">
                    <a:lumMod val="50000"/>
                  </a:schemeClr>
                </a:solidFill>
                <a:latin typeface="+mn-lt"/>
                <a:ea typeface="+mn-ea"/>
              </a:rPr>
              <a:t>November 12-13, 2014</a:t>
            </a:r>
          </a:p>
          <a:p>
            <a:pPr eaLnBrk="1" fontAlgn="auto" hangingPunct="1">
              <a:spcAft>
                <a:spcPts val="0"/>
              </a:spcAft>
              <a:buFont typeface="Wingdings" charset="2"/>
              <a:buNone/>
              <a:defRPr/>
            </a:pPr>
            <a:r>
              <a:rPr lang="en-US" sz="2800" dirty="0" smtClean="0">
                <a:solidFill>
                  <a:schemeClr val="bg1">
                    <a:lumMod val="50000"/>
                  </a:schemeClr>
                </a:solidFill>
                <a:latin typeface="+mn-lt"/>
                <a:ea typeface="+mn-ea"/>
              </a:rPr>
              <a:t>St. Louis, Missouri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3200" b="1" dirty="0" smtClean="0">
                <a:latin typeface="+mn-lt"/>
              </a:rPr>
              <a:t>OPTN Strategic Goal</a:t>
            </a:r>
          </a:p>
          <a:p>
            <a:r>
              <a:rPr lang="en-US" sz="3200" dirty="0" smtClean="0">
                <a:latin typeface="+mn-lt"/>
              </a:rPr>
              <a:t>Goal 2: Increase </a:t>
            </a:r>
            <a:r>
              <a:rPr lang="en-US" sz="3200" dirty="0" smtClean="0">
                <a:latin typeface="+mn-lt"/>
              </a:rPr>
              <a:t>access to transplants (for HIV positive candidates)</a:t>
            </a:r>
          </a:p>
          <a:p>
            <a:r>
              <a:rPr lang="en-US" sz="3200" dirty="0" smtClean="0">
                <a:latin typeface="+mn-lt"/>
              </a:rPr>
              <a:t>Goal 1: Increase </a:t>
            </a:r>
            <a:r>
              <a:rPr lang="en-US" sz="3200" dirty="0" smtClean="0">
                <a:latin typeface="+mn-lt"/>
              </a:rPr>
              <a:t>number of transplants</a:t>
            </a:r>
            <a:endParaRPr lang="en-US" sz="3200" dirty="0">
              <a:latin typeface="+mn-lt"/>
            </a:endParaRPr>
          </a:p>
        </p:txBody>
      </p:sp>
      <p:sp>
        <p:nvSpPr>
          <p:cNvPr id="3" name="Title 2"/>
          <p:cNvSpPr>
            <a:spLocks noGrp="1"/>
          </p:cNvSpPr>
          <p:nvPr>
            <p:ph type="title"/>
          </p:nvPr>
        </p:nvSpPr>
        <p:spPr/>
        <p:txBody>
          <a:bodyPr/>
          <a:lstStyle/>
          <a:p>
            <a:r>
              <a:rPr lang="en-US" dirty="0" smtClean="0">
                <a:latin typeface="+mj-lt"/>
              </a:rPr>
              <a:t>HIV Organ Policy Equity Act</a:t>
            </a:r>
            <a:endParaRPr lang="en-US" dirty="0">
              <a:latin typeface="+mj-lt"/>
            </a:endParaRPr>
          </a:p>
        </p:txBody>
      </p:sp>
    </p:spTree>
    <p:extLst>
      <p:ext uri="{BB962C8B-B14F-4D97-AF65-F5344CB8AC3E}">
        <p14:creationId xmlns:p14="http://schemas.microsoft.com/office/powerpoint/2010/main" val="1184626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1"/>
          <p:cNvSpPr>
            <a:spLocks noGrp="1"/>
          </p:cNvSpPr>
          <p:nvPr>
            <p:ph idx="1"/>
          </p:nvPr>
        </p:nvSpPr>
        <p:spPr>
          <a:xfrm>
            <a:off x="288925" y="1441450"/>
            <a:ext cx="8548688" cy="4313238"/>
          </a:xfrm>
        </p:spPr>
        <p:txBody>
          <a:bodyPr/>
          <a:lstStyle/>
          <a:p>
            <a:pPr eaLnBrk="1" hangingPunct="1">
              <a:defRPr/>
            </a:pPr>
            <a:r>
              <a:rPr lang="en-US" altLang="en-US" sz="3000" dirty="0" smtClean="0">
                <a:latin typeface="Arial" panose="020B0604020202020204" pitchFamily="34" charset="0"/>
                <a:cs typeface="Arial" panose="020B0604020202020204" pitchFamily="34" charset="0"/>
              </a:rPr>
              <a:t>Current policy prohibits recovering or transplanting an organ from a deceased donor with HIV </a:t>
            </a:r>
          </a:p>
          <a:p>
            <a:pPr eaLnBrk="1" hangingPunct="1">
              <a:defRPr/>
            </a:pPr>
            <a:r>
              <a:rPr lang="en-US" altLang="en-US" sz="3000" dirty="0" smtClean="0">
                <a:latin typeface="Arial" panose="020B0604020202020204" pitchFamily="34" charset="0"/>
                <a:cs typeface="Arial" panose="020B0604020202020204" pitchFamily="34" charset="0"/>
              </a:rPr>
              <a:t>The HIV Organ Policy Equity </a:t>
            </a:r>
            <a:r>
              <a:rPr lang="en-US" altLang="en-US" sz="3000" dirty="0" smtClean="0">
                <a:latin typeface="Arial" panose="020B0604020202020204" pitchFamily="34" charset="0"/>
                <a:cs typeface="Arial" panose="020B0604020202020204" pitchFamily="34" charset="0"/>
              </a:rPr>
              <a:t>(HOPE) Act </a:t>
            </a:r>
            <a:r>
              <a:rPr lang="en-US" altLang="en-US" sz="3000" dirty="0" smtClean="0">
                <a:latin typeface="Arial" panose="020B0604020202020204" pitchFamily="34" charset="0"/>
                <a:cs typeface="Arial" panose="020B0604020202020204" pitchFamily="34" charset="0"/>
              </a:rPr>
              <a:t>- November 21, 2013</a:t>
            </a:r>
          </a:p>
          <a:p>
            <a:pPr marL="0" indent="0" eaLnBrk="1" hangingPunct="1">
              <a:buFont typeface="Wingdings" panose="05000000000000000000" pitchFamily="2" charset="2"/>
              <a:buNone/>
              <a:defRPr/>
            </a:pPr>
            <a:endParaRPr lang="en-US" altLang="en-US" sz="3200" dirty="0" smtClean="0">
              <a:latin typeface="Calibri" panose="020F0502020204030204" pitchFamily="34" charset="0"/>
            </a:endParaRPr>
          </a:p>
          <a:p>
            <a:pPr marL="0" indent="0" eaLnBrk="1" hangingPunct="1">
              <a:buFont typeface="Wingdings" panose="05000000000000000000" pitchFamily="2" charset="2"/>
              <a:buNone/>
              <a:defRPr/>
            </a:pPr>
            <a:r>
              <a:rPr lang="en-US" altLang="en-US" sz="3200" dirty="0" smtClean="0">
                <a:latin typeface="Calibri" panose="020F0502020204030204" pitchFamily="34" charset="0"/>
              </a:rPr>
              <a:t> </a:t>
            </a:r>
          </a:p>
        </p:txBody>
      </p:sp>
      <p:sp>
        <p:nvSpPr>
          <p:cNvPr id="4099" name="Title 2"/>
          <p:cNvSpPr>
            <a:spLocks noGrp="1"/>
          </p:cNvSpPr>
          <p:nvPr>
            <p:ph type="title"/>
          </p:nvPr>
        </p:nvSpPr>
        <p:spPr>
          <a:xfrm>
            <a:off x="288925" y="155575"/>
            <a:ext cx="8740775" cy="850900"/>
          </a:xfrm>
        </p:spPr>
        <p:txBody>
          <a:bodyPr/>
          <a:lstStyle/>
          <a:p>
            <a:pPr eaLnBrk="1" hangingPunct="1"/>
            <a:r>
              <a:rPr lang="en-US" altLang="en-US" dirty="0" smtClean="0">
                <a:latin typeface="Arial" panose="020B0604020202020204" pitchFamily="34" charset="0"/>
                <a:cs typeface="Arial" panose="020B0604020202020204" pitchFamily="34" charset="0"/>
              </a:rPr>
              <a:t>The Problem</a:t>
            </a:r>
          </a:p>
        </p:txBody>
      </p:sp>
    </p:spTree>
    <p:extLst>
      <p:ext uri="{BB962C8B-B14F-4D97-AF65-F5344CB8AC3E}">
        <p14:creationId xmlns:p14="http://schemas.microsoft.com/office/powerpoint/2010/main" val="2473245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
          <p:cNvSpPr>
            <a:spLocks noGrp="1"/>
          </p:cNvSpPr>
          <p:nvPr>
            <p:ph idx="1"/>
          </p:nvPr>
        </p:nvSpPr>
        <p:spPr>
          <a:xfrm>
            <a:off x="288925" y="1354138"/>
            <a:ext cx="8548688" cy="4659312"/>
          </a:xfrm>
        </p:spPr>
        <p:txBody>
          <a:bodyPr/>
          <a:lstStyle/>
          <a:p>
            <a:pPr eaLnBrk="1" hangingPunct="1"/>
            <a:r>
              <a:rPr lang="en-US" altLang="en-US" sz="3000" smtClean="0">
                <a:latin typeface="Arial" panose="020B0604020202020204" pitchFamily="34" charset="0"/>
                <a:cs typeface="Arial" panose="020B0604020202020204" pitchFamily="34" charset="0"/>
              </a:rPr>
              <a:t>To concurrently amend OPTN policies to allow members to participate in the research study</a:t>
            </a:r>
          </a:p>
        </p:txBody>
      </p:sp>
      <p:sp>
        <p:nvSpPr>
          <p:cNvPr id="6147" name="Title 2"/>
          <p:cNvSpPr>
            <a:spLocks noGrp="1"/>
          </p:cNvSpPr>
          <p:nvPr>
            <p:ph type="title"/>
          </p:nvPr>
        </p:nvSpPr>
        <p:spPr>
          <a:xfrm>
            <a:off x="288925" y="155575"/>
            <a:ext cx="8740775" cy="1047750"/>
          </a:xfrm>
        </p:spPr>
        <p:txBody>
          <a:bodyPr/>
          <a:lstStyle/>
          <a:p>
            <a:pPr eaLnBrk="1" hangingPunct="1"/>
            <a:r>
              <a:rPr lang="en-US" altLang="en-US" smtClean="0">
                <a:latin typeface="Arial" panose="020B0604020202020204" pitchFamily="34" charset="0"/>
                <a:cs typeface="Arial" panose="020B0604020202020204" pitchFamily="34" charset="0"/>
              </a:rPr>
              <a:t>Goal of the Proposal</a:t>
            </a:r>
          </a:p>
        </p:txBody>
      </p:sp>
    </p:spTree>
    <p:extLst>
      <p:ext uri="{BB962C8B-B14F-4D97-AF65-F5344CB8AC3E}">
        <p14:creationId xmlns:p14="http://schemas.microsoft.com/office/powerpoint/2010/main" val="2972927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idx="1"/>
          </p:nvPr>
        </p:nvSpPr>
        <p:spPr>
          <a:xfrm>
            <a:off x="288925" y="1127125"/>
            <a:ext cx="8548688" cy="4899025"/>
          </a:xfrm>
        </p:spPr>
        <p:txBody>
          <a:bodyPr/>
          <a:lstStyle/>
          <a:p>
            <a:r>
              <a:rPr lang="en-US" altLang="en-US" dirty="0" smtClean="0">
                <a:latin typeface="Arial" panose="020B0604020202020204" pitchFamily="34" charset="0"/>
                <a:cs typeface="Arial" panose="020B0604020202020204" pitchFamily="34" charset="0"/>
              </a:rPr>
              <a:t>OPOs accurately document HIV test results for every deceased donor</a:t>
            </a:r>
          </a:p>
          <a:p>
            <a:r>
              <a:rPr lang="en-US" altLang="en-US" dirty="0" smtClean="0">
                <a:latin typeface="Arial" panose="020B0604020202020204" pitchFamily="34" charset="0"/>
                <a:cs typeface="Arial" panose="020B0604020202020204" pitchFamily="34" charset="0"/>
              </a:rPr>
              <a:t>Before recovering and transplanting organs infected with HIV: </a:t>
            </a:r>
          </a:p>
          <a:p>
            <a:pPr lvl="1"/>
            <a:r>
              <a:rPr lang="en-US" altLang="en-US" sz="2400" dirty="0" smtClean="0">
                <a:latin typeface="Arial" panose="020B0604020202020204" pitchFamily="34" charset="0"/>
                <a:cs typeface="Arial" panose="020B0604020202020204" pitchFamily="34" charset="0"/>
              </a:rPr>
              <a:t>Transplant hospital must confirm the potential recipient is known to be HIV infected prior to transplant</a:t>
            </a:r>
          </a:p>
          <a:p>
            <a:pPr lvl="1"/>
            <a:r>
              <a:rPr lang="en-US" altLang="en-US" sz="2400" dirty="0" smtClean="0">
                <a:latin typeface="Arial" panose="020B0604020202020204" pitchFamily="34" charset="0"/>
                <a:cs typeface="Arial" panose="020B0604020202020204" pitchFamily="34" charset="0"/>
              </a:rPr>
              <a:t>Transplant hospital must participate in an institutional review board approved research protocol that meets the requirements in the Final Rule</a:t>
            </a:r>
          </a:p>
        </p:txBody>
      </p:sp>
      <p:sp>
        <p:nvSpPr>
          <p:cNvPr id="8195" name="Title 2"/>
          <p:cNvSpPr>
            <a:spLocks noGrp="1"/>
          </p:cNvSpPr>
          <p:nvPr>
            <p:ph type="title"/>
          </p:nvPr>
        </p:nvSpPr>
        <p:spPr>
          <a:xfrm>
            <a:off x="288925" y="147638"/>
            <a:ext cx="8740775" cy="979487"/>
          </a:xfrm>
        </p:spPr>
        <p:txBody>
          <a:bodyPr/>
          <a:lstStyle/>
          <a:p>
            <a:pPr eaLnBrk="1" hangingPunct="1"/>
            <a:r>
              <a:rPr lang="en-US" altLang="en-US" sz="3600" smtClean="0">
                <a:latin typeface="Arial" panose="020B0604020202020204" pitchFamily="34" charset="0"/>
                <a:cs typeface="Arial" panose="020B0604020202020204" pitchFamily="34" charset="0"/>
              </a:rPr>
              <a:t>How the Proposal will Achieve its Goal</a:t>
            </a:r>
          </a:p>
        </p:txBody>
      </p:sp>
    </p:spTree>
    <p:extLst>
      <p:ext uri="{BB962C8B-B14F-4D97-AF65-F5344CB8AC3E}">
        <p14:creationId xmlns:p14="http://schemas.microsoft.com/office/powerpoint/2010/main" val="1033802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288925" y="1177925"/>
            <a:ext cx="8548688" cy="4576763"/>
          </a:xfrm>
        </p:spPr>
        <p:txBody>
          <a:bodyPr/>
          <a:lstStyle/>
          <a:p>
            <a:r>
              <a:rPr lang="en-US" altLang="en-US" smtClean="0">
                <a:latin typeface="Arial" panose="020B0604020202020204" pitchFamily="34" charset="0"/>
                <a:cs typeface="Arial" panose="020B0604020202020204" pitchFamily="34" charset="0"/>
              </a:rPr>
              <a:t>This proposal is a first step to amend OPTN policies to allow members to participate in the research study </a:t>
            </a:r>
          </a:p>
          <a:p>
            <a:r>
              <a:rPr lang="en-US" altLang="en-US" smtClean="0">
                <a:latin typeface="Arial" panose="020B0604020202020204" pitchFamily="34" charset="0"/>
                <a:cs typeface="Arial" panose="020B0604020202020204" pitchFamily="34" charset="0"/>
              </a:rPr>
              <a:t>A second proposal will be distributed for public comment in January 2015 with additional policy changes and requirements  </a:t>
            </a:r>
          </a:p>
        </p:txBody>
      </p:sp>
      <p:sp>
        <p:nvSpPr>
          <p:cNvPr id="10243" name="Title 2"/>
          <p:cNvSpPr>
            <a:spLocks noGrp="1"/>
          </p:cNvSpPr>
          <p:nvPr>
            <p:ph type="title"/>
          </p:nvPr>
        </p:nvSpPr>
        <p:spPr>
          <a:xfrm>
            <a:off x="288925" y="155575"/>
            <a:ext cx="8740775" cy="1022350"/>
          </a:xfrm>
        </p:spPr>
        <p:txBody>
          <a:bodyPr/>
          <a:lstStyle/>
          <a:p>
            <a:pPr eaLnBrk="1" hangingPunct="1"/>
            <a:r>
              <a:rPr lang="en-US" altLang="en-US" sz="3600" smtClean="0">
                <a:latin typeface="Arial" panose="020B0604020202020204" pitchFamily="34" charset="0"/>
                <a:cs typeface="Arial" panose="020B0604020202020204" pitchFamily="34" charset="0"/>
              </a:rPr>
              <a:t>Additional Background</a:t>
            </a:r>
          </a:p>
        </p:txBody>
      </p:sp>
    </p:spTree>
    <p:extLst>
      <p:ext uri="{BB962C8B-B14F-4D97-AF65-F5344CB8AC3E}">
        <p14:creationId xmlns:p14="http://schemas.microsoft.com/office/powerpoint/2010/main" val="3356842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288925" y="1565275"/>
            <a:ext cx="8548688" cy="4538663"/>
          </a:xfrm>
        </p:spPr>
        <p:txBody>
          <a:bodyPr/>
          <a:lstStyle/>
          <a:p>
            <a:pPr eaLnBrk="1" hangingPunct="1">
              <a:defRPr/>
            </a:pPr>
            <a:r>
              <a:rPr lang="en-US" altLang="en-US" dirty="0" smtClean="0">
                <a:latin typeface="Arial" panose="020B0604020202020204" pitchFamily="34" charset="0"/>
                <a:cs typeface="Arial" panose="020B0604020202020204" pitchFamily="34" charset="0"/>
              </a:rPr>
              <a:t>Board review – June 2015</a:t>
            </a:r>
          </a:p>
          <a:p>
            <a:pPr eaLnBrk="1" hangingPunct="1">
              <a:defRPr/>
            </a:pPr>
            <a:r>
              <a:rPr lang="en-US" altLang="en-US" dirty="0" smtClean="0">
                <a:latin typeface="Arial" panose="020B0604020202020204" pitchFamily="34" charset="0"/>
                <a:cs typeface="Arial" panose="020B0604020202020204" pitchFamily="34" charset="0"/>
              </a:rPr>
              <a:t>If approved by the Board, effective date as outlined in the HIV Organ Policy Equity Act – Nov. 21, 2015</a:t>
            </a:r>
          </a:p>
          <a:p>
            <a:pPr marL="0" indent="0" eaLnBrk="1" hangingPunct="1">
              <a:buFont typeface="Wingdings" panose="05000000000000000000" pitchFamily="2" charset="2"/>
              <a:buNone/>
              <a:defRPr/>
            </a:pPr>
            <a:endParaRPr lang="en-US" altLang="en-US" sz="2400" dirty="0" smtClean="0">
              <a:latin typeface="Arial" panose="020B0604020202020204" pitchFamily="34" charset="0"/>
              <a:cs typeface="Arial" panose="020B0604020202020204" pitchFamily="34" charset="0"/>
            </a:endParaRPr>
          </a:p>
        </p:txBody>
      </p:sp>
      <p:sp>
        <p:nvSpPr>
          <p:cNvPr id="12291" name="Title 2"/>
          <p:cNvSpPr>
            <a:spLocks noGrp="1"/>
          </p:cNvSpPr>
          <p:nvPr>
            <p:ph type="title"/>
          </p:nvPr>
        </p:nvSpPr>
        <p:spPr>
          <a:xfrm>
            <a:off x="288925" y="155575"/>
            <a:ext cx="8740775" cy="1104900"/>
          </a:xfrm>
        </p:spPr>
        <p:txBody>
          <a:bodyPr/>
          <a:lstStyle/>
          <a:p>
            <a:pPr eaLnBrk="1" hangingPunct="1"/>
            <a:r>
              <a:rPr lang="en-US" altLang="en-US" smtClean="0">
                <a:latin typeface="Arial" panose="020B0604020202020204" pitchFamily="34" charset="0"/>
                <a:cs typeface="Arial" panose="020B0604020202020204" pitchFamily="34" charset="0"/>
              </a:rPr>
              <a:t>Additional Information</a:t>
            </a:r>
          </a:p>
        </p:txBody>
      </p:sp>
    </p:spTree>
    <p:extLst>
      <p:ext uri="{BB962C8B-B14F-4D97-AF65-F5344CB8AC3E}">
        <p14:creationId xmlns:p14="http://schemas.microsoft.com/office/powerpoint/2010/main" val="759774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2"/>
          <p:cNvSpPr>
            <a:spLocks noGrp="1"/>
          </p:cNvSpPr>
          <p:nvPr>
            <p:ph type="title"/>
          </p:nvPr>
        </p:nvSpPr>
        <p:spPr>
          <a:xfrm>
            <a:off x="1742276" y="2589764"/>
            <a:ext cx="8741103" cy="850932"/>
          </a:xfrm>
        </p:spPr>
        <p:txBody>
          <a:bodyPr/>
          <a:lstStyle/>
          <a:p>
            <a:pPr>
              <a:defRPr/>
            </a:pPr>
            <a:r>
              <a:rPr lang="en-US" dirty="0" smtClean="0">
                <a:latin typeface="+mn-lt"/>
              </a:rPr>
              <a:t>Questions?</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3084" r="13084"/>
          <a:stretch/>
        </p:blipFill>
        <p:spPr>
          <a:xfrm>
            <a:off x="4735286" y="1007242"/>
            <a:ext cx="4408714" cy="5095509"/>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p:properties xmlns:p="http://schemas.microsoft.com/office/2006/metadata/properties" xmlns:xsi="http://www.w3.org/2001/XMLSchema-instance">
  <documentManagement>
    <Status xmlns="807d2b1c-adf4-4795-b92a-f5e245800038">Ready for Director Review</Status>
    <Comment xmlns="807d2b1c-adf4-4795-b92a-f5e245800038" xsi:nil="true"/>
    <TaxCatchAll xmlns="c8f9c7e0-6682-419d-a909-cda05b6ce1a7">
      <Value>19</Value>
    </TaxCatchAll>
    <Status_x0020__x002d__x0020_Policy xmlns="807d2b1c-adf4-4795-b92a-f5e245800038">Review pending</Status_x0020__x002d__x0020_Policy>
    <Status_x0020__x002d__x0020_Research xmlns="807d2b1c-adf4-4795-b92a-f5e245800038">Review pending</Status_x0020__x002d__x0020_Research>
    <Status_x0020__x002d__x0020_Counsel xmlns="807d2b1c-adf4-4795-b92a-f5e245800038">Review pending</Status_x0020__x002d__x0020_Counsel>
    <c4269b1b5a244d6cade965ef625899db xmlns="c8f9c7e0-6682-419d-a909-cda05b6ce1a7">
      <Terms xmlns="http://schemas.microsoft.com/office/infopath/2007/PartnerControls">
        <TermInfo xmlns="http://schemas.microsoft.com/office/infopath/2007/PartnerControls">
          <TermName xmlns="http://schemas.microsoft.com/office/infopath/2007/PartnerControls">OPO</TermName>
          <TermId xmlns="http://schemas.microsoft.com/office/infopath/2007/PartnerControls">d9934aa4-d6e2-4ceb-83ab-58807a39c21f</TermId>
        </TermInfo>
      </Terms>
    </c4269b1b5a244d6cade965ef625899db>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30B5FD8D7FAC941A47B86D1F4C7EF3B" ma:contentTypeVersion="9" ma:contentTypeDescription="Create a new document." ma:contentTypeScope="" ma:versionID="6b1bc9517cba7455d2da4366aae5dd21">
  <xsd:schema xmlns:xsd="http://www.w3.org/2001/XMLSchema" xmlns:xs="http://www.w3.org/2001/XMLSchema" xmlns:p="http://schemas.microsoft.com/office/2006/metadata/properties" xmlns:ns2="807d2b1c-adf4-4795-b92a-f5e245800038" xmlns:ns3="c8f9c7e0-6682-419d-a909-cda05b6ce1a7" targetNamespace="http://schemas.microsoft.com/office/2006/metadata/properties" ma:root="true" ma:fieldsID="7e5c706863c45ad45fed3255ad36305e" ns2:_="" ns3:_="">
    <xsd:import namespace="807d2b1c-adf4-4795-b92a-f5e245800038"/>
    <xsd:import namespace="c8f9c7e0-6682-419d-a909-cda05b6ce1a7"/>
    <xsd:element name="properties">
      <xsd:complexType>
        <xsd:sequence>
          <xsd:element name="documentManagement">
            <xsd:complexType>
              <xsd:all>
                <xsd:element ref="ns2:Status" minOccurs="0"/>
                <xsd:element ref="ns2:Comment" minOccurs="0"/>
                <xsd:element ref="ns3:c4269b1b5a244d6cade965ef625899db" minOccurs="0"/>
                <xsd:element ref="ns3:TaxCatchAll" minOccurs="0"/>
                <xsd:element ref="ns2:Status_x0020__x002d__x0020_Policy" minOccurs="0"/>
                <xsd:element ref="ns2:Status_x0020__x002d__x0020_Research" minOccurs="0"/>
                <xsd:element ref="ns2:Status_x0020__x002d__x0020_Couns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7d2b1c-adf4-4795-b92a-f5e245800038" elementFormDefault="qualified">
    <xsd:import namespace="http://schemas.microsoft.com/office/2006/documentManagement/types"/>
    <xsd:import namespace="http://schemas.microsoft.com/office/infopath/2007/PartnerControls"/>
    <xsd:element name="Status" ma:index="8" nillable="true" ma:displayName="Status" ma:description="What is the current status of this document?" ma:format="RadioButtons" ma:internalName="Status">
      <xsd:simpleType>
        <xsd:union memberTypes="dms:Text">
          <xsd:simpleType>
            <xsd:restriction base="dms:Choice">
              <xsd:enumeration value="Draft"/>
              <xsd:enumeration value="Ready for Director Review"/>
              <xsd:enumeration value="Director Comments Pending"/>
              <xsd:enumeration value="Ready for A-Team Review"/>
              <xsd:enumeration value="Additional work required"/>
              <xsd:enumeration value="Final Version"/>
            </xsd:restriction>
          </xsd:simpleType>
        </xsd:union>
      </xsd:simpleType>
    </xsd:element>
    <xsd:element name="Comment" ma:index="9" nillable="true" ma:displayName="Comment" ma:internalName="Comment">
      <xsd:simpleType>
        <xsd:restriction base="dms:Text">
          <xsd:maxLength value="25"/>
        </xsd:restriction>
      </xsd:simpleType>
    </xsd:element>
    <xsd:element name="Status_x0020__x002d__x0020_Policy" ma:index="13" nillable="true" ma:displayName="Status - Policy" ma:default="Review pending" ma:description="Indicate the status of the review by Policy" ma:format="Dropdown" ma:internalName="Status_x0020__x002d__x0020_Policy">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Research" ma:index="14" nillable="true" ma:displayName="Status - Research" ma:default="Review pending" ma:description="Indicate the status of the review by Research" ma:format="Dropdown" ma:internalName="Status_x0020__x002d__x0020_Research">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Counsel" ma:index="15" nillable="true" ma:displayName="Status - Counsel" ma:default="Review pending" ma:description="Indicate the status of the review by Counsel" ma:format="Dropdown" ma:internalName="Status_x0020__x002d__x0020_Counsel">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1"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2E6FE3C-4F50-445D-BC3F-DD4DD1678C3E}"/>
</file>

<file path=customXml/itemProps2.xml><?xml version="1.0" encoding="utf-8"?>
<ds:datastoreItem xmlns:ds="http://schemas.openxmlformats.org/officeDocument/2006/customXml" ds:itemID="{EB5E6D17-CF6E-4121-AA9E-1BD45E973AFC}"/>
</file>

<file path=customXml/itemProps3.xml><?xml version="1.0" encoding="utf-8"?>
<ds:datastoreItem xmlns:ds="http://schemas.openxmlformats.org/officeDocument/2006/customXml" ds:itemID="{AD6D3A5B-8159-4118-A66B-A3C9785F29EB}"/>
</file>

<file path=customXml/itemProps4.xml><?xml version="1.0" encoding="utf-8"?>
<ds:datastoreItem xmlns:ds="http://schemas.openxmlformats.org/officeDocument/2006/customXml" ds:itemID="{20CFF990-407F-42A6-96A2-70D279E3ACBF}"/>
</file>

<file path=docProps/app.xml><?xml version="1.0" encoding="utf-8"?>
<Properties xmlns="http://schemas.openxmlformats.org/officeDocument/2006/extended-properties" xmlns:vt="http://schemas.openxmlformats.org/officeDocument/2006/docPropsVTypes">
  <Template/>
  <TotalTime>2299</TotalTime>
  <Words>635</Words>
  <Application>Microsoft Office PowerPoint</Application>
  <PresentationFormat>On-screen Show (4:3)</PresentationFormat>
  <Paragraphs>43</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Myriad Pro</vt:lpstr>
      <vt:lpstr>Wingdings</vt:lpstr>
      <vt:lpstr>Expo</vt:lpstr>
      <vt:lpstr>Organ Procurement Organization  Committee Report</vt:lpstr>
      <vt:lpstr>HIV Organ Policy Equity Act</vt:lpstr>
      <vt:lpstr>The Problem</vt:lpstr>
      <vt:lpstr>Goal of the Proposal</vt:lpstr>
      <vt:lpstr>How the Proposal will Achieve its Goal</vt:lpstr>
      <vt:lpstr>Additional Background</vt:lpstr>
      <vt:lpstr>Additional Information</vt:lpstr>
      <vt:lpstr>Questions?</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Thoracic Organ Transplantation  Committee Report</dc:title>
  <dc:creator>Kevin Smolen</dc:creator>
  <cp:lastModifiedBy>Gena Boyle</cp:lastModifiedBy>
  <cp:revision>124</cp:revision>
  <dcterms:created xsi:type="dcterms:W3CDTF">2010-09-17T15:26:33Z</dcterms:created>
  <dcterms:modified xsi:type="dcterms:W3CDTF">2014-11-05T16:39:43Z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0x010100E30B5FD8D7FAC941A47B86D1F4C7EF3B</vt:lpwstr>
  </property>
  <property fmtid="{D5CDD505-2E9C-101B-9397-08002B2CF9AE}" pid="3" name="ContentType">
    <vt:lpwstr>Document</vt:lpwstr>
  </property>
  <property fmtid="{D5CDD505-2E9C-101B-9397-08002B2CF9AE}" pid="4" name="Committee">
    <vt:lpwstr>19;#OPO|d9934aa4-d6e2-4ceb-83ab-58807a39c21f</vt:lpwstr>
  </property>
</Properties>
</file>