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4"/>
  </p:sldMasterIdLst>
  <p:notesMasterIdLst>
    <p:notesMasterId r:id="rId21"/>
  </p:notesMasterIdLst>
  <p:sldIdLst>
    <p:sldId id="256" r:id="rId5"/>
    <p:sldId id="267" r:id="rId6"/>
    <p:sldId id="282" r:id="rId7"/>
    <p:sldId id="285" r:id="rId8"/>
    <p:sldId id="283" r:id="rId9"/>
    <p:sldId id="268" r:id="rId10"/>
    <p:sldId id="261" r:id="rId11"/>
    <p:sldId id="262" r:id="rId12"/>
    <p:sldId id="275" r:id="rId13"/>
    <p:sldId id="286" r:id="rId14"/>
    <p:sldId id="280" r:id="rId15"/>
    <p:sldId id="270" r:id="rId16"/>
    <p:sldId id="281" r:id="rId17"/>
    <p:sldId id="277" r:id="rId18"/>
    <p:sldId id="272" r:id="rId19"/>
    <p:sldId id="287"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45"/>
    <a:srgbClr val="D76600"/>
    <a:srgbClr val="001B37"/>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autoAdjust="0"/>
    <p:restoredTop sz="46880" autoAdjust="0"/>
  </p:normalViewPr>
  <p:slideViewPr>
    <p:cSldViewPr snapToGrid="0" snapToObjects="1">
      <p:cViewPr varScale="1">
        <p:scale>
          <a:sx n="45" d="100"/>
          <a:sy n="45" d="100"/>
        </p:scale>
        <p:origin x="2694"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5168910337820679E-2"/>
          <c:y val="0.52449459061519743"/>
          <c:w val="0.89921550128814531"/>
          <c:h val="0.12458333333333334"/>
        </c:manualLayout>
      </c:layout>
      <c:scatterChart>
        <c:scatterStyle val="lineMarker"/>
        <c:varyColors val="0"/>
        <c:ser>
          <c:idx val="0"/>
          <c:order val="0"/>
          <c:tx>
            <c:strRef>
              <c:f>Data!$E$1</c:f>
              <c:strCache>
                <c:ptCount val="1"/>
                <c:pt idx="0">
                  <c:v>IT Implementation Hours</c:v>
                </c:pt>
              </c:strCache>
            </c:strRef>
          </c:tx>
          <c:spPr>
            <a:ln w="25400" cap="rnd">
              <a:noFill/>
              <a:round/>
            </a:ln>
            <a:effectLst/>
          </c:spPr>
          <c:marker>
            <c:symbol val="circle"/>
            <c:size val="10"/>
            <c:spPr>
              <a:solidFill>
                <a:schemeClr val="accent4"/>
              </a:solidFill>
              <a:ln w="76200">
                <a:noFill/>
              </a:ln>
              <a:effectLst/>
            </c:spPr>
          </c:marker>
          <c:dPt>
            <c:idx val="15"/>
            <c:marker>
              <c:symbol val="circle"/>
              <c:size val="10"/>
              <c:spPr>
                <a:solidFill>
                  <a:schemeClr val="accent4"/>
                </a:solidFill>
                <a:ln w="76200">
                  <a:noFill/>
                </a:ln>
                <a:effectLst/>
              </c:spPr>
            </c:marker>
            <c:bubble3D val="0"/>
          </c:dPt>
          <c:dPt>
            <c:idx val="16"/>
            <c:marker>
              <c:symbol val="circle"/>
              <c:size val="10"/>
              <c:spPr>
                <a:solidFill>
                  <a:schemeClr val="accent4"/>
                </a:solidFill>
                <a:ln w="76200">
                  <a:noFill/>
                </a:ln>
                <a:effectLst/>
              </c:spPr>
            </c:marker>
            <c:bubble3D val="0"/>
          </c:dPt>
          <c:xVal>
            <c:numRef>
              <c:f>Data!$E$2:$E$20</c:f>
              <c:numCache>
                <c:formatCode>General</c:formatCode>
                <c:ptCount val="19"/>
                <c:pt idx="0">
                  <c:v>0</c:v>
                </c:pt>
                <c:pt idx="1">
                  <c:v>1500</c:v>
                </c:pt>
                <c:pt idx="2">
                  <c:v>0</c:v>
                </c:pt>
                <c:pt idx="3">
                  <c:v>0</c:v>
                </c:pt>
                <c:pt idx="4">
                  <c:v>1650</c:v>
                </c:pt>
                <c:pt idx="5">
                  <c:v>0</c:v>
                </c:pt>
                <c:pt idx="6">
                  <c:v>0</c:v>
                </c:pt>
                <c:pt idx="7">
                  <c:v>4500</c:v>
                </c:pt>
                <c:pt idx="8">
                  <c:v>0</c:v>
                </c:pt>
                <c:pt idx="9">
                  <c:v>0</c:v>
                </c:pt>
                <c:pt idx="10">
                  <c:v>1020</c:v>
                </c:pt>
                <c:pt idx="11">
                  <c:v>0</c:v>
                </c:pt>
                <c:pt idx="12">
                  <c:v>600</c:v>
                </c:pt>
                <c:pt idx="13">
                  <c:v>0</c:v>
                </c:pt>
                <c:pt idx="14">
                  <c:v>0</c:v>
                </c:pt>
                <c:pt idx="15">
                  <c:v>560</c:v>
                </c:pt>
                <c:pt idx="16">
                  <c:v>100</c:v>
                </c:pt>
                <c:pt idx="17">
                  <c:v>750</c:v>
                </c:pt>
                <c:pt idx="18">
                  <c:v>0</c:v>
                </c:pt>
              </c:numCache>
            </c:numRef>
          </c:xVal>
          <c:yVal>
            <c:numRef>
              <c:f>Data!$F$2:$F$20</c:f>
              <c:numCache>
                <c:formatCode>_(* #,##0.000_);_(* \(#,##0.000\);_(* "-"??_);_(@_)</c:formatCode>
                <c:ptCount val="19"/>
                <c:pt idx="1">
                  <c:v>0</c:v>
                </c:pt>
                <c:pt idx="4">
                  <c:v>0</c:v>
                </c:pt>
                <c:pt idx="7">
                  <c:v>0</c:v>
                </c:pt>
                <c:pt idx="8">
                  <c:v>0</c:v>
                </c:pt>
                <c:pt idx="9">
                  <c:v>0</c:v>
                </c:pt>
                <c:pt idx="10">
                  <c:v>0</c:v>
                </c:pt>
                <c:pt idx="11">
                  <c:v>0</c:v>
                </c:pt>
                <c:pt idx="12">
                  <c:v>0</c:v>
                </c:pt>
                <c:pt idx="13">
                  <c:v>0</c:v>
                </c:pt>
                <c:pt idx="14">
                  <c:v>0</c:v>
                </c:pt>
                <c:pt idx="15">
                  <c:v>0</c:v>
                </c:pt>
                <c:pt idx="16">
                  <c:v>0</c:v>
                </c:pt>
                <c:pt idx="17">
                  <c:v>0</c:v>
                </c:pt>
              </c:numCache>
            </c:numRef>
          </c:yVal>
          <c:smooth val="0"/>
        </c:ser>
        <c:ser>
          <c:idx val="1"/>
          <c:order val="1"/>
          <c:tx>
            <c:strRef>
              <c:f>Sheet2!$A$25</c:f>
              <c:strCache>
                <c:ptCount val="1"/>
                <c:pt idx="0">
                  <c:v>Proposal to Require the Collection of Serum Lipase for Pancreas Donors</c:v>
                </c:pt>
              </c:strCache>
            </c:strRef>
          </c:tx>
          <c:spPr>
            <a:ln w="25400" cap="rnd">
              <a:noFill/>
              <a:round/>
            </a:ln>
            <a:effectLst/>
          </c:spPr>
          <c:marker>
            <c:symbol val="diamond"/>
            <c:size val="20"/>
            <c:spPr>
              <a:solidFill>
                <a:srgbClr val="C00000"/>
              </a:solidFill>
              <a:ln w="127000">
                <a:no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t"/>
            <c:showLegendKey val="0"/>
            <c:showVal val="0"/>
            <c:showCatName val="1"/>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xVal>
            <c:numRef>
              <c:f>Sheet2!$B$27</c:f>
              <c:numCache>
                <c:formatCode>General</c:formatCode>
                <c:ptCount val="1"/>
                <c:pt idx="0">
                  <c:v>560</c:v>
                </c:pt>
              </c:numCache>
            </c:numRef>
          </c:xVal>
          <c:yVal>
            <c:numRef>
              <c:f>Sheet2!$C$27</c:f>
              <c:numCache>
                <c:formatCode>General</c:formatCode>
                <c:ptCount val="1"/>
                <c:pt idx="0">
                  <c:v>0</c:v>
                </c:pt>
              </c:numCache>
            </c:numRef>
          </c:yVal>
          <c:smooth val="0"/>
        </c:ser>
        <c:dLbls>
          <c:showLegendKey val="0"/>
          <c:showVal val="0"/>
          <c:showCatName val="0"/>
          <c:showSerName val="0"/>
          <c:showPercent val="0"/>
          <c:showBubbleSize val="0"/>
        </c:dLbls>
        <c:axId val="313486072"/>
        <c:axId val="313488424"/>
      </c:scatterChart>
      <c:valAx>
        <c:axId val="31348607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13488424"/>
        <c:crossesAt val="0"/>
        <c:crossBetween val="midCat"/>
      </c:valAx>
      <c:valAx>
        <c:axId val="313488424"/>
        <c:scaling>
          <c:orientation val="minMax"/>
          <c:max val="0"/>
        </c:scaling>
        <c:delete val="1"/>
        <c:axPos val="l"/>
        <c:majorGridlines>
          <c:spPr>
            <a:ln w="9525" cap="flat" cmpd="sng" algn="ctr">
              <a:noFill/>
              <a:round/>
            </a:ln>
            <a:effectLst/>
          </c:spPr>
        </c:majorGridlines>
        <c:numFmt formatCode="_(* #,##0.000_);_(* \(#,##0.000\);_(* &quot;-&quot;??_);_(@_)" sourceLinked="1"/>
        <c:majorTickMark val="none"/>
        <c:minorTickMark val="none"/>
        <c:tickLblPos val="nextTo"/>
        <c:crossAx val="313486072"/>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5168910337820679E-2"/>
          <c:y val="0.52449459061519743"/>
          <c:w val="0.89921550128814531"/>
          <c:h val="0.12458333333333334"/>
        </c:manualLayout>
      </c:layout>
      <c:scatterChart>
        <c:scatterStyle val="lineMarker"/>
        <c:varyColors val="0"/>
        <c:ser>
          <c:idx val="0"/>
          <c:order val="0"/>
          <c:tx>
            <c:strRef>
              <c:f>Data!$C$1</c:f>
              <c:strCache>
                <c:ptCount val="1"/>
                <c:pt idx="0">
                  <c:v>Total Implementation Hours</c:v>
                </c:pt>
              </c:strCache>
            </c:strRef>
          </c:tx>
          <c:spPr>
            <a:ln w="25400" cap="rnd">
              <a:noFill/>
              <a:round/>
            </a:ln>
            <a:effectLst/>
          </c:spPr>
          <c:marker>
            <c:symbol val="circle"/>
            <c:size val="10"/>
            <c:spPr>
              <a:solidFill>
                <a:schemeClr val="accent4"/>
              </a:solidFill>
              <a:ln w="76200">
                <a:noFill/>
              </a:ln>
              <a:effectLst/>
            </c:spPr>
          </c:marker>
          <c:dPt>
            <c:idx val="15"/>
            <c:marker>
              <c:symbol val="circle"/>
              <c:size val="10"/>
              <c:spPr>
                <a:solidFill>
                  <a:schemeClr val="accent4"/>
                </a:solidFill>
                <a:ln w="76200">
                  <a:noFill/>
                </a:ln>
                <a:effectLst/>
              </c:spPr>
            </c:marker>
            <c:bubble3D val="0"/>
          </c:dPt>
          <c:dPt>
            <c:idx val="16"/>
            <c:marker>
              <c:symbol val="circle"/>
              <c:size val="10"/>
              <c:spPr>
                <a:solidFill>
                  <a:schemeClr val="accent4"/>
                </a:solidFill>
                <a:ln w="76200">
                  <a:noFill/>
                </a:ln>
                <a:effectLst/>
              </c:spPr>
            </c:marker>
            <c:bubble3D val="0"/>
          </c:dPt>
          <c:xVal>
            <c:numRef>
              <c:f>Data!$C$2:$C$15</c:f>
              <c:numCache>
                <c:formatCode>General</c:formatCode>
                <c:ptCount val="14"/>
                <c:pt idx="0">
                  <c:v>20</c:v>
                </c:pt>
                <c:pt idx="1">
                  <c:v>2160</c:v>
                </c:pt>
                <c:pt idx="2">
                  <c:v>175</c:v>
                </c:pt>
                <c:pt idx="3">
                  <c:v>30</c:v>
                </c:pt>
                <c:pt idx="4">
                  <c:v>2290</c:v>
                </c:pt>
                <c:pt idx="5">
                  <c:v>10</c:v>
                </c:pt>
                <c:pt idx="6">
                  <c:v>280</c:v>
                </c:pt>
                <c:pt idx="7">
                  <c:v>4950</c:v>
                </c:pt>
                <c:pt idx="8">
                  <c:v>65</c:v>
                </c:pt>
                <c:pt idx="9">
                  <c:v>45</c:v>
                </c:pt>
                <c:pt idx="10">
                  <c:v>1215</c:v>
                </c:pt>
                <c:pt idx="11">
                  <c:v>80</c:v>
                </c:pt>
                <c:pt idx="12">
                  <c:v>805</c:v>
                </c:pt>
                <c:pt idx="13">
                  <c:v>760</c:v>
                </c:pt>
              </c:numCache>
            </c:numRef>
          </c:xVal>
          <c:yVal>
            <c:numRef>
              <c:f>Data!$F$2:$F$20</c:f>
              <c:numCache>
                <c:formatCode>_(* #,##0.000_);_(* \(#,##0.000\);_(* "-"??_);_(@_)</c:formatCode>
                <c:ptCount val="19"/>
                <c:pt idx="1">
                  <c:v>0</c:v>
                </c:pt>
                <c:pt idx="4">
                  <c:v>0</c:v>
                </c:pt>
                <c:pt idx="7">
                  <c:v>0</c:v>
                </c:pt>
                <c:pt idx="8">
                  <c:v>0</c:v>
                </c:pt>
                <c:pt idx="9">
                  <c:v>0</c:v>
                </c:pt>
                <c:pt idx="10">
                  <c:v>0</c:v>
                </c:pt>
                <c:pt idx="11">
                  <c:v>0</c:v>
                </c:pt>
                <c:pt idx="12">
                  <c:v>0</c:v>
                </c:pt>
                <c:pt idx="13">
                  <c:v>0</c:v>
                </c:pt>
                <c:pt idx="14">
                  <c:v>0</c:v>
                </c:pt>
                <c:pt idx="15">
                  <c:v>0</c:v>
                </c:pt>
                <c:pt idx="16">
                  <c:v>0</c:v>
                </c:pt>
                <c:pt idx="17">
                  <c:v>0</c:v>
                </c:pt>
              </c:numCache>
            </c:numRef>
          </c:yVal>
          <c:smooth val="0"/>
        </c:ser>
        <c:ser>
          <c:idx val="1"/>
          <c:order val="1"/>
          <c:tx>
            <c:strRef>
              <c:f>Sheet2!$A$25</c:f>
              <c:strCache>
                <c:ptCount val="1"/>
                <c:pt idx="0">
                  <c:v>Proposal to Require the Collection of Serum Lipase for Pancreas Donors</c:v>
                </c:pt>
              </c:strCache>
            </c:strRef>
          </c:tx>
          <c:spPr>
            <a:ln w="25400" cap="rnd">
              <a:noFill/>
              <a:round/>
            </a:ln>
            <a:effectLst/>
          </c:spPr>
          <c:marker>
            <c:symbol val="diamond"/>
            <c:size val="20"/>
            <c:spPr>
              <a:solidFill>
                <a:srgbClr val="C00000"/>
              </a:solidFill>
              <a:ln w="127000">
                <a:noFill/>
              </a:ln>
              <a:effectLst/>
            </c:spPr>
          </c:marker>
          <c:dLbls>
            <c:dLbl>
              <c:idx val="0"/>
              <c:layout/>
              <c:dLblPos val="t"/>
              <c:showLegendKey val="0"/>
              <c:showVal val="0"/>
              <c:showCatName val="1"/>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Sheet2!$B$28</c:f>
              <c:numCache>
                <c:formatCode>General</c:formatCode>
                <c:ptCount val="1"/>
                <c:pt idx="0">
                  <c:v>705</c:v>
                </c:pt>
              </c:numCache>
            </c:numRef>
          </c:xVal>
          <c:yVal>
            <c:numRef>
              <c:f>Sheet2!$C$28</c:f>
              <c:numCache>
                <c:formatCode>General</c:formatCode>
                <c:ptCount val="1"/>
                <c:pt idx="0">
                  <c:v>0</c:v>
                </c:pt>
              </c:numCache>
            </c:numRef>
          </c:yVal>
          <c:smooth val="0"/>
        </c:ser>
        <c:dLbls>
          <c:showLegendKey val="0"/>
          <c:showVal val="0"/>
          <c:showCatName val="0"/>
          <c:showSerName val="0"/>
          <c:showPercent val="0"/>
          <c:showBubbleSize val="0"/>
        </c:dLbls>
        <c:axId val="249309544"/>
        <c:axId val="317962224"/>
      </c:scatterChart>
      <c:valAx>
        <c:axId val="24930954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17962224"/>
        <c:crossesAt val="0"/>
        <c:crossBetween val="midCat"/>
      </c:valAx>
      <c:valAx>
        <c:axId val="317962224"/>
        <c:scaling>
          <c:orientation val="minMax"/>
          <c:max val="0"/>
        </c:scaling>
        <c:delete val="1"/>
        <c:axPos val="l"/>
        <c:majorGridlines>
          <c:spPr>
            <a:ln w="9525" cap="flat" cmpd="sng" algn="ctr">
              <a:noFill/>
              <a:round/>
            </a:ln>
            <a:effectLst/>
          </c:spPr>
        </c:majorGridlines>
        <c:numFmt formatCode="_(* #,##0.000_);_(* \(#,##0.000\);_(* &quot;-&quot;??_);_(@_)" sourceLinked="1"/>
        <c:majorTickMark val="none"/>
        <c:minorTickMark val="none"/>
        <c:tickLblPos val="nextTo"/>
        <c:crossAx val="249309544"/>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D848EE-620F-4E12-816D-4A06E1211333}" type="doc">
      <dgm:prSet loTypeId="urn:microsoft.com/office/officeart/2005/8/layout/hList1" loCatId="list" qsTypeId="urn:microsoft.com/office/officeart/2005/8/quickstyle/simple1" qsCatId="simple" csTypeId="urn:microsoft.com/office/officeart/2005/8/colors/accent2_2" csCatId="accent2" phldr="1"/>
      <dgm:spPr/>
      <dgm:t>
        <a:bodyPr/>
        <a:lstStyle/>
        <a:p>
          <a:endParaRPr lang="en-US"/>
        </a:p>
      </dgm:t>
    </dgm:pt>
    <dgm:pt modelId="{22E0A5E0-EE49-4578-A715-BEB892F7B053}">
      <dgm:prSet phldrT="[Text]"/>
      <dgm:spPr/>
      <dgm:t>
        <a:bodyPr/>
        <a:lstStyle/>
        <a:p>
          <a:r>
            <a:rPr lang="en-US" b="1" dirty="0" smtClean="0">
              <a:latin typeface="Arial" panose="020B0604020202020204" pitchFamily="34" charset="0"/>
              <a:cs typeface="Arial" panose="020B0604020202020204" pitchFamily="34" charset="0"/>
            </a:rPr>
            <a:t>Improve survival for patients with end stage organ failure </a:t>
          </a:r>
          <a:endParaRPr lang="en-US" b="1" dirty="0">
            <a:latin typeface="Arial" panose="020B0604020202020204" pitchFamily="34" charset="0"/>
            <a:cs typeface="Arial" panose="020B0604020202020204" pitchFamily="34" charset="0"/>
          </a:endParaRPr>
        </a:p>
      </dgm:t>
    </dgm:pt>
    <dgm:pt modelId="{DA070F92-A539-46DE-BB0F-AC39D754951F}" type="parTrans" cxnId="{A6EA35B8-2FF7-457A-8603-8AC7A1B45349}">
      <dgm:prSet/>
      <dgm:spPr/>
      <dgm:t>
        <a:bodyPr/>
        <a:lstStyle/>
        <a:p>
          <a:endParaRPr lang="en-US"/>
        </a:p>
      </dgm:t>
    </dgm:pt>
    <dgm:pt modelId="{732D38D4-CA79-4DFF-9DF0-2B11DE73469D}" type="sibTrans" cxnId="{A6EA35B8-2FF7-457A-8603-8AC7A1B45349}">
      <dgm:prSet/>
      <dgm:spPr/>
      <dgm:t>
        <a:bodyPr/>
        <a:lstStyle/>
        <a:p>
          <a:endParaRPr lang="en-US"/>
        </a:p>
      </dgm:t>
    </dgm:pt>
    <dgm:pt modelId="{CE913EE2-83E4-47F4-AA6C-543B0FBEEDC2}">
      <dgm:prSet phldrT="[Text]" custT="1"/>
      <dgm:spPr/>
      <dgm:t>
        <a:bodyPr/>
        <a:lstStyle/>
        <a:p>
          <a:r>
            <a:rPr lang="en-US" sz="2400" dirty="0" smtClean="0">
              <a:latin typeface="Arial" panose="020B0604020202020204" pitchFamily="34" charset="0"/>
              <a:cs typeface="Arial" panose="020B0604020202020204" pitchFamily="34" charset="0"/>
            </a:rPr>
            <a:t>Promote best use of donated organs</a:t>
          </a:r>
          <a:endParaRPr lang="en-US" sz="2400" dirty="0">
            <a:latin typeface="Arial" panose="020B0604020202020204" pitchFamily="34" charset="0"/>
            <a:cs typeface="Arial" panose="020B0604020202020204" pitchFamily="34" charset="0"/>
          </a:endParaRPr>
        </a:p>
      </dgm:t>
    </dgm:pt>
    <dgm:pt modelId="{F8C91A65-E158-4DBC-BFE3-544055F8EB7D}" type="parTrans" cxnId="{1736B9F2-D4C5-4259-90DF-F509AD5D6F72}">
      <dgm:prSet/>
      <dgm:spPr/>
      <dgm:t>
        <a:bodyPr/>
        <a:lstStyle/>
        <a:p>
          <a:endParaRPr lang="en-US"/>
        </a:p>
      </dgm:t>
    </dgm:pt>
    <dgm:pt modelId="{CD855E1F-C424-4BE1-A725-19AB188ADF23}" type="sibTrans" cxnId="{1736B9F2-D4C5-4259-90DF-F509AD5D6F72}">
      <dgm:prSet/>
      <dgm:spPr/>
      <dgm:t>
        <a:bodyPr/>
        <a:lstStyle/>
        <a:p>
          <a:endParaRPr lang="en-US"/>
        </a:p>
      </dgm:t>
    </dgm:pt>
    <dgm:pt modelId="{AAD2D272-20DA-4ECA-9984-341CB474A6E6}">
      <dgm:prSet/>
      <dgm:spPr/>
      <dgm:t>
        <a:bodyPr/>
        <a:lstStyle/>
        <a:p>
          <a:r>
            <a:rPr lang="en-US" b="1" dirty="0" smtClean="0">
              <a:latin typeface="Arial" panose="020B0604020202020204" pitchFamily="34" charset="0"/>
              <a:cs typeface="Arial" panose="020B0604020202020204" pitchFamily="34" charset="0"/>
            </a:rPr>
            <a:t>Increase number of transplants</a:t>
          </a:r>
          <a:endParaRPr lang="en-US" b="1" dirty="0">
            <a:latin typeface="Arial" panose="020B0604020202020204" pitchFamily="34" charset="0"/>
            <a:cs typeface="Arial" panose="020B0604020202020204" pitchFamily="34" charset="0"/>
          </a:endParaRPr>
        </a:p>
      </dgm:t>
    </dgm:pt>
    <dgm:pt modelId="{C5670965-FDD9-4AAB-AB18-033131A7003F}" type="parTrans" cxnId="{47846C31-D7E2-4585-A0A8-F5678038E056}">
      <dgm:prSet/>
      <dgm:spPr/>
      <dgm:t>
        <a:bodyPr/>
        <a:lstStyle/>
        <a:p>
          <a:endParaRPr lang="en-US"/>
        </a:p>
      </dgm:t>
    </dgm:pt>
    <dgm:pt modelId="{730C23E2-BCE6-4A3D-99A2-5BF077F94091}" type="sibTrans" cxnId="{47846C31-D7E2-4585-A0A8-F5678038E056}">
      <dgm:prSet/>
      <dgm:spPr/>
      <dgm:t>
        <a:bodyPr/>
        <a:lstStyle/>
        <a:p>
          <a:endParaRPr lang="en-US"/>
        </a:p>
      </dgm:t>
    </dgm:pt>
    <dgm:pt modelId="{E209D42C-93E3-4B7A-9311-61BE7059648D}">
      <dgm:prSet custT="1"/>
      <dgm:spPr/>
      <dgm:t>
        <a:bodyPr/>
        <a:lstStyle/>
        <a:p>
          <a:r>
            <a:rPr lang="en-US" sz="2400" dirty="0" smtClean="0">
              <a:latin typeface="Arial" panose="020B0604020202020204" pitchFamily="34" charset="0"/>
              <a:cs typeface="Arial" panose="020B0604020202020204" pitchFamily="34" charset="0"/>
            </a:rPr>
            <a:t>Strong probability to increase number of high-quality </a:t>
          </a:r>
          <a:r>
            <a:rPr lang="en-US" sz="2400" dirty="0" err="1" smtClean="0">
              <a:latin typeface="Arial" panose="020B0604020202020204" pitchFamily="34" charset="0"/>
              <a:cs typeface="Arial" panose="020B0604020202020204" pitchFamily="34" charset="0"/>
            </a:rPr>
            <a:t>pancreata</a:t>
          </a:r>
          <a:r>
            <a:rPr lang="en-US" sz="2400" dirty="0" smtClean="0">
              <a:latin typeface="Arial" panose="020B0604020202020204" pitchFamily="34" charset="0"/>
              <a:cs typeface="Arial" panose="020B0604020202020204" pitchFamily="34" charset="0"/>
            </a:rPr>
            <a:t> available</a:t>
          </a:r>
          <a:endParaRPr lang="en-US" sz="2400" dirty="0">
            <a:latin typeface="Arial" panose="020B0604020202020204" pitchFamily="34" charset="0"/>
            <a:cs typeface="Arial" panose="020B0604020202020204" pitchFamily="34" charset="0"/>
          </a:endParaRPr>
        </a:p>
      </dgm:t>
    </dgm:pt>
    <dgm:pt modelId="{DEAE833F-753A-482A-AA0B-DA70995BC685}" type="parTrans" cxnId="{8D442444-F1D7-4ECF-A22E-2329DBB28A86}">
      <dgm:prSet/>
      <dgm:spPr/>
      <dgm:t>
        <a:bodyPr/>
        <a:lstStyle/>
        <a:p>
          <a:endParaRPr lang="en-US"/>
        </a:p>
      </dgm:t>
    </dgm:pt>
    <dgm:pt modelId="{2CDF609C-25F2-4676-BB0A-80E90E728738}" type="sibTrans" cxnId="{8D442444-F1D7-4ECF-A22E-2329DBB28A86}">
      <dgm:prSet/>
      <dgm:spPr/>
      <dgm:t>
        <a:bodyPr/>
        <a:lstStyle/>
        <a:p>
          <a:endParaRPr lang="en-US"/>
        </a:p>
      </dgm:t>
    </dgm:pt>
    <dgm:pt modelId="{6F4E0C14-88E2-48EE-B406-D50997777F44}">
      <dgm:prSet phldrT="[Text]" custT="1"/>
      <dgm:spPr/>
      <dgm:t>
        <a:bodyPr/>
        <a:lstStyle/>
        <a:p>
          <a:r>
            <a:rPr lang="en-US" sz="2400" dirty="0" smtClean="0">
              <a:latin typeface="Arial" panose="020B0604020202020204" pitchFamily="34" charset="0"/>
              <a:cs typeface="Arial" panose="020B0604020202020204" pitchFamily="34" charset="0"/>
            </a:rPr>
            <a:t>Better matched donated organs to recipients </a:t>
          </a:r>
          <a:endParaRPr lang="en-US" sz="2400" dirty="0">
            <a:latin typeface="Arial" panose="020B0604020202020204" pitchFamily="34" charset="0"/>
            <a:cs typeface="Arial" panose="020B0604020202020204" pitchFamily="34" charset="0"/>
          </a:endParaRPr>
        </a:p>
      </dgm:t>
    </dgm:pt>
    <dgm:pt modelId="{0793B4DB-C6A1-4FE8-9E96-0B118A1E3BAF}" type="parTrans" cxnId="{ADC2F7D2-D42B-4763-9293-6D53B6BA7FF1}">
      <dgm:prSet/>
      <dgm:spPr/>
    </dgm:pt>
    <dgm:pt modelId="{5E6838B0-4751-417F-8829-D9BCEF090518}" type="sibTrans" cxnId="{ADC2F7D2-D42B-4763-9293-6D53B6BA7FF1}">
      <dgm:prSet/>
      <dgm:spPr/>
    </dgm:pt>
    <dgm:pt modelId="{1A3A651F-1535-4EF4-BBBE-2F882D42B77C}" type="pres">
      <dgm:prSet presAssocID="{A1D848EE-620F-4E12-816D-4A06E1211333}" presName="Name0" presStyleCnt="0">
        <dgm:presLayoutVars>
          <dgm:dir/>
          <dgm:animLvl val="lvl"/>
          <dgm:resizeHandles val="exact"/>
        </dgm:presLayoutVars>
      </dgm:prSet>
      <dgm:spPr/>
      <dgm:t>
        <a:bodyPr/>
        <a:lstStyle/>
        <a:p>
          <a:endParaRPr lang="en-US"/>
        </a:p>
      </dgm:t>
    </dgm:pt>
    <dgm:pt modelId="{FE7DE089-C027-4CE4-9A49-E46E235C670B}" type="pres">
      <dgm:prSet presAssocID="{AAD2D272-20DA-4ECA-9984-341CB474A6E6}" presName="composite" presStyleCnt="0"/>
      <dgm:spPr/>
      <dgm:t>
        <a:bodyPr/>
        <a:lstStyle/>
        <a:p>
          <a:endParaRPr lang="en-US"/>
        </a:p>
      </dgm:t>
    </dgm:pt>
    <dgm:pt modelId="{3F42C630-22B8-4A0B-963C-09BC1C1E8496}" type="pres">
      <dgm:prSet presAssocID="{AAD2D272-20DA-4ECA-9984-341CB474A6E6}" presName="parTx" presStyleLbl="alignNode1" presStyleIdx="0" presStyleCnt="2">
        <dgm:presLayoutVars>
          <dgm:chMax val="0"/>
          <dgm:chPref val="0"/>
          <dgm:bulletEnabled val="1"/>
        </dgm:presLayoutVars>
      </dgm:prSet>
      <dgm:spPr/>
      <dgm:t>
        <a:bodyPr/>
        <a:lstStyle/>
        <a:p>
          <a:endParaRPr lang="en-US"/>
        </a:p>
      </dgm:t>
    </dgm:pt>
    <dgm:pt modelId="{18AAC9E2-1869-4607-BB6D-27B96748D22A}" type="pres">
      <dgm:prSet presAssocID="{AAD2D272-20DA-4ECA-9984-341CB474A6E6}" presName="desTx" presStyleLbl="alignAccFollowNode1" presStyleIdx="0" presStyleCnt="2">
        <dgm:presLayoutVars>
          <dgm:bulletEnabled val="1"/>
        </dgm:presLayoutVars>
      </dgm:prSet>
      <dgm:spPr/>
      <dgm:t>
        <a:bodyPr/>
        <a:lstStyle/>
        <a:p>
          <a:endParaRPr lang="en-US"/>
        </a:p>
      </dgm:t>
    </dgm:pt>
    <dgm:pt modelId="{061FB6AB-5DB2-4927-8BDD-71E7BB3D480A}" type="pres">
      <dgm:prSet presAssocID="{730C23E2-BCE6-4A3D-99A2-5BF077F94091}" presName="space" presStyleCnt="0"/>
      <dgm:spPr/>
      <dgm:t>
        <a:bodyPr/>
        <a:lstStyle/>
        <a:p>
          <a:endParaRPr lang="en-US"/>
        </a:p>
      </dgm:t>
    </dgm:pt>
    <dgm:pt modelId="{AE2FF880-1F03-4D60-A15D-142001C0C4EC}" type="pres">
      <dgm:prSet presAssocID="{22E0A5E0-EE49-4578-A715-BEB892F7B053}" presName="composite" presStyleCnt="0"/>
      <dgm:spPr/>
      <dgm:t>
        <a:bodyPr/>
        <a:lstStyle/>
        <a:p>
          <a:endParaRPr lang="en-US"/>
        </a:p>
      </dgm:t>
    </dgm:pt>
    <dgm:pt modelId="{1158CD68-2F0B-4245-9AA7-F0E3AED57862}" type="pres">
      <dgm:prSet presAssocID="{22E0A5E0-EE49-4578-A715-BEB892F7B053}" presName="parTx" presStyleLbl="alignNode1" presStyleIdx="1" presStyleCnt="2">
        <dgm:presLayoutVars>
          <dgm:chMax val="0"/>
          <dgm:chPref val="0"/>
          <dgm:bulletEnabled val="1"/>
        </dgm:presLayoutVars>
      </dgm:prSet>
      <dgm:spPr/>
      <dgm:t>
        <a:bodyPr/>
        <a:lstStyle/>
        <a:p>
          <a:endParaRPr lang="en-US"/>
        </a:p>
      </dgm:t>
    </dgm:pt>
    <dgm:pt modelId="{F10CB869-F470-4F5F-8B69-DCF15D1DDF19}" type="pres">
      <dgm:prSet presAssocID="{22E0A5E0-EE49-4578-A715-BEB892F7B053}" presName="desTx" presStyleLbl="alignAccFollowNode1" presStyleIdx="1" presStyleCnt="2">
        <dgm:presLayoutVars>
          <dgm:bulletEnabled val="1"/>
        </dgm:presLayoutVars>
      </dgm:prSet>
      <dgm:spPr/>
      <dgm:t>
        <a:bodyPr/>
        <a:lstStyle/>
        <a:p>
          <a:endParaRPr lang="en-US"/>
        </a:p>
      </dgm:t>
    </dgm:pt>
  </dgm:ptLst>
  <dgm:cxnLst>
    <dgm:cxn modelId="{8D442444-F1D7-4ECF-A22E-2329DBB28A86}" srcId="{AAD2D272-20DA-4ECA-9984-341CB474A6E6}" destId="{E209D42C-93E3-4B7A-9311-61BE7059648D}" srcOrd="0" destOrd="0" parTransId="{DEAE833F-753A-482A-AA0B-DA70995BC685}" sibTransId="{2CDF609C-25F2-4676-BB0A-80E90E728738}"/>
    <dgm:cxn modelId="{3524B85D-C5BF-4398-A1C4-5F0D78202A0A}" type="presOf" srcId="{E209D42C-93E3-4B7A-9311-61BE7059648D}" destId="{18AAC9E2-1869-4607-BB6D-27B96748D22A}" srcOrd="0" destOrd="0" presId="urn:microsoft.com/office/officeart/2005/8/layout/hList1"/>
    <dgm:cxn modelId="{9301272F-4EF5-4D4C-9B04-72605EE5C9CE}" type="presOf" srcId="{A1D848EE-620F-4E12-816D-4A06E1211333}" destId="{1A3A651F-1535-4EF4-BBBE-2F882D42B77C}" srcOrd="0" destOrd="0" presId="urn:microsoft.com/office/officeart/2005/8/layout/hList1"/>
    <dgm:cxn modelId="{ADC2F7D2-D42B-4763-9293-6D53B6BA7FF1}" srcId="{22E0A5E0-EE49-4578-A715-BEB892F7B053}" destId="{6F4E0C14-88E2-48EE-B406-D50997777F44}" srcOrd="1" destOrd="0" parTransId="{0793B4DB-C6A1-4FE8-9E96-0B118A1E3BAF}" sibTransId="{5E6838B0-4751-417F-8829-D9BCEF090518}"/>
    <dgm:cxn modelId="{A6EA35B8-2FF7-457A-8603-8AC7A1B45349}" srcId="{A1D848EE-620F-4E12-816D-4A06E1211333}" destId="{22E0A5E0-EE49-4578-A715-BEB892F7B053}" srcOrd="1" destOrd="0" parTransId="{DA070F92-A539-46DE-BB0F-AC39D754951F}" sibTransId="{732D38D4-CA79-4DFF-9DF0-2B11DE73469D}"/>
    <dgm:cxn modelId="{3D17C9D3-C288-41D3-B108-84E2B6A4CBD7}" type="presOf" srcId="{AAD2D272-20DA-4ECA-9984-341CB474A6E6}" destId="{3F42C630-22B8-4A0B-963C-09BC1C1E8496}" srcOrd="0" destOrd="0" presId="urn:microsoft.com/office/officeart/2005/8/layout/hList1"/>
    <dgm:cxn modelId="{91FFA2FF-64CE-429C-A77B-A75732ACE2DC}" type="presOf" srcId="{CE913EE2-83E4-47F4-AA6C-543B0FBEEDC2}" destId="{F10CB869-F470-4F5F-8B69-DCF15D1DDF19}" srcOrd="0" destOrd="0" presId="urn:microsoft.com/office/officeart/2005/8/layout/hList1"/>
    <dgm:cxn modelId="{7089536C-8F24-4EFD-BD03-392F437760B5}" type="presOf" srcId="{22E0A5E0-EE49-4578-A715-BEB892F7B053}" destId="{1158CD68-2F0B-4245-9AA7-F0E3AED57862}" srcOrd="0" destOrd="0" presId="urn:microsoft.com/office/officeart/2005/8/layout/hList1"/>
    <dgm:cxn modelId="{47846C31-D7E2-4585-A0A8-F5678038E056}" srcId="{A1D848EE-620F-4E12-816D-4A06E1211333}" destId="{AAD2D272-20DA-4ECA-9984-341CB474A6E6}" srcOrd="0" destOrd="0" parTransId="{C5670965-FDD9-4AAB-AB18-033131A7003F}" sibTransId="{730C23E2-BCE6-4A3D-99A2-5BF077F94091}"/>
    <dgm:cxn modelId="{1736B9F2-D4C5-4259-90DF-F509AD5D6F72}" srcId="{22E0A5E0-EE49-4578-A715-BEB892F7B053}" destId="{CE913EE2-83E4-47F4-AA6C-543B0FBEEDC2}" srcOrd="0" destOrd="0" parTransId="{F8C91A65-E158-4DBC-BFE3-544055F8EB7D}" sibTransId="{CD855E1F-C424-4BE1-A725-19AB188ADF23}"/>
    <dgm:cxn modelId="{86258CE0-6BF3-4E51-B19D-44041A2CFB08}" type="presOf" srcId="{6F4E0C14-88E2-48EE-B406-D50997777F44}" destId="{F10CB869-F470-4F5F-8B69-DCF15D1DDF19}" srcOrd="0" destOrd="1" presId="urn:microsoft.com/office/officeart/2005/8/layout/hList1"/>
    <dgm:cxn modelId="{94181B5E-B613-4E4D-84E9-3EAB7BD07625}" type="presParOf" srcId="{1A3A651F-1535-4EF4-BBBE-2F882D42B77C}" destId="{FE7DE089-C027-4CE4-9A49-E46E235C670B}" srcOrd="0" destOrd="0" presId="urn:microsoft.com/office/officeart/2005/8/layout/hList1"/>
    <dgm:cxn modelId="{70CA2D50-0F75-4D71-8A75-09B001814582}" type="presParOf" srcId="{FE7DE089-C027-4CE4-9A49-E46E235C670B}" destId="{3F42C630-22B8-4A0B-963C-09BC1C1E8496}" srcOrd="0" destOrd="0" presId="urn:microsoft.com/office/officeart/2005/8/layout/hList1"/>
    <dgm:cxn modelId="{5692DDC7-00DD-4B57-AF4B-6CBA0C22A5F5}" type="presParOf" srcId="{FE7DE089-C027-4CE4-9A49-E46E235C670B}" destId="{18AAC9E2-1869-4607-BB6D-27B96748D22A}" srcOrd="1" destOrd="0" presId="urn:microsoft.com/office/officeart/2005/8/layout/hList1"/>
    <dgm:cxn modelId="{5BC2B9B2-36A2-41B4-85FF-422388A70425}" type="presParOf" srcId="{1A3A651F-1535-4EF4-BBBE-2F882D42B77C}" destId="{061FB6AB-5DB2-4927-8BDD-71E7BB3D480A}" srcOrd="1" destOrd="0" presId="urn:microsoft.com/office/officeart/2005/8/layout/hList1"/>
    <dgm:cxn modelId="{5DCA0C5C-BA3A-4B77-A2FB-FFB10C5B1A94}" type="presParOf" srcId="{1A3A651F-1535-4EF4-BBBE-2F882D42B77C}" destId="{AE2FF880-1F03-4D60-A15D-142001C0C4EC}" srcOrd="2" destOrd="0" presId="urn:microsoft.com/office/officeart/2005/8/layout/hList1"/>
    <dgm:cxn modelId="{A442CE04-7A97-413F-B50F-495E1A78BB45}" type="presParOf" srcId="{AE2FF880-1F03-4D60-A15D-142001C0C4EC}" destId="{1158CD68-2F0B-4245-9AA7-F0E3AED57862}" srcOrd="0" destOrd="0" presId="urn:microsoft.com/office/officeart/2005/8/layout/hList1"/>
    <dgm:cxn modelId="{98777A52-8306-4F66-A965-4DD8A5CD3945}" type="presParOf" srcId="{AE2FF880-1F03-4D60-A15D-142001C0C4EC}" destId="{F10CB869-F470-4F5F-8B69-DCF15D1DDF1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7DAC96-9379-4FC9-8D99-FD7B22EC551A}"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90C7039E-1A19-4A07-89CA-1703A6F7A7ED}">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Product</a:t>
          </a:r>
          <a:endParaRPr lang="en-US" sz="2000" b="1" dirty="0">
            <a:solidFill>
              <a:schemeClr val="tx1"/>
            </a:solidFill>
            <a:latin typeface="Arial" panose="020B0604020202020204" pitchFamily="34" charset="0"/>
            <a:cs typeface="Arial" panose="020B0604020202020204" pitchFamily="34" charset="0"/>
          </a:endParaRPr>
        </a:p>
      </dgm:t>
    </dgm:pt>
    <dgm:pt modelId="{EE4E6103-79AB-452B-A190-915787FAD0C1}" type="sibTrans" cxnId="{8DD2B4C7-651C-4A2A-AF7D-5B5E9A976CD8}">
      <dgm:prSet/>
      <dgm:spPr/>
      <dgm:t>
        <a:bodyPr/>
        <a:lstStyle/>
        <a:p>
          <a:endParaRPr lang="en-US" sz="2000">
            <a:latin typeface="Arial" panose="020B0604020202020204" pitchFamily="34" charset="0"/>
            <a:cs typeface="Arial" panose="020B0604020202020204" pitchFamily="34" charset="0"/>
          </a:endParaRPr>
        </a:p>
      </dgm:t>
    </dgm:pt>
    <dgm:pt modelId="{FB5F58F9-6C95-424B-A05E-887E7B7C3702}" type="parTrans" cxnId="{8DD2B4C7-651C-4A2A-AF7D-5B5E9A976CD8}">
      <dgm:prSet/>
      <dgm:spPr/>
      <dgm:t>
        <a:bodyPr/>
        <a:lstStyle/>
        <a:p>
          <a:endParaRPr lang="en-US" sz="2000">
            <a:latin typeface="Arial" panose="020B0604020202020204" pitchFamily="34" charset="0"/>
            <a:cs typeface="Arial" panose="020B0604020202020204" pitchFamily="34" charset="0"/>
          </a:endParaRPr>
        </a:p>
      </dgm:t>
    </dgm:pt>
    <dgm:pt modelId="{CAC8CA2F-C5D4-492A-80A9-07814665961A}">
      <dgm:prSet phldrT="[Text]" custT="1"/>
      <dgm:spPr/>
      <dgm:t>
        <a:bodyPr anchor="t"/>
        <a:lstStyle/>
        <a:p>
          <a:r>
            <a:rPr lang="en-US" sz="2000" dirty="0" smtClean="0">
              <a:solidFill>
                <a:schemeClr val="tx1"/>
              </a:solidFill>
              <a:latin typeface="Arial" panose="020B0604020202020204" pitchFamily="34" charset="0"/>
              <a:cs typeface="Arial" panose="020B0604020202020204" pitchFamily="34" charset="0"/>
            </a:rPr>
            <a:t>Policy 2.11.E </a:t>
          </a:r>
          <a:endParaRPr lang="en-US" sz="2000" dirty="0">
            <a:solidFill>
              <a:schemeClr val="tx1"/>
            </a:solidFill>
            <a:latin typeface="Arial" panose="020B0604020202020204" pitchFamily="34" charset="0"/>
            <a:cs typeface="Arial" panose="020B0604020202020204" pitchFamily="34" charset="0"/>
          </a:endParaRPr>
        </a:p>
      </dgm:t>
    </dgm:pt>
    <dgm:pt modelId="{6C203F6D-E820-4C09-9295-E7BBC4D1F4D9}" type="sibTrans" cxnId="{6F733F34-9D90-40D1-A5D7-2A370C08FF32}">
      <dgm:prSet/>
      <dgm:spPr/>
      <dgm:t>
        <a:bodyPr/>
        <a:lstStyle/>
        <a:p>
          <a:endParaRPr lang="en-US" sz="2000">
            <a:latin typeface="Arial" panose="020B0604020202020204" pitchFamily="34" charset="0"/>
            <a:cs typeface="Arial" panose="020B0604020202020204" pitchFamily="34" charset="0"/>
          </a:endParaRPr>
        </a:p>
      </dgm:t>
    </dgm:pt>
    <dgm:pt modelId="{C87B7695-3D9E-4761-B947-EF7830EC70B6}" type="parTrans" cxnId="{6F733F34-9D90-40D1-A5D7-2A370C08FF32}">
      <dgm:prSet/>
      <dgm:spPr/>
      <dgm:t>
        <a:bodyPr/>
        <a:lstStyle/>
        <a:p>
          <a:endParaRPr lang="en-US" sz="2000">
            <a:latin typeface="Arial" panose="020B0604020202020204" pitchFamily="34" charset="0"/>
            <a:cs typeface="Arial" panose="020B0604020202020204" pitchFamily="34" charset="0"/>
          </a:endParaRPr>
        </a:p>
      </dgm:t>
    </dgm:pt>
    <dgm:pt modelId="{31AB2575-17D4-4484-A195-B98F1871CAF6}">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Target Population Impact:  </a:t>
          </a:r>
          <a:endParaRPr lang="en-US" sz="2000" i="1" dirty="0">
            <a:solidFill>
              <a:schemeClr val="tx1"/>
            </a:solidFill>
            <a:latin typeface="Arial" panose="020B0604020202020204" pitchFamily="34" charset="0"/>
            <a:cs typeface="Arial" panose="020B0604020202020204" pitchFamily="34" charset="0"/>
          </a:endParaRPr>
        </a:p>
      </dgm:t>
    </dgm:pt>
    <dgm:pt modelId="{686CB44E-E647-4A7E-A8E6-25BB46BDDCAE}" type="sibTrans" cxnId="{218C5691-7D68-4B13-8134-89BB8E8D7688}">
      <dgm:prSet/>
      <dgm:spPr/>
      <dgm:t>
        <a:bodyPr/>
        <a:lstStyle/>
        <a:p>
          <a:endParaRPr lang="en-US" sz="2000">
            <a:latin typeface="Arial" panose="020B0604020202020204" pitchFamily="34" charset="0"/>
            <a:cs typeface="Arial" panose="020B0604020202020204" pitchFamily="34" charset="0"/>
          </a:endParaRPr>
        </a:p>
      </dgm:t>
    </dgm:pt>
    <dgm:pt modelId="{8180586E-EAB3-44DA-B1CC-F721E903BC67}" type="parTrans" cxnId="{218C5691-7D68-4B13-8134-89BB8E8D7688}">
      <dgm:prSet/>
      <dgm:spPr/>
      <dgm:t>
        <a:bodyPr/>
        <a:lstStyle/>
        <a:p>
          <a:endParaRPr lang="en-US" sz="2000">
            <a:latin typeface="Arial" panose="020B0604020202020204" pitchFamily="34" charset="0"/>
            <a:cs typeface="Arial" panose="020B0604020202020204" pitchFamily="34" charset="0"/>
          </a:endParaRPr>
        </a:p>
      </dgm:t>
    </dgm:pt>
    <dgm:pt modelId="{DD067FA4-E570-408F-AE72-AEA73E06A60C}">
      <dgm:prSet phldrT="[Text]" custT="1"/>
      <dgm:spPr/>
      <dgm:t>
        <a:bodyPr anchor="t"/>
        <a:lstStyle/>
        <a:p>
          <a:endParaRPr lang="en-US" sz="2000" i="1" dirty="0">
            <a:solidFill>
              <a:schemeClr val="tx1"/>
            </a:solidFill>
            <a:latin typeface="Arial" panose="020B0604020202020204" pitchFamily="34" charset="0"/>
            <a:cs typeface="Arial" panose="020B0604020202020204" pitchFamily="34" charset="0"/>
          </a:endParaRPr>
        </a:p>
      </dgm:t>
    </dgm:pt>
    <dgm:pt modelId="{C0F20C9A-07D2-4D91-8F6A-E1A6A36EF8C5}" type="sibTrans" cxnId="{5C3E6FAB-683D-4A00-86E9-6562CB5AEF84}">
      <dgm:prSet/>
      <dgm:spPr/>
      <dgm:t>
        <a:bodyPr/>
        <a:lstStyle/>
        <a:p>
          <a:endParaRPr lang="en-US" sz="2000">
            <a:latin typeface="Arial" panose="020B0604020202020204" pitchFamily="34" charset="0"/>
            <a:cs typeface="Arial" panose="020B0604020202020204" pitchFamily="34" charset="0"/>
          </a:endParaRPr>
        </a:p>
      </dgm:t>
    </dgm:pt>
    <dgm:pt modelId="{42F816B5-FC01-4956-AFD1-197E931B13B6}" type="parTrans" cxnId="{5C3E6FAB-683D-4A00-86E9-6562CB5AEF84}">
      <dgm:prSet/>
      <dgm:spPr/>
      <dgm:t>
        <a:bodyPr/>
        <a:lstStyle/>
        <a:p>
          <a:endParaRPr lang="en-US" sz="2000">
            <a:latin typeface="Arial" panose="020B0604020202020204" pitchFamily="34" charset="0"/>
            <a:cs typeface="Arial" panose="020B0604020202020204" pitchFamily="34" charset="0"/>
          </a:endParaRPr>
        </a:p>
      </dgm:t>
    </dgm:pt>
    <dgm:pt modelId="{E0D40CAC-E6AE-4D76-B6D8-D5BFE621A6A5}">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Total IT Implementation Hours</a:t>
          </a:r>
          <a:endParaRPr lang="en-US" sz="2000" dirty="0">
            <a:solidFill>
              <a:schemeClr val="tx1"/>
            </a:solidFill>
            <a:latin typeface="Arial" panose="020B0604020202020204" pitchFamily="34" charset="0"/>
            <a:cs typeface="Arial" panose="020B0604020202020204" pitchFamily="34" charset="0"/>
          </a:endParaRPr>
        </a:p>
      </dgm:t>
    </dgm:pt>
    <dgm:pt modelId="{7E04C989-DF7C-4B7C-8509-1998BEF6CE14}" type="sibTrans" cxnId="{95EAF22B-3C9B-44BD-82CE-8605268D5E4C}">
      <dgm:prSet/>
      <dgm:spPr/>
      <dgm:t>
        <a:bodyPr/>
        <a:lstStyle/>
        <a:p>
          <a:endParaRPr lang="en-US" sz="2000">
            <a:latin typeface="Arial" panose="020B0604020202020204" pitchFamily="34" charset="0"/>
            <a:cs typeface="Arial" panose="020B0604020202020204" pitchFamily="34" charset="0"/>
          </a:endParaRPr>
        </a:p>
      </dgm:t>
    </dgm:pt>
    <dgm:pt modelId="{ED310B58-4F50-4990-ABD7-CAFD033EF73F}" type="parTrans" cxnId="{95EAF22B-3C9B-44BD-82CE-8605268D5E4C}">
      <dgm:prSet/>
      <dgm:spPr/>
      <dgm:t>
        <a:bodyPr/>
        <a:lstStyle/>
        <a:p>
          <a:endParaRPr lang="en-US" sz="2000">
            <a:latin typeface="Arial" panose="020B0604020202020204" pitchFamily="34" charset="0"/>
            <a:cs typeface="Arial" panose="020B0604020202020204" pitchFamily="34" charset="0"/>
          </a:endParaRPr>
        </a:p>
      </dgm:t>
    </dgm:pt>
    <dgm:pt modelId="{810CD61C-5722-4AEE-B7A8-759ACEA85E91}">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560/10,680</a:t>
          </a:r>
          <a:endParaRPr lang="en-US" sz="2000" b="1" dirty="0">
            <a:solidFill>
              <a:schemeClr val="tx1"/>
            </a:solidFill>
            <a:latin typeface="Arial" panose="020B0604020202020204" pitchFamily="34" charset="0"/>
            <a:cs typeface="Arial" panose="020B0604020202020204" pitchFamily="34" charset="0"/>
          </a:endParaRPr>
        </a:p>
      </dgm:t>
    </dgm:pt>
    <dgm:pt modelId="{37C171DD-4693-46A9-980C-5C9D1B9B4B2C}" type="sibTrans" cxnId="{28386FD4-AD86-4E95-BEA1-6C0E2BEF77D1}">
      <dgm:prSet/>
      <dgm:spPr/>
      <dgm:t>
        <a:bodyPr/>
        <a:lstStyle/>
        <a:p>
          <a:endParaRPr lang="en-US" sz="2000">
            <a:latin typeface="Arial" panose="020B0604020202020204" pitchFamily="34" charset="0"/>
            <a:cs typeface="Arial" panose="020B0604020202020204" pitchFamily="34" charset="0"/>
          </a:endParaRPr>
        </a:p>
      </dgm:t>
    </dgm:pt>
    <dgm:pt modelId="{E76511E1-3797-414B-B906-C2E7ECF94BD0}" type="parTrans" cxnId="{28386FD4-AD86-4E95-BEA1-6C0E2BEF77D1}">
      <dgm:prSet/>
      <dgm:spPr/>
      <dgm:t>
        <a:bodyPr/>
        <a:lstStyle/>
        <a:p>
          <a:endParaRPr lang="en-US" sz="2000">
            <a:latin typeface="Arial" panose="020B0604020202020204" pitchFamily="34" charset="0"/>
            <a:cs typeface="Arial" panose="020B0604020202020204" pitchFamily="34" charset="0"/>
          </a:endParaRPr>
        </a:p>
      </dgm:t>
    </dgm:pt>
    <dgm:pt modelId="{7721414C-D44B-4ACB-8F51-C740BF3D21DE}">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705/17,885</a:t>
          </a:r>
          <a:endParaRPr lang="en-US" sz="2000" dirty="0">
            <a:solidFill>
              <a:schemeClr val="tx1"/>
            </a:solidFill>
            <a:latin typeface="Arial" panose="020B0604020202020204" pitchFamily="34" charset="0"/>
            <a:cs typeface="Arial" panose="020B0604020202020204" pitchFamily="34" charset="0"/>
          </a:endParaRPr>
        </a:p>
      </dgm:t>
    </dgm:pt>
    <dgm:pt modelId="{C23EF881-03B8-44E8-811E-BDF95511A309}" type="sibTrans" cxnId="{CCA8C3CD-86F9-4573-970E-5B0FE713888B}">
      <dgm:prSet/>
      <dgm:spPr/>
      <dgm:t>
        <a:bodyPr/>
        <a:lstStyle/>
        <a:p>
          <a:endParaRPr lang="en-US" sz="2000">
            <a:latin typeface="Arial" panose="020B0604020202020204" pitchFamily="34" charset="0"/>
            <a:cs typeface="Arial" panose="020B0604020202020204" pitchFamily="34" charset="0"/>
          </a:endParaRPr>
        </a:p>
      </dgm:t>
    </dgm:pt>
    <dgm:pt modelId="{B858363B-60D6-483B-94A7-2C15D71A1500}" type="parTrans" cxnId="{CCA8C3CD-86F9-4573-970E-5B0FE713888B}">
      <dgm:prSet/>
      <dgm:spPr/>
      <dgm:t>
        <a:bodyPr/>
        <a:lstStyle/>
        <a:p>
          <a:endParaRPr lang="en-US" sz="2000">
            <a:latin typeface="Arial" panose="020B0604020202020204" pitchFamily="34" charset="0"/>
            <a:cs typeface="Arial" panose="020B0604020202020204" pitchFamily="34" charset="0"/>
          </a:endParaRPr>
        </a:p>
      </dgm:t>
    </dgm:pt>
    <dgm:pt modelId="{7A2CDC2D-77C7-463E-9635-B16567B66E15}">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Total Overall Implementation Hours</a:t>
          </a:r>
          <a:endParaRPr lang="en-US" sz="2000" dirty="0">
            <a:solidFill>
              <a:schemeClr val="tx1"/>
            </a:solidFill>
            <a:latin typeface="Arial" panose="020B0604020202020204" pitchFamily="34" charset="0"/>
            <a:cs typeface="Arial" panose="020B0604020202020204" pitchFamily="34" charset="0"/>
          </a:endParaRPr>
        </a:p>
      </dgm:t>
    </dgm:pt>
    <dgm:pt modelId="{17FA660C-04AA-449F-903C-B668DE723767}" type="sibTrans" cxnId="{54BADF5F-040A-46F2-85F0-6F9459F1AFF1}">
      <dgm:prSet/>
      <dgm:spPr/>
      <dgm:t>
        <a:bodyPr/>
        <a:lstStyle/>
        <a:p>
          <a:endParaRPr lang="en-US" sz="2000">
            <a:latin typeface="Arial" panose="020B0604020202020204" pitchFamily="34" charset="0"/>
            <a:cs typeface="Arial" panose="020B0604020202020204" pitchFamily="34" charset="0"/>
          </a:endParaRPr>
        </a:p>
      </dgm:t>
    </dgm:pt>
    <dgm:pt modelId="{9EA893E0-EAF1-4207-B0EE-DF199BB53C9D}" type="parTrans" cxnId="{54BADF5F-040A-46F2-85F0-6F9459F1AFF1}">
      <dgm:prSet/>
      <dgm:spPr/>
      <dgm:t>
        <a:bodyPr/>
        <a:lstStyle/>
        <a:p>
          <a:endParaRPr lang="en-US" sz="2000">
            <a:latin typeface="Arial" panose="020B0604020202020204" pitchFamily="34" charset="0"/>
            <a:cs typeface="Arial" panose="020B0604020202020204" pitchFamily="34" charset="0"/>
          </a:endParaRPr>
        </a:p>
      </dgm:t>
    </dgm:pt>
    <dgm:pt modelId="{41D4BA01-01B6-49C5-935D-2CC14EF342A5}" type="pres">
      <dgm:prSet presAssocID="{107DAC96-9379-4FC9-8D99-FD7B22EC551A}" presName="vert0" presStyleCnt="0">
        <dgm:presLayoutVars>
          <dgm:dir/>
          <dgm:animOne val="branch"/>
          <dgm:animLvl val="lvl"/>
        </dgm:presLayoutVars>
      </dgm:prSet>
      <dgm:spPr/>
      <dgm:t>
        <a:bodyPr/>
        <a:lstStyle/>
        <a:p>
          <a:endParaRPr lang="en-US"/>
        </a:p>
      </dgm:t>
    </dgm:pt>
    <dgm:pt modelId="{F672B312-8A2F-42A6-BD7A-10DAE6DC2E9A}" type="pres">
      <dgm:prSet presAssocID="{90C7039E-1A19-4A07-89CA-1703A6F7A7ED}" presName="thickLine" presStyleLbl="alignNode1" presStyleIdx="0" presStyleCnt="4"/>
      <dgm:spPr/>
    </dgm:pt>
    <dgm:pt modelId="{2F39CE7D-EB04-4B04-859C-37777E176A04}" type="pres">
      <dgm:prSet presAssocID="{90C7039E-1A19-4A07-89CA-1703A6F7A7ED}" presName="horz1" presStyleCnt="0"/>
      <dgm:spPr/>
    </dgm:pt>
    <dgm:pt modelId="{A5164E4D-52C9-4693-9BB3-731FD558CDB5}" type="pres">
      <dgm:prSet presAssocID="{90C7039E-1A19-4A07-89CA-1703A6F7A7ED}" presName="tx1" presStyleLbl="revTx" presStyleIdx="0" presStyleCnt="8" custScaleX="131870"/>
      <dgm:spPr/>
      <dgm:t>
        <a:bodyPr/>
        <a:lstStyle/>
        <a:p>
          <a:endParaRPr lang="en-US"/>
        </a:p>
      </dgm:t>
    </dgm:pt>
    <dgm:pt modelId="{6EBC72D3-A0BE-480D-9B95-D7F64FAAEF2B}" type="pres">
      <dgm:prSet presAssocID="{90C7039E-1A19-4A07-89CA-1703A6F7A7ED}" presName="vert1" presStyleCnt="0"/>
      <dgm:spPr/>
    </dgm:pt>
    <dgm:pt modelId="{A8B27A4B-2122-4829-9D67-B7DE50EAB6BF}" type="pres">
      <dgm:prSet presAssocID="{CAC8CA2F-C5D4-492A-80A9-07814665961A}" presName="vertSpace2a" presStyleCnt="0"/>
      <dgm:spPr/>
    </dgm:pt>
    <dgm:pt modelId="{EF3C3B9D-832C-4943-B3F8-4D7E6F482C4E}" type="pres">
      <dgm:prSet presAssocID="{CAC8CA2F-C5D4-492A-80A9-07814665961A}" presName="horz2" presStyleCnt="0"/>
      <dgm:spPr/>
    </dgm:pt>
    <dgm:pt modelId="{4A5940EF-9DA9-4799-9D29-72427154A12A}" type="pres">
      <dgm:prSet presAssocID="{CAC8CA2F-C5D4-492A-80A9-07814665961A}" presName="horzSpace2" presStyleCnt="0"/>
      <dgm:spPr/>
    </dgm:pt>
    <dgm:pt modelId="{61BBD1D9-C9D7-41CB-B9D0-28A16CBCAB48}" type="pres">
      <dgm:prSet presAssocID="{CAC8CA2F-C5D4-492A-80A9-07814665961A}" presName="tx2" presStyleLbl="revTx" presStyleIdx="1" presStyleCnt="8"/>
      <dgm:spPr/>
      <dgm:t>
        <a:bodyPr/>
        <a:lstStyle/>
        <a:p>
          <a:endParaRPr lang="en-US"/>
        </a:p>
      </dgm:t>
    </dgm:pt>
    <dgm:pt modelId="{78507362-2B58-4DAF-B20A-AF42B52BA9E2}" type="pres">
      <dgm:prSet presAssocID="{CAC8CA2F-C5D4-492A-80A9-07814665961A}" presName="vert2" presStyleCnt="0"/>
      <dgm:spPr/>
    </dgm:pt>
    <dgm:pt modelId="{151C5AA3-6813-4CAD-A994-5131D6BBE9AD}" type="pres">
      <dgm:prSet presAssocID="{CAC8CA2F-C5D4-492A-80A9-07814665961A}" presName="thinLine2b" presStyleLbl="callout" presStyleIdx="0" presStyleCnt="4"/>
      <dgm:spPr/>
    </dgm:pt>
    <dgm:pt modelId="{D1D066CB-D08E-4063-ACDD-594F1F42EFB9}" type="pres">
      <dgm:prSet presAssocID="{CAC8CA2F-C5D4-492A-80A9-07814665961A}" presName="vertSpace2b" presStyleCnt="0"/>
      <dgm:spPr/>
    </dgm:pt>
    <dgm:pt modelId="{2CBC7001-A7F3-439C-96BF-29AA2FFC3FD0}" type="pres">
      <dgm:prSet presAssocID="{31AB2575-17D4-4484-A195-B98F1871CAF6}" presName="thickLine" presStyleLbl="alignNode1" presStyleIdx="1" presStyleCnt="4"/>
      <dgm:spPr/>
    </dgm:pt>
    <dgm:pt modelId="{925C180E-1473-4D1E-95F6-AEDC171E879F}" type="pres">
      <dgm:prSet presAssocID="{31AB2575-17D4-4484-A195-B98F1871CAF6}" presName="horz1" presStyleCnt="0"/>
      <dgm:spPr/>
    </dgm:pt>
    <dgm:pt modelId="{2EE21AA4-E753-4588-9BC0-C124E9356183}" type="pres">
      <dgm:prSet presAssocID="{31AB2575-17D4-4484-A195-B98F1871CAF6}" presName="tx1" presStyleLbl="revTx" presStyleIdx="2" presStyleCnt="8" custScaleX="132787"/>
      <dgm:spPr/>
      <dgm:t>
        <a:bodyPr/>
        <a:lstStyle/>
        <a:p>
          <a:endParaRPr lang="en-US"/>
        </a:p>
      </dgm:t>
    </dgm:pt>
    <dgm:pt modelId="{073E8A70-1283-4758-AFE1-58ABB7EC9E07}" type="pres">
      <dgm:prSet presAssocID="{31AB2575-17D4-4484-A195-B98F1871CAF6}" presName="vert1" presStyleCnt="0"/>
      <dgm:spPr/>
    </dgm:pt>
    <dgm:pt modelId="{80035B78-66B3-48FB-8D82-CD93C9FE0FA1}" type="pres">
      <dgm:prSet presAssocID="{DD067FA4-E570-408F-AE72-AEA73E06A60C}" presName="vertSpace2a" presStyleCnt="0"/>
      <dgm:spPr/>
    </dgm:pt>
    <dgm:pt modelId="{FCEA6826-8433-4ECD-B343-E5B8C6CFC6A8}" type="pres">
      <dgm:prSet presAssocID="{DD067FA4-E570-408F-AE72-AEA73E06A60C}" presName="horz2" presStyleCnt="0"/>
      <dgm:spPr/>
    </dgm:pt>
    <dgm:pt modelId="{6CF2EA9B-9216-4F87-B1F5-CB4799CE2454}" type="pres">
      <dgm:prSet presAssocID="{DD067FA4-E570-408F-AE72-AEA73E06A60C}" presName="horzSpace2" presStyleCnt="0"/>
      <dgm:spPr/>
    </dgm:pt>
    <dgm:pt modelId="{A25D3FC2-CC95-4E66-9F45-8730BC74FE22}" type="pres">
      <dgm:prSet presAssocID="{DD067FA4-E570-408F-AE72-AEA73E06A60C}" presName="tx2" presStyleLbl="revTx" presStyleIdx="3" presStyleCnt="8"/>
      <dgm:spPr/>
      <dgm:t>
        <a:bodyPr/>
        <a:lstStyle/>
        <a:p>
          <a:endParaRPr lang="en-US"/>
        </a:p>
      </dgm:t>
    </dgm:pt>
    <dgm:pt modelId="{649854D2-843E-4033-87F1-EDC98CC694E3}" type="pres">
      <dgm:prSet presAssocID="{DD067FA4-E570-408F-AE72-AEA73E06A60C}" presName="vert2" presStyleCnt="0"/>
      <dgm:spPr/>
    </dgm:pt>
    <dgm:pt modelId="{7CA78E68-D3BD-4481-A6E9-F5B1FE2EC337}" type="pres">
      <dgm:prSet presAssocID="{DD067FA4-E570-408F-AE72-AEA73E06A60C}" presName="thinLine2b" presStyleLbl="callout" presStyleIdx="1" presStyleCnt="4"/>
      <dgm:spPr/>
    </dgm:pt>
    <dgm:pt modelId="{A1461EA6-765E-4003-A4C2-F4B97CA39016}" type="pres">
      <dgm:prSet presAssocID="{DD067FA4-E570-408F-AE72-AEA73E06A60C}" presName="vertSpace2b" presStyleCnt="0"/>
      <dgm:spPr/>
    </dgm:pt>
    <dgm:pt modelId="{5E29DEEA-F388-446E-B22C-6373E22BE969}" type="pres">
      <dgm:prSet presAssocID="{E0D40CAC-E6AE-4D76-B6D8-D5BFE621A6A5}" presName="thickLine" presStyleLbl="alignNode1" presStyleIdx="2" presStyleCnt="4"/>
      <dgm:spPr/>
    </dgm:pt>
    <dgm:pt modelId="{6D5BC7C4-250A-4757-ADAC-8E6ECE1D4B1D}" type="pres">
      <dgm:prSet presAssocID="{E0D40CAC-E6AE-4D76-B6D8-D5BFE621A6A5}" presName="horz1" presStyleCnt="0"/>
      <dgm:spPr/>
    </dgm:pt>
    <dgm:pt modelId="{9FB2DCDC-7274-477E-BFB8-85CD2E556C33}" type="pres">
      <dgm:prSet presAssocID="{E0D40CAC-E6AE-4D76-B6D8-D5BFE621A6A5}" presName="tx1" presStyleLbl="revTx" presStyleIdx="4" presStyleCnt="8" custScaleX="148786"/>
      <dgm:spPr/>
      <dgm:t>
        <a:bodyPr/>
        <a:lstStyle/>
        <a:p>
          <a:endParaRPr lang="en-US"/>
        </a:p>
      </dgm:t>
    </dgm:pt>
    <dgm:pt modelId="{9FFD080B-15D6-48EB-A478-4A105C1E40C8}" type="pres">
      <dgm:prSet presAssocID="{E0D40CAC-E6AE-4D76-B6D8-D5BFE621A6A5}" presName="vert1" presStyleCnt="0"/>
      <dgm:spPr/>
    </dgm:pt>
    <dgm:pt modelId="{A10EF7DF-FC1D-4A6B-9325-FFA0DEC6BA77}" type="pres">
      <dgm:prSet presAssocID="{810CD61C-5722-4AEE-B7A8-759ACEA85E91}" presName="vertSpace2a" presStyleCnt="0"/>
      <dgm:spPr/>
    </dgm:pt>
    <dgm:pt modelId="{CCF29454-178F-41D3-8DAF-761C0E993851}" type="pres">
      <dgm:prSet presAssocID="{810CD61C-5722-4AEE-B7A8-759ACEA85E91}" presName="horz2" presStyleCnt="0"/>
      <dgm:spPr/>
    </dgm:pt>
    <dgm:pt modelId="{21C84784-7A28-42DD-A190-72EF94C1FF04}" type="pres">
      <dgm:prSet presAssocID="{810CD61C-5722-4AEE-B7A8-759ACEA85E91}" presName="horzSpace2" presStyleCnt="0"/>
      <dgm:spPr/>
    </dgm:pt>
    <dgm:pt modelId="{EE9F9188-CC40-4834-A3BE-74371158E0C7}" type="pres">
      <dgm:prSet presAssocID="{810CD61C-5722-4AEE-B7A8-759ACEA85E91}" presName="tx2" presStyleLbl="revTx" presStyleIdx="5" presStyleCnt="8" custScaleX="107082"/>
      <dgm:spPr/>
      <dgm:t>
        <a:bodyPr/>
        <a:lstStyle/>
        <a:p>
          <a:endParaRPr lang="en-US"/>
        </a:p>
      </dgm:t>
    </dgm:pt>
    <dgm:pt modelId="{52EFD627-C9F7-4FDB-B712-FBFCA8A9956F}" type="pres">
      <dgm:prSet presAssocID="{810CD61C-5722-4AEE-B7A8-759ACEA85E91}" presName="vert2" presStyleCnt="0"/>
      <dgm:spPr/>
    </dgm:pt>
    <dgm:pt modelId="{B0537281-4626-4971-B653-91772C9025B6}" type="pres">
      <dgm:prSet presAssocID="{810CD61C-5722-4AEE-B7A8-759ACEA85E91}" presName="thinLine2b" presStyleLbl="callout" presStyleIdx="2" presStyleCnt="4"/>
      <dgm:spPr/>
    </dgm:pt>
    <dgm:pt modelId="{B8C9F1CB-7D6C-46E3-843D-0BBF006512CE}" type="pres">
      <dgm:prSet presAssocID="{810CD61C-5722-4AEE-B7A8-759ACEA85E91}" presName="vertSpace2b" presStyleCnt="0"/>
      <dgm:spPr/>
    </dgm:pt>
    <dgm:pt modelId="{F8AB323A-62E1-4835-95AC-FAB9E52EE188}" type="pres">
      <dgm:prSet presAssocID="{7A2CDC2D-77C7-463E-9635-B16567B66E15}" presName="thickLine" presStyleLbl="alignNode1" presStyleIdx="3" presStyleCnt="4"/>
      <dgm:spPr/>
    </dgm:pt>
    <dgm:pt modelId="{8899CA0B-61C8-4A35-B7B6-932FA8FF9A97}" type="pres">
      <dgm:prSet presAssocID="{7A2CDC2D-77C7-463E-9635-B16567B66E15}" presName="horz1" presStyleCnt="0"/>
      <dgm:spPr/>
    </dgm:pt>
    <dgm:pt modelId="{ADC3D47B-7D2E-4AF0-A293-9DFB5F3B4F90}" type="pres">
      <dgm:prSet presAssocID="{7A2CDC2D-77C7-463E-9635-B16567B66E15}" presName="tx1" presStyleLbl="revTx" presStyleIdx="6" presStyleCnt="8" custScaleX="131870"/>
      <dgm:spPr/>
      <dgm:t>
        <a:bodyPr/>
        <a:lstStyle/>
        <a:p>
          <a:endParaRPr lang="en-US"/>
        </a:p>
      </dgm:t>
    </dgm:pt>
    <dgm:pt modelId="{9DD34CEB-28BC-445C-9FC4-11A28BD5B0A8}" type="pres">
      <dgm:prSet presAssocID="{7A2CDC2D-77C7-463E-9635-B16567B66E15}" presName="vert1" presStyleCnt="0"/>
      <dgm:spPr/>
    </dgm:pt>
    <dgm:pt modelId="{0BEC8012-66C6-49C0-AE43-A87B22975439}" type="pres">
      <dgm:prSet presAssocID="{7721414C-D44B-4ACB-8F51-C740BF3D21DE}" presName="vertSpace2a" presStyleCnt="0"/>
      <dgm:spPr/>
    </dgm:pt>
    <dgm:pt modelId="{E9F3E438-F40B-42F0-8682-8F744570DC6A}" type="pres">
      <dgm:prSet presAssocID="{7721414C-D44B-4ACB-8F51-C740BF3D21DE}" presName="horz2" presStyleCnt="0"/>
      <dgm:spPr/>
    </dgm:pt>
    <dgm:pt modelId="{308ED431-6D06-415E-AECF-562F73A50AED}" type="pres">
      <dgm:prSet presAssocID="{7721414C-D44B-4ACB-8F51-C740BF3D21DE}" presName="horzSpace2" presStyleCnt="0"/>
      <dgm:spPr/>
    </dgm:pt>
    <dgm:pt modelId="{7A7172AA-0237-49BC-85E3-061D0C7C38A2}" type="pres">
      <dgm:prSet presAssocID="{7721414C-D44B-4ACB-8F51-C740BF3D21DE}" presName="tx2" presStyleLbl="revTx" presStyleIdx="7" presStyleCnt="8"/>
      <dgm:spPr/>
      <dgm:t>
        <a:bodyPr/>
        <a:lstStyle/>
        <a:p>
          <a:endParaRPr lang="en-US"/>
        </a:p>
      </dgm:t>
    </dgm:pt>
    <dgm:pt modelId="{D3D7EB8D-C22F-4436-86E9-330E697B0786}" type="pres">
      <dgm:prSet presAssocID="{7721414C-D44B-4ACB-8F51-C740BF3D21DE}" presName="vert2" presStyleCnt="0"/>
      <dgm:spPr/>
    </dgm:pt>
    <dgm:pt modelId="{2BA77281-6C10-4B12-BF61-02C9E881358D}" type="pres">
      <dgm:prSet presAssocID="{7721414C-D44B-4ACB-8F51-C740BF3D21DE}" presName="thinLine2b" presStyleLbl="callout" presStyleIdx="3" presStyleCnt="4"/>
      <dgm:spPr/>
    </dgm:pt>
    <dgm:pt modelId="{9B47A59A-5CBE-4284-AC0F-A82FB023DAC1}" type="pres">
      <dgm:prSet presAssocID="{7721414C-D44B-4ACB-8F51-C740BF3D21DE}" presName="vertSpace2b" presStyleCnt="0"/>
      <dgm:spPr/>
    </dgm:pt>
  </dgm:ptLst>
  <dgm:cxnLst>
    <dgm:cxn modelId="{7B0FA57D-B261-42BF-9E81-DBB01B614234}" type="presOf" srcId="{31AB2575-17D4-4484-A195-B98F1871CAF6}" destId="{2EE21AA4-E753-4588-9BC0-C124E9356183}" srcOrd="0" destOrd="0" presId="urn:microsoft.com/office/officeart/2008/layout/LinedList"/>
    <dgm:cxn modelId="{CCA8C3CD-86F9-4573-970E-5B0FE713888B}" srcId="{7A2CDC2D-77C7-463E-9635-B16567B66E15}" destId="{7721414C-D44B-4ACB-8F51-C740BF3D21DE}" srcOrd="0" destOrd="0" parTransId="{B858363B-60D6-483B-94A7-2C15D71A1500}" sibTransId="{C23EF881-03B8-44E8-811E-BDF95511A309}"/>
    <dgm:cxn modelId="{BE2B2612-F1E9-4AFF-86DB-38A8FA140FF5}" type="presOf" srcId="{810CD61C-5722-4AEE-B7A8-759ACEA85E91}" destId="{EE9F9188-CC40-4834-A3BE-74371158E0C7}" srcOrd="0" destOrd="0" presId="urn:microsoft.com/office/officeart/2008/layout/LinedList"/>
    <dgm:cxn modelId="{28386FD4-AD86-4E95-BEA1-6C0E2BEF77D1}" srcId="{E0D40CAC-E6AE-4D76-B6D8-D5BFE621A6A5}" destId="{810CD61C-5722-4AEE-B7A8-759ACEA85E91}" srcOrd="0" destOrd="0" parTransId="{E76511E1-3797-414B-B906-C2E7ECF94BD0}" sibTransId="{37C171DD-4693-46A9-980C-5C9D1B9B4B2C}"/>
    <dgm:cxn modelId="{21185867-BB06-415D-A08F-6D7DD9D3EC9B}" type="presOf" srcId="{7A2CDC2D-77C7-463E-9635-B16567B66E15}" destId="{ADC3D47B-7D2E-4AF0-A293-9DFB5F3B4F90}" srcOrd="0" destOrd="0" presId="urn:microsoft.com/office/officeart/2008/layout/LinedList"/>
    <dgm:cxn modelId="{218C5691-7D68-4B13-8134-89BB8E8D7688}" srcId="{107DAC96-9379-4FC9-8D99-FD7B22EC551A}" destId="{31AB2575-17D4-4484-A195-B98F1871CAF6}" srcOrd="1" destOrd="0" parTransId="{8180586E-EAB3-44DA-B1CC-F721E903BC67}" sibTransId="{686CB44E-E647-4A7E-A8E6-25BB46BDDCAE}"/>
    <dgm:cxn modelId="{81004498-B565-4E6D-B5E4-B774381398D6}" type="presOf" srcId="{CAC8CA2F-C5D4-492A-80A9-07814665961A}" destId="{61BBD1D9-C9D7-41CB-B9D0-28A16CBCAB48}" srcOrd="0" destOrd="0" presId="urn:microsoft.com/office/officeart/2008/layout/LinedList"/>
    <dgm:cxn modelId="{8DD2B4C7-651C-4A2A-AF7D-5B5E9A976CD8}" srcId="{107DAC96-9379-4FC9-8D99-FD7B22EC551A}" destId="{90C7039E-1A19-4A07-89CA-1703A6F7A7ED}" srcOrd="0" destOrd="0" parTransId="{FB5F58F9-6C95-424B-A05E-887E7B7C3702}" sibTransId="{EE4E6103-79AB-452B-A190-915787FAD0C1}"/>
    <dgm:cxn modelId="{0549EFB7-2DA0-420D-BDAD-3A8553A0F351}" type="presOf" srcId="{7721414C-D44B-4ACB-8F51-C740BF3D21DE}" destId="{7A7172AA-0237-49BC-85E3-061D0C7C38A2}" srcOrd="0" destOrd="0" presId="urn:microsoft.com/office/officeart/2008/layout/LinedList"/>
    <dgm:cxn modelId="{95EAF22B-3C9B-44BD-82CE-8605268D5E4C}" srcId="{107DAC96-9379-4FC9-8D99-FD7B22EC551A}" destId="{E0D40CAC-E6AE-4D76-B6D8-D5BFE621A6A5}" srcOrd="2" destOrd="0" parTransId="{ED310B58-4F50-4990-ABD7-CAFD033EF73F}" sibTransId="{7E04C989-DF7C-4B7C-8509-1998BEF6CE14}"/>
    <dgm:cxn modelId="{A09E5706-C87B-4DDE-8FA5-960A801A934A}" type="presOf" srcId="{107DAC96-9379-4FC9-8D99-FD7B22EC551A}" destId="{41D4BA01-01B6-49C5-935D-2CC14EF342A5}" srcOrd="0" destOrd="0" presId="urn:microsoft.com/office/officeart/2008/layout/LinedList"/>
    <dgm:cxn modelId="{6F733F34-9D90-40D1-A5D7-2A370C08FF32}" srcId="{90C7039E-1A19-4A07-89CA-1703A6F7A7ED}" destId="{CAC8CA2F-C5D4-492A-80A9-07814665961A}" srcOrd="0" destOrd="0" parTransId="{C87B7695-3D9E-4761-B947-EF7830EC70B6}" sibTransId="{6C203F6D-E820-4C09-9295-E7BBC4D1F4D9}"/>
    <dgm:cxn modelId="{6524BCF1-8700-459D-B63A-AF03C8A4DCF5}" type="presOf" srcId="{90C7039E-1A19-4A07-89CA-1703A6F7A7ED}" destId="{A5164E4D-52C9-4693-9BB3-731FD558CDB5}" srcOrd="0" destOrd="0" presId="urn:microsoft.com/office/officeart/2008/layout/LinedList"/>
    <dgm:cxn modelId="{5C3E6FAB-683D-4A00-86E9-6562CB5AEF84}" srcId="{31AB2575-17D4-4484-A195-B98F1871CAF6}" destId="{DD067FA4-E570-408F-AE72-AEA73E06A60C}" srcOrd="0" destOrd="0" parTransId="{42F816B5-FC01-4956-AFD1-197E931B13B6}" sibTransId="{C0F20C9A-07D2-4D91-8F6A-E1A6A36EF8C5}"/>
    <dgm:cxn modelId="{54BADF5F-040A-46F2-85F0-6F9459F1AFF1}" srcId="{107DAC96-9379-4FC9-8D99-FD7B22EC551A}" destId="{7A2CDC2D-77C7-463E-9635-B16567B66E15}" srcOrd="3" destOrd="0" parTransId="{9EA893E0-EAF1-4207-B0EE-DF199BB53C9D}" sibTransId="{17FA660C-04AA-449F-903C-B668DE723767}"/>
    <dgm:cxn modelId="{CFEA24D2-C73B-4532-B45A-F5C3C20B4A39}" type="presOf" srcId="{E0D40CAC-E6AE-4D76-B6D8-D5BFE621A6A5}" destId="{9FB2DCDC-7274-477E-BFB8-85CD2E556C33}" srcOrd="0" destOrd="0" presId="urn:microsoft.com/office/officeart/2008/layout/LinedList"/>
    <dgm:cxn modelId="{577DE4B9-B60C-40B3-99C6-BD6491088FA5}" type="presOf" srcId="{DD067FA4-E570-408F-AE72-AEA73E06A60C}" destId="{A25D3FC2-CC95-4E66-9F45-8730BC74FE22}" srcOrd="0" destOrd="0" presId="urn:microsoft.com/office/officeart/2008/layout/LinedList"/>
    <dgm:cxn modelId="{3948FC4D-1D4A-4250-B155-E60A480E3342}" type="presParOf" srcId="{41D4BA01-01B6-49C5-935D-2CC14EF342A5}" destId="{F672B312-8A2F-42A6-BD7A-10DAE6DC2E9A}" srcOrd="0" destOrd="0" presId="urn:microsoft.com/office/officeart/2008/layout/LinedList"/>
    <dgm:cxn modelId="{829255FA-1377-4078-8197-CBC702F62632}" type="presParOf" srcId="{41D4BA01-01B6-49C5-935D-2CC14EF342A5}" destId="{2F39CE7D-EB04-4B04-859C-37777E176A04}" srcOrd="1" destOrd="0" presId="urn:microsoft.com/office/officeart/2008/layout/LinedList"/>
    <dgm:cxn modelId="{27009A94-3910-4BB8-B565-110F2DDEFD7C}" type="presParOf" srcId="{2F39CE7D-EB04-4B04-859C-37777E176A04}" destId="{A5164E4D-52C9-4693-9BB3-731FD558CDB5}" srcOrd="0" destOrd="0" presId="urn:microsoft.com/office/officeart/2008/layout/LinedList"/>
    <dgm:cxn modelId="{BFC5DCC0-2D1D-482D-B01F-57FA0AC445D8}" type="presParOf" srcId="{2F39CE7D-EB04-4B04-859C-37777E176A04}" destId="{6EBC72D3-A0BE-480D-9B95-D7F64FAAEF2B}" srcOrd="1" destOrd="0" presId="urn:microsoft.com/office/officeart/2008/layout/LinedList"/>
    <dgm:cxn modelId="{7676FAEE-B311-4925-82F7-F50435979FF7}" type="presParOf" srcId="{6EBC72D3-A0BE-480D-9B95-D7F64FAAEF2B}" destId="{A8B27A4B-2122-4829-9D67-B7DE50EAB6BF}" srcOrd="0" destOrd="0" presId="urn:microsoft.com/office/officeart/2008/layout/LinedList"/>
    <dgm:cxn modelId="{B629550A-D62B-4C0E-B449-545313985A20}" type="presParOf" srcId="{6EBC72D3-A0BE-480D-9B95-D7F64FAAEF2B}" destId="{EF3C3B9D-832C-4943-B3F8-4D7E6F482C4E}" srcOrd="1" destOrd="0" presId="urn:microsoft.com/office/officeart/2008/layout/LinedList"/>
    <dgm:cxn modelId="{FB197FD9-3017-456E-984A-7037627026BE}" type="presParOf" srcId="{EF3C3B9D-832C-4943-B3F8-4D7E6F482C4E}" destId="{4A5940EF-9DA9-4799-9D29-72427154A12A}" srcOrd="0" destOrd="0" presId="urn:microsoft.com/office/officeart/2008/layout/LinedList"/>
    <dgm:cxn modelId="{E31AACC7-FDDA-4487-8FF0-FA31140D59DF}" type="presParOf" srcId="{EF3C3B9D-832C-4943-B3F8-4D7E6F482C4E}" destId="{61BBD1D9-C9D7-41CB-B9D0-28A16CBCAB48}" srcOrd="1" destOrd="0" presId="urn:microsoft.com/office/officeart/2008/layout/LinedList"/>
    <dgm:cxn modelId="{982D7FF5-71A2-4B48-8C6A-90EC2C763E2D}" type="presParOf" srcId="{EF3C3B9D-832C-4943-B3F8-4D7E6F482C4E}" destId="{78507362-2B58-4DAF-B20A-AF42B52BA9E2}" srcOrd="2" destOrd="0" presId="urn:microsoft.com/office/officeart/2008/layout/LinedList"/>
    <dgm:cxn modelId="{0AA44287-9D0E-4F6B-9C26-D40C8704A790}" type="presParOf" srcId="{6EBC72D3-A0BE-480D-9B95-D7F64FAAEF2B}" destId="{151C5AA3-6813-4CAD-A994-5131D6BBE9AD}" srcOrd="2" destOrd="0" presId="urn:microsoft.com/office/officeart/2008/layout/LinedList"/>
    <dgm:cxn modelId="{109D05B7-033B-4C5B-B7EA-5D3DC56ECD0A}" type="presParOf" srcId="{6EBC72D3-A0BE-480D-9B95-D7F64FAAEF2B}" destId="{D1D066CB-D08E-4063-ACDD-594F1F42EFB9}" srcOrd="3" destOrd="0" presId="urn:microsoft.com/office/officeart/2008/layout/LinedList"/>
    <dgm:cxn modelId="{9D1DE58F-739C-4A92-9B55-FDC9E4CF9299}" type="presParOf" srcId="{41D4BA01-01B6-49C5-935D-2CC14EF342A5}" destId="{2CBC7001-A7F3-439C-96BF-29AA2FFC3FD0}" srcOrd="2" destOrd="0" presId="urn:microsoft.com/office/officeart/2008/layout/LinedList"/>
    <dgm:cxn modelId="{67829639-6453-4F1E-B056-D5582D1EFAAF}" type="presParOf" srcId="{41D4BA01-01B6-49C5-935D-2CC14EF342A5}" destId="{925C180E-1473-4D1E-95F6-AEDC171E879F}" srcOrd="3" destOrd="0" presId="urn:microsoft.com/office/officeart/2008/layout/LinedList"/>
    <dgm:cxn modelId="{7068A75B-3D96-469E-9610-B1236F6B9B17}" type="presParOf" srcId="{925C180E-1473-4D1E-95F6-AEDC171E879F}" destId="{2EE21AA4-E753-4588-9BC0-C124E9356183}" srcOrd="0" destOrd="0" presId="urn:microsoft.com/office/officeart/2008/layout/LinedList"/>
    <dgm:cxn modelId="{BFFCB0F9-C9DE-4B51-8C9A-43537CC4B8CD}" type="presParOf" srcId="{925C180E-1473-4D1E-95F6-AEDC171E879F}" destId="{073E8A70-1283-4758-AFE1-58ABB7EC9E07}" srcOrd="1" destOrd="0" presId="urn:microsoft.com/office/officeart/2008/layout/LinedList"/>
    <dgm:cxn modelId="{5363B047-3216-4B01-87E8-C60BBDE77B51}" type="presParOf" srcId="{073E8A70-1283-4758-AFE1-58ABB7EC9E07}" destId="{80035B78-66B3-48FB-8D82-CD93C9FE0FA1}" srcOrd="0" destOrd="0" presId="urn:microsoft.com/office/officeart/2008/layout/LinedList"/>
    <dgm:cxn modelId="{1F2B77D5-B8A7-4725-91CF-06EE0F400F6F}" type="presParOf" srcId="{073E8A70-1283-4758-AFE1-58ABB7EC9E07}" destId="{FCEA6826-8433-4ECD-B343-E5B8C6CFC6A8}" srcOrd="1" destOrd="0" presId="urn:microsoft.com/office/officeart/2008/layout/LinedList"/>
    <dgm:cxn modelId="{0F25BF93-C5D5-4567-A7F7-2D086269ED4E}" type="presParOf" srcId="{FCEA6826-8433-4ECD-B343-E5B8C6CFC6A8}" destId="{6CF2EA9B-9216-4F87-B1F5-CB4799CE2454}" srcOrd="0" destOrd="0" presId="urn:microsoft.com/office/officeart/2008/layout/LinedList"/>
    <dgm:cxn modelId="{E03455F8-6577-4369-B7F4-2DBE9A374844}" type="presParOf" srcId="{FCEA6826-8433-4ECD-B343-E5B8C6CFC6A8}" destId="{A25D3FC2-CC95-4E66-9F45-8730BC74FE22}" srcOrd="1" destOrd="0" presId="urn:microsoft.com/office/officeart/2008/layout/LinedList"/>
    <dgm:cxn modelId="{1E6CDD58-1CD5-4537-A09B-298C447E5565}" type="presParOf" srcId="{FCEA6826-8433-4ECD-B343-E5B8C6CFC6A8}" destId="{649854D2-843E-4033-87F1-EDC98CC694E3}" srcOrd="2" destOrd="0" presId="urn:microsoft.com/office/officeart/2008/layout/LinedList"/>
    <dgm:cxn modelId="{B2AB6067-7ECD-4D28-B951-55F80B33557F}" type="presParOf" srcId="{073E8A70-1283-4758-AFE1-58ABB7EC9E07}" destId="{7CA78E68-D3BD-4481-A6E9-F5B1FE2EC337}" srcOrd="2" destOrd="0" presId="urn:microsoft.com/office/officeart/2008/layout/LinedList"/>
    <dgm:cxn modelId="{CE69FE5B-DDEA-4ACC-9580-1E93C374D08F}" type="presParOf" srcId="{073E8A70-1283-4758-AFE1-58ABB7EC9E07}" destId="{A1461EA6-765E-4003-A4C2-F4B97CA39016}" srcOrd="3" destOrd="0" presId="urn:microsoft.com/office/officeart/2008/layout/LinedList"/>
    <dgm:cxn modelId="{DDE3B8CB-5310-41F8-A524-3E8E048DED7F}" type="presParOf" srcId="{41D4BA01-01B6-49C5-935D-2CC14EF342A5}" destId="{5E29DEEA-F388-446E-B22C-6373E22BE969}" srcOrd="4" destOrd="0" presId="urn:microsoft.com/office/officeart/2008/layout/LinedList"/>
    <dgm:cxn modelId="{C6586C94-5BB9-4C06-AD1F-B56D12BA12C0}" type="presParOf" srcId="{41D4BA01-01B6-49C5-935D-2CC14EF342A5}" destId="{6D5BC7C4-250A-4757-ADAC-8E6ECE1D4B1D}" srcOrd="5" destOrd="0" presId="urn:microsoft.com/office/officeart/2008/layout/LinedList"/>
    <dgm:cxn modelId="{CB0D74C7-CEC9-4797-A8DA-D15D76D51676}" type="presParOf" srcId="{6D5BC7C4-250A-4757-ADAC-8E6ECE1D4B1D}" destId="{9FB2DCDC-7274-477E-BFB8-85CD2E556C33}" srcOrd="0" destOrd="0" presId="urn:microsoft.com/office/officeart/2008/layout/LinedList"/>
    <dgm:cxn modelId="{7F6E0335-B839-41EB-B2C7-60179C776A5A}" type="presParOf" srcId="{6D5BC7C4-250A-4757-ADAC-8E6ECE1D4B1D}" destId="{9FFD080B-15D6-48EB-A478-4A105C1E40C8}" srcOrd="1" destOrd="0" presId="urn:microsoft.com/office/officeart/2008/layout/LinedList"/>
    <dgm:cxn modelId="{3983B74A-A3E4-4E23-83F0-0AEA0D305937}" type="presParOf" srcId="{9FFD080B-15D6-48EB-A478-4A105C1E40C8}" destId="{A10EF7DF-FC1D-4A6B-9325-FFA0DEC6BA77}" srcOrd="0" destOrd="0" presId="urn:microsoft.com/office/officeart/2008/layout/LinedList"/>
    <dgm:cxn modelId="{6300F3FE-8576-46BF-B394-55E77E4F5C2C}" type="presParOf" srcId="{9FFD080B-15D6-48EB-A478-4A105C1E40C8}" destId="{CCF29454-178F-41D3-8DAF-761C0E993851}" srcOrd="1" destOrd="0" presId="urn:microsoft.com/office/officeart/2008/layout/LinedList"/>
    <dgm:cxn modelId="{6B83D576-E00C-4C09-857C-C225169628BB}" type="presParOf" srcId="{CCF29454-178F-41D3-8DAF-761C0E993851}" destId="{21C84784-7A28-42DD-A190-72EF94C1FF04}" srcOrd="0" destOrd="0" presId="urn:microsoft.com/office/officeart/2008/layout/LinedList"/>
    <dgm:cxn modelId="{46A4F42B-527F-4035-A9DF-51BF643CC68C}" type="presParOf" srcId="{CCF29454-178F-41D3-8DAF-761C0E993851}" destId="{EE9F9188-CC40-4834-A3BE-74371158E0C7}" srcOrd="1" destOrd="0" presId="urn:microsoft.com/office/officeart/2008/layout/LinedList"/>
    <dgm:cxn modelId="{A909D36F-CDFA-464D-A817-62457BCEC568}" type="presParOf" srcId="{CCF29454-178F-41D3-8DAF-761C0E993851}" destId="{52EFD627-C9F7-4FDB-B712-FBFCA8A9956F}" srcOrd="2" destOrd="0" presId="urn:microsoft.com/office/officeart/2008/layout/LinedList"/>
    <dgm:cxn modelId="{F9BD073C-8D5E-4EE2-BF3F-BF2C413E72F9}" type="presParOf" srcId="{9FFD080B-15D6-48EB-A478-4A105C1E40C8}" destId="{B0537281-4626-4971-B653-91772C9025B6}" srcOrd="2" destOrd="0" presId="urn:microsoft.com/office/officeart/2008/layout/LinedList"/>
    <dgm:cxn modelId="{8B6EACC9-B7B2-46DE-9DAA-E682542BBBB7}" type="presParOf" srcId="{9FFD080B-15D6-48EB-A478-4A105C1E40C8}" destId="{B8C9F1CB-7D6C-46E3-843D-0BBF006512CE}" srcOrd="3" destOrd="0" presId="urn:microsoft.com/office/officeart/2008/layout/LinedList"/>
    <dgm:cxn modelId="{0AC1C361-1390-4A1D-A172-F21CB8F8B58A}" type="presParOf" srcId="{41D4BA01-01B6-49C5-935D-2CC14EF342A5}" destId="{F8AB323A-62E1-4835-95AC-FAB9E52EE188}" srcOrd="6" destOrd="0" presId="urn:microsoft.com/office/officeart/2008/layout/LinedList"/>
    <dgm:cxn modelId="{5F0C5DA7-BE2E-4094-9EA7-D7A65A2AA59F}" type="presParOf" srcId="{41D4BA01-01B6-49C5-935D-2CC14EF342A5}" destId="{8899CA0B-61C8-4A35-B7B6-932FA8FF9A97}" srcOrd="7" destOrd="0" presId="urn:microsoft.com/office/officeart/2008/layout/LinedList"/>
    <dgm:cxn modelId="{1EEED357-6FA2-4E39-B3FE-0D9D0905B5EE}" type="presParOf" srcId="{8899CA0B-61C8-4A35-B7B6-932FA8FF9A97}" destId="{ADC3D47B-7D2E-4AF0-A293-9DFB5F3B4F90}" srcOrd="0" destOrd="0" presId="urn:microsoft.com/office/officeart/2008/layout/LinedList"/>
    <dgm:cxn modelId="{BDB565F0-9AA7-4D91-9C61-B3C59A73DD61}" type="presParOf" srcId="{8899CA0B-61C8-4A35-B7B6-932FA8FF9A97}" destId="{9DD34CEB-28BC-445C-9FC4-11A28BD5B0A8}" srcOrd="1" destOrd="0" presId="urn:microsoft.com/office/officeart/2008/layout/LinedList"/>
    <dgm:cxn modelId="{969A5367-C1B7-4093-8E7D-7E61C9365E3F}" type="presParOf" srcId="{9DD34CEB-28BC-445C-9FC4-11A28BD5B0A8}" destId="{0BEC8012-66C6-49C0-AE43-A87B22975439}" srcOrd="0" destOrd="0" presId="urn:microsoft.com/office/officeart/2008/layout/LinedList"/>
    <dgm:cxn modelId="{35FCCB12-84C5-4ACA-92C4-CFC0A2C29E8C}" type="presParOf" srcId="{9DD34CEB-28BC-445C-9FC4-11A28BD5B0A8}" destId="{E9F3E438-F40B-42F0-8682-8F744570DC6A}" srcOrd="1" destOrd="0" presId="urn:microsoft.com/office/officeart/2008/layout/LinedList"/>
    <dgm:cxn modelId="{222FC986-F7AF-4BCC-81C2-6ADAA20D4A8F}" type="presParOf" srcId="{E9F3E438-F40B-42F0-8682-8F744570DC6A}" destId="{308ED431-6D06-415E-AECF-562F73A50AED}" srcOrd="0" destOrd="0" presId="urn:microsoft.com/office/officeart/2008/layout/LinedList"/>
    <dgm:cxn modelId="{5DD2811D-E364-4883-9AB8-7A25FD86226D}" type="presParOf" srcId="{E9F3E438-F40B-42F0-8682-8F744570DC6A}" destId="{7A7172AA-0237-49BC-85E3-061D0C7C38A2}" srcOrd="1" destOrd="0" presId="urn:microsoft.com/office/officeart/2008/layout/LinedList"/>
    <dgm:cxn modelId="{1CCD1A41-FC80-4E3B-BFC8-4F787B444327}" type="presParOf" srcId="{E9F3E438-F40B-42F0-8682-8F744570DC6A}" destId="{D3D7EB8D-C22F-4436-86E9-330E697B0786}" srcOrd="2" destOrd="0" presId="urn:microsoft.com/office/officeart/2008/layout/LinedList"/>
    <dgm:cxn modelId="{69EA2BAF-C3E9-4A88-A1FC-193BDD2CE2F2}" type="presParOf" srcId="{9DD34CEB-28BC-445C-9FC4-11A28BD5B0A8}" destId="{2BA77281-6C10-4B12-BF61-02C9E881358D}" srcOrd="2" destOrd="0" presId="urn:microsoft.com/office/officeart/2008/layout/LinedList"/>
    <dgm:cxn modelId="{83FAC6B1-A930-4F91-8062-ACD399F0DABB}" type="presParOf" srcId="{9DD34CEB-28BC-445C-9FC4-11A28BD5B0A8}" destId="{9B47A59A-5CBE-4284-AC0F-A82FB023DAC1}" srcOrd="3"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53C94BB-5BDB-4798-BC38-235F4050D546}" type="doc">
      <dgm:prSet loTypeId="urn:microsoft.com/office/officeart/2005/8/layout/vList5" loCatId="list" qsTypeId="urn:microsoft.com/office/officeart/2005/8/quickstyle/simple4" qsCatId="simple" csTypeId="urn:microsoft.com/office/officeart/2005/8/colors/accent0_3" csCatId="mainScheme" phldr="1"/>
      <dgm:spPr/>
      <dgm:t>
        <a:bodyPr/>
        <a:lstStyle/>
        <a:p>
          <a:endParaRPr lang="en-US"/>
        </a:p>
      </dgm:t>
    </dgm:pt>
    <dgm:pt modelId="{7C9DC7AA-2C98-4F41-8D4C-76FABD4A39E9}">
      <dgm:prSet phldrT="[Text]"/>
      <dgm:spPr/>
      <dgm:t>
        <a:bodyPr/>
        <a:lstStyle/>
        <a:p>
          <a:r>
            <a:rPr lang="en-US" dirty="0" smtClean="0"/>
            <a:t>Age</a:t>
          </a:r>
          <a:endParaRPr lang="en-US" dirty="0"/>
        </a:p>
      </dgm:t>
    </dgm:pt>
    <dgm:pt modelId="{B76DC590-7B18-4668-B7E3-A6110744CFA1}" type="parTrans" cxnId="{07971D3D-8B63-4A67-8AC7-996DAAF64F54}">
      <dgm:prSet/>
      <dgm:spPr/>
      <dgm:t>
        <a:bodyPr/>
        <a:lstStyle/>
        <a:p>
          <a:endParaRPr lang="en-US"/>
        </a:p>
      </dgm:t>
    </dgm:pt>
    <dgm:pt modelId="{DECBD358-0F45-4BEE-93C4-7F6B4A4A9094}" type="sibTrans" cxnId="{07971D3D-8B63-4A67-8AC7-996DAAF64F54}">
      <dgm:prSet/>
      <dgm:spPr/>
      <dgm:t>
        <a:bodyPr/>
        <a:lstStyle/>
        <a:p>
          <a:endParaRPr lang="en-US"/>
        </a:p>
      </dgm:t>
    </dgm:pt>
    <dgm:pt modelId="{B36E1771-DA9E-412E-90D2-177A4DCC9EE3}">
      <dgm:prSet phldrT="[Text]"/>
      <dgm:spPr/>
      <dgm:t>
        <a:bodyPr/>
        <a:lstStyle/>
        <a:p>
          <a:r>
            <a:rPr lang="en-US" dirty="0" smtClean="0"/>
            <a:t>25% &lt; 45</a:t>
          </a:r>
          <a:endParaRPr lang="en-US" dirty="0"/>
        </a:p>
      </dgm:t>
    </dgm:pt>
    <dgm:pt modelId="{49D26EDF-2551-44B0-AC60-DC3F54AD0901}" type="parTrans" cxnId="{EA69F0D4-47B6-49E9-9B32-7CE6E831B278}">
      <dgm:prSet/>
      <dgm:spPr/>
      <dgm:t>
        <a:bodyPr/>
        <a:lstStyle/>
        <a:p>
          <a:endParaRPr lang="en-US"/>
        </a:p>
      </dgm:t>
    </dgm:pt>
    <dgm:pt modelId="{7CF04A12-59EB-4310-B7A6-42C454C96240}" type="sibTrans" cxnId="{EA69F0D4-47B6-49E9-9B32-7CE6E831B278}">
      <dgm:prSet/>
      <dgm:spPr/>
      <dgm:t>
        <a:bodyPr/>
        <a:lstStyle/>
        <a:p>
          <a:endParaRPr lang="en-US"/>
        </a:p>
      </dgm:t>
    </dgm:pt>
    <dgm:pt modelId="{F270C23A-4C2C-4721-A891-148CF99B4744}">
      <dgm:prSet phldrT="[Text]"/>
      <dgm:spPr/>
      <dgm:t>
        <a:bodyPr/>
        <a:lstStyle/>
        <a:p>
          <a:r>
            <a:rPr lang="en-US" dirty="0" smtClean="0"/>
            <a:t>50% &lt; 55</a:t>
          </a:r>
          <a:endParaRPr lang="en-US" dirty="0"/>
        </a:p>
      </dgm:t>
    </dgm:pt>
    <dgm:pt modelId="{DFAD6318-C9E1-4D4D-AFE3-272984E30E10}" type="parTrans" cxnId="{7C9D7E6F-7F7F-412B-8C48-FC645D0A7FE3}">
      <dgm:prSet/>
      <dgm:spPr/>
      <dgm:t>
        <a:bodyPr/>
        <a:lstStyle/>
        <a:p>
          <a:endParaRPr lang="en-US"/>
        </a:p>
      </dgm:t>
    </dgm:pt>
    <dgm:pt modelId="{E50E4FC1-BC94-48BD-AA4E-326457C5F8B1}" type="sibTrans" cxnId="{7C9D7E6F-7F7F-412B-8C48-FC645D0A7FE3}">
      <dgm:prSet/>
      <dgm:spPr/>
      <dgm:t>
        <a:bodyPr/>
        <a:lstStyle/>
        <a:p>
          <a:endParaRPr lang="en-US"/>
        </a:p>
      </dgm:t>
    </dgm:pt>
    <dgm:pt modelId="{4F6247DC-FA5D-4223-B3E0-6F9B704BFE5A}">
      <dgm:prSet phldrT="[Text]"/>
      <dgm:spPr/>
      <dgm:t>
        <a:bodyPr/>
        <a:lstStyle/>
        <a:p>
          <a:r>
            <a:rPr lang="en-US" dirty="0" smtClean="0"/>
            <a:t>BMI</a:t>
          </a:r>
          <a:endParaRPr lang="en-US" dirty="0"/>
        </a:p>
      </dgm:t>
    </dgm:pt>
    <dgm:pt modelId="{CB6B78A9-395F-4C16-B7DA-3A616706A1D2}" type="parTrans" cxnId="{F01893A0-3FB6-4AD9-957A-8A1A0E042AE2}">
      <dgm:prSet/>
      <dgm:spPr/>
      <dgm:t>
        <a:bodyPr/>
        <a:lstStyle/>
        <a:p>
          <a:endParaRPr lang="en-US"/>
        </a:p>
      </dgm:t>
    </dgm:pt>
    <dgm:pt modelId="{9CCA5F5F-F5E3-4ED2-936C-EF92AB00D91A}" type="sibTrans" cxnId="{F01893A0-3FB6-4AD9-957A-8A1A0E042AE2}">
      <dgm:prSet/>
      <dgm:spPr/>
      <dgm:t>
        <a:bodyPr/>
        <a:lstStyle/>
        <a:p>
          <a:endParaRPr lang="en-US"/>
        </a:p>
      </dgm:t>
    </dgm:pt>
    <dgm:pt modelId="{A87721AB-488D-489A-A3AB-3A966BDCDEAD}">
      <dgm:prSet phldrT="[Text]"/>
      <dgm:spPr/>
      <dgm:t>
        <a:bodyPr/>
        <a:lstStyle/>
        <a:p>
          <a:r>
            <a:rPr lang="en-US" dirty="0" smtClean="0"/>
            <a:t>50% &lt; 27.5</a:t>
          </a:r>
          <a:endParaRPr lang="en-US" dirty="0"/>
        </a:p>
      </dgm:t>
    </dgm:pt>
    <dgm:pt modelId="{1667134F-7F4A-4454-B610-D535DFB8BB17}" type="parTrans" cxnId="{5C0A0E9B-836A-483F-94B8-6A802FDD8362}">
      <dgm:prSet/>
      <dgm:spPr/>
      <dgm:t>
        <a:bodyPr/>
        <a:lstStyle/>
        <a:p>
          <a:endParaRPr lang="en-US"/>
        </a:p>
      </dgm:t>
    </dgm:pt>
    <dgm:pt modelId="{F7053752-590B-44E0-A04D-FB5966506A26}" type="sibTrans" cxnId="{5C0A0E9B-836A-483F-94B8-6A802FDD8362}">
      <dgm:prSet/>
      <dgm:spPr/>
      <dgm:t>
        <a:bodyPr/>
        <a:lstStyle/>
        <a:p>
          <a:endParaRPr lang="en-US"/>
        </a:p>
      </dgm:t>
    </dgm:pt>
    <dgm:pt modelId="{3CD40534-9857-4710-A6DA-ED8D2D3A0090}">
      <dgm:prSet phldrT="[Text]"/>
      <dgm:spPr/>
      <dgm:t>
        <a:bodyPr/>
        <a:lstStyle/>
        <a:p>
          <a:r>
            <a:rPr lang="en-US" dirty="0" smtClean="0"/>
            <a:t>PDRI</a:t>
          </a:r>
          <a:endParaRPr lang="en-US" dirty="0"/>
        </a:p>
      </dgm:t>
    </dgm:pt>
    <dgm:pt modelId="{31FD2477-8C7C-4C4D-B2D6-C355658D1CE4}" type="parTrans" cxnId="{D2B8C8F3-9A43-4100-8160-4DF5F131129B}">
      <dgm:prSet/>
      <dgm:spPr/>
      <dgm:t>
        <a:bodyPr/>
        <a:lstStyle/>
        <a:p>
          <a:endParaRPr lang="en-US"/>
        </a:p>
      </dgm:t>
    </dgm:pt>
    <dgm:pt modelId="{F3E62BC8-87F4-4EF1-82E8-B98229CCEB57}" type="sibTrans" cxnId="{D2B8C8F3-9A43-4100-8160-4DF5F131129B}">
      <dgm:prSet/>
      <dgm:spPr/>
      <dgm:t>
        <a:bodyPr/>
        <a:lstStyle/>
        <a:p>
          <a:endParaRPr lang="en-US"/>
        </a:p>
      </dgm:t>
    </dgm:pt>
    <dgm:pt modelId="{2EE3FF21-8FD3-4E62-AF47-80C141C10E45}">
      <dgm:prSet phldrT="[Text]"/>
      <dgm:spPr/>
      <dgm:t>
        <a:bodyPr/>
        <a:lstStyle/>
        <a:p>
          <a:r>
            <a:rPr lang="en-US" dirty="0" smtClean="0"/>
            <a:t>25% &lt; 2</a:t>
          </a:r>
          <a:endParaRPr lang="en-US" dirty="0"/>
        </a:p>
      </dgm:t>
    </dgm:pt>
    <dgm:pt modelId="{DFF5D796-9EBB-4F50-A39A-158C0E630AD0}" type="parTrans" cxnId="{34BA9D2C-EFF7-4DE7-9A41-828A5470241A}">
      <dgm:prSet/>
      <dgm:spPr/>
      <dgm:t>
        <a:bodyPr/>
        <a:lstStyle/>
        <a:p>
          <a:endParaRPr lang="en-US"/>
        </a:p>
      </dgm:t>
    </dgm:pt>
    <dgm:pt modelId="{C061E8AF-BCC0-4A94-A7A7-93790EBBB648}" type="sibTrans" cxnId="{34BA9D2C-EFF7-4DE7-9A41-828A5470241A}">
      <dgm:prSet/>
      <dgm:spPr/>
      <dgm:t>
        <a:bodyPr/>
        <a:lstStyle/>
        <a:p>
          <a:endParaRPr lang="en-US"/>
        </a:p>
      </dgm:t>
    </dgm:pt>
    <dgm:pt modelId="{B62CDC07-AC7B-4C0D-8520-BB8705194398}" type="pres">
      <dgm:prSet presAssocID="{453C94BB-5BDB-4798-BC38-235F4050D546}" presName="Name0" presStyleCnt="0">
        <dgm:presLayoutVars>
          <dgm:dir/>
          <dgm:animLvl val="lvl"/>
          <dgm:resizeHandles val="exact"/>
        </dgm:presLayoutVars>
      </dgm:prSet>
      <dgm:spPr/>
      <dgm:t>
        <a:bodyPr/>
        <a:lstStyle/>
        <a:p>
          <a:endParaRPr lang="en-US"/>
        </a:p>
      </dgm:t>
    </dgm:pt>
    <dgm:pt modelId="{0250B7E4-9599-4640-94DA-A32DE1E53F44}" type="pres">
      <dgm:prSet presAssocID="{7C9DC7AA-2C98-4F41-8D4C-76FABD4A39E9}" presName="linNode" presStyleCnt="0"/>
      <dgm:spPr/>
    </dgm:pt>
    <dgm:pt modelId="{078F8098-E6A2-4405-B377-CC4063365E72}" type="pres">
      <dgm:prSet presAssocID="{7C9DC7AA-2C98-4F41-8D4C-76FABD4A39E9}" presName="parentText" presStyleLbl="node1" presStyleIdx="0" presStyleCnt="3">
        <dgm:presLayoutVars>
          <dgm:chMax val="1"/>
          <dgm:bulletEnabled val="1"/>
        </dgm:presLayoutVars>
      </dgm:prSet>
      <dgm:spPr/>
      <dgm:t>
        <a:bodyPr/>
        <a:lstStyle/>
        <a:p>
          <a:endParaRPr lang="en-US"/>
        </a:p>
      </dgm:t>
    </dgm:pt>
    <dgm:pt modelId="{AFC44C2B-5D81-45EB-8C83-A8D35F03DEE9}" type="pres">
      <dgm:prSet presAssocID="{7C9DC7AA-2C98-4F41-8D4C-76FABD4A39E9}" presName="descendantText" presStyleLbl="alignAccFollowNode1" presStyleIdx="0" presStyleCnt="3">
        <dgm:presLayoutVars>
          <dgm:bulletEnabled val="1"/>
        </dgm:presLayoutVars>
      </dgm:prSet>
      <dgm:spPr/>
      <dgm:t>
        <a:bodyPr/>
        <a:lstStyle/>
        <a:p>
          <a:endParaRPr lang="en-US"/>
        </a:p>
      </dgm:t>
    </dgm:pt>
    <dgm:pt modelId="{A74EA3A7-6FAC-4B38-A616-8243BE4D776A}" type="pres">
      <dgm:prSet presAssocID="{DECBD358-0F45-4BEE-93C4-7F6B4A4A9094}" presName="sp" presStyleCnt="0"/>
      <dgm:spPr/>
    </dgm:pt>
    <dgm:pt modelId="{F7B6A88E-C9E0-4086-AD36-6C014CE509E7}" type="pres">
      <dgm:prSet presAssocID="{4F6247DC-FA5D-4223-B3E0-6F9B704BFE5A}" presName="linNode" presStyleCnt="0"/>
      <dgm:spPr/>
    </dgm:pt>
    <dgm:pt modelId="{971A3F9A-D1FB-43AC-A58D-48EBAC03EFCA}" type="pres">
      <dgm:prSet presAssocID="{4F6247DC-FA5D-4223-B3E0-6F9B704BFE5A}" presName="parentText" presStyleLbl="node1" presStyleIdx="1" presStyleCnt="3">
        <dgm:presLayoutVars>
          <dgm:chMax val="1"/>
          <dgm:bulletEnabled val="1"/>
        </dgm:presLayoutVars>
      </dgm:prSet>
      <dgm:spPr/>
      <dgm:t>
        <a:bodyPr/>
        <a:lstStyle/>
        <a:p>
          <a:endParaRPr lang="en-US"/>
        </a:p>
      </dgm:t>
    </dgm:pt>
    <dgm:pt modelId="{F5B13AC0-89B3-42EA-8A73-183BF2FD66E4}" type="pres">
      <dgm:prSet presAssocID="{4F6247DC-FA5D-4223-B3E0-6F9B704BFE5A}" presName="descendantText" presStyleLbl="alignAccFollowNode1" presStyleIdx="1" presStyleCnt="3">
        <dgm:presLayoutVars>
          <dgm:bulletEnabled val="1"/>
        </dgm:presLayoutVars>
      </dgm:prSet>
      <dgm:spPr/>
      <dgm:t>
        <a:bodyPr/>
        <a:lstStyle/>
        <a:p>
          <a:endParaRPr lang="en-US"/>
        </a:p>
      </dgm:t>
    </dgm:pt>
    <dgm:pt modelId="{872CA9D2-9F5F-4848-AA3A-D72C41163A61}" type="pres">
      <dgm:prSet presAssocID="{9CCA5F5F-F5E3-4ED2-936C-EF92AB00D91A}" presName="sp" presStyleCnt="0"/>
      <dgm:spPr/>
    </dgm:pt>
    <dgm:pt modelId="{FBE7504D-5687-4308-968E-25695BBC6013}" type="pres">
      <dgm:prSet presAssocID="{3CD40534-9857-4710-A6DA-ED8D2D3A0090}" presName="linNode" presStyleCnt="0"/>
      <dgm:spPr/>
    </dgm:pt>
    <dgm:pt modelId="{DEE34C56-1FE2-4012-9C4E-458757D9FE35}" type="pres">
      <dgm:prSet presAssocID="{3CD40534-9857-4710-A6DA-ED8D2D3A0090}" presName="parentText" presStyleLbl="node1" presStyleIdx="2" presStyleCnt="3">
        <dgm:presLayoutVars>
          <dgm:chMax val="1"/>
          <dgm:bulletEnabled val="1"/>
        </dgm:presLayoutVars>
      </dgm:prSet>
      <dgm:spPr/>
      <dgm:t>
        <a:bodyPr/>
        <a:lstStyle/>
        <a:p>
          <a:endParaRPr lang="en-US"/>
        </a:p>
      </dgm:t>
    </dgm:pt>
    <dgm:pt modelId="{EBFBABC8-B594-4099-86CD-78F31C85C1D9}" type="pres">
      <dgm:prSet presAssocID="{3CD40534-9857-4710-A6DA-ED8D2D3A0090}" presName="descendantText" presStyleLbl="alignAccFollowNode1" presStyleIdx="2" presStyleCnt="3">
        <dgm:presLayoutVars>
          <dgm:bulletEnabled val="1"/>
        </dgm:presLayoutVars>
      </dgm:prSet>
      <dgm:spPr/>
      <dgm:t>
        <a:bodyPr/>
        <a:lstStyle/>
        <a:p>
          <a:endParaRPr lang="en-US"/>
        </a:p>
      </dgm:t>
    </dgm:pt>
  </dgm:ptLst>
  <dgm:cxnLst>
    <dgm:cxn modelId="{EA69F0D4-47B6-49E9-9B32-7CE6E831B278}" srcId="{7C9DC7AA-2C98-4F41-8D4C-76FABD4A39E9}" destId="{B36E1771-DA9E-412E-90D2-177A4DCC9EE3}" srcOrd="0" destOrd="0" parTransId="{49D26EDF-2551-44B0-AC60-DC3F54AD0901}" sibTransId="{7CF04A12-59EB-4310-B7A6-42C454C96240}"/>
    <dgm:cxn modelId="{19969BDE-6407-4B2D-9830-727FB30A2CE6}" type="presOf" srcId="{453C94BB-5BDB-4798-BC38-235F4050D546}" destId="{B62CDC07-AC7B-4C0D-8520-BB8705194398}" srcOrd="0" destOrd="0" presId="urn:microsoft.com/office/officeart/2005/8/layout/vList5"/>
    <dgm:cxn modelId="{7C9D7E6F-7F7F-412B-8C48-FC645D0A7FE3}" srcId="{7C9DC7AA-2C98-4F41-8D4C-76FABD4A39E9}" destId="{F270C23A-4C2C-4721-A891-148CF99B4744}" srcOrd="1" destOrd="0" parTransId="{DFAD6318-C9E1-4D4D-AFE3-272984E30E10}" sibTransId="{E50E4FC1-BC94-48BD-AA4E-326457C5F8B1}"/>
    <dgm:cxn modelId="{34BA9D2C-EFF7-4DE7-9A41-828A5470241A}" srcId="{3CD40534-9857-4710-A6DA-ED8D2D3A0090}" destId="{2EE3FF21-8FD3-4E62-AF47-80C141C10E45}" srcOrd="0" destOrd="0" parTransId="{DFF5D796-9EBB-4F50-A39A-158C0E630AD0}" sibTransId="{C061E8AF-BCC0-4A94-A7A7-93790EBBB648}"/>
    <dgm:cxn modelId="{D2B8C8F3-9A43-4100-8160-4DF5F131129B}" srcId="{453C94BB-5BDB-4798-BC38-235F4050D546}" destId="{3CD40534-9857-4710-A6DA-ED8D2D3A0090}" srcOrd="2" destOrd="0" parTransId="{31FD2477-8C7C-4C4D-B2D6-C355658D1CE4}" sibTransId="{F3E62BC8-87F4-4EF1-82E8-B98229CCEB57}"/>
    <dgm:cxn modelId="{F01893A0-3FB6-4AD9-957A-8A1A0E042AE2}" srcId="{453C94BB-5BDB-4798-BC38-235F4050D546}" destId="{4F6247DC-FA5D-4223-B3E0-6F9B704BFE5A}" srcOrd="1" destOrd="0" parTransId="{CB6B78A9-395F-4C16-B7DA-3A616706A1D2}" sibTransId="{9CCA5F5F-F5E3-4ED2-936C-EF92AB00D91A}"/>
    <dgm:cxn modelId="{9CE58B49-C5D7-48B4-977B-9404B8A1F1B4}" type="presOf" srcId="{F270C23A-4C2C-4721-A891-148CF99B4744}" destId="{AFC44C2B-5D81-45EB-8C83-A8D35F03DEE9}" srcOrd="0" destOrd="1" presId="urn:microsoft.com/office/officeart/2005/8/layout/vList5"/>
    <dgm:cxn modelId="{3DA41AD2-4A48-4F08-98F5-505E02A2A717}" type="presOf" srcId="{2EE3FF21-8FD3-4E62-AF47-80C141C10E45}" destId="{EBFBABC8-B594-4099-86CD-78F31C85C1D9}" srcOrd="0" destOrd="0" presId="urn:microsoft.com/office/officeart/2005/8/layout/vList5"/>
    <dgm:cxn modelId="{E9C1D427-81D0-44A6-A674-BA030A2D30D4}" type="presOf" srcId="{3CD40534-9857-4710-A6DA-ED8D2D3A0090}" destId="{DEE34C56-1FE2-4012-9C4E-458757D9FE35}" srcOrd="0" destOrd="0" presId="urn:microsoft.com/office/officeart/2005/8/layout/vList5"/>
    <dgm:cxn modelId="{0F70EEB2-2F7F-4D09-8C7B-A98DBB2D511B}" type="presOf" srcId="{7C9DC7AA-2C98-4F41-8D4C-76FABD4A39E9}" destId="{078F8098-E6A2-4405-B377-CC4063365E72}" srcOrd="0" destOrd="0" presId="urn:microsoft.com/office/officeart/2005/8/layout/vList5"/>
    <dgm:cxn modelId="{93587611-1407-4E49-BDDE-7502A48ABA29}" type="presOf" srcId="{A87721AB-488D-489A-A3AB-3A966BDCDEAD}" destId="{F5B13AC0-89B3-42EA-8A73-183BF2FD66E4}" srcOrd="0" destOrd="0" presId="urn:microsoft.com/office/officeart/2005/8/layout/vList5"/>
    <dgm:cxn modelId="{5C0A0E9B-836A-483F-94B8-6A802FDD8362}" srcId="{4F6247DC-FA5D-4223-B3E0-6F9B704BFE5A}" destId="{A87721AB-488D-489A-A3AB-3A966BDCDEAD}" srcOrd="0" destOrd="0" parTransId="{1667134F-7F4A-4454-B610-D535DFB8BB17}" sibTransId="{F7053752-590B-44E0-A04D-FB5966506A26}"/>
    <dgm:cxn modelId="{07971D3D-8B63-4A67-8AC7-996DAAF64F54}" srcId="{453C94BB-5BDB-4798-BC38-235F4050D546}" destId="{7C9DC7AA-2C98-4F41-8D4C-76FABD4A39E9}" srcOrd="0" destOrd="0" parTransId="{B76DC590-7B18-4668-B7E3-A6110744CFA1}" sibTransId="{DECBD358-0F45-4BEE-93C4-7F6B4A4A9094}"/>
    <dgm:cxn modelId="{FD8EFCC0-8C82-45BF-880F-E8E1DF348DDB}" type="presOf" srcId="{B36E1771-DA9E-412E-90D2-177A4DCC9EE3}" destId="{AFC44C2B-5D81-45EB-8C83-A8D35F03DEE9}" srcOrd="0" destOrd="0" presId="urn:microsoft.com/office/officeart/2005/8/layout/vList5"/>
    <dgm:cxn modelId="{1422920E-A714-41C9-81B4-6FD156D493E0}" type="presOf" srcId="{4F6247DC-FA5D-4223-B3E0-6F9B704BFE5A}" destId="{971A3F9A-D1FB-43AC-A58D-48EBAC03EFCA}" srcOrd="0" destOrd="0" presId="urn:microsoft.com/office/officeart/2005/8/layout/vList5"/>
    <dgm:cxn modelId="{3477E684-F7BD-4FE7-B385-42D77B0E2E1C}" type="presParOf" srcId="{B62CDC07-AC7B-4C0D-8520-BB8705194398}" destId="{0250B7E4-9599-4640-94DA-A32DE1E53F44}" srcOrd="0" destOrd="0" presId="urn:microsoft.com/office/officeart/2005/8/layout/vList5"/>
    <dgm:cxn modelId="{5D262919-D2A0-4AE2-9193-6C5B6F3B98FB}" type="presParOf" srcId="{0250B7E4-9599-4640-94DA-A32DE1E53F44}" destId="{078F8098-E6A2-4405-B377-CC4063365E72}" srcOrd="0" destOrd="0" presId="urn:microsoft.com/office/officeart/2005/8/layout/vList5"/>
    <dgm:cxn modelId="{33865270-1257-4499-84E7-F0C42B682071}" type="presParOf" srcId="{0250B7E4-9599-4640-94DA-A32DE1E53F44}" destId="{AFC44C2B-5D81-45EB-8C83-A8D35F03DEE9}" srcOrd="1" destOrd="0" presId="urn:microsoft.com/office/officeart/2005/8/layout/vList5"/>
    <dgm:cxn modelId="{E32C45BD-4F9A-4C83-AC53-6B886FA2B295}" type="presParOf" srcId="{B62CDC07-AC7B-4C0D-8520-BB8705194398}" destId="{A74EA3A7-6FAC-4B38-A616-8243BE4D776A}" srcOrd="1" destOrd="0" presId="urn:microsoft.com/office/officeart/2005/8/layout/vList5"/>
    <dgm:cxn modelId="{3CE9B631-78F5-4495-9856-4BCACD2A8D31}" type="presParOf" srcId="{B62CDC07-AC7B-4C0D-8520-BB8705194398}" destId="{F7B6A88E-C9E0-4086-AD36-6C014CE509E7}" srcOrd="2" destOrd="0" presId="urn:microsoft.com/office/officeart/2005/8/layout/vList5"/>
    <dgm:cxn modelId="{E7D19CEC-E6D2-4FFE-8CBA-79D25C1D8671}" type="presParOf" srcId="{F7B6A88E-C9E0-4086-AD36-6C014CE509E7}" destId="{971A3F9A-D1FB-43AC-A58D-48EBAC03EFCA}" srcOrd="0" destOrd="0" presId="urn:microsoft.com/office/officeart/2005/8/layout/vList5"/>
    <dgm:cxn modelId="{31050CF0-E4B6-41EB-B6CE-C6218D131DB0}" type="presParOf" srcId="{F7B6A88E-C9E0-4086-AD36-6C014CE509E7}" destId="{F5B13AC0-89B3-42EA-8A73-183BF2FD66E4}" srcOrd="1" destOrd="0" presId="urn:microsoft.com/office/officeart/2005/8/layout/vList5"/>
    <dgm:cxn modelId="{63BC3E4E-9B09-474B-A0CF-FFC2E943E872}" type="presParOf" srcId="{B62CDC07-AC7B-4C0D-8520-BB8705194398}" destId="{872CA9D2-9F5F-4848-AA3A-D72C41163A61}" srcOrd="3" destOrd="0" presId="urn:microsoft.com/office/officeart/2005/8/layout/vList5"/>
    <dgm:cxn modelId="{3B53A3E4-6227-4CB8-9370-AEF489E37BC1}" type="presParOf" srcId="{B62CDC07-AC7B-4C0D-8520-BB8705194398}" destId="{FBE7504D-5687-4308-968E-25695BBC6013}" srcOrd="4" destOrd="0" presId="urn:microsoft.com/office/officeart/2005/8/layout/vList5"/>
    <dgm:cxn modelId="{346D86B3-C07B-4566-A219-B4A35A968F0D}" type="presParOf" srcId="{FBE7504D-5687-4308-968E-25695BBC6013}" destId="{DEE34C56-1FE2-4012-9C4E-458757D9FE35}" srcOrd="0" destOrd="0" presId="urn:microsoft.com/office/officeart/2005/8/layout/vList5"/>
    <dgm:cxn modelId="{29B141B6-11B6-4EFC-8F0F-9071C8F709E5}" type="presParOf" srcId="{FBE7504D-5687-4308-968E-25695BBC6013}" destId="{EBFBABC8-B594-4099-86CD-78F31C85C1D9}"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42C630-22B8-4A0B-963C-09BC1C1E8496}">
      <dsp:nvSpPr>
        <dsp:cNvPr id="0" name=""/>
        <dsp:cNvSpPr/>
      </dsp:nvSpPr>
      <dsp:spPr>
        <a:xfrm>
          <a:off x="41" y="1305758"/>
          <a:ext cx="3994675" cy="1393051"/>
        </a:xfrm>
        <a:prstGeom prst="rect">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117856" rIns="206248" bIns="117856" numCol="1" spcCol="1270" anchor="ctr" anchorCtr="0">
          <a:noAutofit/>
        </a:bodyPr>
        <a:lstStyle/>
        <a:p>
          <a:pPr lvl="0" algn="ctr" defTabSz="1289050">
            <a:lnSpc>
              <a:spcPct val="90000"/>
            </a:lnSpc>
            <a:spcBef>
              <a:spcPct val="0"/>
            </a:spcBef>
            <a:spcAft>
              <a:spcPct val="35000"/>
            </a:spcAft>
          </a:pPr>
          <a:r>
            <a:rPr lang="en-US" sz="2900" b="1" kern="1200" dirty="0" smtClean="0">
              <a:latin typeface="Arial" panose="020B0604020202020204" pitchFamily="34" charset="0"/>
              <a:cs typeface="Arial" panose="020B0604020202020204" pitchFamily="34" charset="0"/>
            </a:rPr>
            <a:t>Increase number of transplants</a:t>
          </a:r>
          <a:endParaRPr lang="en-US" sz="2900" b="1" kern="1200" dirty="0">
            <a:latin typeface="Arial" panose="020B0604020202020204" pitchFamily="34" charset="0"/>
            <a:cs typeface="Arial" panose="020B0604020202020204" pitchFamily="34" charset="0"/>
          </a:endParaRPr>
        </a:p>
      </dsp:txBody>
      <dsp:txXfrm>
        <a:off x="41" y="1305758"/>
        <a:ext cx="3994675" cy="1393051"/>
      </dsp:txXfrm>
    </dsp:sp>
    <dsp:sp modelId="{18AAC9E2-1869-4607-BB6D-27B96748D22A}">
      <dsp:nvSpPr>
        <dsp:cNvPr id="0" name=""/>
        <dsp:cNvSpPr/>
      </dsp:nvSpPr>
      <dsp:spPr>
        <a:xfrm>
          <a:off x="41" y="2698809"/>
          <a:ext cx="3994675" cy="1641853"/>
        </a:xfrm>
        <a:prstGeom prst="rect">
          <a:avLst/>
        </a:prstGeom>
        <a:solidFill>
          <a:schemeClr val="accent2">
            <a:alpha val="90000"/>
            <a:tint val="40000"/>
            <a:hueOff val="0"/>
            <a:satOff val="0"/>
            <a:lumOff val="0"/>
            <a:alphaOff val="0"/>
          </a:schemeClr>
        </a:solidFill>
        <a:ln w="2857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latin typeface="Arial" panose="020B0604020202020204" pitchFamily="34" charset="0"/>
              <a:cs typeface="Arial" panose="020B0604020202020204" pitchFamily="34" charset="0"/>
            </a:rPr>
            <a:t>Strong probability to increase number of high-quality </a:t>
          </a:r>
          <a:r>
            <a:rPr lang="en-US" sz="2400" kern="1200" dirty="0" err="1" smtClean="0">
              <a:latin typeface="Arial" panose="020B0604020202020204" pitchFamily="34" charset="0"/>
              <a:cs typeface="Arial" panose="020B0604020202020204" pitchFamily="34" charset="0"/>
            </a:rPr>
            <a:t>pancreata</a:t>
          </a:r>
          <a:r>
            <a:rPr lang="en-US" sz="2400" kern="1200" dirty="0" smtClean="0">
              <a:latin typeface="Arial" panose="020B0604020202020204" pitchFamily="34" charset="0"/>
              <a:cs typeface="Arial" panose="020B0604020202020204" pitchFamily="34" charset="0"/>
            </a:rPr>
            <a:t> available</a:t>
          </a:r>
          <a:endParaRPr lang="en-US" sz="2400" kern="1200" dirty="0">
            <a:latin typeface="Arial" panose="020B0604020202020204" pitchFamily="34" charset="0"/>
            <a:cs typeface="Arial" panose="020B0604020202020204" pitchFamily="34" charset="0"/>
          </a:endParaRPr>
        </a:p>
      </dsp:txBody>
      <dsp:txXfrm>
        <a:off x="41" y="2698809"/>
        <a:ext cx="3994675" cy="1641853"/>
      </dsp:txXfrm>
    </dsp:sp>
    <dsp:sp modelId="{1158CD68-2F0B-4245-9AA7-F0E3AED57862}">
      <dsp:nvSpPr>
        <dsp:cNvPr id="0" name=""/>
        <dsp:cNvSpPr/>
      </dsp:nvSpPr>
      <dsp:spPr>
        <a:xfrm>
          <a:off x="4553971" y="1305758"/>
          <a:ext cx="3994675" cy="1393051"/>
        </a:xfrm>
        <a:prstGeom prst="rect">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117856" rIns="206248" bIns="117856" numCol="1" spcCol="1270" anchor="ctr" anchorCtr="0">
          <a:noAutofit/>
        </a:bodyPr>
        <a:lstStyle/>
        <a:p>
          <a:pPr lvl="0" algn="ctr" defTabSz="1289050">
            <a:lnSpc>
              <a:spcPct val="90000"/>
            </a:lnSpc>
            <a:spcBef>
              <a:spcPct val="0"/>
            </a:spcBef>
            <a:spcAft>
              <a:spcPct val="35000"/>
            </a:spcAft>
          </a:pPr>
          <a:r>
            <a:rPr lang="en-US" sz="2900" b="1" kern="1200" dirty="0" smtClean="0">
              <a:latin typeface="Arial" panose="020B0604020202020204" pitchFamily="34" charset="0"/>
              <a:cs typeface="Arial" panose="020B0604020202020204" pitchFamily="34" charset="0"/>
            </a:rPr>
            <a:t>Improve survival for patients with end stage organ failure </a:t>
          </a:r>
          <a:endParaRPr lang="en-US" sz="2900" b="1" kern="1200" dirty="0">
            <a:latin typeface="Arial" panose="020B0604020202020204" pitchFamily="34" charset="0"/>
            <a:cs typeface="Arial" panose="020B0604020202020204" pitchFamily="34" charset="0"/>
          </a:endParaRPr>
        </a:p>
      </dsp:txBody>
      <dsp:txXfrm>
        <a:off x="4553971" y="1305758"/>
        <a:ext cx="3994675" cy="1393051"/>
      </dsp:txXfrm>
    </dsp:sp>
    <dsp:sp modelId="{F10CB869-F470-4F5F-8B69-DCF15D1DDF19}">
      <dsp:nvSpPr>
        <dsp:cNvPr id="0" name=""/>
        <dsp:cNvSpPr/>
      </dsp:nvSpPr>
      <dsp:spPr>
        <a:xfrm>
          <a:off x="4553971" y="2698809"/>
          <a:ext cx="3994675" cy="1641853"/>
        </a:xfrm>
        <a:prstGeom prst="rect">
          <a:avLst/>
        </a:prstGeom>
        <a:solidFill>
          <a:schemeClr val="accent2">
            <a:alpha val="90000"/>
            <a:tint val="40000"/>
            <a:hueOff val="0"/>
            <a:satOff val="0"/>
            <a:lumOff val="0"/>
            <a:alphaOff val="0"/>
          </a:schemeClr>
        </a:solidFill>
        <a:ln w="28575"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latin typeface="Arial" panose="020B0604020202020204" pitchFamily="34" charset="0"/>
              <a:cs typeface="Arial" panose="020B0604020202020204" pitchFamily="34" charset="0"/>
            </a:rPr>
            <a:t>Promote best use of donated organs</a:t>
          </a:r>
          <a:endParaRPr lang="en-US" sz="2400" kern="1200" dirty="0">
            <a:latin typeface="Arial" panose="020B0604020202020204" pitchFamily="34" charset="0"/>
            <a:cs typeface="Arial" panose="020B0604020202020204" pitchFamily="34" charset="0"/>
          </a:endParaRPr>
        </a:p>
        <a:p>
          <a:pPr marL="228600" lvl="1" indent="-228600" algn="l" defTabSz="1066800">
            <a:lnSpc>
              <a:spcPct val="90000"/>
            </a:lnSpc>
            <a:spcBef>
              <a:spcPct val="0"/>
            </a:spcBef>
            <a:spcAft>
              <a:spcPct val="15000"/>
            </a:spcAft>
            <a:buChar char="••"/>
          </a:pPr>
          <a:r>
            <a:rPr lang="en-US" sz="2400" kern="1200" dirty="0" smtClean="0">
              <a:latin typeface="Arial" panose="020B0604020202020204" pitchFamily="34" charset="0"/>
              <a:cs typeface="Arial" panose="020B0604020202020204" pitchFamily="34" charset="0"/>
            </a:rPr>
            <a:t>Better matched donated organs to recipients </a:t>
          </a:r>
          <a:endParaRPr lang="en-US" sz="2400" kern="1200" dirty="0">
            <a:latin typeface="Arial" panose="020B0604020202020204" pitchFamily="34" charset="0"/>
            <a:cs typeface="Arial" panose="020B0604020202020204" pitchFamily="34" charset="0"/>
          </a:endParaRPr>
        </a:p>
      </dsp:txBody>
      <dsp:txXfrm>
        <a:off x="4553971" y="2698809"/>
        <a:ext cx="3994675" cy="16418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72B312-8A2F-42A6-BD7A-10DAE6DC2E9A}">
      <dsp:nvSpPr>
        <dsp:cNvPr id="0" name=""/>
        <dsp:cNvSpPr/>
      </dsp:nvSpPr>
      <dsp:spPr>
        <a:xfrm>
          <a:off x="0" y="0"/>
          <a:ext cx="8409482" cy="0"/>
        </a:xfrm>
        <a:prstGeom prst="line">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164E4D-52C9-4693-9BB3-731FD558CDB5}">
      <dsp:nvSpPr>
        <dsp:cNvPr id="0" name=""/>
        <dsp:cNvSpPr/>
      </dsp:nvSpPr>
      <dsp:spPr>
        <a:xfrm>
          <a:off x="0" y="0"/>
          <a:ext cx="2083628" cy="1285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Product</a:t>
          </a:r>
          <a:endParaRPr lang="en-US" sz="2000" b="1" kern="1200" dirty="0">
            <a:solidFill>
              <a:schemeClr val="tx1"/>
            </a:solidFill>
            <a:latin typeface="Arial" panose="020B0604020202020204" pitchFamily="34" charset="0"/>
            <a:cs typeface="Arial" panose="020B0604020202020204" pitchFamily="34" charset="0"/>
          </a:endParaRPr>
        </a:p>
      </dsp:txBody>
      <dsp:txXfrm>
        <a:off x="0" y="0"/>
        <a:ext cx="2083628" cy="1285406"/>
      </dsp:txXfrm>
    </dsp:sp>
    <dsp:sp modelId="{61BBD1D9-C9D7-41CB-B9D0-28A16CBCAB48}">
      <dsp:nvSpPr>
        <dsp:cNvPr id="0" name=""/>
        <dsp:cNvSpPr/>
      </dsp:nvSpPr>
      <dsp:spPr>
        <a:xfrm>
          <a:off x="2202133" y="58370"/>
          <a:ext cx="6201746" cy="1167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smtClean="0">
              <a:solidFill>
                <a:schemeClr val="tx1"/>
              </a:solidFill>
              <a:latin typeface="Arial" panose="020B0604020202020204" pitchFamily="34" charset="0"/>
              <a:cs typeface="Arial" panose="020B0604020202020204" pitchFamily="34" charset="0"/>
            </a:rPr>
            <a:t>Policy 2.11.E </a:t>
          </a:r>
          <a:endParaRPr lang="en-US" sz="2000" kern="1200" dirty="0">
            <a:solidFill>
              <a:schemeClr val="tx1"/>
            </a:solidFill>
            <a:latin typeface="Arial" panose="020B0604020202020204" pitchFamily="34" charset="0"/>
            <a:cs typeface="Arial" panose="020B0604020202020204" pitchFamily="34" charset="0"/>
          </a:endParaRPr>
        </a:p>
      </dsp:txBody>
      <dsp:txXfrm>
        <a:off x="2202133" y="58370"/>
        <a:ext cx="6201746" cy="1167410"/>
      </dsp:txXfrm>
    </dsp:sp>
    <dsp:sp modelId="{151C5AA3-6813-4CAD-A994-5131D6BBE9AD}">
      <dsp:nvSpPr>
        <dsp:cNvPr id="0" name=""/>
        <dsp:cNvSpPr/>
      </dsp:nvSpPr>
      <dsp:spPr>
        <a:xfrm>
          <a:off x="2083628" y="1225780"/>
          <a:ext cx="6320251" cy="0"/>
        </a:xfrm>
        <a:prstGeom prst="line">
          <a:avLst/>
        </a:prstGeom>
        <a:solidFill>
          <a:schemeClr val="accent2">
            <a:hueOff val="0"/>
            <a:satOff val="0"/>
            <a:lumOff val="0"/>
            <a:alphaOff val="0"/>
          </a:schemeClr>
        </a:solidFill>
        <a:ln w="285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BC7001-A7F3-439C-96BF-29AA2FFC3FD0}">
      <dsp:nvSpPr>
        <dsp:cNvPr id="0" name=""/>
        <dsp:cNvSpPr/>
      </dsp:nvSpPr>
      <dsp:spPr>
        <a:xfrm>
          <a:off x="0" y="1285406"/>
          <a:ext cx="8409482" cy="0"/>
        </a:xfrm>
        <a:prstGeom prst="line">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E21AA4-E753-4588-9BC0-C124E9356183}">
      <dsp:nvSpPr>
        <dsp:cNvPr id="0" name=""/>
        <dsp:cNvSpPr/>
      </dsp:nvSpPr>
      <dsp:spPr>
        <a:xfrm>
          <a:off x="0" y="1285406"/>
          <a:ext cx="2093756" cy="1285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Target Population Impact:  </a:t>
          </a:r>
          <a:endParaRPr lang="en-US" sz="2000" i="1" kern="1200" dirty="0">
            <a:solidFill>
              <a:schemeClr val="tx1"/>
            </a:solidFill>
            <a:latin typeface="Arial" panose="020B0604020202020204" pitchFamily="34" charset="0"/>
            <a:cs typeface="Arial" panose="020B0604020202020204" pitchFamily="34" charset="0"/>
          </a:endParaRPr>
        </a:p>
      </dsp:txBody>
      <dsp:txXfrm>
        <a:off x="0" y="1285406"/>
        <a:ext cx="2093756" cy="1285406"/>
      </dsp:txXfrm>
    </dsp:sp>
    <dsp:sp modelId="{A25D3FC2-CC95-4E66-9F45-8730BC74FE22}">
      <dsp:nvSpPr>
        <dsp:cNvPr id="0" name=""/>
        <dsp:cNvSpPr/>
      </dsp:nvSpPr>
      <dsp:spPr>
        <a:xfrm>
          <a:off x="2212014" y="1343777"/>
          <a:ext cx="6188853" cy="1167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endParaRPr lang="en-US" sz="2000" i="1" kern="1200" dirty="0">
            <a:solidFill>
              <a:schemeClr val="tx1"/>
            </a:solidFill>
            <a:latin typeface="Arial" panose="020B0604020202020204" pitchFamily="34" charset="0"/>
            <a:cs typeface="Arial" panose="020B0604020202020204" pitchFamily="34" charset="0"/>
          </a:endParaRPr>
        </a:p>
      </dsp:txBody>
      <dsp:txXfrm>
        <a:off x="2212014" y="1343777"/>
        <a:ext cx="6188853" cy="1167410"/>
      </dsp:txXfrm>
    </dsp:sp>
    <dsp:sp modelId="{7CA78E68-D3BD-4481-A6E9-F5B1FE2EC337}">
      <dsp:nvSpPr>
        <dsp:cNvPr id="0" name=""/>
        <dsp:cNvSpPr/>
      </dsp:nvSpPr>
      <dsp:spPr>
        <a:xfrm>
          <a:off x="2093756" y="2511187"/>
          <a:ext cx="6307111" cy="0"/>
        </a:xfrm>
        <a:prstGeom prst="line">
          <a:avLst/>
        </a:prstGeom>
        <a:solidFill>
          <a:schemeClr val="accent2">
            <a:hueOff val="0"/>
            <a:satOff val="0"/>
            <a:lumOff val="0"/>
            <a:alphaOff val="0"/>
          </a:schemeClr>
        </a:solidFill>
        <a:ln w="285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29DEEA-F388-446E-B22C-6373E22BE969}">
      <dsp:nvSpPr>
        <dsp:cNvPr id="0" name=""/>
        <dsp:cNvSpPr/>
      </dsp:nvSpPr>
      <dsp:spPr>
        <a:xfrm>
          <a:off x="0" y="2570813"/>
          <a:ext cx="8409482" cy="0"/>
        </a:xfrm>
        <a:prstGeom prst="line">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B2DCDC-7274-477E-BFB8-85CD2E556C33}">
      <dsp:nvSpPr>
        <dsp:cNvPr id="0" name=""/>
        <dsp:cNvSpPr/>
      </dsp:nvSpPr>
      <dsp:spPr>
        <a:xfrm>
          <a:off x="0" y="2570813"/>
          <a:ext cx="2167629" cy="1285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Total IT Implementation Hours</a:t>
          </a:r>
          <a:endParaRPr lang="en-US" sz="2000" kern="1200" dirty="0">
            <a:solidFill>
              <a:schemeClr val="tx1"/>
            </a:solidFill>
            <a:latin typeface="Arial" panose="020B0604020202020204" pitchFamily="34" charset="0"/>
            <a:cs typeface="Arial" panose="020B0604020202020204" pitchFamily="34" charset="0"/>
          </a:endParaRPr>
        </a:p>
      </dsp:txBody>
      <dsp:txXfrm>
        <a:off x="0" y="2570813"/>
        <a:ext cx="2167629" cy="1285406"/>
      </dsp:txXfrm>
    </dsp:sp>
    <dsp:sp modelId="{EE9F9188-CC40-4834-A3BE-74371158E0C7}">
      <dsp:nvSpPr>
        <dsp:cNvPr id="0" name=""/>
        <dsp:cNvSpPr/>
      </dsp:nvSpPr>
      <dsp:spPr>
        <a:xfrm>
          <a:off x="2276894" y="2629184"/>
          <a:ext cx="6123208" cy="1167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560/10,680</a:t>
          </a:r>
          <a:endParaRPr lang="en-US" sz="2000" b="1" kern="1200" dirty="0">
            <a:solidFill>
              <a:schemeClr val="tx1"/>
            </a:solidFill>
            <a:latin typeface="Arial" panose="020B0604020202020204" pitchFamily="34" charset="0"/>
            <a:cs typeface="Arial" panose="020B0604020202020204" pitchFamily="34" charset="0"/>
          </a:endParaRPr>
        </a:p>
      </dsp:txBody>
      <dsp:txXfrm>
        <a:off x="2276894" y="2629184"/>
        <a:ext cx="6123208" cy="1167410"/>
      </dsp:txXfrm>
    </dsp:sp>
    <dsp:sp modelId="{B0537281-4626-4971-B653-91772C9025B6}">
      <dsp:nvSpPr>
        <dsp:cNvPr id="0" name=""/>
        <dsp:cNvSpPr/>
      </dsp:nvSpPr>
      <dsp:spPr>
        <a:xfrm>
          <a:off x="2167629" y="3796594"/>
          <a:ext cx="5827508" cy="0"/>
        </a:xfrm>
        <a:prstGeom prst="line">
          <a:avLst/>
        </a:prstGeom>
        <a:solidFill>
          <a:schemeClr val="accent2">
            <a:hueOff val="0"/>
            <a:satOff val="0"/>
            <a:lumOff val="0"/>
            <a:alphaOff val="0"/>
          </a:schemeClr>
        </a:solidFill>
        <a:ln w="285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8AB323A-62E1-4835-95AC-FAB9E52EE188}">
      <dsp:nvSpPr>
        <dsp:cNvPr id="0" name=""/>
        <dsp:cNvSpPr/>
      </dsp:nvSpPr>
      <dsp:spPr>
        <a:xfrm>
          <a:off x="0" y="3856220"/>
          <a:ext cx="8409482" cy="0"/>
        </a:xfrm>
        <a:prstGeom prst="line">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C3D47B-7D2E-4AF0-A293-9DFB5F3B4F90}">
      <dsp:nvSpPr>
        <dsp:cNvPr id="0" name=""/>
        <dsp:cNvSpPr/>
      </dsp:nvSpPr>
      <dsp:spPr>
        <a:xfrm>
          <a:off x="0" y="3856220"/>
          <a:ext cx="2083628" cy="1285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Total Overall Implementation Hours</a:t>
          </a:r>
          <a:endParaRPr lang="en-US" sz="2000" kern="1200" dirty="0">
            <a:solidFill>
              <a:schemeClr val="tx1"/>
            </a:solidFill>
            <a:latin typeface="Arial" panose="020B0604020202020204" pitchFamily="34" charset="0"/>
            <a:cs typeface="Arial" panose="020B0604020202020204" pitchFamily="34" charset="0"/>
          </a:endParaRPr>
        </a:p>
      </dsp:txBody>
      <dsp:txXfrm>
        <a:off x="0" y="3856220"/>
        <a:ext cx="2083628" cy="1285406"/>
      </dsp:txXfrm>
    </dsp:sp>
    <dsp:sp modelId="{7A7172AA-0237-49BC-85E3-061D0C7C38A2}">
      <dsp:nvSpPr>
        <dsp:cNvPr id="0" name=""/>
        <dsp:cNvSpPr/>
      </dsp:nvSpPr>
      <dsp:spPr>
        <a:xfrm>
          <a:off x="2202133" y="3914590"/>
          <a:ext cx="6201746" cy="1167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705/17,885</a:t>
          </a:r>
          <a:endParaRPr lang="en-US" sz="2000" kern="1200" dirty="0">
            <a:solidFill>
              <a:schemeClr val="tx1"/>
            </a:solidFill>
            <a:latin typeface="Arial" panose="020B0604020202020204" pitchFamily="34" charset="0"/>
            <a:cs typeface="Arial" panose="020B0604020202020204" pitchFamily="34" charset="0"/>
          </a:endParaRPr>
        </a:p>
      </dsp:txBody>
      <dsp:txXfrm>
        <a:off x="2202133" y="3914590"/>
        <a:ext cx="6201746" cy="1167410"/>
      </dsp:txXfrm>
    </dsp:sp>
    <dsp:sp modelId="{2BA77281-6C10-4B12-BF61-02C9E881358D}">
      <dsp:nvSpPr>
        <dsp:cNvPr id="0" name=""/>
        <dsp:cNvSpPr/>
      </dsp:nvSpPr>
      <dsp:spPr>
        <a:xfrm>
          <a:off x="2083628" y="5082001"/>
          <a:ext cx="6320251" cy="0"/>
        </a:xfrm>
        <a:prstGeom prst="line">
          <a:avLst/>
        </a:prstGeom>
        <a:solidFill>
          <a:schemeClr val="accent2">
            <a:hueOff val="0"/>
            <a:satOff val="0"/>
            <a:lumOff val="0"/>
            <a:alphaOff val="0"/>
          </a:schemeClr>
        </a:solidFill>
        <a:ln w="285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547CAC-EDD0-4FFF-B51E-C2F8131B8DCB}" type="datetimeFigureOut">
              <a:rPr lang="en-US" smtClean="0"/>
              <a:t>11/7/2014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A83B56-3694-4393-919B-CFBF1FCB0A1D}" type="slidenum">
              <a:rPr lang="en-US" smtClean="0"/>
              <a:t>‹#›</a:t>
            </a:fld>
            <a:endParaRPr lang="en-US"/>
          </a:p>
        </p:txBody>
      </p:sp>
    </p:spTree>
    <p:extLst>
      <p:ext uri="{BB962C8B-B14F-4D97-AF65-F5344CB8AC3E}">
        <p14:creationId xmlns:p14="http://schemas.microsoft.com/office/powerpoint/2010/main" val="2448582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nlm.nih.gov/medlineplus/ency/article/003465.htm"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www.muschealth.com/lab/content.aspx?id=150039"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optn.transplant.hrsa.gov/ContentDocuments/OPTN_Policies.pdf#nameddest=Policy_02"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3A83B56-3694-4393-919B-CFBF1FCB0A1D}" type="slidenum">
              <a:rPr lang="en-US" smtClean="0"/>
              <a:t>1</a:t>
            </a:fld>
            <a:endParaRPr lang="en-US"/>
          </a:p>
        </p:txBody>
      </p:sp>
    </p:spTree>
    <p:extLst>
      <p:ext uri="{BB962C8B-B14F-4D97-AF65-F5344CB8AC3E}">
        <p14:creationId xmlns:p14="http://schemas.microsoft.com/office/powerpoint/2010/main" val="2046986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indent="0">
              <a:buFontTx/>
              <a:buNone/>
            </a:pPr>
            <a:r>
              <a:rPr lang="en-US" altLang="en-US" b="1" baseline="0" dirty="0" smtClean="0"/>
              <a:t>Product</a:t>
            </a:r>
          </a:p>
          <a:p>
            <a:pPr marL="0" indent="0">
              <a:buFontTx/>
              <a:buNone/>
            </a:pPr>
            <a:r>
              <a:rPr lang="en-US" altLang="en-US" baseline="0" dirty="0" smtClean="0"/>
              <a:t>Changes to Policy 2.11.E Required Information to Deceased Pancreas Donors </a:t>
            </a:r>
          </a:p>
          <a:p>
            <a:pPr marL="0" indent="0">
              <a:buFontTx/>
              <a:buNone/>
            </a:pPr>
            <a:endParaRPr lang="en-US" alt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en-US" b="1" baseline="0" dirty="0" smtClean="0"/>
              <a:t>Target Population Impact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proposal has a potential impact on patients seeking a pancreas or kidney/pancreas transplant. This proposal creates a potential positive impact on pancreas and kidney/pancreas candidates in that, ideally and ultimately, the patient will receive a higher quality pancreas.</a:t>
            </a:r>
          </a:p>
          <a:p>
            <a:pPr marL="0" indent="0">
              <a:buFontTx/>
              <a:buNone/>
            </a:pPr>
            <a:endParaRPr lang="en-US" altLang="en-US" dirty="0" smtClean="0"/>
          </a:p>
          <a:p>
            <a:pPr marL="0" indent="0">
              <a:buFontTx/>
              <a:buNone/>
            </a:pPr>
            <a:r>
              <a:rPr lang="en-US" altLang="en-US" b="1" dirty="0" smtClean="0"/>
              <a:t>Total IT Implementation Hours</a:t>
            </a:r>
          </a:p>
          <a:p>
            <a:pPr marL="0" indent="0">
              <a:buFontTx/>
              <a:buNone/>
            </a:pPr>
            <a:r>
              <a:rPr lang="en-US" altLang="en-US" dirty="0" smtClean="0"/>
              <a:t>Estimated</a:t>
            </a:r>
            <a:r>
              <a:rPr lang="en-US" altLang="en-US" baseline="0" dirty="0" smtClean="0"/>
              <a:t> number of hours it will take IT staff to implement this proposal: </a:t>
            </a:r>
            <a:r>
              <a:rPr lang="en-US" altLang="en-US" b="1" dirty="0" smtClean="0"/>
              <a:t>560</a:t>
            </a:r>
          </a:p>
          <a:p>
            <a:pPr marL="0" indent="0">
              <a:buFontTx/>
              <a:buNone/>
            </a:pPr>
            <a:endParaRPr lang="en-US" altLang="en-US" dirty="0" smtClean="0"/>
          </a:p>
          <a:p>
            <a:pPr marL="0" indent="0">
              <a:buFontTx/>
              <a:buNone/>
            </a:pPr>
            <a:r>
              <a:rPr lang="en-US" altLang="en-US" b="1" dirty="0" smtClean="0"/>
              <a:t>Total Overall</a:t>
            </a:r>
            <a:r>
              <a:rPr lang="en-US" altLang="en-US" b="1" baseline="0" dirty="0" smtClean="0"/>
              <a:t> Implementation Hours </a:t>
            </a:r>
          </a:p>
          <a:p>
            <a:pPr marL="0" indent="0">
              <a:buFontTx/>
              <a:buNone/>
            </a:pPr>
            <a:r>
              <a:rPr lang="en-US" altLang="en-US" b="0" baseline="0" dirty="0" smtClean="0"/>
              <a:t>Estimated number of hours it will take all staff (includes: Communications, Corporate Counsel, Evaluation and Quality (DEQ), IT, Instructional Innovations, Membership, Policy, Regional Administration, Research) to implement this proposal: </a:t>
            </a:r>
            <a:r>
              <a:rPr lang="en-US" altLang="en-US" b="1" baseline="0" dirty="0" smtClean="0"/>
              <a:t>705</a:t>
            </a:r>
          </a:p>
          <a:p>
            <a:pPr marL="0" indent="0">
              <a:buFontTx/>
              <a:buNone/>
            </a:pPr>
            <a:endParaRPr lang="en-US" altLang="en-US" b="0" baseline="0" dirty="0" smtClean="0"/>
          </a:p>
          <a:p>
            <a:pPr marL="0" indent="0">
              <a:buFontTx/>
              <a:buNone/>
            </a:pPr>
            <a:endParaRPr lang="en-US" altLang="en-US" b="0" dirty="0"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82A7A7E-A70C-4AD5-B65F-566D664CD7A0}" type="slidenum">
              <a:rPr lang="en-US" altLang="en-US" smtClean="0"/>
              <a:pPr/>
              <a:t>10</a:t>
            </a:fld>
            <a:endParaRPr lang="en-US" altLang="en-US" smtClean="0"/>
          </a:p>
        </p:txBody>
      </p:sp>
    </p:spTree>
    <p:extLst>
      <p:ext uri="{BB962C8B-B14F-4D97-AF65-F5344CB8AC3E}">
        <p14:creationId xmlns:p14="http://schemas.microsoft.com/office/powerpoint/2010/main" val="26119485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for your consideration.</a:t>
            </a:r>
            <a:r>
              <a:rPr lang="en-US" baseline="0" dirty="0" smtClean="0"/>
              <a:t> I’d be happy to answer any questions at this time. </a:t>
            </a:r>
            <a:endParaRPr lang="en-US" dirty="0" smtClean="0"/>
          </a:p>
        </p:txBody>
      </p:sp>
      <p:sp>
        <p:nvSpPr>
          <p:cNvPr id="4" name="Slide Number Placeholder 3"/>
          <p:cNvSpPr>
            <a:spLocks noGrp="1"/>
          </p:cNvSpPr>
          <p:nvPr>
            <p:ph type="sldNum" sz="quarter" idx="10"/>
          </p:nvPr>
        </p:nvSpPr>
        <p:spPr/>
        <p:txBody>
          <a:bodyPr/>
          <a:lstStyle/>
          <a:p>
            <a:fld id="{53A83B56-3694-4393-919B-CFBF1FCB0A1D}" type="slidenum">
              <a:rPr lang="en-US" smtClean="0"/>
              <a:t>11</a:t>
            </a:fld>
            <a:endParaRPr lang="en-US"/>
          </a:p>
        </p:txBody>
      </p:sp>
    </p:spTree>
    <p:extLst>
      <p:ext uri="{BB962C8B-B14F-4D97-AF65-F5344CB8AC3E}">
        <p14:creationId xmlns:p14="http://schemas.microsoft.com/office/powerpoint/2010/main" val="19398516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b="0" baseline="0" dirty="0" smtClean="0"/>
              <a:t>Since the Board did not support Resolution 5, would the Board be interested in discussing the serum lipase exception option that you see on the screen? This exception option is documented in Resolution 6, on page 14, in your Board book. </a:t>
            </a:r>
          </a:p>
          <a:p>
            <a:pPr marL="0" indent="0">
              <a:buFontTx/>
              <a:buNone/>
            </a:pPr>
            <a:endParaRPr lang="en-US" b="0" baseline="0" dirty="0" smtClean="0"/>
          </a:p>
          <a:p>
            <a:pPr marL="0" indent="0">
              <a:buFontTx/>
              <a:buNone/>
            </a:pPr>
            <a:r>
              <a:rPr lang="en-US" b="0" baseline="0" dirty="0" smtClean="0"/>
              <a:t>The Pancreas Committee drafted a back-up option in the event the Board did not approve making serum lipase a required field. The back-up option includes an exception to the serum lipase requirement. Under this option serum lipase would still be a required field, however, if the serum lipase results are not available at the time of the pancreas offer because the lab could not provide the results prior to the pancreas offer, the OPO may exercise the exception by:</a:t>
            </a:r>
          </a:p>
          <a:p>
            <a:pPr marL="0" indent="0">
              <a:buFontTx/>
              <a:buNone/>
            </a:pPr>
            <a:endParaRPr lang="en-US" b="0" baseline="0" dirty="0" smtClean="0"/>
          </a:p>
          <a:p>
            <a:pPr marL="228600" indent="-228600">
              <a:buFontTx/>
              <a:buAutoNum type="arabicPeriod"/>
            </a:pPr>
            <a:r>
              <a:rPr lang="en-US" b="0" dirty="0" smtClean="0"/>
              <a:t>Reporting to the OPTN Contractor that the serum lipase results were not available at the</a:t>
            </a:r>
            <a:r>
              <a:rPr lang="en-US" b="0" baseline="0" dirty="0" smtClean="0"/>
              <a:t> </a:t>
            </a:r>
            <a:r>
              <a:rPr lang="en-US" b="0" dirty="0" smtClean="0"/>
              <a:t>time of the pancreas offer,</a:t>
            </a:r>
            <a:r>
              <a:rPr lang="en-US" b="0" baseline="0" dirty="0" smtClean="0"/>
              <a:t> AND</a:t>
            </a:r>
            <a:endParaRPr lang="en-US" b="0" dirty="0" smtClean="0"/>
          </a:p>
          <a:p>
            <a:pPr marL="228600" indent="-228600">
              <a:buFontTx/>
              <a:buAutoNum type="arabicPeriod"/>
            </a:pPr>
            <a:r>
              <a:rPr lang="en-US" b="0" dirty="0" smtClean="0"/>
              <a:t>Providing</a:t>
            </a:r>
            <a:r>
              <a:rPr lang="en-US" b="0" baseline="0" dirty="0" smtClean="0"/>
              <a:t> the</a:t>
            </a:r>
            <a:r>
              <a:rPr lang="en-US" b="0" dirty="0" smtClean="0"/>
              <a:t> serum lipase results to the transplant hospital as soon as they become available.</a:t>
            </a:r>
          </a:p>
          <a:p>
            <a:pPr marL="0" indent="0">
              <a:buFontTx/>
              <a:buNone/>
            </a:pPr>
            <a:endParaRPr lang="en-US" b="0" dirty="0" smtClean="0"/>
          </a:p>
          <a:p>
            <a:pPr marL="0" indent="0">
              <a:buFontTx/>
              <a:buNone/>
            </a:pPr>
            <a:r>
              <a:rPr lang="en-US" b="0" dirty="0" smtClean="0"/>
              <a:t>The Pancreas Committee informally ran</a:t>
            </a:r>
            <a:r>
              <a:rPr lang="en-US" b="0" baseline="0" dirty="0" smtClean="0"/>
              <a:t> this exception by the OPO Committee and unfortunately the OPO Committee did not support it. The OPO Committee appreciated that the exception allows for additional time to provide a lipase after execution of the match run but pointed out that the exception does not address cases when a lipase cannot be run at all. </a:t>
            </a:r>
            <a:endParaRPr lang="en-US" b="1" dirty="0" smtClean="0"/>
          </a:p>
        </p:txBody>
      </p:sp>
      <p:sp>
        <p:nvSpPr>
          <p:cNvPr id="4" name="Slide Number Placeholder 3"/>
          <p:cNvSpPr>
            <a:spLocks noGrp="1"/>
          </p:cNvSpPr>
          <p:nvPr>
            <p:ph type="sldNum" sz="quarter" idx="10"/>
          </p:nvPr>
        </p:nvSpPr>
        <p:spPr/>
        <p:txBody>
          <a:bodyPr/>
          <a:lstStyle/>
          <a:p>
            <a:fld id="{53A83B56-3694-4393-919B-CFBF1FCB0A1D}" type="slidenum">
              <a:rPr lang="en-US" smtClean="0"/>
              <a:t>13</a:t>
            </a:fld>
            <a:endParaRPr lang="en-US"/>
          </a:p>
        </p:txBody>
      </p:sp>
    </p:spTree>
    <p:extLst>
      <p:ext uri="{BB962C8B-B14F-4D97-AF65-F5344CB8AC3E}">
        <p14:creationId xmlns:p14="http://schemas.microsoft.com/office/powerpoint/2010/main" val="1659787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such,</a:t>
            </a:r>
            <a:r>
              <a:rPr lang="en-US" baseline="0" dirty="0" smtClean="0"/>
              <a:t> Resolution 6 includes an exception to the serum lipase requirement. Are there any questions regarding Resolution 6?</a:t>
            </a:r>
            <a:endParaRPr lang="en-US" dirty="0"/>
          </a:p>
        </p:txBody>
      </p:sp>
      <p:sp>
        <p:nvSpPr>
          <p:cNvPr id="4" name="Slide Number Placeholder 3"/>
          <p:cNvSpPr>
            <a:spLocks noGrp="1"/>
          </p:cNvSpPr>
          <p:nvPr>
            <p:ph type="sldNum" sz="quarter" idx="10"/>
          </p:nvPr>
        </p:nvSpPr>
        <p:spPr/>
        <p:txBody>
          <a:bodyPr/>
          <a:lstStyle/>
          <a:p>
            <a:fld id="{53A83B56-3694-4393-919B-CFBF1FCB0A1D}" type="slidenum">
              <a:rPr lang="en-US" smtClean="0"/>
              <a:t>14</a:t>
            </a:fld>
            <a:endParaRPr lang="en-US"/>
          </a:p>
        </p:txBody>
      </p:sp>
    </p:spTree>
    <p:extLst>
      <p:ext uri="{BB962C8B-B14F-4D97-AF65-F5344CB8AC3E}">
        <p14:creationId xmlns:p14="http://schemas.microsoft.com/office/powerpoint/2010/main" val="4382432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We</a:t>
            </a:r>
            <a:r>
              <a:rPr lang="en-US" sz="1200" kern="1200" baseline="0" dirty="0" smtClean="0">
                <a:solidFill>
                  <a:schemeClr val="tx1"/>
                </a:solidFill>
                <a:effectLst/>
                <a:latin typeface="+mn-lt"/>
                <a:ea typeface="+mn-ea"/>
                <a:cs typeface="+mn-cs"/>
              </a:rPr>
              <a:t> took a closer look at the data – specifically, the c</a:t>
            </a:r>
            <a:r>
              <a:rPr lang="en-US" sz="1200" kern="1200" dirty="0" smtClean="0">
                <a:solidFill>
                  <a:schemeClr val="tx1"/>
                </a:solidFill>
                <a:effectLst/>
                <a:latin typeface="+mn-lt"/>
                <a:ea typeface="+mn-ea"/>
                <a:cs typeface="+mn-cs"/>
              </a:rPr>
              <a:t>haracterization of deceased donors with at least one organ recovered for transplant from 2010 through 2012 in the US with no serum lipase recorded on </a:t>
            </a:r>
            <a:r>
              <a:rPr lang="en-US" sz="1200" kern="1200" dirty="0" err="1" smtClean="0">
                <a:solidFill>
                  <a:schemeClr val="tx1"/>
                </a:solidFill>
                <a:effectLst/>
                <a:latin typeface="+mn-lt"/>
                <a:ea typeface="+mn-ea"/>
                <a:cs typeface="+mn-cs"/>
              </a:rPr>
              <a:t>DonorNet</a:t>
            </a:r>
            <a:r>
              <a:rPr lang="en-US" sz="1200" kern="1200" dirty="0" smtClean="0">
                <a:solidFill>
                  <a:schemeClr val="tx1"/>
                </a:solidFill>
                <a:effectLst/>
                <a:latin typeface="+mn-lt"/>
                <a:ea typeface="+mn-ea"/>
                <a:cs typeface="+mn-cs"/>
              </a:rPr>
              <a:t>, and pancreas not recovered for transplant.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our closer</a:t>
            </a:r>
            <a:r>
              <a:rPr lang="en-US" sz="1200" kern="1200" baseline="0" dirty="0" smtClean="0">
                <a:solidFill>
                  <a:schemeClr val="tx1"/>
                </a:solidFill>
                <a:effectLst/>
                <a:latin typeface="+mn-lt"/>
                <a:ea typeface="+mn-ea"/>
                <a:cs typeface="+mn-cs"/>
              </a:rPr>
              <a:t> look N = 4011 donors </a:t>
            </a:r>
            <a:r>
              <a:rPr lang="en-US" sz="1200" kern="1200" dirty="0" smtClean="0">
                <a:solidFill>
                  <a:schemeClr val="tx1"/>
                </a:solidFill>
                <a:effectLst/>
                <a:latin typeface="+mn-lt"/>
                <a:ea typeface="+mn-ea"/>
                <a:cs typeface="+mn-cs"/>
              </a:rPr>
              <a:t>(highlighted on</a:t>
            </a:r>
            <a:r>
              <a:rPr lang="en-US" sz="1200" kern="1200" baseline="0" dirty="0" smtClean="0">
                <a:solidFill>
                  <a:schemeClr val="tx1"/>
                </a:solidFill>
                <a:effectLst/>
                <a:latin typeface="+mn-lt"/>
                <a:ea typeface="+mn-ea"/>
                <a:cs typeface="+mn-cs"/>
              </a:rPr>
              <a:t> the table in the previous slide)</a:t>
            </a:r>
            <a:r>
              <a:rPr lang="en-US" sz="1200" kern="1200" dirty="0" smtClean="0">
                <a:solidFill>
                  <a:schemeClr val="tx1"/>
                </a:solidFill>
                <a:effectLst/>
                <a:latin typeface="+mn-lt"/>
                <a:ea typeface="+mn-ea"/>
                <a:cs typeface="+mn-cs"/>
              </a:rPr>
              <a:t> with no serum lipase reported in </a:t>
            </a:r>
            <a:r>
              <a:rPr lang="en-US" sz="1200" kern="1200" dirty="0" err="1" smtClean="0">
                <a:solidFill>
                  <a:schemeClr val="tx1"/>
                </a:solidFill>
                <a:effectLst/>
                <a:latin typeface="+mn-lt"/>
                <a:ea typeface="+mn-ea"/>
                <a:cs typeface="+mn-cs"/>
              </a:rPr>
              <a:t>DonorNet</a:t>
            </a:r>
            <a:r>
              <a:rPr lang="en-US" sz="1200" kern="1200" dirty="0" smtClean="0">
                <a:solidFill>
                  <a:schemeClr val="tx1"/>
                </a:solidFill>
                <a:effectLst/>
                <a:latin typeface="+mn-lt"/>
                <a:ea typeface="+mn-ea"/>
                <a:cs typeface="+mn-cs"/>
              </a:rPr>
              <a:t> and the PA not recovered for transplant.</a:t>
            </a:r>
          </a:p>
          <a:p>
            <a:endParaRPr lang="en-US" dirty="0" smtClean="0"/>
          </a:p>
          <a:p>
            <a:r>
              <a:rPr lang="en-US" sz="1200" kern="1200" dirty="0" smtClean="0">
                <a:solidFill>
                  <a:schemeClr val="tx1"/>
                </a:solidFill>
                <a:effectLst/>
                <a:latin typeface="+mn-lt"/>
                <a:ea typeface="+mn-ea"/>
                <a:cs typeface="+mn-cs"/>
              </a:rPr>
              <a:t>The distribution data of donor age</a:t>
            </a:r>
            <a:r>
              <a:rPr lang="en-US" sz="1200" kern="1200" baseline="0" dirty="0" smtClean="0">
                <a:solidFill>
                  <a:schemeClr val="tx1"/>
                </a:solidFill>
                <a:effectLst/>
                <a:latin typeface="+mn-lt"/>
                <a:ea typeface="+mn-ea"/>
                <a:cs typeface="+mn-cs"/>
              </a:rPr>
              <a:t> shows </a:t>
            </a:r>
            <a:r>
              <a:rPr lang="en-US" sz="1200" kern="1200" dirty="0" smtClean="0">
                <a:solidFill>
                  <a:schemeClr val="tx1"/>
                </a:solidFill>
                <a:effectLst/>
                <a:latin typeface="+mn-lt"/>
                <a:ea typeface="+mn-ea"/>
                <a:cs typeface="+mn-cs"/>
              </a:rPr>
              <a:t>that half of the 4011 donors were less than 55 years old, and 25% of them were less than 45 years old.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distribution</a:t>
            </a:r>
            <a:r>
              <a:rPr lang="en-US" sz="1200" kern="1200" baseline="0" dirty="0" smtClean="0">
                <a:solidFill>
                  <a:schemeClr val="tx1"/>
                </a:solidFill>
                <a:effectLst/>
                <a:latin typeface="+mn-lt"/>
                <a:ea typeface="+mn-ea"/>
                <a:cs typeface="+mn-cs"/>
              </a:rPr>
              <a:t> data of donor BMI shows that half of the 4011 donors had a BMI less than 27.5.</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The distribution data of PDRO for the 4011 donors shows that a quarter of them had a PDRI less than 2. </a:t>
            </a:r>
            <a:endParaRPr lang="en-US" dirty="0"/>
          </a:p>
        </p:txBody>
      </p:sp>
      <p:sp>
        <p:nvSpPr>
          <p:cNvPr id="4" name="Slide Number Placeholder 3"/>
          <p:cNvSpPr>
            <a:spLocks noGrp="1"/>
          </p:cNvSpPr>
          <p:nvPr>
            <p:ph type="sldNum" sz="quarter" idx="10"/>
          </p:nvPr>
        </p:nvSpPr>
        <p:spPr/>
        <p:txBody>
          <a:bodyPr/>
          <a:lstStyle/>
          <a:p>
            <a:fld id="{95A268BF-26B8-468C-82C5-04E7229E5712}" type="slidenum">
              <a:rPr lang="en-US" smtClean="0"/>
              <a:t>15</a:t>
            </a:fld>
            <a:endParaRPr lang="en-US"/>
          </a:p>
        </p:txBody>
      </p:sp>
    </p:spTree>
    <p:extLst>
      <p:ext uri="{BB962C8B-B14F-4D97-AF65-F5344CB8AC3E}">
        <p14:creationId xmlns:p14="http://schemas.microsoft.com/office/powerpoint/2010/main" val="42483146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An OPO Committee member had pointed out that her practice reviewed the European P-PASS score (which includes amylase and lipase) and concluded that the P-PASS score impacts pancreas acceptance, but that subsequent studies have not shown that the P-PASS score impacts graft survival. Further, the OPO Committee member pointed out that the newer PDRI (pancreas donor risk index) does not include lipase/amylase as pancreas donor risk factor. Point being, the OPO Committee member believed that serum lipase is not as direct of an indicator of pancreas quality as presented in the proposal.</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response, the Pancreas Transplantation Committee points out the P-PASS score was designed to predict the likelihood for acceptance of a pancreas allograft, so it reflects features of an entire donor population and specifically analyzed factors that would impact on the </a:t>
            </a:r>
            <a:r>
              <a:rPr lang="en-US" sz="1200" kern="1200" dirty="0" err="1" smtClean="0">
                <a:solidFill>
                  <a:schemeClr val="tx1"/>
                </a:solidFill>
                <a:effectLst/>
                <a:latin typeface="+mn-lt"/>
                <a:ea typeface="+mn-ea"/>
                <a:cs typeface="+mn-cs"/>
              </a:rPr>
              <a:t>transplantability</a:t>
            </a:r>
            <a:r>
              <a:rPr lang="en-US" sz="1200" kern="1200" dirty="0" smtClean="0">
                <a:solidFill>
                  <a:schemeClr val="tx1"/>
                </a:solidFill>
                <a:effectLst/>
                <a:latin typeface="+mn-lt"/>
                <a:ea typeface="+mn-ea"/>
                <a:cs typeface="+mn-cs"/>
              </a:rPr>
              <a:t> of the pancreas. These characteristics include Age (y)*, BMI (kg/m2)*, ICU stay (d), Cardiac arrest (min), Sodium (</a:t>
            </a:r>
            <a:r>
              <a:rPr lang="en-US" sz="1200" kern="1200" dirty="0" err="1" smtClean="0">
                <a:solidFill>
                  <a:schemeClr val="tx1"/>
                </a:solidFill>
                <a:effectLst/>
                <a:latin typeface="+mn-lt"/>
                <a:ea typeface="+mn-ea"/>
                <a:cs typeface="+mn-cs"/>
              </a:rPr>
              <a:t>mmol</a:t>
            </a:r>
            <a:r>
              <a:rPr lang="en-US" sz="1200" kern="1200" dirty="0" smtClean="0">
                <a:solidFill>
                  <a:schemeClr val="tx1"/>
                </a:solidFill>
                <a:effectLst/>
                <a:latin typeface="+mn-lt"/>
                <a:ea typeface="+mn-ea"/>
                <a:cs typeface="+mn-cs"/>
              </a:rPr>
              <a:t>/L), Amylase (U/L), Lipase (U/L), (Nor) adrenaline or </a:t>
            </a:r>
            <a:r>
              <a:rPr lang="en-US" sz="1200" kern="1200" dirty="0" err="1" smtClean="0">
                <a:solidFill>
                  <a:schemeClr val="tx1"/>
                </a:solidFill>
                <a:effectLst/>
                <a:latin typeface="+mn-lt"/>
                <a:ea typeface="+mn-ea"/>
                <a:cs typeface="+mn-cs"/>
              </a:rPr>
              <a:t>dobuta</a:t>
            </a:r>
            <a:r>
              <a:rPr lang="en-US" sz="1200" kern="1200" dirty="0" smtClean="0">
                <a:solidFill>
                  <a:schemeClr val="tx1"/>
                </a:solidFill>
                <a:effectLst/>
                <a:latin typeface="+mn-lt"/>
                <a:ea typeface="+mn-ea"/>
                <a:cs typeface="+mn-cs"/>
              </a:rPr>
              <a:t>-/dopamine. According to the P-PASS scoring system, lipase is actually a factor that helps predict the likelihood of transplanting a pancreas allograft. The P-PASS was not designed to predict subsequent pancreas allograft failure. Since the P-PASS score was associated with a decreased likelihood of actually transplanting the pancreas, and graft failure is limited to the pancreas grafts that were actually transplanted, the transplanted population only reflects the pancreas grafts with the best P-PASS scores. As such, it is not surprising that the P-PASS score does not predict subsequent graft survival. The PDRI, on the other hand, was designed to identify factors associated with increased risk of graft failure after pancreas transplantation and, therefore, it was based exclusively on pancreas transplants that were actually </a:t>
            </a:r>
            <a:r>
              <a:rPr lang="en-US" sz="1200" b="1" kern="1200" dirty="0" smtClean="0">
                <a:solidFill>
                  <a:schemeClr val="tx1"/>
                </a:solidFill>
                <a:effectLst/>
                <a:latin typeface="+mn-lt"/>
                <a:ea typeface="+mn-ea"/>
                <a:cs typeface="+mn-cs"/>
              </a:rPr>
              <a:t>performed.</a:t>
            </a:r>
            <a:r>
              <a:rPr lang="en-US" sz="1200" kern="1200" dirty="0" smtClean="0">
                <a:solidFill>
                  <a:schemeClr val="tx1"/>
                </a:solidFill>
                <a:effectLst/>
                <a:latin typeface="+mn-lt"/>
                <a:ea typeface="+mn-ea"/>
                <a:cs typeface="+mn-cs"/>
              </a:rPr>
              <a:t> The PDRI excludes all pancreas allografts that did not appear transplantable. </a:t>
            </a:r>
            <a:r>
              <a:rPr lang="en-US" sz="1200" i="1" kern="1200" dirty="0" smtClean="0">
                <a:solidFill>
                  <a:schemeClr val="tx1"/>
                </a:solidFill>
                <a:effectLst/>
                <a:latin typeface="+mn-lt"/>
                <a:ea typeface="+mn-ea"/>
                <a:cs typeface="+mn-cs"/>
              </a:rPr>
              <a:t>Donor characteristics for the PDRI include Gender, Age, </a:t>
            </a:r>
            <a:r>
              <a:rPr lang="en-US" sz="1200" i="1" u="sng" kern="1200" dirty="0" smtClean="0">
                <a:solidFill>
                  <a:schemeClr val="tx1"/>
                </a:solidFill>
                <a:effectLst/>
                <a:latin typeface="+mn-lt"/>
                <a:ea typeface="+mn-ea"/>
                <a:cs typeface="+mn-cs"/>
              </a:rPr>
              <a:t>Black race</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 Asian, BMI, Height, Cause of death: CVA/stroke, Pancreas preservation time (h), DCD, and </a:t>
            </a:r>
            <a:r>
              <a:rPr lang="en-US" sz="1200" i="1" kern="1200" dirty="0" err="1" smtClean="0">
                <a:solidFill>
                  <a:schemeClr val="tx1"/>
                </a:solidFill>
                <a:effectLst/>
                <a:latin typeface="+mn-lt"/>
                <a:ea typeface="+mn-ea"/>
                <a:cs typeface="+mn-cs"/>
              </a:rPr>
              <a:t>SCr</a:t>
            </a:r>
            <a:r>
              <a:rPr lang="en-US" sz="1200" i="1" kern="1200" dirty="0" smtClean="0">
                <a:solidFill>
                  <a:schemeClr val="tx1"/>
                </a:solidFill>
                <a:effectLst/>
                <a:latin typeface="+mn-lt"/>
                <a:ea typeface="+mn-ea"/>
                <a:cs typeface="+mn-cs"/>
              </a:rPr>
              <a:t> &gt; 2.5. </a:t>
            </a:r>
            <a:r>
              <a:rPr lang="en-US" sz="1200" kern="1200" dirty="0" smtClean="0">
                <a:solidFill>
                  <a:schemeClr val="tx1"/>
                </a:solidFill>
                <a:effectLst/>
                <a:latin typeface="+mn-lt"/>
                <a:ea typeface="+mn-ea"/>
                <a:cs typeface="+mn-cs"/>
              </a:rPr>
              <a:t>Note that the donor characteristics do not include lipase. As indicated from the P-PASS score, lipase is a strong predictor of whether or not a donor pancreas will be transplanted. This introduces a selection bias in that only the transplantable allografts were implanted. The pancreas allografts from donors with abnormal lipase values were less likely to be transplanted. This is why, once a pancreas has been deemed suitable for transplantation, the lipase is no longer a feature that helps predict subsequent failure. </a:t>
            </a:r>
            <a:r>
              <a:rPr lang="en-US" sz="1200" b="1" kern="1200" dirty="0" smtClean="0">
                <a:solidFill>
                  <a:schemeClr val="tx1"/>
                </a:solidFill>
                <a:effectLst/>
                <a:latin typeface="+mn-lt"/>
                <a:ea typeface="+mn-ea"/>
                <a:cs typeface="+mn-cs"/>
              </a:rPr>
              <a:t>The conclusion that can be drawn from the P-PASS and PDRI scoring systems is that lipase is an important characteristic for predicting suitability of a pancreas allograft for transplantation, but once the pancreas is transplanted, lipase is no longer an important factor for graft survival.</a:t>
            </a:r>
          </a:p>
          <a:p>
            <a:endParaRPr lang="en-US" dirty="0"/>
          </a:p>
        </p:txBody>
      </p:sp>
      <p:sp>
        <p:nvSpPr>
          <p:cNvPr id="4" name="Slide Number Placeholder 3"/>
          <p:cNvSpPr>
            <a:spLocks noGrp="1"/>
          </p:cNvSpPr>
          <p:nvPr>
            <p:ph type="sldNum" sz="quarter" idx="10"/>
          </p:nvPr>
        </p:nvSpPr>
        <p:spPr/>
        <p:txBody>
          <a:bodyPr/>
          <a:lstStyle/>
          <a:p>
            <a:fld id="{53A83B56-3694-4393-919B-CFBF1FCB0A1D}" type="slidenum">
              <a:rPr lang="en-US" smtClean="0"/>
              <a:t>16</a:t>
            </a:fld>
            <a:endParaRPr lang="en-US"/>
          </a:p>
        </p:txBody>
      </p:sp>
    </p:spTree>
    <p:extLst>
      <p:ext uri="{BB962C8B-B14F-4D97-AF65-F5344CB8AC3E}">
        <p14:creationId xmlns:p14="http://schemas.microsoft.com/office/powerpoint/2010/main" val="647093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Currently, serum lipase is a listed field in </a:t>
            </a:r>
            <a:r>
              <a:rPr lang="en-US" altLang="en-US" dirty="0" err="1" smtClean="0"/>
              <a:t>DonorNet</a:t>
            </a:r>
            <a:r>
              <a:rPr lang="en-US" altLang="en-US" baseline="30000" dirty="0" smtClean="0"/>
              <a:t>®</a:t>
            </a:r>
            <a:r>
              <a:rPr lang="en-US" altLang="en-US" dirty="0" smtClean="0"/>
              <a:t> but is </a:t>
            </a:r>
            <a:r>
              <a:rPr lang="en-US" altLang="en-US" i="1" u="sng" dirty="0" smtClean="0"/>
              <a:t>not required</a:t>
            </a:r>
            <a:r>
              <a:rPr lang="en-US" altLang="en-US" dirty="0" smtClean="0"/>
              <a:t> in order to make electronic pancreas offers. Some OPOs do not provide a serum lipase value, which makes assessing pancreatic quality a challenge. As such, this proposal would require OPOs to report serum lipase values before making potential pancreas offers. </a:t>
            </a:r>
          </a:p>
          <a:p>
            <a:pPr eaLnBrk="1" hangingPunct="1">
              <a:spcBef>
                <a:spcPct val="0"/>
              </a:spcBef>
            </a:pPr>
            <a:r>
              <a:rPr lang="en-US" altLang="en-US" dirty="0" smtClean="0"/>
              <a:t> </a:t>
            </a:r>
          </a:p>
          <a:p>
            <a:pPr eaLnBrk="1" hangingPunct="1">
              <a:spcBef>
                <a:spcPct val="0"/>
              </a:spcBef>
            </a:pPr>
            <a:endParaRPr lang="en-US" altLang="en-US" dirty="0"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A5541E03-8F73-44C2-AD05-4E3DE91F0528}" type="slidenum">
              <a:rPr lang="en-US" altLang="en-US" smtClean="0"/>
              <a:pPr/>
              <a:t>2</a:t>
            </a:fld>
            <a:endParaRPr lang="en-US" altLang="en-US" smtClean="0"/>
          </a:p>
        </p:txBody>
      </p:sp>
    </p:spTree>
    <p:extLst>
      <p:ext uri="{BB962C8B-B14F-4D97-AF65-F5344CB8AC3E}">
        <p14:creationId xmlns:p14="http://schemas.microsoft.com/office/powerpoint/2010/main" val="2572397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What is the significance of serum lipase test results?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Lipase is a pancreatic enzyme that catalyzes the hydrolysis of fats. </a:t>
            </a:r>
          </a:p>
          <a:p>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Serum lipase tests are performed to check for disease (which is often acute pancreatitis) in the pancreas and to evaluate potential problems with pancreatic function. Lipase will be present in a patients’ blood when there is damage to the pancreas. Higher than normal serum lipase test results may also indicate underlying diseases are present, including celiac disease, duodenal ulcer, cancer, infection, etc. (</a:t>
            </a:r>
            <a:r>
              <a:rPr lang="en-US" sz="1200" u="sng" kern="1200" dirty="0" smtClean="0">
                <a:solidFill>
                  <a:schemeClr val="tx1"/>
                </a:solidFill>
                <a:effectLst/>
                <a:latin typeface="+mn-lt"/>
                <a:ea typeface="+mn-ea"/>
                <a:cs typeface="+mn-cs"/>
                <a:hlinkClick r:id="rId3"/>
              </a:rPr>
              <a:t>http://www.nlm.nih.gov/medlineplus/ency/article/003465.htm</a:t>
            </a:r>
            <a:r>
              <a:rPr lang="en-US" sz="1200" kern="1200" dirty="0" smtClean="0">
                <a:solidFill>
                  <a:schemeClr val="tx1"/>
                </a:solidFill>
                <a:effectLst/>
                <a:latin typeface="+mn-lt"/>
                <a:ea typeface="+mn-ea"/>
                <a:cs typeface="+mn-cs"/>
              </a:rPr>
              <a:t> and </a:t>
            </a:r>
            <a:r>
              <a:rPr lang="en-US" sz="1200" u="sng" kern="1200" dirty="0" smtClean="0">
                <a:solidFill>
                  <a:schemeClr val="tx1"/>
                </a:solidFill>
                <a:effectLst/>
                <a:latin typeface="+mn-lt"/>
                <a:ea typeface="+mn-ea"/>
                <a:cs typeface="+mn-cs"/>
                <a:hlinkClick r:id="rId4"/>
              </a:rPr>
              <a:t>http://www.muschealth.com/lab/content.aspx?id=150039</a:t>
            </a:r>
            <a:r>
              <a:rPr lang="en-US" sz="1200" kern="1200" dirty="0" smtClean="0">
                <a:solidFill>
                  <a:schemeClr val="tx1"/>
                </a:solidFill>
                <a:effectLst/>
                <a:latin typeface="+mn-lt"/>
                <a:ea typeface="+mn-ea"/>
                <a:cs typeface="+mn-cs"/>
              </a:rPr>
              <a:t>). </a:t>
            </a:r>
          </a:p>
          <a:p>
            <a:endParaRPr lang="en-US" sz="1200" kern="1200" dirty="0" smtClean="0">
              <a:solidFill>
                <a:schemeClr val="tx1"/>
              </a:solidFill>
              <a:effectLst/>
              <a:latin typeface="+mn-lt"/>
              <a:ea typeface="+mn-ea"/>
              <a:cs typeface="+mn-cs"/>
            </a:endParaRPr>
          </a:p>
          <a:p>
            <a:pPr marL="0" indent="0">
              <a:buFontTx/>
              <a:buNone/>
            </a:pPr>
            <a:r>
              <a:rPr lang="en-US" dirty="0" smtClean="0"/>
              <a:t>When the pancreas is injured or inflamed, lipase is released into the circulation. An elevated serum lipase is therefore a marker of pancreatic injury or inflammation. Unlike serum amylase, lipase is more specific to the pancreas and the levels remain elevated longer.</a:t>
            </a:r>
            <a:r>
              <a:rPr lang="en-US" baseline="0" dirty="0" smtClean="0"/>
              <a:t> </a:t>
            </a:r>
            <a:r>
              <a:rPr lang="en-US" dirty="0" smtClean="0"/>
              <a:t>Therefore, serum lipase is the most essential test to evaluate the quality of a pancreas allograft for transplant.</a:t>
            </a: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3A83B56-3694-4393-919B-CFBF1FCB0A1D}" type="slidenum">
              <a:rPr lang="en-US" smtClean="0"/>
              <a:t>3</a:t>
            </a:fld>
            <a:endParaRPr lang="en-US"/>
          </a:p>
        </p:txBody>
      </p:sp>
    </p:spTree>
    <p:extLst>
      <p:ext uri="{BB962C8B-B14F-4D97-AF65-F5344CB8AC3E}">
        <p14:creationId xmlns:p14="http://schemas.microsoft.com/office/powerpoint/2010/main" val="1561836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proposal supports the strategic </a:t>
            </a:r>
            <a:r>
              <a:rPr lang="en-US" baseline="0" dirty="0" smtClean="0"/>
              <a:t>goal of </a:t>
            </a:r>
            <a:r>
              <a:rPr lang="en-US" dirty="0" smtClean="0"/>
              <a:t>increasing </a:t>
            </a:r>
            <a:r>
              <a:rPr lang="en-US" dirty="0" smtClean="0"/>
              <a:t>the number of</a:t>
            </a:r>
            <a:r>
              <a:rPr lang="en-US" baseline="0" dirty="0" smtClean="0"/>
              <a:t> </a:t>
            </a:r>
            <a:r>
              <a:rPr lang="en-US" baseline="0" dirty="0" err="1" smtClean="0"/>
              <a:t>pancreata</a:t>
            </a:r>
            <a:r>
              <a:rPr lang="en-US" baseline="0" dirty="0" smtClean="0"/>
              <a:t> transplanted by increasing the number the potential high-quality </a:t>
            </a:r>
            <a:r>
              <a:rPr lang="en-US" baseline="0" dirty="0" err="1" smtClean="0"/>
              <a:t>pancreata</a:t>
            </a:r>
            <a:r>
              <a:rPr lang="en-US" baseline="0" dirty="0" smtClean="0"/>
              <a:t> available.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Secondarily, this proposal supports the strategic </a:t>
            </a:r>
            <a:r>
              <a:rPr lang="en-US" baseline="0" dirty="0" smtClean="0"/>
              <a:t>goal of improving </a:t>
            </a:r>
            <a:r>
              <a:rPr lang="en-US" baseline="0" dirty="0" smtClean="0"/>
              <a:t>survival of patients with end stage organ failure by providing decision makers with information needed to make a better decision regarding the quality of the offered pancreas. This, in turn, will potentially improve survival for patients by patients receiving higher quality </a:t>
            </a:r>
            <a:r>
              <a:rPr lang="en-US" baseline="0" dirty="0" err="1" smtClean="0"/>
              <a:t>pancreata</a:t>
            </a:r>
            <a:r>
              <a:rPr lang="en-US"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Additionally, this proposal supports the efficient management of OPTN resources by allowing better decision making before going to the OR. </a:t>
            </a:r>
          </a:p>
        </p:txBody>
      </p:sp>
      <p:sp>
        <p:nvSpPr>
          <p:cNvPr id="4" name="Slide Number Placeholder 3"/>
          <p:cNvSpPr>
            <a:spLocks noGrp="1"/>
          </p:cNvSpPr>
          <p:nvPr>
            <p:ph type="sldNum" sz="quarter" idx="10"/>
          </p:nvPr>
        </p:nvSpPr>
        <p:spPr/>
        <p:txBody>
          <a:bodyPr/>
          <a:lstStyle/>
          <a:p>
            <a:fld id="{53A83B56-3694-4393-919B-CFBF1FCB0A1D}" type="slidenum">
              <a:rPr lang="en-US" smtClean="0"/>
              <a:t>4</a:t>
            </a:fld>
            <a:endParaRPr lang="en-US"/>
          </a:p>
        </p:txBody>
      </p:sp>
    </p:spTree>
    <p:extLst>
      <p:ext uri="{BB962C8B-B14F-4D97-AF65-F5344CB8AC3E}">
        <p14:creationId xmlns:p14="http://schemas.microsoft.com/office/powerpoint/2010/main" val="966857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figure on the slide shows the number of deceased donors recovered in the US from 2010-2012 by whether or not their pancreas was recovered or transplanted and whether or not lipase was recorded on the DDR or if they have ever had a value entered in </a:t>
            </a:r>
            <a:r>
              <a:rPr lang="en-US" sz="1200" kern="1200" dirty="0" err="1" smtClean="0">
                <a:solidFill>
                  <a:schemeClr val="tx1"/>
                </a:solidFill>
                <a:effectLst/>
                <a:latin typeface="+mn-lt"/>
                <a:ea typeface="+mn-ea"/>
                <a:cs typeface="+mn-cs"/>
              </a:rPr>
              <a:t>DonorNet</a:t>
            </a:r>
            <a:r>
              <a:rPr lang="en-US" sz="1200" kern="1200" baseline="300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Currently, members report serum lipase values in </a:t>
            </a:r>
            <a:r>
              <a:rPr lang="en-US" sz="1200" kern="1200" dirty="0" err="1" smtClean="0">
                <a:solidFill>
                  <a:schemeClr val="tx1"/>
                </a:solidFill>
                <a:effectLst/>
                <a:latin typeface="+mn-lt"/>
                <a:ea typeface="+mn-ea"/>
                <a:cs typeface="+mn-cs"/>
              </a:rPr>
              <a:t>DonorNet</a:t>
            </a:r>
            <a:r>
              <a:rPr lang="en-US" sz="1200" kern="1200" baseline="300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for approximately 99% of pancreas donors (defined as pancreas recovered for transplant). Members report serum lipase values in </a:t>
            </a:r>
            <a:r>
              <a:rPr lang="en-US" sz="1200" kern="1200" dirty="0" err="1" smtClean="0">
                <a:solidFill>
                  <a:schemeClr val="tx1"/>
                </a:solidFill>
                <a:effectLst/>
                <a:latin typeface="+mn-lt"/>
                <a:ea typeface="+mn-ea"/>
                <a:cs typeface="+mn-cs"/>
              </a:rPr>
              <a:t>DonorNet</a:t>
            </a:r>
            <a:r>
              <a:rPr lang="en-US" sz="1200" kern="1200" baseline="300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for approximately 79% of non-pancreas donors (pancreas not recovered). Overall, members report serum lipase values 83% of the time in </a:t>
            </a:r>
            <a:r>
              <a:rPr lang="en-US" sz="1200" kern="1200" dirty="0" err="1" smtClean="0">
                <a:solidFill>
                  <a:schemeClr val="tx1"/>
                </a:solidFill>
                <a:effectLst/>
                <a:latin typeface="+mn-lt"/>
                <a:ea typeface="+mn-ea"/>
                <a:cs typeface="+mn-cs"/>
              </a:rPr>
              <a:t>DonorNet</a:t>
            </a:r>
            <a:r>
              <a:rPr lang="en-US" sz="1200" kern="1200" baseline="300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 (all donors). On the DDR, OPOs report serum lipase values for approximately 97% of pancreas donors recovered but not transplanted, 99% of transplanted pancreas donors, and for approximately 6% of non-pancreas donors. OPOs report serum lipase values on 24% of all DDRs. It is important to note that 4011 donors that had at least 1 organ recovered for transplant did not have serum lipase available on </a:t>
            </a:r>
            <a:r>
              <a:rPr lang="en-US" sz="1200" kern="1200" dirty="0" err="1" smtClean="0">
                <a:solidFill>
                  <a:schemeClr val="tx1"/>
                </a:solidFill>
                <a:effectLst/>
                <a:latin typeface="+mn-lt"/>
                <a:ea typeface="+mn-ea"/>
                <a:cs typeface="+mn-cs"/>
              </a:rPr>
              <a:t>DonorNet</a:t>
            </a:r>
            <a:r>
              <a:rPr lang="en-US" sz="1200" kern="1200" dirty="0" smtClean="0">
                <a:solidFill>
                  <a:schemeClr val="tx1"/>
                </a:solidFill>
                <a:effectLst/>
                <a:latin typeface="+mn-lt"/>
                <a:ea typeface="+mn-ea"/>
                <a:cs typeface="+mn-cs"/>
              </a:rPr>
              <a:t>.  Roughly 17% of all donors did not have lipase available on donor net, thus their pancreas function could not be adequately assessed.</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Members report serum lipase values on 24% of all DDRs. These numbers imply that roughly 17% of all donors (and 21% of non-pancreas donors) do not have serum lipase values available for consideration when making the decision to offer or place the pancreas for transplantation.</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means that 21% of non-pancreas donors</a:t>
            </a:r>
            <a:r>
              <a:rPr lang="en-US" sz="1200" kern="1200" baseline="0" dirty="0" smtClean="0">
                <a:solidFill>
                  <a:schemeClr val="tx1"/>
                </a:solidFill>
                <a:effectLst/>
                <a:latin typeface="+mn-lt"/>
                <a:ea typeface="+mn-ea"/>
                <a:cs typeface="+mn-cs"/>
              </a:rPr>
              <a:t> do not have serum lipase values. A closer look at the data shows that approximately half of the 21% appear to be reasonable pancreas donors based on age, BMI, and PDRI. So, what does this mean? Given that there are approximately 8,000 donors per year, for all organs, this means there are approximately </a:t>
            </a:r>
            <a:r>
              <a:rPr lang="en-US" sz="1200" b="1" kern="1200" baseline="0" dirty="0" smtClean="0">
                <a:solidFill>
                  <a:schemeClr val="tx1"/>
                </a:solidFill>
                <a:effectLst/>
                <a:latin typeface="+mn-lt"/>
                <a:ea typeface="+mn-ea"/>
                <a:cs typeface="+mn-cs"/>
              </a:rPr>
              <a:t>1,600 potential pancreas donors </a:t>
            </a:r>
            <a:r>
              <a:rPr lang="en-US" sz="1200" kern="1200" baseline="0" dirty="0" smtClean="0">
                <a:solidFill>
                  <a:schemeClr val="tx1"/>
                </a:solidFill>
                <a:effectLst/>
                <a:latin typeface="+mn-lt"/>
                <a:ea typeface="+mn-ea"/>
                <a:cs typeface="+mn-cs"/>
              </a:rPr>
              <a:t>with no serum lipase reported. And given that there are only approximately 1,000 pancreas donors per year, un-tapping a potential donor pool of 1,600 potential pancreas donors is bypassing a huge number of potential transplants.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95A268BF-26B8-468C-82C5-04E7229E5712}" type="slidenum">
              <a:rPr lang="en-US" smtClean="0"/>
              <a:t>5</a:t>
            </a:fld>
            <a:endParaRPr lang="en-US"/>
          </a:p>
        </p:txBody>
      </p:sp>
    </p:spTree>
    <p:extLst>
      <p:ext uri="{BB962C8B-B14F-4D97-AF65-F5344CB8AC3E}">
        <p14:creationId xmlns:p14="http://schemas.microsoft.com/office/powerpoint/2010/main" val="798300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200" kern="1200" dirty="0" smtClean="0">
                <a:solidFill>
                  <a:schemeClr val="tx1"/>
                </a:solidFill>
                <a:effectLst/>
                <a:latin typeface="+mn-lt"/>
                <a:ea typeface="+mn-ea"/>
                <a:cs typeface="+mn-cs"/>
              </a:rPr>
              <a:t>In order to provide</a:t>
            </a:r>
            <a:r>
              <a:rPr lang="en-US" sz="1200" kern="1200" baseline="0" dirty="0" smtClean="0">
                <a:solidFill>
                  <a:schemeClr val="tx1"/>
                </a:solidFill>
                <a:effectLst/>
                <a:latin typeface="+mn-lt"/>
                <a:ea typeface="+mn-ea"/>
                <a:cs typeface="+mn-cs"/>
              </a:rPr>
              <a:t> the transplant team with critical information on pancreas quality, we are proposing to require OPOs to report</a:t>
            </a:r>
            <a:r>
              <a:rPr lang="en-US" sz="1200" kern="1200" dirty="0" smtClean="0">
                <a:solidFill>
                  <a:schemeClr val="tx1"/>
                </a:solidFill>
                <a:effectLst/>
                <a:latin typeface="+mn-lt"/>
                <a:ea typeface="+mn-ea"/>
                <a:cs typeface="+mn-cs"/>
              </a:rPr>
              <a:t> serum lipase </a:t>
            </a:r>
            <a:r>
              <a:rPr lang="en-US" sz="1200" b="1" u="sng" kern="1200" dirty="0" smtClean="0">
                <a:solidFill>
                  <a:schemeClr val="tx1"/>
                </a:solidFill>
                <a:effectLst/>
                <a:latin typeface="+mn-lt"/>
                <a:ea typeface="+mn-ea"/>
                <a:cs typeface="+mn-cs"/>
              </a:rPr>
              <a:t>and</a:t>
            </a:r>
            <a:r>
              <a:rPr lang="en-US" sz="1200" kern="1200" dirty="0" smtClean="0">
                <a:solidFill>
                  <a:schemeClr val="tx1"/>
                </a:solidFill>
                <a:effectLst/>
                <a:latin typeface="+mn-lt"/>
                <a:ea typeface="+mn-ea"/>
                <a:cs typeface="+mn-cs"/>
              </a:rPr>
              <a:t> the lab’s upper limit of normal</a:t>
            </a:r>
            <a:r>
              <a:rPr lang="en-US" sz="1200" kern="1200" baseline="0" dirty="0" smtClean="0">
                <a:solidFill>
                  <a:schemeClr val="tx1"/>
                </a:solidFill>
                <a:effectLst/>
                <a:latin typeface="+mn-lt"/>
                <a:ea typeface="+mn-ea"/>
                <a:cs typeface="+mn-cs"/>
              </a:rPr>
              <a:t> value</a:t>
            </a:r>
            <a:r>
              <a:rPr lang="en-US" sz="1200" kern="1200" dirty="0" smtClean="0">
                <a:solidFill>
                  <a:schemeClr val="tx1"/>
                </a:solidFill>
                <a:effectLst/>
                <a:latin typeface="+mn-lt"/>
                <a:ea typeface="+mn-ea"/>
                <a:cs typeface="+mn-cs"/>
              </a:rPr>
              <a:t> in </a:t>
            </a:r>
            <a:r>
              <a:rPr lang="en-US" sz="1200" kern="1200" dirty="0" err="1" smtClean="0">
                <a:solidFill>
                  <a:schemeClr val="tx1"/>
                </a:solidFill>
                <a:effectLst/>
                <a:latin typeface="+mn-lt"/>
                <a:ea typeface="+mn-ea"/>
                <a:cs typeface="+mn-cs"/>
              </a:rPr>
              <a:t>DonorNet</a:t>
            </a:r>
            <a:r>
              <a:rPr lang="en-US" sz="1200" kern="1200" baseline="0" dirty="0" smtClean="0">
                <a:solidFill>
                  <a:schemeClr val="tx1"/>
                </a:solidFill>
                <a:effectLst/>
                <a:latin typeface="+mn-lt"/>
                <a:ea typeface="+mn-ea"/>
                <a:cs typeface="+mn-cs"/>
              </a:rPr>
              <a:t>®.  If approved, this new information would be required in </a:t>
            </a:r>
            <a:r>
              <a:rPr lang="en-US" sz="1200" kern="1200" dirty="0" smtClean="0">
                <a:solidFill>
                  <a:schemeClr val="tx1"/>
                </a:solidFill>
                <a:effectLst/>
                <a:latin typeface="+mn-lt"/>
                <a:ea typeface="+mn-ea"/>
                <a:cs typeface="+mn-cs"/>
              </a:rPr>
              <a:t>order to make electronic pancreas offers. </a:t>
            </a:r>
          </a:p>
          <a:p>
            <a:r>
              <a:rPr lang="en-US"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reason for requiring</a:t>
            </a:r>
            <a:r>
              <a:rPr lang="en-US" sz="1200" kern="1200" baseline="0" dirty="0" smtClean="0">
                <a:solidFill>
                  <a:schemeClr val="tx1"/>
                </a:solidFill>
                <a:effectLst/>
                <a:latin typeface="+mn-lt"/>
                <a:ea typeface="+mn-ea"/>
                <a:cs typeface="+mn-cs"/>
              </a:rPr>
              <a:t> the </a:t>
            </a:r>
            <a:r>
              <a:rPr lang="en-US" sz="1200" kern="1200" dirty="0" smtClean="0">
                <a:solidFill>
                  <a:schemeClr val="tx1"/>
                </a:solidFill>
                <a:effectLst/>
                <a:latin typeface="+mn-lt"/>
                <a:ea typeface="+mn-ea"/>
                <a:cs typeface="+mn-cs"/>
              </a:rPr>
              <a:t>“upper limit of normal value” is that laboratory</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results can vary across the country. This new field will provide a reference point regarding the serum lipase value to the physician making the decision whether to accept the pancreas.</a:t>
            </a:r>
          </a:p>
          <a:p>
            <a:pPr eaLnBrk="1" hangingPunct="1">
              <a:spcBef>
                <a:spcPct val="0"/>
              </a:spcBef>
            </a:pPr>
            <a:endParaRPr lang="en-US" altLang="en-US" dirty="0" smtClean="0"/>
          </a:p>
          <a:p>
            <a:pPr eaLnBrk="1" hangingPunct="1">
              <a:spcBef>
                <a:spcPct val="0"/>
              </a:spcBef>
            </a:pPr>
            <a:endParaRPr lang="en-US" altLang="en-US" dirty="0" smtClean="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A16291DD-0ADF-4FE9-BA56-09E2DC50AAD4}" type="slidenum">
              <a:rPr lang="en-US" altLang="en-US" smtClean="0"/>
              <a:pPr/>
              <a:t>6</a:t>
            </a:fld>
            <a:endParaRPr lang="en-US" altLang="en-US" smtClean="0"/>
          </a:p>
        </p:txBody>
      </p:sp>
    </p:spTree>
    <p:extLst>
      <p:ext uri="{BB962C8B-B14F-4D97-AF65-F5344CB8AC3E}">
        <p14:creationId xmlns:p14="http://schemas.microsoft.com/office/powerpoint/2010/main" val="96391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Overall, there was significant support for this proposal as evidenced by all regions in favor of the proposal, the majority of individuals in support of the proposal, and support from all professional societies except for AOPO (Association of Organ Procurement Organizations) opposing part of the proposal (the professional societies responses are shown in the “Individual Public Comment Responses” section below).</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The primary public comment concern was from the OPO Committee and OPO community. The OPO community is concerned that not all OPOs will be able to produce a serum lipase value in time for an electronic pancreas offer. According to an OPO Committee member there are OPOs that have hospitals that are geographically located in remote areas and do not have the means to produce a serum lipase value in time to make an electronic pancreas offer. As an example, the OPO Committee member explained that some OPOs located in remote areas of Texas may not always be able to comply with the proposal’s requirement.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OPO community members also explained that OPOs do not have the authority over when a lab will produce the lab values. As such, they felt the OPO should not be held responsible for producing lab values at a certain time.  In this case, even OPOs who typically are able to produce lipase values on their donors will sometimes have circumstances when the lipase value is unavailable.</a:t>
            </a:r>
          </a:p>
          <a:p>
            <a:endParaRPr lang="en-US" dirty="0"/>
          </a:p>
        </p:txBody>
      </p:sp>
      <p:sp>
        <p:nvSpPr>
          <p:cNvPr id="4" name="Slide Number Placeholder 3"/>
          <p:cNvSpPr>
            <a:spLocks noGrp="1"/>
          </p:cNvSpPr>
          <p:nvPr>
            <p:ph type="sldNum" sz="quarter" idx="10"/>
          </p:nvPr>
        </p:nvSpPr>
        <p:spPr/>
        <p:txBody>
          <a:bodyPr/>
          <a:lstStyle/>
          <a:p>
            <a:fld id="{53A83B56-3694-4393-919B-CFBF1FCB0A1D}" type="slidenum">
              <a:rPr lang="en-US" smtClean="0"/>
              <a:t>7</a:t>
            </a:fld>
            <a:endParaRPr lang="en-US"/>
          </a:p>
        </p:txBody>
      </p:sp>
    </p:spTree>
    <p:extLst>
      <p:ext uri="{BB962C8B-B14F-4D97-AF65-F5344CB8AC3E}">
        <p14:creationId xmlns:p14="http://schemas.microsoft.com/office/powerpoint/2010/main" val="34157261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OPOs that are geographically located in remote areas will not be able to provide serum lipase value in time to make electronic pancreas offers.</a:t>
            </a:r>
            <a:r>
              <a:rPr lang="en-US" baseline="0" dirty="0" smtClean="0"/>
              <a:t> </a:t>
            </a:r>
            <a:r>
              <a:rPr lang="en-US" dirty="0" smtClean="0"/>
              <a:t>These OPOs are dependent upon their labs providing the serum lipase value and the OPO does not have the authority to make the lab provide the serum lipase value earlier.</a:t>
            </a:r>
            <a:r>
              <a:rPr lang="en-US" baseline="0" dirty="0" smtClean="0"/>
              <a:t> </a:t>
            </a:r>
            <a:r>
              <a:rPr lang="en-US" dirty="0" smtClean="0"/>
              <a:t>Thus, an OPO may get</a:t>
            </a:r>
            <a:r>
              <a:rPr lang="en-US" baseline="0" dirty="0" smtClean="0"/>
              <a:t> identified </a:t>
            </a:r>
            <a:r>
              <a:rPr lang="en-US" dirty="0" smtClean="0"/>
              <a:t>for a policy violation when the violation is for something outside the OPO’s control.</a:t>
            </a:r>
            <a:r>
              <a:rPr lang="en-US" baseline="0" dirty="0" smtClean="0"/>
              <a:t> </a:t>
            </a:r>
          </a:p>
          <a:p>
            <a:endParaRPr lang="en-US" baseline="0" dirty="0" smtClean="0"/>
          </a:p>
          <a:p>
            <a:r>
              <a:rPr lang="en-US" baseline="0" dirty="0" smtClean="0"/>
              <a:t>In addition, some OPOs hospitals do not run a serum lipase test at all. </a:t>
            </a:r>
            <a:endParaRPr lang="en-US" baseline="0" dirty="0" smtClean="0"/>
          </a:p>
          <a:p>
            <a:endParaRPr lang="en-US" baseline="0" dirty="0" smtClean="0"/>
          </a:p>
          <a:p>
            <a:r>
              <a:rPr lang="en-US" baseline="0" dirty="0" smtClean="0"/>
              <a:t>And some OPOs’ labs only run the serum lipase test once a day. (However, this may be a matter of practice and not necessarily an inability to run the test more than once a day.)</a:t>
            </a:r>
            <a:endParaRPr lang="en-US" baseline="0" dirty="0" smtClean="0"/>
          </a:p>
          <a:p>
            <a:endParaRPr lang="en-US" baseline="0" dirty="0" smtClean="0"/>
          </a:p>
          <a:p>
            <a:r>
              <a:rPr lang="en-US" dirty="0" smtClean="0"/>
              <a:t>They also questioned</a:t>
            </a:r>
            <a:r>
              <a:rPr lang="en-US" baseline="0" dirty="0" smtClean="0"/>
              <a:t> whether s</a:t>
            </a:r>
            <a:r>
              <a:rPr lang="en-US" dirty="0" smtClean="0"/>
              <a:t>erum lipase indicates pancreas quality to the extent the proposal claims it does.</a:t>
            </a:r>
            <a:r>
              <a:rPr lang="en-US" baseline="0" dirty="0" smtClean="0"/>
              <a:t> </a:t>
            </a:r>
            <a:endParaRPr lang="en-US" dirty="0" smtClean="0"/>
          </a:p>
          <a:p>
            <a:endParaRPr lang="en-US" dirty="0"/>
          </a:p>
        </p:txBody>
      </p:sp>
      <p:sp>
        <p:nvSpPr>
          <p:cNvPr id="4" name="Slide Number Placeholder 3"/>
          <p:cNvSpPr>
            <a:spLocks noGrp="1"/>
          </p:cNvSpPr>
          <p:nvPr>
            <p:ph type="sldNum" sz="quarter" idx="10"/>
          </p:nvPr>
        </p:nvSpPr>
        <p:spPr/>
        <p:txBody>
          <a:bodyPr/>
          <a:lstStyle/>
          <a:p>
            <a:fld id="{53A83B56-3694-4393-919B-CFBF1FCB0A1D}" type="slidenum">
              <a:rPr lang="en-US" smtClean="0"/>
              <a:t>8</a:t>
            </a:fld>
            <a:endParaRPr lang="en-US"/>
          </a:p>
        </p:txBody>
      </p:sp>
    </p:spTree>
    <p:extLst>
      <p:ext uri="{BB962C8B-B14F-4D97-AF65-F5344CB8AC3E}">
        <p14:creationId xmlns:p14="http://schemas.microsoft.com/office/powerpoint/2010/main" val="25844432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After public comment, we made several attempts to address the OPO Committee’s concerns and questions about the serum lipase proposal. We worked with the OPO Committee leadership to address and brainstorm potential solutions to the OPO Committee’s concerns. The OPO Committee leadership suggested that there might be support for the proposal as long as there was a guarantee that OPOs who could not produce the serum lipase value in time for the electronic pancreas offer would not be identified for policy non-compliance. The OPO Committee leadership made several suggestions</a:t>
            </a:r>
            <a:r>
              <a:rPr lang="en-US" sz="1200" kern="1200" baseline="0" dirty="0" smtClean="0">
                <a:solidFill>
                  <a:schemeClr val="tx1"/>
                </a:solidFill>
                <a:effectLst/>
                <a:latin typeface="+mn-lt"/>
                <a:ea typeface="+mn-ea"/>
                <a:cs typeface="+mn-cs"/>
              </a:rPr>
              <a:t> for us to consider.  We investigated those and other alternatives but none </a:t>
            </a:r>
            <a:r>
              <a:rPr lang="en-US" b="0" baseline="0" dirty="0" smtClean="0"/>
              <a:t>produced a feasible solution that </a:t>
            </a:r>
            <a:r>
              <a:rPr lang="en-US" b="0" u="sng" baseline="0" dirty="0" smtClean="0"/>
              <a:t>both</a:t>
            </a:r>
            <a:r>
              <a:rPr lang="en-US" b="0" baseline="0" dirty="0" smtClean="0"/>
              <a:t> the Pancreas Committee and the OPO Committee could support.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smtClean="0"/>
              <a:t>Therefore, the Committee is recommending that the policy be approved as originally proposed in the public comment period.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kern="1200" baseline="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rPr>
              <a:t>Pancreas Committee considered several </a:t>
            </a:r>
            <a:r>
              <a:rPr lang="en-US" sz="1200" u="sng" kern="1200" dirty="0" smtClean="0">
                <a:solidFill>
                  <a:schemeClr val="tx1"/>
                </a:solidFill>
                <a:effectLst/>
                <a:latin typeface="+mn-lt"/>
                <a:ea typeface="+mn-ea"/>
                <a:cs typeface="+mn-cs"/>
              </a:rPr>
              <a:t>work-</a:t>
            </a:r>
            <a:r>
              <a:rPr lang="en-US" sz="1200" u="sng" kern="1200" dirty="0" err="1" smtClean="0">
                <a:solidFill>
                  <a:schemeClr val="tx1"/>
                </a:solidFill>
                <a:effectLst/>
                <a:latin typeface="+mn-lt"/>
                <a:ea typeface="+mn-ea"/>
                <a:cs typeface="+mn-cs"/>
              </a:rPr>
              <a:t>arounds</a:t>
            </a:r>
            <a:r>
              <a:rPr lang="en-US" sz="1200" kern="1200" dirty="0" smtClean="0">
                <a:solidFill>
                  <a:schemeClr val="tx1"/>
                </a:solidFill>
                <a:effectLst/>
                <a:latin typeface="+mn-lt"/>
                <a:ea typeface="+mn-ea"/>
                <a:cs typeface="+mn-cs"/>
              </a:rPr>
              <a:t>:</a:t>
            </a:r>
          </a:p>
          <a:p>
            <a:endParaRPr lang="en-US" sz="1200" kern="1200" dirty="0" smtClean="0">
              <a:solidFill>
                <a:schemeClr val="tx1"/>
              </a:solidFill>
              <a:effectLst/>
              <a:latin typeface="+mn-lt"/>
              <a:ea typeface="+mn-ea"/>
              <a:cs typeface="+mn-cs"/>
            </a:endParaRPr>
          </a:p>
          <a:p>
            <a:pPr marL="628650" lvl="1" indent="-171450">
              <a:buFont typeface="Arial" panose="020B0604020202020204" pitchFamily="34" charset="0"/>
              <a:buChar char="•"/>
            </a:pPr>
            <a:r>
              <a:rPr lang="en-US" b="0" baseline="0" dirty="0" smtClean="0"/>
              <a:t>Send serum lipase with HLA materials to the lab</a:t>
            </a:r>
          </a:p>
          <a:p>
            <a:pPr marL="628650" lvl="1" indent="-171450">
              <a:buFont typeface="Arial" panose="020B0604020202020204" pitchFamily="34" charset="0"/>
              <a:buChar char="•"/>
            </a:pPr>
            <a:r>
              <a:rPr lang="en-US" b="0" baseline="0" dirty="0" smtClean="0"/>
              <a:t>Use of hand-held on site chemistry testing devices (example: Piccolo Express) at the donors’ beside </a:t>
            </a:r>
          </a:p>
          <a:p>
            <a:pPr marL="628650" lvl="1" indent="-171450">
              <a:buFont typeface="Arial" panose="020B0604020202020204" pitchFamily="34" charset="0"/>
              <a:buChar char="•"/>
            </a:pPr>
            <a:r>
              <a:rPr lang="en-US" b="0" baseline="0" dirty="0" smtClean="0"/>
              <a:t>Contract with other local labs when the main lab cannot provide timely results</a:t>
            </a:r>
          </a:p>
          <a:p>
            <a:endParaRPr lang="en-US" b="0" dirty="0" smtClean="0"/>
          </a:p>
          <a:p>
            <a:endParaRPr lang="en-US" sz="1200" u="sng" kern="1200" dirty="0" smtClean="0">
              <a:solidFill>
                <a:schemeClr val="tx1"/>
              </a:solidFill>
              <a:effectLst/>
              <a:latin typeface="+mn-lt"/>
              <a:ea typeface="+mn-ea"/>
              <a:cs typeface="+mn-cs"/>
            </a:endParaRPr>
          </a:p>
          <a:p>
            <a:r>
              <a:rPr lang="en-US" sz="1200" u="sng" kern="1200" dirty="0" smtClean="0">
                <a:solidFill>
                  <a:schemeClr val="tx1"/>
                </a:solidFill>
                <a:effectLst/>
                <a:latin typeface="+mn-lt"/>
                <a:ea typeface="+mn-ea"/>
                <a:cs typeface="+mn-cs"/>
              </a:rPr>
              <a:t>OPO Committee’s suggestions</a:t>
            </a:r>
            <a:r>
              <a:rPr lang="en-US" sz="1200" u="none"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u="none"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none" kern="1200" dirty="0" smtClean="0">
                <a:solidFill>
                  <a:schemeClr val="tx1"/>
                </a:solidFill>
                <a:effectLst/>
                <a:latin typeface="+mn-lt"/>
                <a:ea typeface="+mn-ea"/>
                <a:cs typeface="+mn-cs"/>
              </a:rPr>
              <a:t>GGT</a:t>
            </a:r>
            <a:r>
              <a:rPr lang="en-US" sz="1200" u="none" kern="1200" dirty="0" smtClean="0">
                <a:solidFill>
                  <a:schemeClr val="tx1"/>
                </a:solidFill>
                <a:effectLst/>
                <a:latin typeface="+mn-lt"/>
                <a:ea typeface="+mn-ea"/>
                <a:cs typeface="+mn-cs"/>
              </a:rPr>
              <a:t>: Monitor serum lipase fields similar to how GGT currently (or formerly) monitored.</a:t>
            </a:r>
            <a:r>
              <a:rPr lang="en-US" sz="1200" u="none" kern="1200" baseline="0" dirty="0" smtClean="0">
                <a:solidFill>
                  <a:schemeClr val="tx1"/>
                </a:solidFill>
                <a:effectLst/>
                <a:latin typeface="+mn-lt"/>
                <a:ea typeface="+mn-ea"/>
                <a:cs typeface="+mn-cs"/>
              </a:rPr>
              <a:t> </a:t>
            </a:r>
            <a:r>
              <a:rPr lang="en-US" sz="1200" u="none" kern="1200" baseline="0" dirty="0" smtClean="0">
                <a:solidFill>
                  <a:schemeClr val="tx1"/>
                </a:solidFill>
                <a:effectLst/>
                <a:latin typeface="+mn-lt"/>
                <a:ea typeface="+mn-ea"/>
                <a:cs typeface="+mn-cs"/>
              </a:rPr>
              <a:t>However, it is not feasible to do this because the DEQ (Department of Evaluation and Quality) has never monitored GGT in a unique or exceptional manner. GGT has always been monitored by ensuring that the GGT value was provided. </a:t>
            </a:r>
          </a:p>
          <a:p>
            <a:pPr lvl="0"/>
            <a:r>
              <a:rPr lang="en-US" sz="1200" u="none" kern="1200" baseline="0" dirty="0" smtClean="0">
                <a:solidFill>
                  <a:schemeClr val="tx1"/>
                </a:solidFill>
                <a:effectLst/>
                <a:latin typeface="+mn-lt"/>
                <a:ea typeface="+mn-ea"/>
                <a:cs typeface="+mn-cs"/>
              </a:rPr>
              <a:t> </a:t>
            </a:r>
            <a:endParaRPr lang="en-US" sz="1200" u="none" kern="1200" dirty="0" smtClean="0">
              <a:solidFill>
                <a:schemeClr val="tx1"/>
              </a:solidFill>
              <a:effectLst/>
              <a:latin typeface="+mn-lt"/>
              <a:ea typeface="+mn-ea"/>
              <a:cs typeface="+mn-cs"/>
            </a:endParaRPr>
          </a:p>
          <a:p>
            <a:pPr lvl="0"/>
            <a:r>
              <a:rPr lang="en-US" sz="1200" b="1" u="none" kern="1200" dirty="0" smtClean="0">
                <a:solidFill>
                  <a:schemeClr val="tx1"/>
                </a:solidFill>
                <a:effectLst/>
                <a:latin typeface="+mn-lt"/>
                <a:ea typeface="+mn-ea"/>
                <a:cs typeface="+mn-cs"/>
              </a:rPr>
              <a:t>Preferred Field</a:t>
            </a:r>
            <a:r>
              <a:rPr lang="en-US" sz="1200" u="none" kern="1200" dirty="0" smtClean="0">
                <a:solidFill>
                  <a:schemeClr val="tx1"/>
                </a:solidFill>
                <a:effectLst/>
                <a:latin typeface="+mn-lt"/>
                <a:ea typeface="+mn-ea"/>
                <a:cs typeface="+mn-cs"/>
              </a:rPr>
              <a:t>: Make serum lipase a “preferred” field similar to how some of the thoracic fields are preferred </a:t>
            </a:r>
            <a:r>
              <a:rPr lang="en-US" sz="1200" u="none" kern="1200" dirty="0" smtClean="0">
                <a:solidFill>
                  <a:schemeClr val="tx1"/>
                </a:solidFill>
                <a:effectLst/>
                <a:latin typeface="+mn-lt"/>
                <a:ea typeface="+mn-ea"/>
                <a:cs typeface="+mn-cs"/>
              </a:rPr>
              <a:t>fields.</a:t>
            </a:r>
            <a:r>
              <a:rPr lang="en-US" sz="1200" u="none" kern="1200" baseline="0" dirty="0" smtClean="0">
                <a:solidFill>
                  <a:schemeClr val="tx1"/>
                </a:solidFill>
                <a:effectLst/>
                <a:latin typeface="+mn-lt"/>
                <a:ea typeface="+mn-ea"/>
                <a:cs typeface="+mn-cs"/>
              </a:rPr>
              <a:t> However, </a:t>
            </a:r>
            <a:r>
              <a:rPr lang="en-US" sz="1200" u="none" kern="1200" dirty="0" smtClean="0">
                <a:solidFill>
                  <a:schemeClr val="tx1"/>
                </a:solidFill>
                <a:effectLst/>
                <a:latin typeface="+mn-lt"/>
                <a:ea typeface="+mn-ea"/>
                <a:cs typeface="+mn-cs"/>
              </a:rPr>
              <a:t>OPTN/UNOS does not identify fields as “preferred” per se. There</a:t>
            </a:r>
            <a:r>
              <a:rPr lang="en-US" sz="1200" u="none" kern="1200" baseline="0" dirty="0" smtClean="0">
                <a:solidFill>
                  <a:schemeClr val="tx1"/>
                </a:solidFill>
                <a:effectLst/>
                <a:latin typeface="+mn-lt"/>
                <a:ea typeface="+mn-ea"/>
                <a:cs typeface="+mn-cs"/>
              </a:rPr>
              <a:t> are field available </a:t>
            </a:r>
            <a:r>
              <a:rPr lang="en-US" sz="1200" u="none" kern="1200" dirty="0" smtClean="0">
                <a:solidFill>
                  <a:schemeClr val="tx1"/>
                </a:solidFill>
                <a:effectLst/>
                <a:latin typeface="+mn-lt"/>
                <a:ea typeface="+mn-ea"/>
                <a:cs typeface="+mn-cs"/>
              </a:rPr>
              <a:t>that are </a:t>
            </a:r>
            <a:r>
              <a:rPr lang="en-US" sz="1200" i="0" u="none" kern="1200" dirty="0" smtClean="0">
                <a:solidFill>
                  <a:schemeClr val="tx1"/>
                </a:solidFill>
                <a:effectLst/>
                <a:latin typeface="+mn-lt"/>
                <a:ea typeface="+mn-ea"/>
                <a:cs typeface="+mn-cs"/>
              </a:rPr>
              <a:t>“required if requested” </a:t>
            </a:r>
            <a:r>
              <a:rPr lang="en-US" sz="1200" u="none" kern="1200" dirty="0" smtClean="0">
                <a:solidFill>
                  <a:schemeClr val="tx1"/>
                </a:solidFill>
                <a:effectLst/>
                <a:latin typeface="+mn-lt"/>
                <a:ea typeface="+mn-ea"/>
                <a:cs typeface="+mn-cs"/>
              </a:rPr>
              <a:t>(see </a:t>
            </a:r>
            <a:r>
              <a:rPr lang="en-US" sz="1200" u="none" kern="1200" dirty="0" smtClean="0">
                <a:solidFill>
                  <a:schemeClr val="tx1"/>
                </a:solidFill>
                <a:effectLst/>
                <a:latin typeface="+mn-lt"/>
                <a:ea typeface="+mn-ea"/>
                <a:cs typeface="+mn-cs"/>
                <a:hlinkClick r:id="rId3"/>
              </a:rPr>
              <a:t>Policy 2.11.C Required Information for Deceased Heart Donors and Policy 2.11.D Required Information for Deceased Lung Donors</a:t>
            </a:r>
            <a:r>
              <a:rPr lang="en-US" sz="1200" u="none" kern="1200" dirty="0" smtClean="0">
                <a:solidFill>
                  <a:schemeClr val="tx1"/>
                </a:solidFill>
                <a:effectLst/>
                <a:latin typeface="+mn-lt"/>
                <a:ea typeface="+mn-ea"/>
                <a:cs typeface="+mn-cs"/>
              </a:rPr>
              <a:t>). For</a:t>
            </a:r>
            <a:r>
              <a:rPr lang="en-US" sz="1200" u="none" kern="1200" baseline="0" dirty="0" smtClean="0">
                <a:solidFill>
                  <a:schemeClr val="tx1"/>
                </a:solidFill>
                <a:effectLst/>
                <a:latin typeface="+mn-lt"/>
                <a:ea typeface="+mn-ea"/>
                <a:cs typeface="+mn-cs"/>
              </a:rPr>
              <a:t> the “required if requested” fields, the member has to make the request for information. So, as applied to the serum lipase scenario, the pancreas surgeon would have to call the OPO and request the serum lipase value for each pancreas offer. Obviously, this would defeat the purpose of the proposal (which is to have the serum lipase value available at the time of the offer). So make serum lipase a “required if requested” field is not a viable option either. </a:t>
            </a:r>
            <a:endParaRPr lang="en-US" sz="1200" u="none" kern="1200" dirty="0" smtClean="0">
              <a:solidFill>
                <a:schemeClr val="tx1"/>
              </a:solidFill>
              <a:effectLst/>
              <a:latin typeface="+mn-lt"/>
              <a:ea typeface="+mn-ea"/>
              <a:cs typeface="+mn-cs"/>
            </a:endParaRPr>
          </a:p>
          <a:p>
            <a:pPr lvl="0"/>
            <a:endParaRPr lang="en-US" sz="1200" u="none" kern="1200" dirty="0" smtClean="0">
              <a:solidFill>
                <a:schemeClr val="tx1"/>
              </a:solidFill>
              <a:effectLst/>
              <a:latin typeface="+mn-lt"/>
              <a:ea typeface="+mn-ea"/>
              <a:cs typeface="+mn-cs"/>
            </a:endParaRPr>
          </a:p>
          <a:p>
            <a:pPr lvl="0"/>
            <a:r>
              <a:rPr lang="en-US" sz="1200" b="1" u="none" kern="1200" dirty="0" smtClean="0">
                <a:solidFill>
                  <a:schemeClr val="tx1"/>
                </a:solidFill>
                <a:effectLst/>
                <a:latin typeface="+mn-lt"/>
                <a:ea typeface="+mn-ea"/>
                <a:cs typeface="+mn-cs"/>
              </a:rPr>
              <a:t>Letter</a:t>
            </a:r>
            <a:r>
              <a:rPr lang="en-US" sz="1200" u="none" kern="1200" dirty="0" smtClean="0">
                <a:solidFill>
                  <a:schemeClr val="tx1"/>
                </a:solidFill>
                <a:effectLst/>
                <a:latin typeface="+mn-lt"/>
                <a:ea typeface="+mn-ea"/>
                <a:cs typeface="+mn-cs"/>
              </a:rPr>
              <a:t>: Draft a letter, from the Pancreas Committee leadership and OPO Committee leadership, that explains both committees recognize that some OPOs are located in geographically remote locations and cannot provide a serum lipase value in time to make an electronic pancreas offer. The letter </a:t>
            </a:r>
            <a:r>
              <a:rPr lang="en-US" sz="1200" u="none" kern="1200" dirty="0" smtClean="0">
                <a:solidFill>
                  <a:schemeClr val="tx1"/>
                </a:solidFill>
                <a:effectLst/>
                <a:latin typeface="+mn-lt"/>
                <a:ea typeface="+mn-ea"/>
                <a:cs typeface="+mn-cs"/>
              </a:rPr>
              <a:t>would explain that </a:t>
            </a:r>
            <a:r>
              <a:rPr lang="en-US" sz="1200" u="none" kern="1200" dirty="0" smtClean="0">
                <a:solidFill>
                  <a:schemeClr val="tx1"/>
                </a:solidFill>
                <a:effectLst/>
                <a:latin typeface="+mn-lt"/>
                <a:ea typeface="+mn-ea"/>
                <a:cs typeface="+mn-cs"/>
              </a:rPr>
              <a:t>remotely located OPOs should not be identified </a:t>
            </a:r>
            <a:r>
              <a:rPr lang="en-US" sz="1200" u="none" kern="1200" dirty="0" smtClean="0">
                <a:solidFill>
                  <a:schemeClr val="tx1"/>
                </a:solidFill>
                <a:effectLst/>
                <a:latin typeface="+mn-lt"/>
                <a:ea typeface="+mn-ea"/>
                <a:cs typeface="+mn-cs"/>
              </a:rPr>
              <a:t>for policy noncompliance. This</a:t>
            </a:r>
            <a:r>
              <a:rPr lang="en-US" sz="1200" u="none" kern="1200" baseline="0" dirty="0" smtClean="0">
                <a:solidFill>
                  <a:schemeClr val="tx1"/>
                </a:solidFill>
                <a:effectLst/>
                <a:latin typeface="+mn-lt"/>
                <a:ea typeface="+mn-ea"/>
                <a:cs typeface="+mn-cs"/>
              </a:rPr>
              <a:t> letter is not a viable option because </a:t>
            </a:r>
            <a:r>
              <a:rPr lang="en-US" sz="1200" u="none" kern="1200" dirty="0" smtClean="0">
                <a:solidFill>
                  <a:schemeClr val="tx1"/>
                </a:solidFill>
                <a:effectLst/>
                <a:latin typeface="+mn-lt"/>
                <a:ea typeface="+mn-ea"/>
                <a:cs typeface="+mn-cs"/>
              </a:rPr>
              <a:t>DEQ’s </a:t>
            </a:r>
            <a:r>
              <a:rPr lang="en-US" sz="1200" u="none" kern="1200" dirty="0" smtClean="0">
                <a:solidFill>
                  <a:schemeClr val="tx1"/>
                </a:solidFill>
                <a:effectLst/>
                <a:latin typeface="+mn-lt"/>
                <a:ea typeface="+mn-ea"/>
                <a:cs typeface="+mn-cs"/>
              </a:rPr>
              <a:t>monitoring is based on requirements as they are reflected in policy </a:t>
            </a:r>
            <a:r>
              <a:rPr lang="en-US" sz="1200" u="none" kern="1200" dirty="0" smtClean="0">
                <a:solidFill>
                  <a:schemeClr val="tx1"/>
                </a:solidFill>
                <a:effectLst/>
                <a:latin typeface="+mn-lt"/>
                <a:ea typeface="+mn-ea"/>
                <a:cs typeface="+mn-cs"/>
              </a:rPr>
              <a:t>language.</a:t>
            </a:r>
            <a:r>
              <a:rPr lang="en-US" sz="1200" u="none" kern="1200" baseline="0" dirty="0" smtClean="0">
                <a:solidFill>
                  <a:schemeClr val="tx1"/>
                </a:solidFill>
                <a:effectLst/>
                <a:latin typeface="+mn-lt"/>
                <a:ea typeface="+mn-ea"/>
                <a:cs typeface="+mn-cs"/>
              </a:rPr>
              <a:t> DEQ</a:t>
            </a:r>
            <a:r>
              <a:rPr lang="en-US" sz="1200" u="none" kern="1200" dirty="0" smtClean="0">
                <a:solidFill>
                  <a:schemeClr val="tx1"/>
                </a:solidFill>
                <a:effectLst/>
                <a:latin typeface="+mn-lt"/>
                <a:ea typeface="+mn-ea"/>
                <a:cs typeface="+mn-cs"/>
              </a:rPr>
              <a:t> </a:t>
            </a:r>
            <a:r>
              <a:rPr lang="en-US" sz="1200" u="none" kern="1200" dirty="0" smtClean="0">
                <a:solidFill>
                  <a:schemeClr val="tx1"/>
                </a:solidFill>
                <a:effectLst/>
                <a:latin typeface="+mn-lt"/>
                <a:ea typeface="+mn-ea"/>
                <a:cs typeface="+mn-cs"/>
              </a:rPr>
              <a:t>reports compliance or potential noncompliance to the </a:t>
            </a:r>
            <a:r>
              <a:rPr lang="en-US" sz="1200" u="none" kern="1200" dirty="0" smtClean="0">
                <a:solidFill>
                  <a:schemeClr val="tx1"/>
                </a:solidFill>
                <a:effectLst/>
                <a:latin typeface="+mn-lt"/>
                <a:ea typeface="+mn-ea"/>
                <a:cs typeface="+mn-cs"/>
              </a:rPr>
              <a:t>MPSC (Membership</a:t>
            </a:r>
            <a:r>
              <a:rPr lang="en-US" sz="1200" u="none" kern="1200" baseline="0" dirty="0" smtClean="0">
                <a:solidFill>
                  <a:schemeClr val="tx1"/>
                </a:solidFill>
                <a:effectLst/>
                <a:latin typeface="+mn-lt"/>
                <a:ea typeface="+mn-ea"/>
                <a:cs typeface="+mn-cs"/>
              </a:rPr>
              <a:t> and Professional Standards Committee)</a:t>
            </a:r>
            <a:r>
              <a:rPr lang="en-US" sz="1200" u="none" kern="1200" dirty="0" smtClean="0">
                <a:solidFill>
                  <a:schemeClr val="tx1"/>
                </a:solidFill>
                <a:effectLst/>
                <a:latin typeface="+mn-lt"/>
                <a:ea typeface="+mn-ea"/>
                <a:cs typeface="+mn-cs"/>
              </a:rPr>
              <a:t>. </a:t>
            </a:r>
            <a:r>
              <a:rPr lang="en-US" sz="1200" u="none" kern="1200" dirty="0" smtClean="0">
                <a:solidFill>
                  <a:schemeClr val="tx1"/>
                </a:solidFill>
                <a:effectLst/>
                <a:latin typeface="+mn-lt"/>
                <a:ea typeface="+mn-ea"/>
                <a:cs typeface="+mn-cs"/>
              </a:rPr>
              <a:t>The MPSC can always consider circumstances when deciding whether or not to take action against a member, but it is based on the medical judgment of the members of the MPSC. In general, the preference is that OPTN/UNOS only make requirements that can be </a:t>
            </a:r>
            <a:r>
              <a:rPr lang="en-US" sz="1200" u="none" kern="1200" dirty="0" smtClean="0">
                <a:solidFill>
                  <a:schemeClr val="tx1"/>
                </a:solidFill>
                <a:effectLst/>
                <a:latin typeface="+mn-lt"/>
                <a:ea typeface="+mn-ea"/>
                <a:cs typeface="+mn-cs"/>
              </a:rPr>
              <a:t>uniformly applied.</a:t>
            </a:r>
            <a:endParaRPr lang="en-US" sz="1200" u="none" kern="1200" dirty="0" smtClean="0">
              <a:solidFill>
                <a:schemeClr val="tx1"/>
              </a:solidFill>
              <a:effectLst/>
              <a:latin typeface="+mn-lt"/>
              <a:ea typeface="+mn-ea"/>
              <a:cs typeface="+mn-cs"/>
            </a:endParaRPr>
          </a:p>
          <a:p>
            <a:r>
              <a:rPr lang="en-US" sz="1200" u="none"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53A83B56-3694-4393-919B-CFBF1FCB0A1D}" type="slidenum">
              <a:rPr lang="en-US" smtClean="0"/>
              <a:t>9</a:t>
            </a:fld>
            <a:endParaRPr lang="en-US"/>
          </a:p>
        </p:txBody>
      </p:sp>
    </p:spTree>
    <p:extLst>
      <p:ext uri="{BB962C8B-B14F-4D97-AF65-F5344CB8AC3E}">
        <p14:creationId xmlns:p14="http://schemas.microsoft.com/office/powerpoint/2010/main" val="4019598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7513" y="1721629"/>
            <a:ext cx="8307387" cy="1619250"/>
          </a:xfrm>
        </p:spPr>
        <p:txBody>
          <a:bodyPr/>
          <a:lstStyle>
            <a:lvl1pPr algn="ctr">
              <a:defRPr sz="4400">
                <a:latin typeface="Arial" pitchFamily="34" charset="0"/>
                <a:cs typeface="Arial" pitchFamily="34" charset="0"/>
              </a:defRPr>
            </a:lvl1pPr>
          </a:lstStyle>
          <a:p>
            <a:r>
              <a:rPr lang="en-US" dirty="0" smtClean="0"/>
              <a:t>Click to edit Master title style</a:t>
            </a:r>
            <a:endParaRPr dirty="0"/>
          </a:p>
        </p:txBody>
      </p:sp>
      <p:sp>
        <p:nvSpPr>
          <p:cNvPr id="3" name="Subtitle 2"/>
          <p:cNvSpPr>
            <a:spLocks noGrp="1"/>
          </p:cNvSpPr>
          <p:nvPr>
            <p:ph type="subTitle" idx="1"/>
          </p:nvPr>
        </p:nvSpPr>
        <p:spPr>
          <a:xfrm>
            <a:off x="417513" y="3810000"/>
            <a:ext cx="8307387" cy="753036"/>
          </a:xfrm>
        </p:spPr>
        <p:txBody>
          <a:bodyPr>
            <a:normAutofit/>
          </a:bodyPr>
          <a:lstStyle>
            <a:lvl1pPr marL="0" indent="0" algn="ctr">
              <a:spcBef>
                <a:spcPts val="300"/>
              </a:spcBef>
              <a:buNone/>
              <a:defRPr sz="2000" i="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289034" y="1348827"/>
            <a:ext cx="8548414"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289034" y="156310"/>
            <a:ext cx="8741103"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9034" y="156310"/>
            <a:ext cx="8741103"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289034" y="1348827"/>
            <a:ext cx="8548414"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pic>
        <p:nvPicPr>
          <p:cNvPr id="4" name="Picture 3" descr="OPTN_trans.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89034" y="6274514"/>
            <a:ext cx="1425901" cy="415532"/>
          </a:xfrm>
          <a:prstGeom prst="rect">
            <a:avLst/>
          </a:prstGeom>
        </p:spPr>
      </p:pic>
      <p:pic>
        <p:nvPicPr>
          <p:cNvPr id="5" name="Picture 4" descr="UNOS_logo_large.png"/>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420785" y="6198525"/>
            <a:ext cx="1496118" cy="583486"/>
          </a:xfrm>
          <a:prstGeom prst="rect">
            <a:avLst/>
          </a:prstGeom>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txStyles>
    <p:titleStyle>
      <a:lvl1pPr algn="l" defTabSz="914400" rtl="0" eaLnBrk="1" latinLnBrk="0" hangingPunct="1">
        <a:spcBef>
          <a:spcPct val="0"/>
        </a:spcBef>
        <a:buNone/>
        <a:defRPr sz="4000" b="1" i="0" kern="1200">
          <a:solidFill>
            <a:srgbClr val="001B37"/>
          </a:solidFill>
          <a:latin typeface="Arial" pitchFamily="34" charset="0"/>
          <a:ea typeface="+mj-ea"/>
          <a:cs typeface="Arial" pitchFamily="34" charset="0"/>
        </a:defRPr>
      </a:lvl1pPr>
    </p:titleStyle>
    <p:bodyStyle>
      <a:lvl1pPr marL="228600" indent="-228600" algn="l" defTabSz="914400" rtl="0" eaLnBrk="1" latinLnBrk="0" hangingPunct="1">
        <a:spcBef>
          <a:spcPts val="2000"/>
        </a:spcBef>
        <a:buClr>
          <a:srgbClr val="002045"/>
        </a:buClr>
        <a:buSzPct val="70000"/>
        <a:buFont typeface="Wingdings" charset="2"/>
        <a:buChar char="§"/>
        <a:defRPr sz="2800" b="0" i="0" kern="1200">
          <a:solidFill>
            <a:srgbClr val="002045"/>
          </a:solidFill>
          <a:latin typeface="Arial" pitchFamily="34" charset="0"/>
          <a:ea typeface="+mn-ea"/>
          <a:cs typeface="Arial" pitchFamily="34" charset="0"/>
        </a:defRPr>
      </a:lvl1pPr>
      <a:lvl2pPr marL="4572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pitchFamily="34" charset="0"/>
          <a:ea typeface="+mn-ea"/>
          <a:cs typeface="Arial" pitchFamily="34" charset="0"/>
        </a:defRPr>
      </a:lvl2pPr>
      <a:lvl3pPr marL="6858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pitchFamily="34" charset="0"/>
          <a:ea typeface="+mn-ea"/>
          <a:cs typeface="Arial" pitchFamily="34" charset="0"/>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pitchFamily="34" charset="0"/>
          <a:ea typeface="+mn-ea"/>
          <a:cs typeface="Arial" pitchFamily="34" charset="0"/>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chart" Target="../charts/char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7513" y="1795639"/>
            <a:ext cx="8307387" cy="1619250"/>
          </a:xfrm>
        </p:spPr>
        <p:txBody>
          <a:bodyPr/>
          <a:lstStyle/>
          <a:p>
            <a:r>
              <a:rPr lang="en-US" sz="4000" dirty="0" smtClean="0"/>
              <a:t>Proposal to Require the Collection of Serum Lipase for all Pancreas Donors </a:t>
            </a:r>
            <a:br>
              <a:rPr lang="en-US" sz="4000" dirty="0" smtClean="0"/>
            </a:br>
            <a:r>
              <a:rPr lang="en-US" sz="4000" dirty="0" smtClean="0"/>
              <a:t>(Resolution 5)</a:t>
            </a:r>
            <a:br>
              <a:rPr lang="en-US" sz="4000" dirty="0" smtClean="0"/>
            </a:br>
            <a:endParaRPr lang="en-US" sz="4000" dirty="0"/>
          </a:p>
        </p:txBody>
      </p:sp>
      <p:sp>
        <p:nvSpPr>
          <p:cNvPr id="3" name="Subtitle 2"/>
          <p:cNvSpPr>
            <a:spLocks noGrp="1"/>
          </p:cNvSpPr>
          <p:nvPr>
            <p:ph type="subTitle" idx="1"/>
          </p:nvPr>
        </p:nvSpPr>
        <p:spPr>
          <a:xfrm>
            <a:off x="417512" y="4851405"/>
            <a:ext cx="8307388" cy="1265616"/>
          </a:xfrm>
        </p:spPr>
        <p:txBody>
          <a:bodyPr>
            <a:noAutofit/>
          </a:bodyPr>
          <a:lstStyle/>
          <a:p>
            <a:r>
              <a:rPr lang="en-US" sz="3200" dirty="0" smtClean="0">
                <a:solidFill>
                  <a:schemeClr val="tx1">
                    <a:lumMod val="75000"/>
                    <a:lumOff val="25000"/>
                  </a:schemeClr>
                </a:solidFill>
              </a:rPr>
              <a:t>Pancreas Transplantation Committee</a:t>
            </a:r>
          </a:p>
          <a:p>
            <a:r>
              <a:rPr lang="en-US" sz="3200" dirty="0" smtClean="0">
                <a:solidFill>
                  <a:schemeClr val="tx1">
                    <a:lumMod val="75000"/>
                    <a:lumOff val="25000"/>
                  </a:schemeClr>
                </a:solidFill>
              </a:rPr>
              <a:t>Jonathan </a:t>
            </a:r>
            <a:r>
              <a:rPr lang="en-US" sz="3200" dirty="0" err="1" smtClean="0">
                <a:solidFill>
                  <a:schemeClr val="tx1">
                    <a:lumMod val="75000"/>
                    <a:lumOff val="25000"/>
                  </a:schemeClr>
                </a:solidFill>
              </a:rPr>
              <a:t>Fridell</a:t>
            </a:r>
            <a:r>
              <a:rPr lang="en-US" sz="3200" dirty="0" smtClean="0">
                <a:solidFill>
                  <a:schemeClr val="tx1">
                    <a:lumMod val="75000"/>
                    <a:lumOff val="25000"/>
                  </a:schemeClr>
                </a:solidFill>
              </a:rPr>
              <a:t>, MD, Chair</a:t>
            </a:r>
            <a:endParaRPr lang="en-US" sz="3200"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03141841"/>
              </p:ext>
            </p:extLst>
          </p:nvPr>
        </p:nvGraphicFramePr>
        <p:xfrm>
          <a:off x="494675" y="1124260"/>
          <a:ext cx="8409482" cy="51416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123" name="Title 2"/>
          <p:cNvSpPr>
            <a:spLocks noGrp="1"/>
          </p:cNvSpPr>
          <p:nvPr>
            <p:ph type="title"/>
          </p:nvPr>
        </p:nvSpPr>
        <p:spPr>
          <a:xfrm>
            <a:off x="288925" y="155575"/>
            <a:ext cx="8740775" cy="850900"/>
          </a:xfrm>
        </p:spPr>
        <p:txBody>
          <a:bodyPr/>
          <a:lstStyle/>
          <a:p>
            <a:r>
              <a:rPr lang="en-US" altLang="en-US" dirty="0" smtClean="0">
                <a:latin typeface="Arial" panose="020B0604020202020204" pitchFamily="34" charset="0"/>
                <a:cs typeface="Arial" panose="020B0604020202020204" pitchFamily="34" charset="0"/>
              </a:rPr>
              <a:t>Overall Project Impact</a:t>
            </a:r>
            <a:endParaRPr lang="en-US" altLang="en-US" dirty="0" smtClean="0">
              <a:latin typeface="Calibri" panose="020F0502020204030204" pitchFamily="34" charset="0"/>
            </a:endParaRPr>
          </a:p>
        </p:txBody>
      </p:sp>
      <p:sp>
        <p:nvSpPr>
          <p:cNvPr id="2" name="TextBox 1"/>
          <p:cNvSpPr txBox="1"/>
          <p:nvPr/>
        </p:nvSpPr>
        <p:spPr>
          <a:xfrm>
            <a:off x="2601310" y="2443655"/>
            <a:ext cx="6302847" cy="400110"/>
          </a:xfrm>
          <a:prstGeom prst="rect">
            <a:avLst/>
          </a:prstGeom>
          <a:noFill/>
        </p:spPr>
        <p:txBody>
          <a:bodyPr wrap="square" rtlCol="0">
            <a:spAutoFit/>
          </a:bodyPr>
          <a:lstStyle/>
          <a:p>
            <a:r>
              <a:rPr lang="en-US" sz="2000" dirty="0" smtClean="0">
                <a:latin typeface="Arial" panose="020B0604020202020204" pitchFamily="34" charset="0"/>
                <a:cs typeface="Arial" panose="020B0604020202020204" pitchFamily="34" charset="0"/>
              </a:rPr>
              <a:t>All pancreas donors, candidates, and recipients </a:t>
            </a:r>
            <a:endParaRPr lang="en-US" sz="2000" dirty="0">
              <a:latin typeface="Arial" panose="020B0604020202020204" pitchFamily="34" charset="0"/>
              <a:cs typeface="Arial" panose="020B0604020202020204"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val="2753808806"/>
              </p:ext>
            </p:extLst>
          </p:nvPr>
        </p:nvGraphicFramePr>
        <p:xfrm>
          <a:off x="4369810" y="3684177"/>
          <a:ext cx="4352925" cy="1304924"/>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0" name="Chart 9"/>
          <p:cNvGraphicFramePr>
            <a:graphicFrameLocks/>
          </p:cNvGraphicFramePr>
          <p:nvPr>
            <p:extLst>
              <p:ext uri="{D42A27DB-BD31-4B8C-83A1-F6EECF244321}">
                <p14:modId xmlns:p14="http://schemas.microsoft.com/office/powerpoint/2010/main" val="2316933071"/>
              </p:ext>
            </p:extLst>
          </p:nvPr>
        </p:nvGraphicFramePr>
        <p:xfrm>
          <a:off x="4333875" y="4989101"/>
          <a:ext cx="4352925" cy="1095374"/>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26338444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b="1" dirty="0"/>
              <a:t>RESOLVED, that Policies 2.11.E Required Information for Deceased Pancreas Donors are modified as </a:t>
            </a:r>
            <a:r>
              <a:rPr lang="en-US" b="1" dirty="0" smtClean="0"/>
              <a:t>set forth below, </a:t>
            </a:r>
            <a:r>
              <a:rPr lang="en-US" b="1" dirty="0"/>
              <a:t>are hereby approved, effective pending programming and notice to OPTN membership. </a:t>
            </a:r>
            <a:endParaRPr lang="en-US" dirty="0"/>
          </a:p>
          <a:p>
            <a:endParaRPr lang="en-US" dirty="0"/>
          </a:p>
        </p:txBody>
      </p:sp>
      <p:sp>
        <p:nvSpPr>
          <p:cNvPr id="3" name="Title 2"/>
          <p:cNvSpPr>
            <a:spLocks noGrp="1"/>
          </p:cNvSpPr>
          <p:nvPr>
            <p:ph type="title"/>
          </p:nvPr>
        </p:nvSpPr>
        <p:spPr/>
        <p:txBody>
          <a:bodyPr/>
          <a:lstStyle/>
          <a:p>
            <a:r>
              <a:rPr lang="en-US" dirty="0" smtClean="0"/>
              <a:t>Resolution 5 (page 13)  </a:t>
            </a:r>
            <a:endParaRPr lang="en-US" dirty="0"/>
          </a:p>
        </p:txBody>
      </p:sp>
    </p:spTree>
    <p:extLst>
      <p:ext uri="{BB962C8B-B14F-4D97-AF65-F5344CB8AC3E}">
        <p14:creationId xmlns:p14="http://schemas.microsoft.com/office/powerpoint/2010/main" val="58356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8800" dirty="0" smtClean="0"/>
              <a:t>Back-up </a:t>
            </a:r>
          </a:p>
          <a:p>
            <a:pPr marL="0" indent="0" algn="ctr">
              <a:buNone/>
            </a:pPr>
            <a:r>
              <a:rPr lang="en-US" sz="8800" dirty="0" smtClean="0"/>
              <a:t>Slides</a:t>
            </a:r>
            <a:endParaRPr lang="en-US" sz="8800" dirty="0"/>
          </a:p>
        </p:txBody>
      </p:sp>
    </p:spTree>
    <p:extLst>
      <p:ext uri="{BB962C8B-B14F-4D97-AF65-F5344CB8AC3E}">
        <p14:creationId xmlns:p14="http://schemas.microsoft.com/office/powerpoint/2010/main" val="879617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Exception language</a:t>
            </a:r>
            <a:endParaRPr lang="en-US" dirty="0"/>
          </a:p>
        </p:txBody>
      </p:sp>
      <p:sp>
        <p:nvSpPr>
          <p:cNvPr id="7" name="Content Placeholder 6"/>
          <p:cNvSpPr>
            <a:spLocks noGrp="1"/>
          </p:cNvSpPr>
          <p:nvPr>
            <p:ph idx="1"/>
          </p:nvPr>
        </p:nvSpPr>
        <p:spPr>
          <a:xfrm>
            <a:off x="289034" y="1348827"/>
            <a:ext cx="8548414" cy="4980721"/>
          </a:xfrm>
        </p:spPr>
        <p:txBody>
          <a:bodyPr>
            <a:normAutofit/>
          </a:bodyPr>
          <a:lstStyle/>
          <a:p>
            <a:pPr marL="0" indent="0">
              <a:buNone/>
            </a:pPr>
            <a:r>
              <a:rPr lang="en-US" dirty="0"/>
              <a:t>If serum lipase results are not available at the time of the pancreas offer because the laboratory could not provide the results prior to the pancreas offer, the host OPO must do both of the </a:t>
            </a:r>
            <a:r>
              <a:rPr lang="en-US" dirty="0" smtClean="0"/>
              <a:t>following:</a:t>
            </a:r>
          </a:p>
          <a:p>
            <a:pPr marL="0" indent="0">
              <a:buNone/>
            </a:pPr>
            <a:r>
              <a:rPr lang="en-US" dirty="0"/>
              <a:t>	</a:t>
            </a:r>
            <a:r>
              <a:rPr lang="en-US" dirty="0" smtClean="0"/>
              <a:t>1. Report </a:t>
            </a:r>
            <a:r>
              <a:rPr lang="en-US" dirty="0"/>
              <a:t>to the OPTN Contractor that the </a:t>
            </a:r>
            <a:r>
              <a:rPr lang="en-US" dirty="0" smtClean="0"/>
              <a:t>	serum lipase </a:t>
            </a:r>
            <a:r>
              <a:rPr lang="en-US" dirty="0"/>
              <a:t>results were not available at the </a:t>
            </a:r>
            <a:r>
              <a:rPr lang="en-US" dirty="0" smtClean="0"/>
              <a:t> 	time </a:t>
            </a:r>
            <a:r>
              <a:rPr lang="en-US" dirty="0"/>
              <a:t>of </a:t>
            </a:r>
            <a:r>
              <a:rPr lang="en-US" dirty="0" smtClean="0"/>
              <a:t>the </a:t>
            </a:r>
            <a:r>
              <a:rPr lang="en-US" dirty="0"/>
              <a:t>pancreas offer. </a:t>
            </a:r>
            <a:endParaRPr lang="en-US" dirty="0" smtClean="0"/>
          </a:p>
          <a:p>
            <a:pPr marL="0" indent="0">
              <a:buNone/>
            </a:pPr>
            <a:r>
              <a:rPr lang="en-US" dirty="0"/>
              <a:t>	</a:t>
            </a:r>
            <a:r>
              <a:rPr lang="en-US" dirty="0" smtClean="0"/>
              <a:t>2. Provide </a:t>
            </a:r>
            <a:r>
              <a:rPr lang="en-US" dirty="0"/>
              <a:t>serum lipase results to </a:t>
            </a:r>
            <a:r>
              <a:rPr lang="en-US" dirty="0" smtClean="0"/>
              <a:t>the 	transplant hospital </a:t>
            </a:r>
            <a:r>
              <a:rPr lang="en-US" dirty="0"/>
              <a:t>as soon as they become </a:t>
            </a:r>
            <a:r>
              <a:rPr lang="en-US" dirty="0" smtClean="0"/>
              <a:t>	available</a:t>
            </a:r>
            <a:r>
              <a:rPr lang="en-US" dirty="0"/>
              <a:t>.</a:t>
            </a:r>
          </a:p>
          <a:p>
            <a:endParaRPr lang="en-US" dirty="0"/>
          </a:p>
        </p:txBody>
      </p:sp>
    </p:spTree>
    <p:extLst>
      <p:ext uri="{BB962C8B-B14F-4D97-AF65-F5344CB8AC3E}">
        <p14:creationId xmlns:p14="http://schemas.microsoft.com/office/powerpoint/2010/main" val="8413269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b="1" dirty="0"/>
              <a:t>RESOLVED, that Policies 2.11.E Required Information for Deceased Pancreas Donors are modified as set forth below, are hereby approved, effective pending programming and notice to OPTN membership. </a:t>
            </a:r>
            <a:endParaRPr lang="en-US" dirty="0"/>
          </a:p>
          <a:p>
            <a:endParaRPr lang="en-US" i="1" dirty="0">
              <a:solidFill>
                <a:srgbClr val="FF0000"/>
              </a:solidFill>
            </a:endParaRPr>
          </a:p>
        </p:txBody>
      </p:sp>
      <p:sp>
        <p:nvSpPr>
          <p:cNvPr id="3" name="Title 2"/>
          <p:cNvSpPr>
            <a:spLocks noGrp="1"/>
          </p:cNvSpPr>
          <p:nvPr>
            <p:ph type="title"/>
          </p:nvPr>
        </p:nvSpPr>
        <p:spPr/>
        <p:txBody>
          <a:bodyPr/>
          <a:lstStyle/>
          <a:p>
            <a:r>
              <a:rPr lang="en-US" dirty="0" smtClean="0"/>
              <a:t>Resolution 6 (page 14) </a:t>
            </a:r>
            <a:endParaRPr lang="en-US" dirty="0"/>
          </a:p>
        </p:txBody>
      </p:sp>
    </p:spTree>
    <p:extLst>
      <p:ext uri="{BB962C8B-B14F-4D97-AF65-F5344CB8AC3E}">
        <p14:creationId xmlns:p14="http://schemas.microsoft.com/office/powerpoint/2010/main" val="26157210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 closer look at the data</a:t>
            </a:r>
            <a:endParaRPr lang="en-US" dirty="0"/>
          </a:p>
        </p:txBody>
      </p:sp>
      <p:graphicFrame>
        <p:nvGraphicFramePr>
          <p:cNvPr id="6" name="Content Placeholder 5"/>
          <p:cNvGraphicFramePr>
            <a:graphicFrameLocks noGrp="1"/>
          </p:cNvGraphicFramePr>
          <p:nvPr>
            <p:ph idx="1"/>
            <p:extLst/>
          </p:nvPr>
        </p:nvGraphicFramePr>
        <p:xfrm>
          <a:off x="2197290" y="2388358"/>
          <a:ext cx="4640238" cy="37121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402898" y="1147648"/>
            <a:ext cx="8208839" cy="954107"/>
          </a:xfrm>
          <a:prstGeom prst="rect">
            <a:avLst/>
          </a:prstGeom>
          <a:noFill/>
        </p:spPr>
        <p:txBody>
          <a:bodyPr wrap="square" rtlCol="0">
            <a:spAutoFit/>
          </a:bodyPr>
          <a:lstStyle/>
          <a:p>
            <a:r>
              <a:rPr lang="en-US" sz="2800" dirty="0" smtClean="0">
                <a:latin typeface="Arial" panose="020B0604020202020204" pitchFamily="34" charset="0"/>
                <a:cs typeface="Arial" panose="020B0604020202020204" pitchFamily="34" charset="0"/>
              </a:rPr>
              <a:t>N = 4011 donors with no serum lipase reported on DDR, and PA not recovered for </a:t>
            </a:r>
            <a:r>
              <a:rPr lang="en-US" sz="2800" dirty="0" err="1" smtClean="0">
                <a:latin typeface="Arial" panose="020B0604020202020204" pitchFamily="34" charset="0"/>
                <a:cs typeface="Arial" panose="020B0604020202020204" pitchFamily="34" charset="0"/>
              </a:rPr>
              <a:t>Tx</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28095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Suggestion that P-PASS score (which includes lipase) does not show impact on graft survival </a:t>
            </a:r>
          </a:p>
          <a:p>
            <a:r>
              <a:rPr lang="en-US" dirty="0" smtClean="0"/>
              <a:t>Pointed out that Pancreas Donor Risk Index (PDRI) does not include lipase as PA donor risk factor</a:t>
            </a:r>
            <a:endParaRPr lang="en-US" dirty="0"/>
          </a:p>
        </p:txBody>
      </p:sp>
      <p:sp>
        <p:nvSpPr>
          <p:cNvPr id="3" name="Title 2"/>
          <p:cNvSpPr>
            <a:spLocks noGrp="1"/>
          </p:cNvSpPr>
          <p:nvPr>
            <p:ph type="title"/>
          </p:nvPr>
        </p:nvSpPr>
        <p:spPr/>
        <p:txBody>
          <a:bodyPr/>
          <a:lstStyle/>
          <a:p>
            <a:r>
              <a:rPr lang="en-US" dirty="0" smtClean="0"/>
              <a:t>Details About Other OPO comments</a:t>
            </a:r>
            <a:endParaRPr lang="en-US" dirty="0"/>
          </a:p>
        </p:txBody>
      </p:sp>
    </p:spTree>
    <p:extLst>
      <p:ext uri="{BB962C8B-B14F-4D97-AF65-F5344CB8AC3E}">
        <p14:creationId xmlns:p14="http://schemas.microsoft.com/office/powerpoint/2010/main" val="1983814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1"/>
          <p:cNvSpPr>
            <a:spLocks noGrp="1"/>
          </p:cNvSpPr>
          <p:nvPr>
            <p:ph idx="1"/>
          </p:nvPr>
        </p:nvSpPr>
        <p:spPr>
          <a:xfrm>
            <a:off x="288925" y="1349375"/>
            <a:ext cx="8548688" cy="4405313"/>
          </a:xfrm>
        </p:spPr>
        <p:txBody>
          <a:bodyPr/>
          <a:lstStyle/>
          <a:p>
            <a:pPr eaLnBrk="1" hangingPunct="1"/>
            <a:r>
              <a:rPr lang="en-US" altLang="en-US" dirty="0" smtClean="0">
                <a:latin typeface="Arial" panose="020B0604020202020204" pitchFamily="34" charset="0"/>
                <a:cs typeface="Arial" panose="020B0604020202020204" pitchFamily="34" charset="0"/>
              </a:rPr>
              <a:t>Serum lipase is a direct indicator of pancreas quality</a:t>
            </a:r>
          </a:p>
          <a:p>
            <a:pPr eaLnBrk="1" hangingPunct="1"/>
            <a:r>
              <a:rPr lang="en-US" altLang="en-US" dirty="0" smtClean="0">
                <a:latin typeface="Arial" panose="020B0604020202020204" pitchFamily="34" charset="0"/>
                <a:cs typeface="Arial" panose="020B0604020202020204" pitchFamily="34" charset="0"/>
              </a:rPr>
              <a:t>Serum lipase is not reported for all potential pancreas donors</a:t>
            </a:r>
          </a:p>
        </p:txBody>
      </p:sp>
      <p:sp>
        <p:nvSpPr>
          <p:cNvPr id="5123" name="Title 2"/>
          <p:cNvSpPr>
            <a:spLocks noGrp="1"/>
          </p:cNvSpPr>
          <p:nvPr>
            <p:ph type="title"/>
          </p:nvPr>
        </p:nvSpPr>
        <p:spPr>
          <a:xfrm>
            <a:off x="288925" y="155575"/>
            <a:ext cx="8740775" cy="850900"/>
          </a:xfrm>
        </p:spPr>
        <p:txBody>
          <a:bodyPr/>
          <a:lstStyle/>
          <a:p>
            <a:pPr eaLnBrk="1" hangingPunct="1"/>
            <a:r>
              <a:rPr lang="en-US" altLang="en-US" dirty="0" smtClean="0">
                <a:latin typeface="Arial" panose="020B0604020202020204" pitchFamily="34" charset="0"/>
                <a:cs typeface="Arial" panose="020B0604020202020204" pitchFamily="34" charset="0"/>
              </a:rPr>
              <a:t>The Problem</a:t>
            </a:r>
          </a:p>
        </p:txBody>
      </p:sp>
    </p:spTree>
    <p:extLst>
      <p:ext uri="{BB962C8B-B14F-4D97-AF65-F5344CB8AC3E}">
        <p14:creationId xmlns:p14="http://schemas.microsoft.com/office/powerpoint/2010/main" val="347305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9034" y="1348827"/>
            <a:ext cx="8548414" cy="4689366"/>
          </a:xfrm>
        </p:spPr>
        <p:txBody>
          <a:bodyPr>
            <a:normAutofit fontScale="92500"/>
          </a:bodyPr>
          <a:lstStyle/>
          <a:p>
            <a:pPr marL="0" indent="0">
              <a:buNone/>
            </a:pPr>
            <a:r>
              <a:rPr lang="en-US" b="1" dirty="0"/>
              <a:t>L</a:t>
            </a:r>
            <a:r>
              <a:rPr lang="en-US" b="1" dirty="0" smtClean="0"/>
              <a:t>ipase</a:t>
            </a:r>
            <a:r>
              <a:rPr lang="en-US" dirty="0" smtClean="0"/>
              <a:t> </a:t>
            </a:r>
            <a:r>
              <a:rPr lang="en-US" dirty="0"/>
              <a:t>is </a:t>
            </a:r>
            <a:r>
              <a:rPr lang="en-US" dirty="0" smtClean="0"/>
              <a:t>a pancreatic enzymes that catalyzes the hydrolysis of fats</a:t>
            </a:r>
          </a:p>
          <a:p>
            <a:pPr>
              <a:buFont typeface="Wingdings" panose="05000000000000000000" pitchFamily="2" charset="2"/>
              <a:buChar char="§"/>
            </a:pPr>
            <a:r>
              <a:rPr lang="en-US" dirty="0" smtClean="0"/>
              <a:t>Elevated serum lipase is a marker of pancreatic injury or inflammation</a:t>
            </a:r>
          </a:p>
          <a:p>
            <a:pPr>
              <a:buFont typeface="Wingdings" panose="05000000000000000000" pitchFamily="2" charset="2"/>
              <a:buChar char="§"/>
            </a:pPr>
            <a:r>
              <a:rPr lang="en-US" dirty="0"/>
              <a:t>When PA  injured or inflamed, lipase is released into the </a:t>
            </a:r>
            <a:r>
              <a:rPr lang="en-US" dirty="0" smtClean="0"/>
              <a:t>circulation</a:t>
            </a:r>
            <a:endParaRPr lang="en-US" dirty="0"/>
          </a:p>
          <a:p>
            <a:pPr>
              <a:buFont typeface="Wingdings" panose="05000000000000000000" pitchFamily="2" charset="2"/>
              <a:buChar char="§"/>
            </a:pPr>
            <a:r>
              <a:rPr lang="en-US" dirty="0" smtClean="0"/>
              <a:t>Unlike serum amylase, lipase is more specific to the PA and the levels remain elevated longer</a:t>
            </a:r>
            <a:endParaRPr lang="en-US" dirty="0"/>
          </a:p>
          <a:p>
            <a:pPr>
              <a:buFont typeface="Wingdings" panose="05000000000000000000" pitchFamily="2" charset="2"/>
              <a:buChar char="§"/>
            </a:pPr>
            <a:r>
              <a:rPr lang="en-US" dirty="0"/>
              <a:t>M</a:t>
            </a:r>
            <a:r>
              <a:rPr lang="en-US" dirty="0" smtClean="0"/>
              <a:t>ost essential test to evaluate PA quality for transplant</a:t>
            </a:r>
          </a:p>
          <a:p>
            <a:pPr marL="0" indent="0">
              <a:buNone/>
            </a:pPr>
            <a:endParaRPr lang="en-US" dirty="0" smtClean="0"/>
          </a:p>
        </p:txBody>
      </p:sp>
      <p:sp>
        <p:nvSpPr>
          <p:cNvPr id="3" name="Title 2"/>
          <p:cNvSpPr>
            <a:spLocks noGrp="1"/>
          </p:cNvSpPr>
          <p:nvPr>
            <p:ph type="title"/>
          </p:nvPr>
        </p:nvSpPr>
        <p:spPr/>
        <p:txBody>
          <a:bodyPr/>
          <a:lstStyle/>
          <a:p>
            <a:r>
              <a:rPr lang="en-US" dirty="0" smtClean="0"/>
              <a:t>Why serum lipase?</a:t>
            </a:r>
            <a:endParaRPr lang="en-US" dirty="0"/>
          </a:p>
        </p:txBody>
      </p:sp>
    </p:spTree>
    <p:extLst>
      <p:ext uri="{BB962C8B-B14F-4D97-AF65-F5344CB8AC3E}">
        <p14:creationId xmlns:p14="http://schemas.microsoft.com/office/powerpoint/2010/main" val="298759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74182681"/>
              </p:ext>
            </p:extLst>
          </p:nvPr>
        </p:nvGraphicFramePr>
        <p:xfrm>
          <a:off x="288925" y="571499"/>
          <a:ext cx="8548688" cy="564642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099" name="Title 2"/>
          <p:cNvSpPr>
            <a:spLocks noGrp="1"/>
          </p:cNvSpPr>
          <p:nvPr>
            <p:ph type="title"/>
          </p:nvPr>
        </p:nvSpPr>
        <p:spPr>
          <a:xfrm>
            <a:off x="288925" y="-274638"/>
            <a:ext cx="8740775" cy="1760538"/>
          </a:xfrm>
        </p:spPr>
        <p:txBody>
          <a:bodyPr/>
          <a:lstStyle/>
          <a:p>
            <a:r>
              <a:rPr lang="en-US" altLang="en-US" dirty="0" smtClean="0">
                <a:latin typeface="Arial" panose="020B0604020202020204" pitchFamily="34" charset="0"/>
                <a:cs typeface="Arial" panose="020B0604020202020204" pitchFamily="34" charset="0"/>
              </a:rPr>
              <a:t>Strategic</a:t>
            </a:r>
            <a:r>
              <a:rPr lang="en-US" altLang="en-US" dirty="0" smtClean="0">
                <a:latin typeface="Calibri" panose="020F0502020204030204" pitchFamily="34" charset="0"/>
              </a:rPr>
              <a:t> </a:t>
            </a:r>
            <a:r>
              <a:rPr lang="en-US" altLang="en-US" dirty="0" smtClean="0">
                <a:latin typeface="Arial" panose="020B0604020202020204" pitchFamily="34" charset="0"/>
                <a:cs typeface="Arial" panose="020B0604020202020204" pitchFamily="34" charset="0"/>
              </a:rPr>
              <a:t>Plan</a:t>
            </a:r>
          </a:p>
        </p:txBody>
      </p:sp>
    </p:spTree>
    <p:extLst>
      <p:ext uri="{BB962C8B-B14F-4D97-AF65-F5344CB8AC3E}">
        <p14:creationId xmlns:p14="http://schemas.microsoft.com/office/powerpoint/2010/main" val="3397707464"/>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Data</a:t>
            </a:r>
            <a:endParaRPr lang="en-US" dirty="0"/>
          </a:p>
        </p:txBody>
      </p:sp>
      <p:pic>
        <p:nvPicPr>
          <p:cNvPr id="10" name="Content Placeholder 9"/>
          <p:cNvPicPr>
            <a:picLocks noGrp="1" noChangeAspect="1"/>
          </p:cNvPicPr>
          <p:nvPr>
            <p:ph idx="1"/>
          </p:nvPr>
        </p:nvPicPr>
        <p:blipFill>
          <a:blip r:embed="rId3"/>
          <a:stretch>
            <a:fillRect/>
          </a:stretch>
        </p:blipFill>
        <p:spPr>
          <a:prstGeom prst="rect">
            <a:avLst/>
          </a:prstGeom>
        </p:spPr>
      </p:pic>
    </p:spTree>
    <p:extLst>
      <p:ext uri="{BB962C8B-B14F-4D97-AF65-F5344CB8AC3E}">
        <p14:creationId xmlns:p14="http://schemas.microsoft.com/office/powerpoint/2010/main" val="5365251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8925" y="1349375"/>
            <a:ext cx="8548688" cy="4405313"/>
          </a:xfrm>
        </p:spPr>
        <p:txBody>
          <a:bodyPr>
            <a:normAutofit lnSpcReduction="10000"/>
          </a:bodyPr>
          <a:lstStyle/>
          <a:p>
            <a:pPr marL="0" indent="0" eaLnBrk="1" fontAlgn="auto" hangingPunct="1">
              <a:spcAft>
                <a:spcPts val="0"/>
              </a:spcAft>
              <a:buNone/>
              <a:defRPr/>
            </a:pPr>
            <a:r>
              <a:rPr lang="en-US" sz="3200" dirty="0" smtClean="0">
                <a:solidFill>
                  <a:schemeClr val="tx1"/>
                </a:solidFill>
                <a:latin typeface="Arial" panose="020B0604020202020204" pitchFamily="34" charset="0"/>
                <a:ea typeface="+mn-ea"/>
                <a:cs typeface="Arial" panose="020B0604020202020204" pitchFamily="34" charset="0"/>
              </a:rPr>
              <a:t>Goal</a:t>
            </a:r>
            <a:endParaRPr lang="en-US" sz="3200" dirty="0" smtClean="0">
              <a:solidFill>
                <a:schemeClr val="tx1"/>
              </a:solidFill>
              <a:latin typeface="Arial" panose="020B0604020202020204" pitchFamily="34" charset="0"/>
              <a:ea typeface="+mn-ea"/>
              <a:cs typeface="Arial" panose="020B0604020202020204" pitchFamily="34" charset="0"/>
            </a:endParaRPr>
          </a:p>
          <a:p>
            <a:pPr lvl="2" eaLnBrk="1" fontAlgn="auto" hangingPunct="1">
              <a:spcAft>
                <a:spcPts val="0"/>
              </a:spcAft>
              <a:buFont typeface="Wingdings" charset="2"/>
              <a:buChar char="§"/>
              <a:defRPr/>
            </a:pPr>
            <a:r>
              <a:rPr lang="en-US" sz="2800" dirty="0" smtClean="0">
                <a:latin typeface="Arial" panose="020B0604020202020204" pitchFamily="34" charset="0"/>
                <a:ea typeface="+mn-ea"/>
                <a:cs typeface="Arial" panose="020B0604020202020204" pitchFamily="34" charset="0"/>
              </a:rPr>
              <a:t>Provide transplant professionals with critical information about the quality of the pancreas offered</a:t>
            </a:r>
          </a:p>
          <a:p>
            <a:pPr marL="0" indent="0" eaLnBrk="1" fontAlgn="auto" hangingPunct="1">
              <a:spcAft>
                <a:spcPts val="0"/>
              </a:spcAft>
              <a:buNone/>
              <a:defRPr/>
            </a:pPr>
            <a:r>
              <a:rPr lang="en-US" sz="3200" dirty="0" smtClean="0">
                <a:solidFill>
                  <a:schemeClr val="tx1"/>
                </a:solidFill>
                <a:latin typeface="Arial" panose="020B0604020202020204" pitchFamily="34" charset="0"/>
                <a:ea typeface="+mn-ea"/>
                <a:cs typeface="Arial" panose="020B0604020202020204" pitchFamily="34" charset="0"/>
              </a:rPr>
              <a:t>Change</a:t>
            </a:r>
            <a:endParaRPr lang="en-US" sz="3200" dirty="0" smtClean="0">
              <a:solidFill>
                <a:schemeClr val="tx1"/>
              </a:solidFill>
              <a:latin typeface="Arial" panose="020B0604020202020204" pitchFamily="34" charset="0"/>
              <a:ea typeface="+mn-ea"/>
              <a:cs typeface="Arial" panose="020B0604020202020204" pitchFamily="34" charset="0"/>
            </a:endParaRPr>
          </a:p>
          <a:p>
            <a:pPr lvl="2" eaLnBrk="1" fontAlgn="auto" hangingPunct="1">
              <a:spcAft>
                <a:spcPts val="0"/>
              </a:spcAft>
              <a:buFont typeface="Wingdings" charset="2"/>
              <a:buChar char="§"/>
              <a:defRPr/>
            </a:pPr>
            <a:r>
              <a:rPr lang="en-US" sz="2800" dirty="0" smtClean="0">
                <a:latin typeface="Arial" panose="020B0604020202020204" pitchFamily="34" charset="0"/>
                <a:ea typeface="+mn-ea"/>
                <a:cs typeface="Arial" panose="020B0604020202020204" pitchFamily="34" charset="0"/>
              </a:rPr>
              <a:t>Require collection of serum lipase for all pancreas donors</a:t>
            </a:r>
          </a:p>
          <a:p>
            <a:pPr lvl="2" eaLnBrk="1" fontAlgn="auto" hangingPunct="1">
              <a:spcAft>
                <a:spcPts val="0"/>
              </a:spcAft>
              <a:buFont typeface="Wingdings" charset="2"/>
              <a:buChar char="§"/>
              <a:defRPr/>
            </a:pPr>
            <a:r>
              <a:rPr lang="en-US" sz="2800" dirty="0" smtClean="0">
                <a:latin typeface="Arial" panose="020B0604020202020204" pitchFamily="34" charset="0"/>
                <a:ea typeface="+mn-ea"/>
                <a:cs typeface="Arial" panose="020B0604020202020204" pitchFamily="34" charset="0"/>
              </a:rPr>
              <a:t>Report lab’s upper limit of normal value for serum lipase test</a:t>
            </a:r>
          </a:p>
        </p:txBody>
      </p:sp>
      <p:sp>
        <p:nvSpPr>
          <p:cNvPr id="7171" name="Title 2"/>
          <p:cNvSpPr>
            <a:spLocks noGrp="1"/>
          </p:cNvSpPr>
          <p:nvPr>
            <p:ph type="title"/>
          </p:nvPr>
        </p:nvSpPr>
        <p:spPr>
          <a:xfrm>
            <a:off x="288925" y="155575"/>
            <a:ext cx="8740775" cy="850900"/>
          </a:xfrm>
        </p:spPr>
        <p:txBody>
          <a:bodyPr/>
          <a:lstStyle/>
          <a:p>
            <a:pPr eaLnBrk="1" hangingPunct="1"/>
            <a:r>
              <a:rPr lang="en-US" altLang="en-US" sz="3600" dirty="0" smtClean="0">
                <a:latin typeface="Arial" panose="020B0604020202020204" pitchFamily="34" charset="0"/>
                <a:cs typeface="Arial" panose="020B0604020202020204" pitchFamily="34" charset="0"/>
              </a:rPr>
              <a:t>How the Proposal will Achieve its Goal</a:t>
            </a:r>
          </a:p>
        </p:txBody>
      </p:sp>
    </p:spTree>
    <p:extLst>
      <p:ext uri="{BB962C8B-B14F-4D97-AF65-F5344CB8AC3E}">
        <p14:creationId xmlns:p14="http://schemas.microsoft.com/office/powerpoint/2010/main" val="941071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409731241"/>
              </p:ext>
            </p:extLst>
          </p:nvPr>
        </p:nvGraphicFramePr>
        <p:xfrm>
          <a:off x="110170" y="1286933"/>
          <a:ext cx="8919968" cy="4629125"/>
        </p:xfrm>
        <a:graphic>
          <a:graphicData uri="http://schemas.openxmlformats.org/drawingml/2006/table">
            <a:tbl>
              <a:tblPr firstRow="1" firstCol="1" lastRow="1" lastCol="1" bandRow="1" bandCol="1"/>
              <a:tblGrid>
                <a:gridCol w="2179975"/>
                <a:gridCol w="1273068"/>
                <a:gridCol w="1321197"/>
                <a:gridCol w="1264575"/>
                <a:gridCol w="1256081"/>
                <a:gridCol w="1625072"/>
              </a:tblGrid>
              <a:tr h="648532">
                <a:tc gridSpan="6">
                  <a:txBody>
                    <a:bodyPr/>
                    <a:lstStyle/>
                    <a:p>
                      <a:pPr marL="0" marR="0" algn="just">
                        <a:spcBef>
                          <a:spcPts val="0"/>
                        </a:spcBef>
                        <a:spcAft>
                          <a:spcPts val="0"/>
                        </a:spcAft>
                      </a:pPr>
                      <a:r>
                        <a:rPr lang="en-US" sz="2800" b="1" dirty="0">
                          <a:solidFill>
                            <a:srgbClr val="FFFFFF"/>
                          </a:solidFill>
                          <a:effectLst/>
                          <a:latin typeface="Arial" panose="020B0604020202020204" pitchFamily="34" charset="0"/>
                          <a:ea typeface="Times New Roman" panose="02020603050405020304" pitchFamily="18" charset="0"/>
                          <a:cs typeface="Arial" panose="020B0604020202020204" pitchFamily="34" charset="0"/>
                        </a:rPr>
                        <a:t>Public Comment Response Tally</a:t>
                      </a:r>
                      <a:endParaRPr lang="en-US" sz="28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7BA0C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4F81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00117">
                <a:tc>
                  <a:txBody>
                    <a:bodyPr/>
                    <a:lstStyle/>
                    <a:p>
                      <a:pPr marL="0" marR="0" algn="ctr">
                        <a:spcBef>
                          <a:spcPts val="0"/>
                        </a:spcBef>
                        <a:spcAft>
                          <a:spcPts val="0"/>
                        </a:spcAft>
                      </a:pPr>
                      <a:r>
                        <a:rPr lang="en-US" sz="1600" b="1" dirty="0">
                          <a:effectLst/>
                          <a:latin typeface="Arial" panose="020B0604020202020204" pitchFamily="34" charset="0"/>
                          <a:ea typeface="Times New Roman" panose="02020603050405020304" pitchFamily="18" charset="0"/>
                          <a:cs typeface="Arial" panose="020B0604020202020204" pitchFamily="34" charset="0"/>
                        </a:rPr>
                        <a:t>Type of Response</a:t>
                      </a:r>
                      <a:endParaRPr lang="en-US"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7BA0C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spcBef>
                          <a:spcPts val="0"/>
                        </a:spcBef>
                        <a:spcAft>
                          <a:spcPts val="0"/>
                        </a:spcAft>
                      </a:pPr>
                      <a:r>
                        <a:rPr lang="en-US" sz="1600" b="1" dirty="0">
                          <a:effectLst/>
                          <a:latin typeface="Arial" panose="020B0604020202020204" pitchFamily="34" charset="0"/>
                          <a:ea typeface="Times New Roman" panose="02020603050405020304" pitchFamily="18" charset="0"/>
                          <a:cs typeface="Arial" panose="020B0604020202020204" pitchFamily="34" charset="0"/>
                        </a:rPr>
                        <a:t>Response Total</a:t>
                      </a:r>
                      <a:endParaRPr lang="en-US"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spcBef>
                          <a:spcPts val="0"/>
                        </a:spcBef>
                        <a:spcAft>
                          <a:spcPts val="0"/>
                        </a:spcAft>
                      </a:pPr>
                      <a:r>
                        <a:rPr lang="en-US" sz="1600" b="1" dirty="0">
                          <a:effectLst/>
                          <a:latin typeface="Arial" panose="020B0604020202020204" pitchFamily="34" charset="0"/>
                          <a:ea typeface="Times New Roman" panose="02020603050405020304" pitchFamily="18" charset="0"/>
                          <a:cs typeface="Arial" panose="020B0604020202020204" pitchFamily="34" charset="0"/>
                        </a:rPr>
                        <a:t>In Favor</a:t>
                      </a:r>
                      <a:endParaRPr lang="en-US"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spcBef>
                          <a:spcPts val="0"/>
                        </a:spcBef>
                        <a:spcAft>
                          <a:spcPts val="0"/>
                        </a:spcAft>
                      </a:pPr>
                      <a:endParaRPr lang="en-US" sz="1600" b="1"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endParaRPr lang="en-US" sz="1600" b="1" dirty="0" smtClean="0">
                        <a:effectLst/>
                        <a:latin typeface="Arial" panose="020B0604020202020204" pitchFamily="34" charset="0"/>
                        <a:ea typeface="Times New Roman" panose="02020603050405020304" pitchFamily="18" charset="0"/>
                        <a:cs typeface="Arial" panose="020B0604020202020204" pitchFamily="34" charset="0"/>
                      </a:endParaRPr>
                    </a:p>
                    <a:p>
                      <a:pPr marL="0" marR="0" algn="ctr">
                        <a:spcBef>
                          <a:spcPts val="0"/>
                        </a:spcBef>
                        <a:spcAft>
                          <a:spcPts val="0"/>
                        </a:spcAft>
                      </a:pPr>
                      <a:r>
                        <a:rPr lang="en-US" sz="1600" b="1" dirty="0" smtClean="0">
                          <a:effectLst/>
                          <a:latin typeface="Arial" panose="020B0604020202020204" pitchFamily="34" charset="0"/>
                          <a:ea typeface="Times New Roman" panose="02020603050405020304" pitchFamily="18" charset="0"/>
                          <a:cs typeface="Arial" panose="020B0604020202020204" pitchFamily="34" charset="0"/>
                        </a:rPr>
                        <a:t>In </a:t>
                      </a:r>
                      <a:r>
                        <a:rPr lang="en-US" sz="1600" b="1" dirty="0">
                          <a:effectLst/>
                          <a:latin typeface="Arial" panose="020B0604020202020204" pitchFamily="34" charset="0"/>
                          <a:ea typeface="Times New Roman" panose="02020603050405020304" pitchFamily="18" charset="0"/>
                          <a:cs typeface="Arial" panose="020B0604020202020204" pitchFamily="34" charset="0"/>
                        </a:rPr>
                        <a:t>Favor as Amended</a:t>
                      </a:r>
                      <a:endParaRPr lang="en-US"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spcBef>
                          <a:spcPts val="0"/>
                        </a:spcBef>
                        <a:spcAft>
                          <a:spcPts val="0"/>
                        </a:spcAft>
                      </a:pPr>
                      <a:r>
                        <a:rPr lang="en-US" sz="1600" b="1" dirty="0">
                          <a:effectLst/>
                          <a:latin typeface="Arial" panose="020B0604020202020204" pitchFamily="34" charset="0"/>
                          <a:ea typeface="Times New Roman" panose="02020603050405020304" pitchFamily="18" charset="0"/>
                          <a:cs typeface="Arial" panose="020B0604020202020204" pitchFamily="34" charset="0"/>
                        </a:rPr>
                        <a:t>Opposed</a:t>
                      </a:r>
                      <a:endParaRPr lang="en-US"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c>
                  <a:txBody>
                    <a:bodyPr/>
                    <a:lstStyle/>
                    <a:p>
                      <a:pPr marL="0" marR="0" algn="ctr">
                        <a:spcBef>
                          <a:spcPts val="0"/>
                        </a:spcBef>
                        <a:spcAft>
                          <a:spcPts val="0"/>
                        </a:spcAft>
                      </a:pPr>
                      <a:r>
                        <a:rPr lang="en-US" sz="1600" b="1" dirty="0">
                          <a:effectLst/>
                          <a:latin typeface="Arial" panose="020B0604020202020204" pitchFamily="34" charset="0"/>
                          <a:ea typeface="Times New Roman" panose="02020603050405020304" pitchFamily="18" charset="0"/>
                          <a:cs typeface="Arial" panose="020B0604020202020204" pitchFamily="34" charset="0"/>
                        </a:rPr>
                        <a:t>No Vote/</a:t>
                      </a:r>
                      <a:endParaRPr lang="en-US" sz="1600" dirty="0">
                        <a:effectLst/>
                        <a:latin typeface="Times New Roman" panose="02020603050405020304" pitchFamily="18" charset="0"/>
                        <a:ea typeface="Times New Roman" panose="02020603050405020304" pitchFamily="18" charset="0"/>
                        <a:cs typeface="Arial" panose="020B0604020202020204" pitchFamily="34" charset="0"/>
                      </a:endParaRPr>
                    </a:p>
                    <a:p>
                      <a:pPr marL="0" marR="0" algn="ctr">
                        <a:spcBef>
                          <a:spcPts val="0"/>
                        </a:spcBef>
                        <a:spcAft>
                          <a:spcPts val="0"/>
                        </a:spcAft>
                      </a:pPr>
                      <a:r>
                        <a:rPr lang="en-US" sz="1600" b="1" dirty="0">
                          <a:effectLst/>
                          <a:latin typeface="Arial" panose="020B0604020202020204" pitchFamily="34" charset="0"/>
                          <a:ea typeface="Times New Roman" panose="02020603050405020304" pitchFamily="18" charset="0"/>
                          <a:cs typeface="Arial" panose="020B0604020202020204" pitchFamily="34" charset="0"/>
                        </a:rPr>
                        <a:t>No Comment/ Did Not Consider</a:t>
                      </a:r>
                      <a:endParaRPr lang="en-US"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D3DFEE"/>
                    </a:solidFill>
                  </a:tcPr>
                </a:tc>
              </a:tr>
              <a:tr h="800058">
                <a:tc>
                  <a:txBody>
                    <a:bodyPr/>
                    <a:lstStyle/>
                    <a:p>
                      <a:pPr marL="0" marR="0" algn="ctr">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Individual</a:t>
                      </a:r>
                      <a:endParaRPr lang="en-US"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7BA0C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26</a:t>
                      </a:r>
                      <a:endParaRPr lang="en-US"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1600">
                          <a:effectLst/>
                          <a:latin typeface="Arial" panose="020B0604020202020204" pitchFamily="34" charset="0"/>
                          <a:ea typeface="Times New Roman" panose="02020603050405020304" pitchFamily="18" charset="0"/>
                          <a:cs typeface="Arial" panose="020B0604020202020204" pitchFamily="34" charset="0"/>
                        </a:rPr>
                        <a:t>17 (65.38%)</a:t>
                      </a:r>
                      <a:endParaRPr lang="en-US"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FFFFFF"/>
                    </a:solidFill>
                  </a:tcPr>
                </a:tc>
                <a:tc>
                  <a:txBody>
                    <a:bodyPr/>
                    <a:lstStyle/>
                    <a:p>
                      <a:pPr marL="0" marR="0" algn="ctr">
                        <a:spcBef>
                          <a:spcPts val="0"/>
                        </a:spcBef>
                        <a:spcAft>
                          <a:spcPts val="0"/>
                        </a:spcAft>
                      </a:pPr>
                      <a:r>
                        <a:rPr lang="en-US" sz="1600">
                          <a:effectLst/>
                          <a:latin typeface="Arial" panose="020B0604020202020204" pitchFamily="34" charset="0"/>
                          <a:ea typeface="Times New Roman" panose="02020603050405020304" pitchFamily="18" charset="0"/>
                          <a:cs typeface="Arial" panose="020B0604020202020204" pitchFamily="34" charset="0"/>
                        </a:rPr>
                        <a:t>N/A</a:t>
                      </a:r>
                      <a:endParaRPr lang="en-US"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1600">
                          <a:effectLst/>
                          <a:latin typeface="Arial" panose="020B0604020202020204" pitchFamily="34" charset="0"/>
                          <a:ea typeface="Times New Roman" panose="02020603050405020304" pitchFamily="18" charset="0"/>
                          <a:cs typeface="Arial" panose="020B0604020202020204" pitchFamily="34" charset="0"/>
                        </a:rPr>
                        <a:t>5 (19.23%)</a:t>
                      </a:r>
                      <a:endParaRPr lang="en-US"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FFFFFF"/>
                    </a:solidFill>
                  </a:tcPr>
                </a:tc>
                <a:tc>
                  <a:txBody>
                    <a:bodyPr/>
                    <a:lstStyle/>
                    <a:p>
                      <a:pPr marL="0" marR="0" algn="just">
                        <a:spcBef>
                          <a:spcPts val="0"/>
                        </a:spcBef>
                        <a:spcAft>
                          <a:spcPts val="0"/>
                        </a:spcAft>
                      </a:pPr>
                      <a:r>
                        <a:rPr lang="en-US" sz="1600">
                          <a:effectLst/>
                          <a:latin typeface="Arial" panose="020B0604020202020204" pitchFamily="34" charset="0"/>
                          <a:ea typeface="Times New Roman" panose="02020603050405020304" pitchFamily="18" charset="0"/>
                          <a:cs typeface="Arial" panose="020B0604020202020204" pitchFamily="34" charset="0"/>
                        </a:rPr>
                        <a:t>4 (15.38%) </a:t>
                      </a:r>
                      <a:endParaRPr lang="en-US"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7BA0CD"/>
                      </a:solidFill>
                      <a:prstDash val="solid"/>
                      <a:round/>
                      <a:headEnd type="none" w="med" len="med"/>
                      <a:tailEnd type="none" w="med" len="med"/>
                    </a:lnB>
                    <a:solidFill>
                      <a:srgbClr val="FFFFFF"/>
                    </a:solidFill>
                  </a:tcPr>
                </a:tc>
              </a:tr>
              <a:tr h="768237">
                <a:tc>
                  <a:txBody>
                    <a:bodyPr/>
                    <a:lstStyle/>
                    <a:p>
                      <a:pPr marL="0" marR="0" algn="ctr">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Regional</a:t>
                      </a:r>
                      <a:endParaRPr lang="en-US"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7BA0C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11</a:t>
                      </a:r>
                      <a:endParaRPr lang="en-US"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marL="0" marR="0" algn="just">
                        <a:spcBef>
                          <a:spcPts val="0"/>
                        </a:spcBef>
                        <a:spcAft>
                          <a:spcPts val="0"/>
                        </a:spcAft>
                      </a:pPr>
                      <a:r>
                        <a:rPr lang="en-US" sz="1600">
                          <a:effectLst/>
                          <a:latin typeface="Arial" panose="020B0604020202020204" pitchFamily="34" charset="0"/>
                          <a:ea typeface="Times New Roman" panose="02020603050405020304" pitchFamily="18" charset="0"/>
                          <a:cs typeface="Arial" panose="020B0604020202020204" pitchFamily="34" charset="0"/>
                        </a:rPr>
                        <a:t>11 (100%)</a:t>
                      </a:r>
                      <a:endParaRPr lang="en-US"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marL="0" marR="0" algn="ctr">
                        <a:spcBef>
                          <a:spcPts val="0"/>
                        </a:spcBef>
                        <a:spcAft>
                          <a:spcPts val="0"/>
                        </a:spcAft>
                      </a:pPr>
                      <a:r>
                        <a:rPr lang="en-US" sz="1600">
                          <a:effectLst/>
                          <a:latin typeface="Arial" panose="020B0604020202020204" pitchFamily="34" charset="0"/>
                          <a:ea typeface="Times New Roman" panose="02020603050405020304" pitchFamily="18" charset="0"/>
                          <a:cs typeface="Arial" panose="020B0604020202020204" pitchFamily="34" charset="0"/>
                        </a:rPr>
                        <a:t>N/A</a:t>
                      </a:r>
                      <a:endParaRPr lang="en-US"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marL="0" marR="0" algn="just">
                        <a:spcBef>
                          <a:spcPts val="0"/>
                        </a:spcBef>
                        <a:spcAft>
                          <a:spcPts val="0"/>
                        </a:spcAft>
                      </a:pPr>
                      <a:r>
                        <a:rPr lang="en-US" sz="1600">
                          <a:effectLst/>
                          <a:latin typeface="Arial" panose="020B0604020202020204" pitchFamily="34" charset="0"/>
                          <a:ea typeface="Times New Roman" panose="02020603050405020304" pitchFamily="18" charset="0"/>
                          <a:cs typeface="Arial" panose="020B0604020202020204" pitchFamily="34" charset="0"/>
                        </a:rPr>
                        <a:t>0 (0%)</a:t>
                      </a:r>
                      <a:endParaRPr lang="en-US"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c>
                  <a:txBody>
                    <a:bodyPr/>
                    <a:lstStyle/>
                    <a:p>
                      <a:pPr marL="0" marR="0" algn="just">
                        <a:spcBef>
                          <a:spcPts val="0"/>
                        </a:spcBef>
                        <a:spcAft>
                          <a:spcPts val="0"/>
                        </a:spcAft>
                      </a:pPr>
                      <a:r>
                        <a:rPr lang="en-US" sz="1600">
                          <a:effectLst/>
                          <a:latin typeface="Arial" panose="020B0604020202020204" pitchFamily="34" charset="0"/>
                          <a:ea typeface="Times New Roman" panose="02020603050405020304" pitchFamily="18" charset="0"/>
                          <a:cs typeface="Arial" panose="020B0604020202020204" pitchFamily="34" charset="0"/>
                        </a:rPr>
                        <a:t>0 (0%)</a:t>
                      </a:r>
                      <a:endParaRPr lang="en-US" sz="160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7BA0C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DBE5F1"/>
                    </a:solidFill>
                  </a:tcPr>
                </a:tc>
              </a:tr>
              <a:tr h="812181">
                <a:tc>
                  <a:txBody>
                    <a:bodyPr/>
                    <a:lstStyle/>
                    <a:p>
                      <a:pPr marL="0" marR="0" algn="ctr">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Committee</a:t>
                      </a:r>
                      <a:endParaRPr lang="en-US"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7BA0C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19</a:t>
                      </a:r>
                      <a:endParaRPr lang="en-US"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just">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1 (5.26%)</a:t>
                      </a:r>
                      <a:endParaRPr lang="en-US"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ctr">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N/A</a:t>
                      </a:r>
                      <a:endParaRPr lang="en-US"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just">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1 (5.26%)</a:t>
                      </a:r>
                      <a:endParaRPr lang="en-US"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c>
                  <a:txBody>
                    <a:bodyPr/>
                    <a:lstStyle/>
                    <a:p>
                      <a:pPr marL="0" marR="0" algn="just">
                        <a:spcBef>
                          <a:spcPts val="0"/>
                        </a:spcBef>
                        <a:spcAft>
                          <a:spcPts val="0"/>
                        </a:spcAft>
                      </a:pPr>
                      <a:r>
                        <a:rPr lang="en-US" sz="1600" dirty="0">
                          <a:effectLst/>
                          <a:latin typeface="Arial" panose="020B0604020202020204" pitchFamily="34" charset="0"/>
                          <a:ea typeface="Times New Roman" panose="02020603050405020304" pitchFamily="18" charset="0"/>
                          <a:cs typeface="Arial" panose="020B0604020202020204" pitchFamily="34" charset="0"/>
                        </a:rPr>
                        <a:t>17 (89.47%)</a:t>
                      </a:r>
                      <a:endParaRPr lang="en-US" sz="1600" dirty="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7BA0C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7BA0CD"/>
                      </a:solidFill>
                      <a:prstDash val="solid"/>
                      <a:round/>
                      <a:headEnd type="none" w="med" len="med"/>
                      <a:tailEnd type="none" w="med" len="med"/>
                    </a:lnB>
                  </a:tcPr>
                </a:tc>
              </a:tr>
            </a:tbl>
          </a:graphicData>
        </a:graphic>
      </p:graphicFrame>
      <p:sp>
        <p:nvSpPr>
          <p:cNvPr id="3" name="Title 2"/>
          <p:cNvSpPr>
            <a:spLocks noGrp="1"/>
          </p:cNvSpPr>
          <p:nvPr>
            <p:ph type="title"/>
          </p:nvPr>
        </p:nvSpPr>
        <p:spPr/>
        <p:txBody>
          <a:bodyPr/>
          <a:lstStyle/>
          <a:p>
            <a:r>
              <a:rPr lang="en-US" dirty="0" smtClean="0"/>
              <a:t>Public Comment Feedback</a:t>
            </a:r>
            <a:endParaRPr lang="en-US" dirty="0"/>
          </a:p>
        </p:txBody>
      </p:sp>
      <p:sp>
        <p:nvSpPr>
          <p:cNvPr id="7" name="Rectangle 2"/>
          <p:cNvSpPr>
            <a:spLocks noChangeArrowheads="1"/>
          </p:cNvSpPr>
          <p:nvPr/>
        </p:nvSpPr>
        <p:spPr bwMode="auto">
          <a:xfrm>
            <a:off x="-1941118" y="-305237"/>
            <a:ext cx="13319772" cy="10096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981588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Geographically remote OPOs may not be able to comply with serum lipase </a:t>
            </a:r>
            <a:r>
              <a:rPr lang="en-US" dirty="0" smtClean="0"/>
              <a:t>requirement</a:t>
            </a:r>
          </a:p>
          <a:p>
            <a:r>
              <a:rPr lang="en-US" dirty="0" smtClean="0"/>
              <a:t>Some </a:t>
            </a:r>
            <a:r>
              <a:rPr lang="en-US" dirty="0" smtClean="0"/>
              <a:t>OPOs’ labs </a:t>
            </a:r>
            <a:r>
              <a:rPr lang="en-US" dirty="0" smtClean="0"/>
              <a:t>do not run a serum lipase test </a:t>
            </a:r>
            <a:endParaRPr lang="en-US" dirty="0" smtClean="0"/>
          </a:p>
          <a:p>
            <a:r>
              <a:rPr lang="en-US" dirty="0" smtClean="0"/>
              <a:t>Some OPOs’ labs currently run the serum lipase test once a day</a:t>
            </a:r>
            <a:endParaRPr lang="en-US" dirty="0"/>
          </a:p>
          <a:p>
            <a:r>
              <a:rPr lang="en-US" dirty="0"/>
              <a:t>Question whether serum lipase is a strong indicator of pancreatic quality </a:t>
            </a:r>
          </a:p>
          <a:p>
            <a:endParaRPr lang="en-US" dirty="0"/>
          </a:p>
        </p:txBody>
      </p:sp>
      <p:sp>
        <p:nvSpPr>
          <p:cNvPr id="3" name="Title 2"/>
          <p:cNvSpPr>
            <a:spLocks noGrp="1"/>
          </p:cNvSpPr>
          <p:nvPr>
            <p:ph type="title"/>
          </p:nvPr>
        </p:nvSpPr>
        <p:spPr/>
        <p:txBody>
          <a:bodyPr/>
          <a:lstStyle/>
          <a:p>
            <a:r>
              <a:rPr lang="en-US" dirty="0" smtClean="0"/>
              <a:t>Public Comment: Common Themes</a:t>
            </a:r>
            <a:endParaRPr lang="en-US" dirty="0"/>
          </a:p>
        </p:txBody>
      </p:sp>
    </p:spTree>
    <p:extLst>
      <p:ext uri="{BB962C8B-B14F-4D97-AF65-F5344CB8AC3E}">
        <p14:creationId xmlns:p14="http://schemas.microsoft.com/office/powerpoint/2010/main" val="25327296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Outreach to OPO Committee </a:t>
            </a:r>
          </a:p>
          <a:p>
            <a:r>
              <a:rPr lang="en-US" dirty="0" smtClean="0"/>
              <a:t>Pancreas Committee investigated numerous alternatives but none could be supported by both committees</a:t>
            </a:r>
          </a:p>
          <a:p>
            <a:r>
              <a:rPr lang="en-US" dirty="0" smtClean="0"/>
              <a:t>Pancreas Committee is recommending policy be approved with no post-public comment changes</a:t>
            </a:r>
          </a:p>
          <a:p>
            <a:pPr marL="0" indent="0">
              <a:buNone/>
            </a:pPr>
            <a:endParaRPr lang="en-US" dirty="0"/>
          </a:p>
        </p:txBody>
      </p:sp>
      <p:sp>
        <p:nvSpPr>
          <p:cNvPr id="3" name="Title 2"/>
          <p:cNvSpPr>
            <a:spLocks noGrp="1"/>
          </p:cNvSpPr>
          <p:nvPr>
            <p:ph type="title"/>
          </p:nvPr>
        </p:nvSpPr>
        <p:spPr/>
        <p:txBody>
          <a:bodyPr/>
          <a:lstStyle/>
          <a:p>
            <a:r>
              <a:rPr lang="en-US" dirty="0" smtClean="0"/>
              <a:t>Post Public Comment Outreach/Follow Up</a:t>
            </a:r>
            <a:endParaRPr lang="en-US" dirty="0"/>
          </a:p>
        </p:txBody>
      </p:sp>
    </p:spTree>
    <p:extLst>
      <p:ext uri="{BB962C8B-B14F-4D97-AF65-F5344CB8AC3E}">
        <p14:creationId xmlns:p14="http://schemas.microsoft.com/office/powerpoint/2010/main" val="17985131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12">
      <a:dk1>
        <a:sysClr val="windowText" lastClr="000000"/>
      </a:dk1>
      <a:lt1>
        <a:sysClr val="window" lastClr="FFFFFF"/>
      </a:lt1>
      <a:dk2>
        <a:srgbClr val="263B86"/>
      </a:dk2>
      <a:lt2>
        <a:srgbClr val="76B6F2"/>
      </a:lt2>
      <a:accent1>
        <a:srgbClr val="FBC01E"/>
      </a:accent1>
      <a:accent2>
        <a:srgbClr val="99CC4C"/>
      </a:accent2>
      <a:accent3>
        <a:srgbClr val="FA8716"/>
      </a:accent3>
      <a:accent4>
        <a:srgbClr val="BE0204"/>
      </a:accent4>
      <a:accent5>
        <a:srgbClr val="800040"/>
      </a:accent5>
      <a:accent6>
        <a:srgbClr val="7E13E3"/>
      </a:accent6>
      <a:hlink>
        <a:srgbClr val="76B6F2"/>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30B5FD8D7FAC941A47B86D1F4C7EF3B" ma:contentTypeVersion="9" ma:contentTypeDescription="Create a new document." ma:contentTypeScope="" ma:versionID="6b1bc9517cba7455d2da4366aae5dd21">
  <xsd:schema xmlns:xsd="http://www.w3.org/2001/XMLSchema" xmlns:xs="http://www.w3.org/2001/XMLSchema" xmlns:p="http://schemas.microsoft.com/office/2006/metadata/properties" xmlns:ns2="807d2b1c-adf4-4795-b92a-f5e245800038" xmlns:ns3="c8f9c7e0-6682-419d-a909-cda05b6ce1a7" targetNamespace="http://schemas.microsoft.com/office/2006/metadata/properties" ma:root="true" ma:fieldsID="7e5c706863c45ad45fed3255ad36305e" ns2:_="" ns3:_="">
    <xsd:import namespace="807d2b1c-adf4-4795-b92a-f5e245800038"/>
    <xsd:import namespace="c8f9c7e0-6682-419d-a909-cda05b6ce1a7"/>
    <xsd:element name="properties">
      <xsd:complexType>
        <xsd:sequence>
          <xsd:element name="documentManagement">
            <xsd:complexType>
              <xsd:all>
                <xsd:element ref="ns2:Status" minOccurs="0"/>
                <xsd:element ref="ns2:Comment" minOccurs="0"/>
                <xsd:element ref="ns3:c4269b1b5a244d6cade965ef625899db" minOccurs="0"/>
                <xsd:element ref="ns3:TaxCatchAll" minOccurs="0"/>
                <xsd:element ref="ns2:Status_x0020__x002d__x0020_Policy" minOccurs="0"/>
                <xsd:element ref="ns2:Status_x0020__x002d__x0020_Research" minOccurs="0"/>
                <xsd:element ref="ns2:Status_x0020__x002d__x0020_Couns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7d2b1c-adf4-4795-b92a-f5e245800038" elementFormDefault="qualified">
    <xsd:import namespace="http://schemas.microsoft.com/office/2006/documentManagement/types"/>
    <xsd:import namespace="http://schemas.microsoft.com/office/infopath/2007/PartnerControls"/>
    <xsd:element name="Status" ma:index="8" nillable="true" ma:displayName="Status" ma:description="What is the current status of this document?" ma:format="RadioButtons" ma:internalName="Status">
      <xsd:simpleType>
        <xsd:union memberTypes="dms:Text">
          <xsd:simpleType>
            <xsd:restriction base="dms:Choice">
              <xsd:enumeration value="Draft"/>
              <xsd:enumeration value="Ready for Director Review"/>
              <xsd:enumeration value="Director Comments Pending"/>
              <xsd:enumeration value="Ready for A-Team Review"/>
              <xsd:enumeration value="Additional work required"/>
              <xsd:enumeration value="Final Version"/>
            </xsd:restriction>
          </xsd:simpleType>
        </xsd:union>
      </xsd:simpleType>
    </xsd:element>
    <xsd:element name="Comment" ma:index="9" nillable="true" ma:displayName="Comment" ma:internalName="Comment">
      <xsd:simpleType>
        <xsd:restriction base="dms:Text">
          <xsd:maxLength value="25"/>
        </xsd:restriction>
      </xsd:simpleType>
    </xsd:element>
    <xsd:element name="Status_x0020__x002d__x0020_Policy" ma:index="13" nillable="true" ma:displayName="Status - Policy" ma:default="Review pending" ma:description="Indicate the status of the review by Policy" ma:format="Dropdown" ma:internalName="Status_x0020__x002d__x0020_Policy">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element name="Status_x0020__x002d__x0020_Research" ma:index="14" nillable="true" ma:displayName="Status - Research" ma:default="Review pending" ma:description="Indicate the status of the review by Research" ma:format="Dropdown" ma:internalName="Status_x0020__x002d__x0020_Research">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element name="Status_x0020__x002d__x0020_Counsel" ma:index="15" nillable="true" ma:displayName="Status - Counsel" ma:default="Review pending" ma:description="Indicate the status of the review by Counsel" ma:format="Dropdown" ma:internalName="Status_x0020__x002d__x0020_Counsel">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c8f9c7e0-6682-419d-a909-cda05b6ce1a7" elementFormDefault="qualified">
    <xsd:import namespace="http://schemas.microsoft.com/office/2006/documentManagement/types"/>
    <xsd:import namespace="http://schemas.microsoft.com/office/infopath/2007/PartnerControls"/>
    <xsd:element name="c4269b1b5a244d6cade965ef625899db" ma:index="11" nillable="true" ma:taxonomy="true" ma:internalName="c4269b1b5a244d6cade965ef625899db" ma:taxonomyFieldName="Committee" ma:displayName="Committee" ma:default="" ma:fieldId="{c4269b1b-5a24-4d6c-ade9-65ef625899db}" ma:sspId="09d43ddc-1a97-435c-9af9-0bb7717532f3" ma:termSetId="daa0dd1a-8990-4ffa-bf6d-8a700896fba3"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c982f4c0-1e9c-4234-ab42-12852a6abd89}" ma:internalName="TaxCatchAll" ma:showField="CatchAllData" ma:web="c8f9c7e0-6682-419d-a909-cda05b6ce1a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TaxCatchAll xmlns="c8f9c7e0-6682-419d-a909-cda05b6ce1a7">
      <Value>3</Value>
    </TaxCatchAll>
    <Comment xmlns="807d2b1c-adf4-4795-b92a-f5e245800038">Action item - Increase tx</Comment>
    <Status_x0020__x002d__x0020_Policy xmlns="807d2b1c-adf4-4795-b92a-f5e245800038">Review pending</Status_x0020__x002d__x0020_Policy>
    <Status_x0020__x002d__x0020_Research xmlns="807d2b1c-adf4-4795-b92a-f5e245800038">Review pending</Status_x0020__x002d__x0020_Research>
    <Status xmlns="807d2b1c-adf4-4795-b92a-f5e245800038">Ready for Director Review</Status>
    <Status_x0020__x002d__x0020_Counsel xmlns="807d2b1c-adf4-4795-b92a-f5e245800038">Review pending</Status_x0020__x002d__x0020_Counsel>
    <c4269b1b5a244d6cade965ef625899db xmlns="c8f9c7e0-6682-419d-a909-cda05b6ce1a7">
      <Terms xmlns="http://schemas.microsoft.com/office/infopath/2007/PartnerControls">
        <TermInfo xmlns="http://schemas.microsoft.com/office/infopath/2007/PartnerControls">
          <TermName xmlns="http://schemas.microsoft.com/office/infopath/2007/PartnerControls">Pancreas Transplantation</TermName>
          <TermId xmlns="http://schemas.microsoft.com/office/infopath/2007/PartnerControls">8630933e-6eba-49aa-92db-9b1273ba1725</TermId>
        </TermInfo>
      </Terms>
    </c4269b1b5a244d6cade965ef625899db>
  </documentManagement>
</p:properties>
</file>

<file path=customXml/itemProps1.xml><?xml version="1.0" encoding="utf-8"?>
<ds:datastoreItem xmlns:ds="http://schemas.openxmlformats.org/officeDocument/2006/customXml" ds:itemID="{20CFF990-407F-42A6-96A2-70D279E3ACBF}"/>
</file>

<file path=customXml/itemProps2.xml><?xml version="1.0" encoding="utf-8"?>
<ds:datastoreItem xmlns:ds="http://schemas.openxmlformats.org/officeDocument/2006/customXml" ds:itemID="{05580420-673F-4BD5-BE8A-EA0BFB872109}"/>
</file>

<file path=customXml/itemProps3.xml><?xml version="1.0" encoding="utf-8"?>
<ds:datastoreItem xmlns:ds="http://schemas.openxmlformats.org/officeDocument/2006/customXml" ds:itemID="{65BE936C-0F0E-4CD5-8052-30614E2C7ACE}"/>
</file>

<file path=docProps/app.xml><?xml version="1.0" encoding="utf-8"?>
<Properties xmlns="http://schemas.openxmlformats.org/officeDocument/2006/extended-properties" xmlns:vt="http://schemas.openxmlformats.org/officeDocument/2006/docPropsVTypes">
  <Template/>
  <TotalTime>806</TotalTime>
  <Words>2786</Words>
  <Application>Microsoft Office PowerPoint</Application>
  <PresentationFormat>On-screen Show (4:3)</PresentationFormat>
  <Paragraphs>201</Paragraphs>
  <Slides>16</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Times New Roman</vt:lpstr>
      <vt:lpstr>Wingdings</vt:lpstr>
      <vt:lpstr>Expo</vt:lpstr>
      <vt:lpstr>Proposal to Require the Collection of Serum Lipase for all Pancreas Donors  (Resolution 5) </vt:lpstr>
      <vt:lpstr>The Problem</vt:lpstr>
      <vt:lpstr>Why serum lipase?</vt:lpstr>
      <vt:lpstr>Strategic Plan</vt:lpstr>
      <vt:lpstr>Data</vt:lpstr>
      <vt:lpstr>How the Proposal will Achieve its Goal</vt:lpstr>
      <vt:lpstr>Public Comment Feedback</vt:lpstr>
      <vt:lpstr>Public Comment: Common Themes</vt:lpstr>
      <vt:lpstr>Post Public Comment Outreach/Follow Up</vt:lpstr>
      <vt:lpstr>Overall Project Impact</vt:lpstr>
      <vt:lpstr>Resolution 5 (page 13)  </vt:lpstr>
      <vt:lpstr>PowerPoint Presentation</vt:lpstr>
      <vt:lpstr>Exception language</vt:lpstr>
      <vt:lpstr>Resolution 6 (page 14) </vt:lpstr>
      <vt:lpstr>A closer look at the data</vt:lpstr>
      <vt:lpstr>Details About Other OPO comments</vt:lpstr>
    </vt:vector>
  </TitlesOfParts>
  <Company>UNOS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Kevin Smolen</dc:creator>
  <cp:lastModifiedBy>Kristina H. Tyler</cp:lastModifiedBy>
  <cp:revision>68</cp:revision>
  <dcterms:created xsi:type="dcterms:W3CDTF">2010-09-17T15:26:33Z</dcterms:created>
  <dcterms:modified xsi:type="dcterms:W3CDTF">2014-11-07T21:06:12Z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0x010100E30B5FD8D7FAC941A47B86D1F4C7EF3B</vt:lpwstr>
  </property>
  <property fmtid="{D5CDD505-2E9C-101B-9397-08002B2CF9AE}" pid="3" name="Order">
    <vt:r8>1400</vt:r8>
  </property>
  <property fmtid="{D5CDD505-2E9C-101B-9397-08002B2CF9AE}" pid="4" name="xd_ProgID">
    <vt:lpwstr/>
  </property>
  <property fmtid="{D5CDD505-2E9C-101B-9397-08002B2CF9AE}" pid="5" name="TemplateUrl">
    <vt:lpwstr/>
  </property>
  <property fmtid="{D5CDD505-2E9C-101B-9397-08002B2CF9AE}" pid="6" name="Committee">
    <vt:lpwstr>3;#Pancreas Transplantation|8630933e-6eba-49aa-92db-9b1273ba1725</vt:lpwstr>
  </property>
</Properties>
</file>