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6"/>
  </p:notesMasterIdLst>
  <p:sldIdLst>
    <p:sldId id="256" r:id="rId5"/>
    <p:sldId id="277" r:id="rId6"/>
    <p:sldId id="261" r:id="rId7"/>
    <p:sldId id="278" r:id="rId8"/>
    <p:sldId id="281" r:id="rId9"/>
    <p:sldId id="284" r:id="rId10"/>
    <p:sldId id="275" r:id="rId11"/>
    <p:sldId id="262" r:id="rId12"/>
    <p:sldId id="283" r:id="rId13"/>
    <p:sldId id="279" r:id="rId14"/>
    <p:sldId id="280" r:id="rId15"/>
  </p:sldIdLst>
  <p:sldSz cx="9144000" cy="6858000" type="screen4x3"/>
  <p:notesSz cx="6894513" cy="9180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a Boyle" initials="GB" lastIdx="1" clrIdx="0">
    <p:extLst>
      <p:ext uri="{19B8F6BF-5375-455C-9EA6-DF929625EA0E}">
        <p15:presenceInfo xmlns:p15="http://schemas.microsoft.com/office/powerpoint/2012/main" userId="S-1-5-21-3838001524-2532167733-2738084025-90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60087" autoAdjust="0"/>
  </p:normalViewPr>
  <p:slideViewPr>
    <p:cSldViewPr snapToGrid="0" snapToObjects="1">
      <p:cViewPr varScale="1">
        <p:scale>
          <a:sx n="55" d="100"/>
          <a:sy n="55" d="100"/>
        </p:scale>
        <p:origin x="24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B62B55-97F3-43D3-A8F1-B4B6DAFA91F6}" type="doc">
      <dgm:prSet loTypeId="urn:microsoft.com/office/officeart/2008/layout/VerticalCircleList" loCatId="list" qsTypeId="urn:microsoft.com/office/officeart/2005/8/quickstyle/3d2" qsCatId="3D" csTypeId="urn:microsoft.com/office/officeart/2005/8/colors/colorful5" csCatId="colorful"/>
      <dgm:spPr/>
      <dgm:t>
        <a:bodyPr/>
        <a:lstStyle/>
        <a:p>
          <a:endParaRPr lang="en-US"/>
        </a:p>
      </dgm:t>
    </dgm:pt>
    <dgm:pt modelId="{9A3DBF30-483A-49E6-8ABB-D48898ED4517}">
      <dgm:prSet custT="1"/>
      <dgm:spPr/>
      <dgm:t>
        <a:bodyPr/>
        <a:lstStyle/>
        <a:p>
          <a:pPr rtl="0"/>
          <a:r>
            <a:rPr lang="en-US" sz="8000" b="0" i="0" dirty="0" smtClean="0"/>
            <a:t>Goal: Increase the number of transplants</a:t>
          </a:r>
          <a:endParaRPr lang="en-US" sz="8000" dirty="0"/>
        </a:p>
      </dgm:t>
    </dgm:pt>
    <dgm:pt modelId="{9C4AF52A-A662-4A3A-B28B-9B054267168B}" type="parTrans" cxnId="{0687ABD9-7D19-47DC-B392-603091EF442A}">
      <dgm:prSet/>
      <dgm:spPr/>
      <dgm:t>
        <a:bodyPr/>
        <a:lstStyle/>
        <a:p>
          <a:endParaRPr lang="en-US"/>
        </a:p>
      </dgm:t>
    </dgm:pt>
    <dgm:pt modelId="{1402F9D6-5CB9-4B99-AB26-737F908AB84F}" type="sibTrans" cxnId="{0687ABD9-7D19-47DC-B392-603091EF442A}">
      <dgm:prSet/>
      <dgm:spPr/>
      <dgm:t>
        <a:bodyPr/>
        <a:lstStyle/>
        <a:p>
          <a:endParaRPr lang="en-US"/>
        </a:p>
      </dgm:t>
    </dgm:pt>
    <dgm:pt modelId="{6B61E2C4-747D-474F-BE95-494E3D22B60C}" type="pres">
      <dgm:prSet presAssocID="{4FB62B55-97F3-43D3-A8F1-B4B6DAFA91F6}" presName="Name0" presStyleCnt="0">
        <dgm:presLayoutVars>
          <dgm:dir/>
        </dgm:presLayoutVars>
      </dgm:prSet>
      <dgm:spPr/>
      <dgm:t>
        <a:bodyPr/>
        <a:lstStyle/>
        <a:p>
          <a:endParaRPr lang="en-US"/>
        </a:p>
      </dgm:t>
    </dgm:pt>
    <dgm:pt modelId="{F041BB3E-B71D-4D0B-A0C8-44DFE3D2B8B1}" type="pres">
      <dgm:prSet presAssocID="{9A3DBF30-483A-49E6-8ABB-D48898ED4517}" presName="noChildren" presStyleCnt="0"/>
      <dgm:spPr/>
    </dgm:pt>
    <dgm:pt modelId="{7D68C951-A56B-4277-8502-8C7A94BCDF63}" type="pres">
      <dgm:prSet presAssocID="{9A3DBF30-483A-49E6-8ABB-D48898ED4517}" presName="gap" presStyleCnt="0"/>
      <dgm:spPr/>
    </dgm:pt>
    <dgm:pt modelId="{60E5DC2A-C409-407C-B1AF-33E381891335}" type="pres">
      <dgm:prSet presAssocID="{9A3DBF30-483A-49E6-8ABB-D48898ED4517}" presName="medCircle2" presStyleLbl="vennNode1" presStyleIdx="0" presStyleCnt="1" custLinFactNeighborX="5934" custLinFactNeighborY="-85899"/>
      <dgm:spPr/>
    </dgm:pt>
    <dgm:pt modelId="{C66580EF-3311-4360-A863-C8352904FB5A}" type="pres">
      <dgm:prSet presAssocID="{9A3DBF30-483A-49E6-8ABB-D48898ED4517}" presName="txLvlOnly1" presStyleLbl="revTx" presStyleIdx="0" presStyleCnt="1"/>
      <dgm:spPr/>
      <dgm:t>
        <a:bodyPr/>
        <a:lstStyle/>
        <a:p>
          <a:endParaRPr lang="en-US"/>
        </a:p>
      </dgm:t>
    </dgm:pt>
  </dgm:ptLst>
  <dgm:cxnLst>
    <dgm:cxn modelId="{0687ABD9-7D19-47DC-B392-603091EF442A}" srcId="{4FB62B55-97F3-43D3-A8F1-B4B6DAFA91F6}" destId="{9A3DBF30-483A-49E6-8ABB-D48898ED4517}" srcOrd="0" destOrd="0" parTransId="{9C4AF52A-A662-4A3A-B28B-9B054267168B}" sibTransId="{1402F9D6-5CB9-4B99-AB26-737F908AB84F}"/>
    <dgm:cxn modelId="{E3AF3244-0037-4EFC-B051-82F8095F5819}" type="presOf" srcId="{4FB62B55-97F3-43D3-A8F1-B4B6DAFA91F6}" destId="{6B61E2C4-747D-474F-BE95-494E3D22B60C}" srcOrd="0" destOrd="0" presId="urn:microsoft.com/office/officeart/2008/layout/VerticalCircleList"/>
    <dgm:cxn modelId="{76860DA2-C4CC-4316-9E71-A1AE224F9A55}" type="presOf" srcId="{9A3DBF30-483A-49E6-8ABB-D48898ED4517}" destId="{C66580EF-3311-4360-A863-C8352904FB5A}" srcOrd="0" destOrd="0" presId="urn:microsoft.com/office/officeart/2008/layout/VerticalCircleList"/>
    <dgm:cxn modelId="{8E90F142-A784-43FC-86B3-119F1C162C1A}" type="presParOf" srcId="{6B61E2C4-747D-474F-BE95-494E3D22B60C}" destId="{F041BB3E-B71D-4D0B-A0C8-44DFE3D2B8B1}" srcOrd="0" destOrd="0" presId="urn:microsoft.com/office/officeart/2008/layout/VerticalCircleList"/>
    <dgm:cxn modelId="{EC54C02B-A559-4DCC-99AE-5BADE0D272CF}" type="presParOf" srcId="{F041BB3E-B71D-4D0B-A0C8-44DFE3D2B8B1}" destId="{7D68C951-A56B-4277-8502-8C7A94BCDF63}" srcOrd="0" destOrd="0" presId="urn:microsoft.com/office/officeart/2008/layout/VerticalCircleList"/>
    <dgm:cxn modelId="{CBC0361F-EE36-4E61-8077-0473C62FE2B0}" type="presParOf" srcId="{F041BB3E-B71D-4D0B-A0C8-44DFE3D2B8B1}" destId="{60E5DC2A-C409-407C-B1AF-33E381891335}" srcOrd="1" destOrd="0" presId="urn:microsoft.com/office/officeart/2008/layout/VerticalCircleList"/>
    <dgm:cxn modelId="{41507232-91DE-4B75-B33A-95AF87587230}" type="presParOf" srcId="{F041BB3E-B71D-4D0B-A0C8-44DFE3D2B8B1}" destId="{C66580EF-3311-4360-A863-C8352904FB5A}"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46F6EC-A88B-4425-A714-F00ED7BD58B8}" type="doc">
      <dgm:prSet loTypeId="urn:microsoft.com/office/officeart/2005/8/layout/hProcess9" loCatId="process" qsTypeId="urn:microsoft.com/office/officeart/2005/8/quickstyle/3d2" qsCatId="3D" csTypeId="urn:microsoft.com/office/officeart/2005/8/colors/accent0_3" csCatId="mainScheme" phldr="1"/>
      <dgm:spPr/>
      <dgm:t>
        <a:bodyPr/>
        <a:lstStyle/>
        <a:p>
          <a:endParaRPr lang="en-US"/>
        </a:p>
      </dgm:t>
    </dgm:pt>
    <dgm:pt modelId="{F0AE3592-E803-4074-8816-D08260B1BC98}">
      <dgm:prSet/>
      <dgm:spPr/>
      <dgm:t>
        <a:bodyPr/>
        <a:lstStyle/>
        <a:p>
          <a:pPr rtl="0"/>
          <a:r>
            <a:rPr lang="en-US" b="1" i="0" dirty="0" smtClean="0"/>
            <a:t>Investigate reasons for </a:t>
          </a:r>
          <a:r>
            <a:rPr lang="en-US" b="1" i="0" dirty="0" smtClean="0"/>
            <a:t>reduction in PA transplants</a:t>
          </a:r>
          <a:endParaRPr lang="en-US" b="1" dirty="0"/>
        </a:p>
      </dgm:t>
    </dgm:pt>
    <dgm:pt modelId="{CBCDE0BD-967F-4DF7-A23B-FA89FD869775}" type="parTrans" cxnId="{E03221AE-F589-4911-A07F-A4636B0ABA3F}">
      <dgm:prSet/>
      <dgm:spPr/>
      <dgm:t>
        <a:bodyPr/>
        <a:lstStyle/>
        <a:p>
          <a:endParaRPr lang="en-US"/>
        </a:p>
      </dgm:t>
    </dgm:pt>
    <dgm:pt modelId="{B153F0E4-9EF6-4A48-BC67-FEBEFECC4848}" type="sibTrans" cxnId="{E03221AE-F589-4911-A07F-A4636B0ABA3F}">
      <dgm:prSet/>
      <dgm:spPr/>
      <dgm:t>
        <a:bodyPr/>
        <a:lstStyle/>
        <a:p>
          <a:endParaRPr lang="en-US"/>
        </a:p>
      </dgm:t>
    </dgm:pt>
    <dgm:pt modelId="{8D70E26B-44F8-49E3-B1E3-F4095210D976}">
      <dgm:prSet/>
      <dgm:spPr/>
      <dgm:t>
        <a:bodyPr/>
        <a:lstStyle/>
        <a:p>
          <a:pPr rtl="0"/>
          <a:r>
            <a:rPr lang="en-US" b="1" i="0" dirty="0" smtClean="0"/>
            <a:t>Updates to facilitated </a:t>
          </a:r>
          <a:r>
            <a:rPr lang="en-US" b="1" i="0" dirty="0" smtClean="0"/>
            <a:t>PA </a:t>
          </a:r>
          <a:r>
            <a:rPr lang="en-US" b="1" i="0" dirty="0" smtClean="0"/>
            <a:t>allocation policy and process</a:t>
          </a:r>
          <a:endParaRPr lang="en-US" b="1" dirty="0"/>
        </a:p>
      </dgm:t>
    </dgm:pt>
    <dgm:pt modelId="{FD177EF5-69A0-4696-A54F-68876F5AEEFB}" type="parTrans" cxnId="{6D53BD8C-3B3E-422D-B647-8664446430BE}">
      <dgm:prSet/>
      <dgm:spPr/>
      <dgm:t>
        <a:bodyPr/>
        <a:lstStyle/>
        <a:p>
          <a:endParaRPr lang="en-US"/>
        </a:p>
      </dgm:t>
    </dgm:pt>
    <dgm:pt modelId="{0DA0E96D-A26F-4F35-9D99-BF6079342E09}" type="sibTrans" cxnId="{6D53BD8C-3B3E-422D-B647-8664446430BE}">
      <dgm:prSet/>
      <dgm:spPr/>
      <dgm:t>
        <a:bodyPr/>
        <a:lstStyle/>
        <a:p>
          <a:endParaRPr lang="en-US"/>
        </a:p>
      </dgm:t>
    </dgm:pt>
    <dgm:pt modelId="{9D33EA0D-A56E-48B8-A92D-55E31D56BC69}" type="pres">
      <dgm:prSet presAssocID="{EF46F6EC-A88B-4425-A714-F00ED7BD58B8}" presName="CompostProcess" presStyleCnt="0">
        <dgm:presLayoutVars>
          <dgm:dir/>
          <dgm:resizeHandles val="exact"/>
        </dgm:presLayoutVars>
      </dgm:prSet>
      <dgm:spPr/>
      <dgm:t>
        <a:bodyPr/>
        <a:lstStyle/>
        <a:p>
          <a:endParaRPr lang="en-US"/>
        </a:p>
      </dgm:t>
    </dgm:pt>
    <dgm:pt modelId="{1BFDBA7C-F57C-4D31-894F-C086788EDEA9}" type="pres">
      <dgm:prSet presAssocID="{EF46F6EC-A88B-4425-A714-F00ED7BD58B8}" presName="arrow" presStyleLbl="bgShp" presStyleIdx="0" presStyleCnt="1"/>
      <dgm:spPr/>
    </dgm:pt>
    <dgm:pt modelId="{EA00F700-CA37-4517-80D1-0D920B03A8C1}" type="pres">
      <dgm:prSet presAssocID="{EF46F6EC-A88B-4425-A714-F00ED7BD58B8}" presName="linearProcess" presStyleCnt="0"/>
      <dgm:spPr/>
    </dgm:pt>
    <dgm:pt modelId="{0A0C8C9F-1D52-4F07-8146-347C7645DDFE}" type="pres">
      <dgm:prSet presAssocID="{F0AE3592-E803-4074-8816-D08260B1BC98}" presName="textNode" presStyleLbl="node1" presStyleIdx="0" presStyleCnt="2">
        <dgm:presLayoutVars>
          <dgm:bulletEnabled val="1"/>
        </dgm:presLayoutVars>
      </dgm:prSet>
      <dgm:spPr/>
      <dgm:t>
        <a:bodyPr/>
        <a:lstStyle/>
        <a:p>
          <a:endParaRPr lang="en-US"/>
        </a:p>
      </dgm:t>
    </dgm:pt>
    <dgm:pt modelId="{20734879-3F01-4D8F-83A1-DE5BCB85280D}" type="pres">
      <dgm:prSet presAssocID="{B153F0E4-9EF6-4A48-BC67-FEBEFECC4848}" presName="sibTrans" presStyleCnt="0"/>
      <dgm:spPr/>
    </dgm:pt>
    <dgm:pt modelId="{A7441D91-1061-4CF7-9860-73D01FD46FC8}" type="pres">
      <dgm:prSet presAssocID="{8D70E26B-44F8-49E3-B1E3-F4095210D976}" presName="textNode" presStyleLbl="node1" presStyleIdx="1" presStyleCnt="2">
        <dgm:presLayoutVars>
          <dgm:bulletEnabled val="1"/>
        </dgm:presLayoutVars>
      </dgm:prSet>
      <dgm:spPr/>
      <dgm:t>
        <a:bodyPr/>
        <a:lstStyle/>
        <a:p>
          <a:endParaRPr lang="en-US"/>
        </a:p>
      </dgm:t>
    </dgm:pt>
  </dgm:ptLst>
  <dgm:cxnLst>
    <dgm:cxn modelId="{E03221AE-F589-4911-A07F-A4636B0ABA3F}" srcId="{EF46F6EC-A88B-4425-A714-F00ED7BD58B8}" destId="{F0AE3592-E803-4074-8816-D08260B1BC98}" srcOrd="0" destOrd="0" parTransId="{CBCDE0BD-967F-4DF7-A23B-FA89FD869775}" sibTransId="{B153F0E4-9EF6-4A48-BC67-FEBEFECC4848}"/>
    <dgm:cxn modelId="{6D53BD8C-3B3E-422D-B647-8664446430BE}" srcId="{EF46F6EC-A88B-4425-A714-F00ED7BD58B8}" destId="{8D70E26B-44F8-49E3-B1E3-F4095210D976}" srcOrd="1" destOrd="0" parTransId="{FD177EF5-69A0-4696-A54F-68876F5AEEFB}" sibTransId="{0DA0E96D-A26F-4F35-9D99-BF6079342E09}"/>
    <dgm:cxn modelId="{2DEBFE19-1E1A-4C4A-9839-AE6CC6A636D7}" type="presOf" srcId="{8D70E26B-44F8-49E3-B1E3-F4095210D976}" destId="{A7441D91-1061-4CF7-9860-73D01FD46FC8}" srcOrd="0" destOrd="0" presId="urn:microsoft.com/office/officeart/2005/8/layout/hProcess9"/>
    <dgm:cxn modelId="{6B84E371-89AB-41D1-9A61-915F5AA82F4B}" type="presOf" srcId="{F0AE3592-E803-4074-8816-D08260B1BC98}" destId="{0A0C8C9F-1D52-4F07-8146-347C7645DDFE}" srcOrd="0" destOrd="0" presId="urn:microsoft.com/office/officeart/2005/8/layout/hProcess9"/>
    <dgm:cxn modelId="{F7AF7E19-5C10-4958-9704-D3774D3120B0}" type="presOf" srcId="{EF46F6EC-A88B-4425-A714-F00ED7BD58B8}" destId="{9D33EA0D-A56E-48B8-A92D-55E31D56BC69}" srcOrd="0" destOrd="0" presId="urn:microsoft.com/office/officeart/2005/8/layout/hProcess9"/>
    <dgm:cxn modelId="{A098245D-83A0-49E7-BD54-B33B9A2B91C7}" type="presParOf" srcId="{9D33EA0D-A56E-48B8-A92D-55E31D56BC69}" destId="{1BFDBA7C-F57C-4D31-894F-C086788EDEA9}" srcOrd="0" destOrd="0" presId="urn:microsoft.com/office/officeart/2005/8/layout/hProcess9"/>
    <dgm:cxn modelId="{9CA631AD-D839-49FF-942F-8BDCF0CC2784}" type="presParOf" srcId="{9D33EA0D-A56E-48B8-A92D-55E31D56BC69}" destId="{EA00F700-CA37-4517-80D1-0D920B03A8C1}" srcOrd="1" destOrd="0" presId="urn:microsoft.com/office/officeart/2005/8/layout/hProcess9"/>
    <dgm:cxn modelId="{D4B77388-6060-4A9B-91E9-DA802C06B151}" type="presParOf" srcId="{EA00F700-CA37-4517-80D1-0D920B03A8C1}" destId="{0A0C8C9F-1D52-4F07-8146-347C7645DDFE}" srcOrd="0" destOrd="0" presId="urn:microsoft.com/office/officeart/2005/8/layout/hProcess9"/>
    <dgm:cxn modelId="{9B50A78F-F61D-4F1E-BB7D-FCBFCF101807}" type="presParOf" srcId="{EA00F700-CA37-4517-80D1-0D920B03A8C1}" destId="{20734879-3F01-4D8F-83A1-DE5BCB85280D}" srcOrd="1" destOrd="0" presId="urn:microsoft.com/office/officeart/2005/8/layout/hProcess9"/>
    <dgm:cxn modelId="{CB652461-0036-47C6-B51F-7907ABD83109}" type="presParOf" srcId="{EA00F700-CA37-4517-80D1-0D920B03A8C1}" destId="{A7441D91-1061-4CF7-9860-73D01FD46FC8}"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0CBA11-8A15-4EFD-9302-9D0B0862B3E0}" type="doc">
      <dgm:prSet loTypeId="urn:microsoft.com/office/officeart/2008/layout/VerticalCircleList" loCatId="list" qsTypeId="urn:microsoft.com/office/officeart/2005/8/quickstyle/3d2" qsCatId="3D" csTypeId="urn:microsoft.com/office/officeart/2005/8/colors/accent3_2" csCatId="accent3"/>
      <dgm:spPr/>
      <dgm:t>
        <a:bodyPr/>
        <a:lstStyle/>
        <a:p>
          <a:endParaRPr lang="en-US"/>
        </a:p>
      </dgm:t>
    </dgm:pt>
    <dgm:pt modelId="{6E2A90FA-3764-4683-B2FF-C2DC982C839E}">
      <dgm:prSet/>
      <dgm:spPr/>
      <dgm:t>
        <a:bodyPr/>
        <a:lstStyle/>
        <a:p>
          <a:pPr rtl="0"/>
          <a:r>
            <a:rPr lang="en-US" b="0" i="0" smtClean="0"/>
            <a:t>PA transplant activity peaked in early 2000s and has been on the decline since approximately 2005 </a:t>
          </a:r>
          <a:endParaRPr lang="en-US"/>
        </a:p>
      </dgm:t>
    </dgm:pt>
    <dgm:pt modelId="{E56EC132-4924-4F3D-A2B6-CC16E34F885E}" type="parTrans" cxnId="{8B7C3989-CF63-4CEC-A6D5-08174AF213AA}">
      <dgm:prSet/>
      <dgm:spPr/>
      <dgm:t>
        <a:bodyPr/>
        <a:lstStyle/>
        <a:p>
          <a:endParaRPr lang="en-US"/>
        </a:p>
      </dgm:t>
    </dgm:pt>
    <dgm:pt modelId="{E3FDE542-6612-4E59-8F6C-CA980F30155A}" type="sibTrans" cxnId="{8B7C3989-CF63-4CEC-A6D5-08174AF213AA}">
      <dgm:prSet/>
      <dgm:spPr/>
      <dgm:t>
        <a:bodyPr/>
        <a:lstStyle/>
        <a:p>
          <a:endParaRPr lang="en-US"/>
        </a:p>
      </dgm:t>
    </dgm:pt>
    <dgm:pt modelId="{34EB89D4-33C9-4E1C-B987-BA5DE878A654}">
      <dgm:prSet/>
      <dgm:spPr/>
      <dgm:t>
        <a:bodyPr/>
        <a:lstStyle/>
        <a:p>
          <a:pPr rtl="0"/>
          <a:r>
            <a:rPr lang="en-US" b="0" i="0" dirty="0" smtClean="0"/>
            <a:t>Decline has not been driven solely by the decrease in PA transplants or rise in PA discards</a:t>
          </a:r>
          <a:endParaRPr lang="en-US" dirty="0"/>
        </a:p>
      </dgm:t>
    </dgm:pt>
    <dgm:pt modelId="{53FC2C59-A2B6-4C17-8011-62F6A1CE697F}" type="parTrans" cxnId="{9AA8379A-4DEF-4A72-81BD-24B742E40AF7}">
      <dgm:prSet/>
      <dgm:spPr/>
      <dgm:t>
        <a:bodyPr/>
        <a:lstStyle/>
        <a:p>
          <a:endParaRPr lang="en-US"/>
        </a:p>
      </dgm:t>
    </dgm:pt>
    <dgm:pt modelId="{D3F9AFAD-0F4E-4139-A50B-EBBABCC0D57F}" type="sibTrans" cxnId="{9AA8379A-4DEF-4A72-81BD-24B742E40AF7}">
      <dgm:prSet/>
      <dgm:spPr/>
      <dgm:t>
        <a:bodyPr/>
        <a:lstStyle/>
        <a:p>
          <a:endParaRPr lang="en-US"/>
        </a:p>
      </dgm:t>
    </dgm:pt>
    <dgm:pt modelId="{13A6E2F9-6A3F-469B-B1CD-1935FC45F30A}">
      <dgm:prSet/>
      <dgm:spPr/>
      <dgm:t>
        <a:bodyPr/>
        <a:lstStyle/>
        <a:p>
          <a:pPr rtl="0"/>
          <a:r>
            <a:rPr lang="en-US" b="0" i="0" smtClean="0"/>
            <a:t>Overall waiting list size and annual additions to the waiting list have both steadily decreased</a:t>
          </a:r>
          <a:endParaRPr lang="en-US"/>
        </a:p>
      </dgm:t>
    </dgm:pt>
    <dgm:pt modelId="{05A855AD-2F37-43F3-BF71-39383ED32A1C}" type="parTrans" cxnId="{12B124CF-FC96-4BC4-B5C6-2F592B0B7A6D}">
      <dgm:prSet/>
      <dgm:spPr/>
      <dgm:t>
        <a:bodyPr/>
        <a:lstStyle/>
        <a:p>
          <a:endParaRPr lang="en-US"/>
        </a:p>
      </dgm:t>
    </dgm:pt>
    <dgm:pt modelId="{AE2144CC-EEDE-408F-A70D-2937DB76D2D7}" type="sibTrans" cxnId="{12B124CF-FC96-4BC4-B5C6-2F592B0B7A6D}">
      <dgm:prSet/>
      <dgm:spPr/>
      <dgm:t>
        <a:bodyPr/>
        <a:lstStyle/>
        <a:p>
          <a:endParaRPr lang="en-US"/>
        </a:p>
      </dgm:t>
    </dgm:pt>
    <dgm:pt modelId="{620B493B-440E-447A-BDBC-04FCE6FB882A}" type="pres">
      <dgm:prSet presAssocID="{F60CBA11-8A15-4EFD-9302-9D0B0862B3E0}" presName="Name0" presStyleCnt="0">
        <dgm:presLayoutVars>
          <dgm:dir/>
        </dgm:presLayoutVars>
      </dgm:prSet>
      <dgm:spPr/>
      <dgm:t>
        <a:bodyPr/>
        <a:lstStyle/>
        <a:p>
          <a:endParaRPr lang="en-US"/>
        </a:p>
      </dgm:t>
    </dgm:pt>
    <dgm:pt modelId="{A9ED3756-5D99-45B2-97CE-CDC3A9ACFB46}" type="pres">
      <dgm:prSet presAssocID="{6E2A90FA-3764-4683-B2FF-C2DC982C839E}" presName="noChildren" presStyleCnt="0"/>
      <dgm:spPr/>
    </dgm:pt>
    <dgm:pt modelId="{849D030E-8D4D-4EB2-85EF-A82BE1BFBEFA}" type="pres">
      <dgm:prSet presAssocID="{6E2A90FA-3764-4683-B2FF-C2DC982C839E}" presName="gap" presStyleCnt="0"/>
      <dgm:spPr/>
    </dgm:pt>
    <dgm:pt modelId="{10D0B466-A782-4B1F-89A7-7BCC4914A835}" type="pres">
      <dgm:prSet presAssocID="{6E2A90FA-3764-4683-B2FF-C2DC982C839E}" presName="medCircle2" presStyleLbl="vennNode1" presStyleIdx="0" presStyleCnt="3"/>
      <dgm:spPr/>
    </dgm:pt>
    <dgm:pt modelId="{2D11135F-025A-4044-AB79-2C013679ED5E}" type="pres">
      <dgm:prSet presAssocID="{6E2A90FA-3764-4683-B2FF-C2DC982C839E}" presName="txLvlOnly1" presStyleLbl="revTx" presStyleIdx="0" presStyleCnt="3"/>
      <dgm:spPr/>
      <dgm:t>
        <a:bodyPr/>
        <a:lstStyle/>
        <a:p>
          <a:endParaRPr lang="en-US"/>
        </a:p>
      </dgm:t>
    </dgm:pt>
    <dgm:pt modelId="{7490A55F-607C-4D26-BD1E-2CB40EC7671A}" type="pres">
      <dgm:prSet presAssocID="{34EB89D4-33C9-4E1C-B987-BA5DE878A654}" presName="noChildren" presStyleCnt="0"/>
      <dgm:spPr/>
    </dgm:pt>
    <dgm:pt modelId="{DF585D50-D172-487D-B795-000114152A3A}" type="pres">
      <dgm:prSet presAssocID="{34EB89D4-33C9-4E1C-B987-BA5DE878A654}" presName="gap" presStyleCnt="0"/>
      <dgm:spPr/>
    </dgm:pt>
    <dgm:pt modelId="{7D8CB1AE-2F97-43AB-8A18-21FECF5F7A4B}" type="pres">
      <dgm:prSet presAssocID="{34EB89D4-33C9-4E1C-B987-BA5DE878A654}" presName="medCircle2" presStyleLbl="vennNode1" presStyleIdx="1" presStyleCnt="3"/>
      <dgm:spPr/>
    </dgm:pt>
    <dgm:pt modelId="{F72FA4EA-9294-4F3E-8A2D-B7E599F3A93F}" type="pres">
      <dgm:prSet presAssocID="{34EB89D4-33C9-4E1C-B987-BA5DE878A654}" presName="txLvlOnly1" presStyleLbl="revTx" presStyleIdx="1" presStyleCnt="3"/>
      <dgm:spPr/>
      <dgm:t>
        <a:bodyPr/>
        <a:lstStyle/>
        <a:p>
          <a:endParaRPr lang="en-US"/>
        </a:p>
      </dgm:t>
    </dgm:pt>
    <dgm:pt modelId="{9F493694-FB62-4142-A75D-139837981E83}" type="pres">
      <dgm:prSet presAssocID="{13A6E2F9-6A3F-469B-B1CD-1935FC45F30A}" presName="noChildren" presStyleCnt="0"/>
      <dgm:spPr/>
    </dgm:pt>
    <dgm:pt modelId="{D7A85676-F8D2-406F-AD5C-38A6D7F9D2FF}" type="pres">
      <dgm:prSet presAssocID="{13A6E2F9-6A3F-469B-B1CD-1935FC45F30A}" presName="gap" presStyleCnt="0"/>
      <dgm:spPr/>
    </dgm:pt>
    <dgm:pt modelId="{8E0685AE-8560-4C52-94A0-94A81020C8E5}" type="pres">
      <dgm:prSet presAssocID="{13A6E2F9-6A3F-469B-B1CD-1935FC45F30A}" presName="medCircle2" presStyleLbl="vennNode1" presStyleIdx="2" presStyleCnt="3"/>
      <dgm:spPr/>
    </dgm:pt>
    <dgm:pt modelId="{24945F2F-57EA-4488-9281-D3D2891A3320}" type="pres">
      <dgm:prSet presAssocID="{13A6E2F9-6A3F-469B-B1CD-1935FC45F30A}" presName="txLvlOnly1" presStyleLbl="revTx" presStyleIdx="2" presStyleCnt="3"/>
      <dgm:spPr/>
      <dgm:t>
        <a:bodyPr/>
        <a:lstStyle/>
        <a:p>
          <a:endParaRPr lang="en-US"/>
        </a:p>
      </dgm:t>
    </dgm:pt>
  </dgm:ptLst>
  <dgm:cxnLst>
    <dgm:cxn modelId="{9AA8379A-4DEF-4A72-81BD-24B742E40AF7}" srcId="{F60CBA11-8A15-4EFD-9302-9D0B0862B3E0}" destId="{34EB89D4-33C9-4E1C-B987-BA5DE878A654}" srcOrd="1" destOrd="0" parTransId="{53FC2C59-A2B6-4C17-8011-62F6A1CE697F}" sibTransId="{D3F9AFAD-0F4E-4139-A50B-EBBABCC0D57F}"/>
    <dgm:cxn modelId="{20B91E89-26F3-4C3F-B64E-59E7854F8A91}" type="presOf" srcId="{34EB89D4-33C9-4E1C-B987-BA5DE878A654}" destId="{F72FA4EA-9294-4F3E-8A2D-B7E599F3A93F}" srcOrd="0" destOrd="0" presId="urn:microsoft.com/office/officeart/2008/layout/VerticalCircleList"/>
    <dgm:cxn modelId="{8B7C3989-CF63-4CEC-A6D5-08174AF213AA}" srcId="{F60CBA11-8A15-4EFD-9302-9D0B0862B3E0}" destId="{6E2A90FA-3764-4683-B2FF-C2DC982C839E}" srcOrd="0" destOrd="0" parTransId="{E56EC132-4924-4F3D-A2B6-CC16E34F885E}" sibTransId="{E3FDE542-6612-4E59-8F6C-CA980F30155A}"/>
    <dgm:cxn modelId="{12B124CF-FC96-4BC4-B5C6-2F592B0B7A6D}" srcId="{F60CBA11-8A15-4EFD-9302-9D0B0862B3E0}" destId="{13A6E2F9-6A3F-469B-B1CD-1935FC45F30A}" srcOrd="2" destOrd="0" parTransId="{05A855AD-2F37-43F3-BF71-39383ED32A1C}" sibTransId="{AE2144CC-EEDE-408F-A70D-2937DB76D2D7}"/>
    <dgm:cxn modelId="{0A609D6C-D8D2-42D3-BFA4-0B7FA190AC0C}" type="presOf" srcId="{F60CBA11-8A15-4EFD-9302-9D0B0862B3E0}" destId="{620B493B-440E-447A-BDBC-04FCE6FB882A}" srcOrd="0" destOrd="0" presId="urn:microsoft.com/office/officeart/2008/layout/VerticalCircleList"/>
    <dgm:cxn modelId="{92A410E0-23C4-4517-8D30-2A3B2516594E}" type="presOf" srcId="{6E2A90FA-3764-4683-B2FF-C2DC982C839E}" destId="{2D11135F-025A-4044-AB79-2C013679ED5E}" srcOrd="0" destOrd="0" presId="urn:microsoft.com/office/officeart/2008/layout/VerticalCircleList"/>
    <dgm:cxn modelId="{E2FF162E-D1DD-4106-A39B-397E37767191}" type="presOf" srcId="{13A6E2F9-6A3F-469B-B1CD-1935FC45F30A}" destId="{24945F2F-57EA-4488-9281-D3D2891A3320}" srcOrd="0" destOrd="0" presId="urn:microsoft.com/office/officeart/2008/layout/VerticalCircleList"/>
    <dgm:cxn modelId="{F6369F74-1289-4044-9A3B-885BDDF8253E}" type="presParOf" srcId="{620B493B-440E-447A-BDBC-04FCE6FB882A}" destId="{A9ED3756-5D99-45B2-97CE-CDC3A9ACFB46}" srcOrd="0" destOrd="0" presId="urn:microsoft.com/office/officeart/2008/layout/VerticalCircleList"/>
    <dgm:cxn modelId="{EEE61D0C-60F8-42A6-AE29-3B7D3D6D9496}" type="presParOf" srcId="{A9ED3756-5D99-45B2-97CE-CDC3A9ACFB46}" destId="{849D030E-8D4D-4EB2-85EF-A82BE1BFBEFA}" srcOrd="0" destOrd="0" presId="urn:microsoft.com/office/officeart/2008/layout/VerticalCircleList"/>
    <dgm:cxn modelId="{AEB61B0C-416A-424F-B19B-E22737218534}" type="presParOf" srcId="{A9ED3756-5D99-45B2-97CE-CDC3A9ACFB46}" destId="{10D0B466-A782-4B1F-89A7-7BCC4914A835}" srcOrd="1" destOrd="0" presId="urn:microsoft.com/office/officeart/2008/layout/VerticalCircleList"/>
    <dgm:cxn modelId="{E7D9CD53-8B50-4650-88C4-74E726E38B8F}" type="presParOf" srcId="{A9ED3756-5D99-45B2-97CE-CDC3A9ACFB46}" destId="{2D11135F-025A-4044-AB79-2C013679ED5E}" srcOrd="2" destOrd="0" presId="urn:microsoft.com/office/officeart/2008/layout/VerticalCircleList"/>
    <dgm:cxn modelId="{99E6EB94-1427-401B-9BC9-8185FAA81834}" type="presParOf" srcId="{620B493B-440E-447A-BDBC-04FCE6FB882A}" destId="{7490A55F-607C-4D26-BD1E-2CB40EC7671A}" srcOrd="1" destOrd="0" presId="urn:microsoft.com/office/officeart/2008/layout/VerticalCircleList"/>
    <dgm:cxn modelId="{1D6E145A-73B2-4D54-9ACB-60998F984759}" type="presParOf" srcId="{7490A55F-607C-4D26-BD1E-2CB40EC7671A}" destId="{DF585D50-D172-487D-B795-000114152A3A}" srcOrd="0" destOrd="0" presId="urn:microsoft.com/office/officeart/2008/layout/VerticalCircleList"/>
    <dgm:cxn modelId="{A99EED96-76F8-44DA-985E-9B8821FAA668}" type="presParOf" srcId="{7490A55F-607C-4D26-BD1E-2CB40EC7671A}" destId="{7D8CB1AE-2F97-43AB-8A18-21FECF5F7A4B}" srcOrd="1" destOrd="0" presId="urn:microsoft.com/office/officeart/2008/layout/VerticalCircleList"/>
    <dgm:cxn modelId="{64A5F0CE-96EE-4053-A392-464BEF5E1F24}" type="presParOf" srcId="{7490A55F-607C-4D26-BD1E-2CB40EC7671A}" destId="{F72FA4EA-9294-4F3E-8A2D-B7E599F3A93F}" srcOrd="2" destOrd="0" presId="urn:microsoft.com/office/officeart/2008/layout/VerticalCircleList"/>
    <dgm:cxn modelId="{7F183A66-9960-4D82-A6EA-3633EA6997AC}" type="presParOf" srcId="{620B493B-440E-447A-BDBC-04FCE6FB882A}" destId="{9F493694-FB62-4142-A75D-139837981E83}" srcOrd="2" destOrd="0" presId="urn:microsoft.com/office/officeart/2008/layout/VerticalCircleList"/>
    <dgm:cxn modelId="{89B6B029-1B2B-404F-BB0B-81B98999FDD4}" type="presParOf" srcId="{9F493694-FB62-4142-A75D-139837981E83}" destId="{D7A85676-F8D2-406F-AD5C-38A6D7F9D2FF}" srcOrd="0" destOrd="0" presId="urn:microsoft.com/office/officeart/2008/layout/VerticalCircleList"/>
    <dgm:cxn modelId="{08E3C860-8BF2-4AF6-8E9B-7B622EC4FE9A}" type="presParOf" srcId="{9F493694-FB62-4142-A75D-139837981E83}" destId="{8E0685AE-8560-4C52-94A0-94A81020C8E5}" srcOrd="1" destOrd="0" presId="urn:microsoft.com/office/officeart/2008/layout/VerticalCircleList"/>
    <dgm:cxn modelId="{39F24F34-77F0-44A2-9C7C-C78D148F2521}" type="presParOf" srcId="{9F493694-FB62-4142-A75D-139837981E83}" destId="{24945F2F-57EA-4488-9281-D3D2891A3320}"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5DC2A-C409-407C-B1AF-33E381891335}">
      <dsp:nvSpPr>
        <dsp:cNvPr id="0" name=""/>
        <dsp:cNvSpPr/>
      </dsp:nvSpPr>
      <dsp:spPr>
        <a:xfrm>
          <a:off x="454506" y="299261"/>
          <a:ext cx="1400570" cy="1400570"/>
        </a:xfrm>
        <a:prstGeom prst="ellipse">
          <a:avLst/>
        </a:prstGeom>
        <a:gradFill rotWithShape="0">
          <a:gsLst>
            <a:gs pos="0">
              <a:schemeClr val="accent5">
                <a:alpha val="50000"/>
                <a:hueOff val="0"/>
                <a:satOff val="0"/>
                <a:lumOff val="0"/>
                <a:alphaOff val="0"/>
                <a:shade val="93000"/>
                <a:satMod val="130000"/>
              </a:schemeClr>
            </a:gs>
            <a:gs pos="60000">
              <a:schemeClr val="accent5">
                <a:alpha val="50000"/>
                <a:hueOff val="0"/>
                <a:satOff val="0"/>
                <a:lumOff val="0"/>
                <a:alphaOff val="0"/>
                <a:tint val="80000"/>
                <a:shade val="93000"/>
                <a:satMod val="130000"/>
              </a:schemeClr>
            </a:gs>
            <a:gs pos="100000">
              <a:schemeClr val="accent5">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C66580EF-3311-4360-A863-C8352904FB5A}">
      <dsp:nvSpPr>
        <dsp:cNvPr id="0" name=""/>
        <dsp:cNvSpPr/>
      </dsp:nvSpPr>
      <dsp:spPr>
        <a:xfrm>
          <a:off x="1071682" y="1502338"/>
          <a:ext cx="7472557" cy="1400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l" defTabSz="3556000" rtl="0">
            <a:lnSpc>
              <a:spcPct val="90000"/>
            </a:lnSpc>
            <a:spcBef>
              <a:spcPct val="0"/>
            </a:spcBef>
            <a:spcAft>
              <a:spcPct val="35000"/>
            </a:spcAft>
          </a:pPr>
          <a:r>
            <a:rPr lang="en-US" sz="8000" b="0" i="0" kern="1200" dirty="0" smtClean="0"/>
            <a:t>Goal: Increase the number of transplants</a:t>
          </a:r>
          <a:endParaRPr lang="en-US" sz="8000" kern="1200" dirty="0"/>
        </a:p>
      </dsp:txBody>
      <dsp:txXfrm>
        <a:off x="1071682" y="1502338"/>
        <a:ext cx="7472557" cy="1400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DBA7C-F57C-4D31-894F-C086788EDEA9}">
      <dsp:nvSpPr>
        <dsp:cNvPr id="0" name=""/>
        <dsp:cNvSpPr/>
      </dsp:nvSpPr>
      <dsp:spPr>
        <a:xfrm>
          <a:off x="641131" y="0"/>
          <a:ext cx="7266151" cy="5012786"/>
        </a:xfrm>
        <a:prstGeom prst="rightArrow">
          <a:avLst/>
        </a:prstGeom>
        <a:gradFill rotWithShape="0">
          <a:gsLst>
            <a:gs pos="0">
              <a:schemeClr val="dk2">
                <a:tint val="40000"/>
                <a:hueOff val="0"/>
                <a:satOff val="0"/>
                <a:lumOff val="0"/>
                <a:alphaOff val="0"/>
                <a:shade val="93000"/>
                <a:satMod val="130000"/>
              </a:schemeClr>
            </a:gs>
            <a:gs pos="60000">
              <a:schemeClr val="dk2">
                <a:tint val="40000"/>
                <a:hueOff val="0"/>
                <a:satOff val="0"/>
                <a:lumOff val="0"/>
                <a:alphaOff val="0"/>
                <a:tint val="80000"/>
                <a:shade val="93000"/>
                <a:satMod val="130000"/>
              </a:schemeClr>
            </a:gs>
            <a:gs pos="100000">
              <a:schemeClr val="dk2">
                <a:tint val="40000"/>
                <a:hueOff val="0"/>
                <a:satOff val="0"/>
                <a:lumOff val="0"/>
                <a:alphaOff val="0"/>
                <a:tint val="50000"/>
                <a:shade val="94000"/>
                <a:alpha val="100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A0C8C9F-1D52-4F07-8146-347C7645DDFE}">
      <dsp:nvSpPr>
        <dsp:cNvPr id="0" name=""/>
        <dsp:cNvSpPr/>
      </dsp:nvSpPr>
      <dsp:spPr>
        <a:xfrm>
          <a:off x="27652" y="1503836"/>
          <a:ext cx="4142307" cy="2005114"/>
        </a:xfrm>
        <a:prstGeom prst="roundRect">
          <a:avLst/>
        </a:prstGeom>
        <a:gradFill rotWithShape="0">
          <a:gsLst>
            <a:gs pos="0">
              <a:schemeClr val="dk2">
                <a:hueOff val="0"/>
                <a:satOff val="0"/>
                <a:lumOff val="0"/>
                <a:alphaOff val="0"/>
                <a:shade val="93000"/>
                <a:satMod val="130000"/>
              </a:schemeClr>
            </a:gs>
            <a:gs pos="60000">
              <a:schemeClr val="dk2">
                <a:hueOff val="0"/>
                <a:satOff val="0"/>
                <a:lumOff val="0"/>
                <a:alphaOff val="0"/>
                <a:tint val="80000"/>
                <a:shade val="93000"/>
                <a:satMod val="130000"/>
              </a:schemeClr>
            </a:gs>
            <a:gs pos="100000">
              <a:schemeClr val="dk2">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i="0" kern="1200" dirty="0" smtClean="0"/>
            <a:t>Investigate reasons for </a:t>
          </a:r>
          <a:r>
            <a:rPr lang="en-US" sz="3200" b="1" i="0" kern="1200" dirty="0" smtClean="0"/>
            <a:t>reduction in PA transplants</a:t>
          </a:r>
          <a:endParaRPr lang="en-US" sz="3200" b="1" kern="1200" dirty="0"/>
        </a:p>
      </dsp:txBody>
      <dsp:txXfrm>
        <a:off x="125534" y="1601718"/>
        <a:ext cx="3946543" cy="1809350"/>
      </dsp:txXfrm>
    </dsp:sp>
    <dsp:sp modelId="{A7441D91-1061-4CF7-9860-73D01FD46FC8}">
      <dsp:nvSpPr>
        <dsp:cNvPr id="0" name=""/>
        <dsp:cNvSpPr/>
      </dsp:nvSpPr>
      <dsp:spPr>
        <a:xfrm>
          <a:off x="4378453" y="1503836"/>
          <a:ext cx="4142307" cy="2005114"/>
        </a:xfrm>
        <a:prstGeom prst="roundRect">
          <a:avLst/>
        </a:prstGeom>
        <a:gradFill rotWithShape="0">
          <a:gsLst>
            <a:gs pos="0">
              <a:schemeClr val="dk2">
                <a:hueOff val="0"/>
                <a:satOff val="0"/>
                <a:lumOff val="0"/>
                <a:alphaOff val="0"/>
                <a:shade val="93000"/>
                <a:satMod val="130000"/>
              </a:schemeClr>
            </a:gs>
            <a:gs pos="60000">
              <a:schemeClr val="dk2">
                <a:hueOff val="0"/>
                <a:satOff val="0"/>
                <a:lumOff val="0"/>
                <a:alphaOff val="0"/>
                <a:tint val="80000"/>
                <a:shade val="93000"/>
                <a:satMod val="130000"/>
              </a:schemeClr>
            </a:gs>
            <a:gs pos="100000">
              <a:schemeClr val="dk2">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i="0" kern="1200" dirty="0" smtClean="0"/>
            <a:t>Updates to facilitated </a:t>
          </a:r>
          <a:r>
            <a:rPr lang="en-US" sz="3200" b="1" i="0" kern="1200" dirty="0" smtClean="0"/>
            <a:t>PA </a:t>
          </a:r>
          <a:r>
            <a:rPr lang="en-US" sz="3200" b="1" i="0" kern="1200" dirty="0" smtClean="0"/>
            <a:t>allocation policy and process</a:t>
          </a:r>
          <a:endParaRPr lang="en-US" sz="3200" b="1" kern="1200" dirty="0"/>
        </a:p>
      </dsp:txBody>
      <dsp:txXfrm>
        <a:off x="4476335" y="1601718"/>
        <a:ext cx="3946543" cy="1809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0B466-A782-4B1F-89A7-7BCC4914A835}">
      <dsp:nvSpPr>
        <dsp:cNvPr id="0" name=""/>
        <dsp:cNvSpPr/>
      </dsp:nvSpPr>
      <dsp:spPr>
        <a:xfrm>
          <a:off x="367581" y="99713"/>
          <a:ext cx="1401939" cy="1401939"/>
        </a:xfrm>
        <a:prstGeom prst="ellipse">
          <a:avLst/>
        </a:prstGeom>
        <a:gradFill rotWithShape="0">
          <a:gsLst>
            <a:gs pos="0">
              <a:schemeClr val="accent3">
                <a:alpha val="50000"/>
                <a:hueOff val="0"/>
                <a:satOff val="0"/>
                <a:lumOff val="0"/>
                <a:alphaOff val="0"/>
                <a:shade val="93000"/>
                <a:satMod val="130000"/>
              </a:schemeClr>
            </a:gs>
            <a:gs pos="60000">
              <a:schemeClr val="accent3">
                <a:alpha val="50000"/>
                <a:hueOff val="0"/>
                <a:satOff val="0"/>
                <a:lumOff val="0"/>
                <a:alphaOff val="0"/>
                <a:tint val="80000"/>
                <a:shade val="93000"/>
                <a:satMod val="130000"/>
              </a:schemeClr>
            </a:gs>
            <a:gs pos="100000">
              <a:schemeClr val="accent3">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2D11135F-025A-4044-AB79-2C013679ED5E}">
      <dsp:nvSpPr>
        <dsp:cNvPr id="0" name=""/>
        <dsp:cNvSpPr/>
      </dsp:nvSpPr>
      <dsp:spPr>
        <a:xfrm>
          <a:off x="1068551" y="99713"/>
          <a:ext cx="7479862" cy="1401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9370" rIns="0" bIns="39370" numCol="1" spcCol="1270" anchor="ctr" anchorCtr="0">
          <a:noAutofit/>
        </a:bodyPr>
        <a:lstStyle/>
        <a:p>
          <a:pPr lvl="0" algn="l" defTabSz="1377950" rtl="0">
            <a:lnSpc>
              <a:spcPct val="90000"/>
            </a:lnSpc>
            <a:spcBef>
              <a:spcPct val="0"/>
            </a:spcBef>
            <a:spcAft>
              <a:spcPct val="35000"/>
            </a:spcAft>
          </a:pPr>
          <a:r>
            <a:rPr lang="en-US" sz="3100" b="0" i="0" kern="1200" smtClean="0"/>
            <a:t>PA transplant activity peaked in early 2000s and has been on the decline since approximately 2005 </a:t>
          </a:r>
          <a:endParaRPr lang="en-US" sz="3100" kern="1200"/>
        </a:p>
      </dsp:txBody>
      <dsp:txXfrm>
        <a:off x="1068551" y="99713"/>
        <a:ext cx="7479862" cy="1401939"/>
      </dsp:txXfrm>
    </dsp:sp>
    <dsp:sp modelId="{7D8CB1AE-2F97-43AB-8A18-21FECF5F7A4B}">
      <dsp:nvSpPr>
        <dsp:cNvPr id="0" name=""/>
        <dsp:cNvSpPr/>
      </dsp:nvSpPr>
      <dsp:spPr>
        <a:xfrm>
          <a:off x="367581" y="1501653"/>
          <a:ext cx="1401939" cy="1401939"/>
        </a:xfrm>
        <a:prstGeom prst="ellipse">
          <a:avLst/>
        </a:prstGeom>
        <a:gradFill rotWithShape="0">
          <a:gsLst>
            <a:gs pos="0">
              <a:schemeClr val="accent3">
                <a:alpha val="50000"/>
                <a:hueOff val="0"/>
                <a:satOff val="0"/>
                <a:lumOff val="0"/>
                <a:alphaOff val="0"/>
                <a:shade val="93000"/>
                <a:satMod val="130000"/>
              </a:schemeClr>
            </a:gs>
            <a:gs pos="60000">
              <a:schemeClr val="accent3">
                <a:alpha val="50000"/>
                <a:hueOff val="0"/>
                <a:satOff val="0"/>
                <a:lumOff val="0"/>
                <a:alphaOff val="0"/>
                <a:tint val="80000"/>
                <a:shade val="93000"/>
                <a:satMod val="130000"/>
              </a:schemeClr>
            </a:gs>
            <a:gs pos="100000">
              <a:schemeClr val="accent3">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F72FA4EA-9294-4F3E-8A2D-B7E599F3A93F}">
      <dsp:nvSpPr>
        <dsp:cNvPr id="0" name=""/>
        <dsp:cNvSpPr/>
      </dsp:nvSpPr>
      <dsp:spPr>
        <a:xfrm>
          <a:off x="1068551" y="1501653"/>
          <a:ext cx="7479862" cy="1401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9370" rIns="0" bIns="39370" numCol="1" spcCol="1270" anchor="ctr" anchorCtr="0">
          <a:noAutofit/>
        </a:bodyPr>
        <a:lstStyle/>
        <a:p>
          <a:pPr lvl="0" algn="l" defTabSz="1377950" rtl="0">
            <a:lnSpc>
              <a:spcPct val="90000"/>
            </a:lnSpc>
            <a:spcBef>
              <a:spcPct val="0"/>
            </a:spcBef>
            <a:spcAft>
              <a:spcPct val="35000"/>
            </a:spcAft>
          </a:pPr>
          <a:r>
            <a:rPr lang="en-US" sz="3100" b="0" i="0" kern="1200" dirty="0" smtClean="0"/>
            <a:t>Decline has not been driven solely by the decrease in PA transplants or rise in PA discards</a:t>
          </a:r>
          <a:endParaRPr lang="en-US" sz="3100" kern="1200" dirty="0"/>
        </a:p>
      </dsp:txBody>
      <dsp:txXfrm>
        <a:off x="1068551" y="1501653"/>
        <a:ext cx="7479862" cy="1401939"/>
      </dsp:txXfrm>
    </dsp:sp>
    <dsp:sp modelId="{8E0685AE-8560-4C52-94A0-94A81020C8E5}">
      <dsp:nvSpPr>
        <dsp:cNvPr id="0" name=""/>
        <dsp:cNvSpPr/>
      </dsp:nvSpPr>
      <dsp:spPr>
        <a:xfrm>
          <a:off x="367581" y="2903593"/>
          <a:ext cx="1401939" cy="1401939"/>
        </a:xfrm>
        <a:prstGeom prst="ellipse">
          <a:avLst/>
        </a:prstGeom>
        <a:gradFill rotWithShape="0">
          <a:gsLst>
            <a:gs pos="0">
              <a:schemeClr val="accent3">
                <a:alpha val="50000"/>
                <a:hueOff val="0"/>
                <a:satOff val="0"/>
                <a:lumOff val="0"/>
                <a:alphaOff val="0"/>
                <a:shade val="93000"/>
                <a:satMod val="130000"/>
              </a:schemeClr>
            </a:gs>
            <a:gs pos="60000">
              <a:schemeClr val="accent3">
                <a:alpha val="50000"/>
                <a:hueOff val="0"/>
                <a:satOff val="0"/>
                <a:lumOff val="0"/>
                <a:alphaOff val="0"/>
                <a:tint val="80000"/>
                <a:shade val="93000"/>
                <a:satMod val="130000"/>
              </a:schemeClr>
            </a:gs>
            <a:gs pos="100000">
              <a:schemeClr val="accent3">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24945F2F-57EA-4488-9281-D3D2891A3320}">
      <dsp:nvSpPr>
        <dsp:cNvPr id="0" name=""/>
        <dsp:cNvSpPr/>
      </dsp:nvSpPr>
      <dsp:spPr>
        <a:xfrm>
          <a:off x="1068551" y="2903593"/>
          <a:ext cx="7479862" cy="1401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9370" rIns="0" bIns="39370" numCol="1" spcCol="1270" anchor="ctr" anchorCtr="0">
          <a:noAutofit/>
        </a:bodyPr>
        <a:lstStyle/>
        <a:p>
          <a:pPr lvl="0" algn="l" defTabSz="1377950" rtl="0">
            <a:lnSpc>
              <a:spcPct val="90000"/>
            </a:lnSpc>
            <a:spcBef>
              <a:spcPct val="0"/>
            </a:spcBef>
            <a:spcAft>
              <a:spcPct val="35000"/>
            </a:spcAft>
          </a:pPr>
          <a:r>
            <a:rPr lang="en-US" sz="3100" b="0" i="0" kern="1200" smtClean="0"/>
            <a:t>Overall waiting list size and annual additions to the waiting list have both steadily decreased</a:t>
          </a:r>
          <a:endParaRPr lang="en-US" sz="3100" kern="1200"/>
        </a:p>
      </dsp:txBody>
      <dsp:txXfrm>
        <a:off x="1068551" y="2903593"/>
        <a:ext cx="7479862" cy="140193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60620"/>
          </a:xfrm>
          <a:prstGeom prst="rect">
            <a:avLst/>
          </a:prstGeom>
        </p:spPr>
        <p:txBody>
          <a:bodyPr vert="horz" lIns="91851" tIns="45926" rIns="91851" bIns="45926" rtlCol="0"/>
          <a:lstStyle>
            <a:lvl1pPr algn="l">
              <a:defRPr sz="1200"/>
            </a:lvl1pPr>
          </a:lstStyle>
          <a:p>
            <a:endParaRPr lang="en-US"/>
          </a:p>
        </p:txBody>
      </p:sp>
      <p:sp>
        <p:nvSpPr>
          <p:cNvPr id="3" name="Date Placeholder 2"/>
          <p:cNvSpPr>
            <a:spLocks noGrp="1"/>
          </p:cNvSpPr>
          <p:nvPr>
            <p:ph type="dt" idx="1"/>
          </p:nvPr>
        </p:nvSpPr>
        <p:spPr>
          <a:xfrm>
            <a:off x="3905295" y="0"/>
            <a:ext cx="2987622" cy="460620"/>
          </a:xfrm>
          <a:prstGeom prst="rect">
            <a:avLst/>
          </a:prstGeom>
        </p:spPr>
        <p:txBody>
          <a:bodyPr vert="horz" lIns="91851" tIns="45926" rIns="91851" bIns="45926" rtlCol="0"/>
          <a:lstStyle>
            <a:lvl1pPr algn="r">
              <a:defRPr sz="1200"/>
            </a:lvl1pPr>
          </a:lstStyle>
          <a:p>
            <a:fld id="{C249DF27-55A5-42C8-9409-0BD7578E9B33}" type="datetimeFigureOut">
              <a:rPr lang="en-US" smtClean="0"/>
              <a:t>11/7/2014</a:t>
            </a:fld>
            <a:endParaRPr lang="en-US"/>
          </a:p>
        </p:txBody>
      </p:sp>
      <p:sp>
        <p:nvSpPr>
          <p:cNvPr id="4" name="Slide Image Placeholder 3"/>
          <p:cNvSpPr>
            <a:spLocks noGrp="1" noRot="1" noChangeAspect="1"/>
          </p:cNvSpPr>
          <p:nvPr>
            <p:ph type="sldImg" idx="2"/>
          </p:nvPr>
        </p:nvSpPr>
        <p:spPr>
          <a:xfrm>
            <a:off x="1381125" y="1147763"/>
            <a:ext cx="4132263" cy="3098800"/>
          </a:xfrm>
          <a:prstGeom prst="rect">
            <a:avLst/>
          </a:prstGeom>
          <a:noFill/>
          <a:ln w="12700">
            <a:solidFill>
              <a:prstClr val="black"/>
            </a:solidFill>
          </a:ln>
        </p:spPr>
        <p:txBody>
          <a:bodyPr vert="horz" lIns="91851" tIns="45926" rIns="91851" bIns="45926" rtlCol="0" anchor="ctr"/>
          <a:lstStyle/>
          <a:p>
            <a:endParaRPr lang="en-US"/>
          </a:p>
        </p:txBody>
      </p:sp>
      <p:sp>
        <p:nvSpPr>
          <p:cNvPr id="5" name="Notes Placeholder 4"/>
          <p:cNvSpPr>
            <a:spLocks noGrp="1"/>
          </p:cNvSpPr>
          <p:nvPr>
            <p:ph type="body" sz="quarter" idx="3"/>
          </p:nvPr>
        </p:nvSpPr>
        <p:spPr>
          <a:xfrm>
            <a:off x="689452" y="4418122"/>
            <a:ext cx="5515610" cy="3614827"/>
          </a:xfrm>
          <a:prstGeom prst="rect">
            <a:avLst/>
          </a:prstGeom>
        </p:spPr>
        <p:txBody>
          <a:bodyPr vert="horz" lIns="91851" tIns="45926" rIns="91851" bIns="459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19895"/>
            <a:ext cx="2987622" cy="460619"/>
          </a:xfrm>
          <a:prstGeom prst="rect">
            <a:avLst/>
          </a:prstGeom>
        </p:spPr>
        <p:txBody>
          <a:bodyPr vert="horz" lIns="91851" tIns="45926" rIns="91851" bIns="45926" rtlCol="0" anchor="b"/>
          <a:lstStyle>
            <a:lvl1pPr algn="l">
              <a:defRPr sz="1200"/>
            </a:lvl1pPr>
          </a:lstStyle>
          <a:p>
            <a:endParaRPr lang="en-US"/>
          </a:p>
        </p:txBody>
      </p:sp>
      <p:sp>
        <p:nvSpPr>
          <p:cNvPr id="7" name="Slide Number Placeholder 6"/>
          <p:cNvSpPr>
            <a:spLocks noGrp="1"/>
          </p:cNvSpPr>
          <p:nvPr>
            <p:ph type="sldNum" sz="quarter" idx="5"/>
          </p:nvPr>
        </p:nvSpPr>
        <p:spPr>
          <a:xfrm>
            <a:off x="3905295" y="8719895"/>
            <a:ext cx="2987622" cy="460619"/>
          </a:xfrm>
          <a:prstGeom prst="rect">
            <a:avLst/>
          </a:prstGeom>
        </p:spPr>
        <p:txBody>
          <a:bodyPr vert="horz" lIns="91851" tIns="45926" rIns="91851" bIns="45926" rtlCol="0" anchor="b"/>
          <a:lstStyle>
            <a:lvl1pPr algn="r">
              <a:defRPr sz="1200"/>
            </a:lvl1pPr>
          </a:lstStyle>
          <a:p>
            <a:fld id="{DD0A1690-FA2A-4284-96AC-E52EBF179E98}" type="slidenum">
              <a:rPr lang="en-US" smtClean="0"/>
              <a:t>‹#›</a:t>
            </a:fld>
            <a:endParaRPr lang="en-US"/>
          </a:p>
        </p:txBody>
      </p:sp>
    </p:spTree>
    <p:extLst>
      <p:ext uri="{BB962C8B-B14F-4D97-AF65-F5344CB8AC3E}">
        <p14:creationId xmlns:p14="http://schemas.microsoft.com/office/powerpoint/2010/main" val="188782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strategic </a:t>
            </a:r>
            <a:r>
              <a:rPr lang="en-US" dirty="0" smtClean="0"/>
              <a:t>plan’s </a:t>
            </a:r>
            <a:r>
              <a:rPr lang="en-US" dirty="0" smtClean="0"/>
              <a:t>goal</a:t>
            </a:r>
            <a:r>
              <a:rPr lang="en-US" baseline="0" dirty="0" smtClean="0"/>
              <a:t> this project supports is increasing the number of transplants. The project aims to increase the number of transplants by investigating why there has </a:t>
            </a:r>
            <a:r>
              <a:rPr lang="en-US" baseline="0" dirty="0" smtClean="0"/>
              <a:t>been a reduction in the number of pancreas transplants, what </a:t>
            </a:r>
            <a:r>
              <a:rPr lang="en-US" baseline="0" dirty="0" smtClean="0"/>
              <a:t>can be done to </a:t>
            </a:r>
            <a:r>
              <a:rPr lang="en-US" baseline="0" dirty="0" smtClean="0"/>
              <a:t>reverse this decrease, </a:t>
            </a:r>
            <a:r>
              <a:rPr lang="en-US" baseline="0" dirty="0" smtClean="0"/>
              <a:t>and </a:t>
            </a:r>
            <a:r>
              <a:rPr lang="en-US" baseline="0" dirty="0" smtClean="0"/>
              <a:t>communicate </a:t>
            </a:r>
            <a:r>
              <a:rPr lang="en-US" baseline="0" dirty="0" smtClean="0"/>
              <a:t>the findings to the pancreas community. </a:t>
            </a:r>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2</a:t>
            </a:fld>
            <a:endParaRPr lang="en-US"/>
          </a:p>
        </p:txBody>
      </p:sp>
    </p:spTree>
    <p:extLst>
      <p:ext uri="{BB962C8B-B14F-4D97-AF65-F5344CB8AC3E}">
        <p14:creationId xmlns:p14="http://schemas.microsoft.com/office/powerpoint/2010/main" val="2855710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continues to work on it’s Pancreas Underutilization project. This project includes</a:t>
            </a:r>
            <a:r>
              <a:rPr lang="en-US" baseline="0" dirty="0" smtClean="0"/>
              <a:t> policy language changes to the Facilitated Pancreas Allocation policy and </a:t>
            </a:r>
            <a:r>
              <a:rPr lang="en-US" baseline="0" dirty="0" smtClean="0"/>
              <a:t>investigating why there is a reduction in the number of pancreas transplants. As part of the investigation regarding the reduction in the number of pancreas transplants, the Committee is also looking at the reason for high pancreas discards. Currently, the Committee</a:t>
            </a:r>
            <a:r>
              <a:rPr lang="en-US" dirty="0" smtClean="0"/>
              <a:t> </a:t>
            </a:r>
            <a:r>
              <a:rPr lang="en-US" dirty="0"/>
              <a:t>is in the data analysis phase. </a:t>
            </a:r>
            <a:endParaRPr lang="en-US" sz="1100" dirty="0"/>
          </a:p>
          <a:p>
            <a:r>
              <a:rPr lang="en-US" dirty="0"/>
              <a:t> </a:t>
            </a:r>
            <a:endParaRPr lang="en-US" baseline="0" dirty="0" smtClean="0"/>
          </a:p>
          <a:p>
            <a:pPr marL="0" lvl="1" defTabSz="918515">
              <a:defRPr/>
            </a:pPr>
            <a:r>
              <a:rPr lang="en-US" baseline="0" dirty="0" smtClean="0"/>
              <a:t>As </a:t>
            </a:r>
            <a:r>
              <a:rPr lang="en-US" baseline="0" dirty="0" smtClean="0"/>
              <a:t>a reminder, Facilitated Pancreas Allocation is an additional pancreas placement method that takes effect after a certain period of time where the pancreas has not been placed. Currently, transplant programs may elect to be a part of this additional pancreas placement </a:t>
            </a:r>
            <a:r>
              <a:rPr lang="en-US" baseline="0" dirty="0" smtClean="0"/>
              <a:t>method without requiring a track record of performance (ex. Importing or using ECDs) and </a:t>
            </a:r>
            <a:r>
              <a:rPr lang="en-US" baseline="0" dirty="0" smtClean="0"/>
              <a:t>the Organ Center works with the transplant programs that are a part of the Facilitated Pancreas Allocation in order to make the placement happen. </a:t>
            </a:r>
          </a:p>
          <a:p>
            <a:pPr marL="0" lvl="1" defTabSz="918515">
              <a:defRPr/>
            </a:pPr>
            <a:endParaRPr lang="en-US" baseline="0" dirty="0" smtClean="0"/>
          </a:p>
          <a:p>
            <a:r>
              <a:rPr lang="en-US" dirty="0" smtClean="0"/>
              <a:t>The </a:t>
            </a:r>
            <a:r>
              <a:rPr lang="en-US" dirty="0"/>
              <a:t>Committee is currently drafting updates to the facilitated pancreas allocation policy, which includes adding the following information to the policy:</a:t>
            </a:r>
            <a:endParaRPr lang="en-US" sz="1100" dirty="0"/>
          </a:p>
          <a:p>
            <a:pPr marL="172222" indent="-172222">
              <a:buFontTx/>
              <a:buChar char="-"/>
            </a:pPr>
            <a:r>
              <a:rPr lang="en-US" dirty="0"/>
              <a:t>Create qualifying criteria for transplant hospitals to participate in facilitated pancreas allocation </a:t>
            </a:r>
            <a:endParaRPr lang="en-US" sz="1100" dirty="0"/>
          </a:p>
          <a:p>
            <a:pPr marL="172222" indent="-172222">
              <a:buFontTx/>
              <a:buChar char="-"/>
            </a:pPr>
            <a:r>
              <a:rPr lang="en-US" dirty="0"/>
              <a:t>Create monitoring mechanism or review system to assess whether participating transplant hospitals are correctly utilizing facilitated pancreas allocation </a:t>
            </a:r>
            <a:endParaRPr lang="en-US" sz="1100" dirty="0"/>
          </a:p>
          <a:p>
            <a:pPr marL="172222" indent="-172222">
              <a:buFontTx/>
              <a:buChar char="-"/>
            </a:pPr>
            <a:r>
              <a:rPr lang="en-US" dirty="0"/>
              <a:t>Update time requirements associated with facilitated pancreas allocation </a:t>
            </a:r>
            <a:endParaRPr lang="en-US" sz="1100" dirty="0"/>
          </a:p>
          <a:p>
            <a:pPr marL="172222" indent="-172222">
              <a:buFontTx/>
              <a:buChar char="-"/>
            </a:pPr>
            <a:r>
              <a:rPr lang="en-US" dirty="0"/>
              <a:t>Remind pancreas transplant hospitals of the facilitated pancreas allocation option </a:t>
            </a:r>
            <a:endParaRPr lang="en-US" sz="1100" dirty="0"/>
          </a:p>
          <a:p>
            <a:pPr marL="0" lvl="1" defTabSz="918515">
              <a:defRPr/>
            </a:pPr>
            <a:endParaRPr lang="en-US" baseline="0" dirty="0" smtClean="0"/>
          </a:p>
          <a:p>
            <a:pPr marL="0" lvl="1" defTabSz="918515">
              <a:defRPr/>
            </a:pPr>
            <a:r>
              <a:rPr lang="en-US" baseline="0" dirty="0" smtClean="0"/>
              <a:t>As mentioned, the Committee is considering creating a routine monitoring process to assess whether participating transplant programs are correctly utilizing the Facilitated Pancreas Allocation process. The details of this monitoring process are not available yet, however, the monitoring process may consist of a report that the Committee annually reviews to ensure participating transplant programs are not abusing the Facilitated Pancreas Allocation process. </a:t>
            </a:r>
            <a:r>
              <a:rPr lang="en-US" dirty="0" smtClean="0">
                <a:latin typeface="Arial" panose="020B0604020202020204" pitchFamily="34" charset="0"/>
                <a:cs typeface="Arial" panose="020B0604020202020204" pitchFamily="34" charset="0"/>
              </a:rPr>
              <a:t>Would you support creating qualifying criteria and a routine monitoring process for transplant programs participating</a:t>
            </a:r>
            <a:r>
              <a:rPr lang="en-US" baseline="0" dirty="0" smtClean="0">
                <a:latin typeface="Arial" panose="020B0604020202020204" pitchFamily="34" charset="0"/>
                <a:cs typeface="Arial" panose="020B0604020202020204" pitchFamily="34" charset="0"/>
              </a:rPr>
              <a:t> in the Facilitated Pancreas Allocation process? </a:t>
            </a:r>
            <a:endParaRPr lang="en-US" dirty="0" smtClean="0">
              <a:latin typeface="Arial" panose="020B0604020202020204" pitchFamily="34" charset="0"/>
              <a:cs typeface="Arial" panose="020B0604020202020204" pitchFamily="34" charset="0"/>
            </a:endParaRPr>
          </a:p>
          <a:p>
            <a:pPr marL="0" lvl="1" defTabSz="918515">
              <a:defRPr/>
            </a:pPr>
            <a:endParaRPr lang="en-US" dirty="0" smtClean="0">
              <a:latin typeface="Arial" panose="020B0604020202020204" pitchFamily="34" charset="0"/>
              <a:cs typeface="Arial" panose="020B0604020202020204" pitchFamily="34" charset="0"/>
            </a:endParaRPr>
          </a:p>
          <a:p>
            <a:pPr marL="0" lvl="1" defTabSz="918515">
              <a:defRPr/>
            </a:pPr>
            <a:r>
              <a:rPr lang="en-US" baseline="0" dirty="0" smtClean="0"/>
              <a:t>Look for a public comment with these policy changes in early 2015 or summer 2015. </a:t>
            </a:r>
          </a:p>
          <a:p>
            <a:pPr marL="0" lvl="1" defTabSz="918515">
              <a:defRPr/>
            </a:pPr>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41F9FE1-A96E-471A-8781-B16B8DBF4574}" type="slidenum">
              <a:rPr lang="en-US" smtClean="0"/>
              <a:t>3</a:t>
            </a:fld>
            <a:endParaRPr lang="en-US"/>
          </a:p>
        </p:txBody>
      </p:sp>
    </p:spTree>
    <p:extLst>
      <p:ext uri="{BB962C8B-B14F-4D97-AF65-F5344CB8AC3E}">
        <p14:creationId xmlns:p14="http://schemas.microsoft.com/office/powerpoint/2010/main" val="36064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515">
              <a:defRPr/>
            </a:pPr>
            <a:r>
              <a:rPr lang="en-US" dirty="0"/>
              <a:t>All Pancreas Transplant Types, longitudinal trends from 2000 through 2013.</a:t>
            </a:r>
          </a:p>
          <a:p>
            <a:endParaRPr lang="en-US" dirty="0" smtClean="0"/>
          </a:p>
          <a:p>
            <a:pPr defTabSz="918515">
              <a:defRPr/>
            </a:pPr>
            <a:r>
              <a:rPr lang="en-US" dirty="0"/>
              <a:t>The figure on the slide shows that, independent of blood type, all pancreas transplants seem to have plateaued between 2003 and 2005, and have steadily been decreasing ever since.  The size of the national waiting list has not grown during this decline, which suggests the overall activity in pancreas transplantation is on a decline.  Further, the number of registrations added to the waiting list is less and less each year.</a:t>
            </a:r>
          </a:p>
          <a:p>
            <a:endParaRPr lang="en-US" dirty="0"/>
          </a:p>
        </p:txBody>
      </p:sp>
      <p:sp>
        <p:nvSpPr>
          <p:cNvPr id="4" name="Slide Number Placeholder 3"/>
          <p:cNvSpPr>
            <a:spLocks noGrp="1"/>
          </p:cNvSpPr>
          <p:nvPr>
            <p:ph type="sldNum" sz="quarter" idx="10"/>
          </p:nvPr>
        </p:nvSpPr>
        <p:spPr/>
        <p:txBody>
          <a:bodyPr/>
          <a:lstStyle/>
          <a:p>
            <a:fld id="{1812C490-4F16-4F6D-B895-BE356D9D9CB5}" type="slidenum">
              <a:rPr lang="en-US" smtClean="0"/>
              <a:t>4</a:t>
            </a:fld>
            <a:endParaRPr lang="en-US"/>
          </a:p>
        </p:txBody>
      </p:sp>
    </p:spTree>
    <p:extLst>
      <p:ext uri="{BB962C8B-B14F-4D97-AF65-F5344CB8AC3E}">
        <p14:creationId xmlns:p14="http://schemas.microsoft.com/office/powerpoint/2010/main" val="234909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all deceased donors recovered in 2002 or 2003 and then from 7/1/2012 through 6/30/2014, the Committee wanted to see for those who had the pancreas discarded after it was recovered for transplant, the reason that the organ was discarded, as reported on the deceased donor registration (DDR) form to the OPTN.  </a:t>
            </a:r>
          </a:p>
          <a:p>
            <a:endParaRPr lang="en-US" dirty="0" smtClean="0"/>
          </a:p>
          <a:p>
            <a:r>
              <a:rPr lang="en-US" dirty="0" smtClean="0"/>
              <a:t>The table on the slide shows the notable PA</a:t>
            </a:r>
            <a:r>
              <a:rPr lang="en-US" baseline="0" dirty="0" smtClean="0"/>
              <a:t> discard reasons for the two eras: 1/1/02 – 12/31/03 (all of 2002 and 2003), and 7/1/12 through 6/30/14. Please note that this table does not include all the reasons for pancreas discards.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table shows that in first era, 17% of the reason for pancreas discards were reported due to Anatomical abnormalities, and 11% of discarded </a:t>
            </a:r>
            <a:r>
              <a:rPr lang="en-US" dirty="0" err="1" smtClean="0"/>
              <a:t>pancreata</a:t>
            </a:r>
            <a:r>
              <a:rPr lang="en-US" dirty="0" smtClean="0"/>
              <a:t> did not report a reason for the discarded pancreas.  Also, 9% of discarded </a:t>
            </a:r>
            <a:r>
              <a:rPr lang="en-US" dirty="0" err="1" smtClean="0"/>
              <a:t>pancreata</a:t>
            </a:r>
            <a:r>
              <a:rPr lang="en-US" dirty="0" smtClean="0"/>
              <a:t> show the reported reason for the discard as “No recipient located – list exhausted” and 20% reported the reason for the discard as “Other, specify”.  Those reporting “Other, specify” were largely due to organ quality, placement efforts, or islet usage. (Note</a:t>
            </a:r>
            <a:r>
              <a:rPr lang="en-US" baseline="0" dirty="0" smtClean="0"/>
              <a:t> that t</a:t>
            </a:r>
            <a:r>
              <a:rPr lang="en-US" dirty="0" smtClean="0"/>
              <a:t>he granularity at which “Other, specify” text is reported does not make it conducive to reporting in this setting, so the broad topics covered for these instances will be noted in the text only, where “Other, specify” is chosen for a large percentage of the population.)</a:t>
            </a:r>
          </a:p>
          <a:p>
            <a:endParaRPr lang="en-US" dirty="0" smtClean="0"/>
          </a:p>
          <a:p>
            <a:r>
              <a:rPr lang="en-US" dirty="0" smtClean="0"/>
              <a:t>For the second era, 21% of the reason for pancreas discards were reported due to Anatomical abnormalities, 14% of discarded </a:t>
            </a:r>
            <a:r>
              <a:rPr lang="en-US" dirty="0" err="1" smtClean="0"/>
              <a:t>pancreata</a:t>
            </a:r>
            <a:r>
              <a:rPr lang="en-US" dirty="0" smtClean="0"/>
              <a:t> reported the reason for the discard to be “No recipient located – list exhausted” and 34% were  “Other, specify” – which did not yield much more information than Era 1.  Poor organ function was also a frequently used discard code for both eras.</a:t>
            </a:r>
          </a:p>
          <a:p>
            <a:endParaRPr lang="en-US" dirty="0" smtClean="0"/>
          </a:p>
        </p:txBody>
      </p:sp>
      <p:sp>
        <p:nvSpPr>
          <p:cNvPr id="4" name="Slide Number Placeholder 3"/>
          <p:cNvSpPr>
            <a:spLocks noGrp="1"/>
          </p:cNvSpPr>
          <p:nvPr>
            <p:ph type="sldNum" sz="quarter" idx="10"/>
          </p:nvPr>
        </p:nvSpPr>
        <p:spPr/>
        <p:txBody>
          <a:bodyPr/>
          <a:lstStyle/>
          <a:p>
            <a:fld id="{DD0A1690-FA2A-4284-96AC-E52EBF179E98}" type="slidenum">
              <a:rPr lang="en-US" smtClean="0"/>
              <a:t>5</a:t>
            </a:fld>
            <a:endParaRPr lang="en-US"/>
          </a:p>
        </p:txBody>
      </p:sp>
    </p:spTree>
    <p:extLst>
      <p:ext uri="{BB962C8B-B14F-4D97-AF65-F5344CB8AC3E}">
        <p14:creationId xmlns:p14="http://schemas.microsoft.com/office/powerpoint/2010/main" val="157256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table on this slide shows deceased donors recovered in the US from 1/1/02 and 12/31/03 or 7/1/12 through 6/30/14 that had at least 1 organ recovered for transplant, were age 35 or younger, BMI 30 or less, creatinine 1.5 or less, not PHS high risk for blood-borne disease, and not in the worst 25% of PDRI.  For all such donors who did not have their pancreas recovered for transplant, the notable distribution for reasons the pancreas was not recovered is shown by era.</a:t>
            </a:r>
          </a:p>
          <a:p>
            <a:endParaRPr lang="en-US" dirty="0" smtClean="0"/>
          </a:p>
          <a:p>
            <a:r>
              <a:rPr lang="en-US" dirty="0" smtClean="0"/>
              <a:t>The Committee</a:t>
            </a:r>
            <a:r>
              <a:rPr lang="en-US" baseline="0" dirty="0" smtClean="0"/>
              <a:t> </a:t>
            </a:r>
            <a:r>
              <a:rPr lang="en-US" dirty="0" smtClean="0"/>
              <a:t>was interested in looking at reasons why the organ was not recovered for donors that seem to be reasonable pancreas donors.  This field is reported on the DDR for donors where the organ was not transplanted.</a:t>
            </a:r>
          </a:p>
          <a:p>
            <a:r>
              <a:rPr lang="en-US" dirty="0" smtClean="0"/>
              <a:t> </a:t>
            </a:r>
            <a:br>
              <a:rPr lang="en-US" dirty="0" smtClean="0"/>
            </a:br>
            <a:r>
              <a:rPr lang="en-US" dirty="0" smtClean="0"/>
              <a:t>The committee qualifies a </a:t>
            </a:r>
            <a:r>
              <a:rPr lang="en-US" i="1" dirty="0" smtClean="0"/>
              <a:t>reasonable</a:t>
            </a:r>
            <a:r>
              <a:rPr lang="en-US" dirty="0" smtClean="0"/>
              <a:t> deceased pancreas donor with the following criteria:</a:t>
            </a:r>
          </a:p>
          <a:p>
            <a:pPr lvl="0"/>
            <a:r>
              <a:rPr lang="en-US" dirty="0" smtClean="0"/>
              <a:t>Age </a:t>
            </a:r>
            <a:r>
              <a:rPr lang="en-US" u="sng" dirty="0" smtClean="0"/>
              <a:t>&lt;</a:t>
            </a:r>
            <a:r>
              <a:rPr lang="en-US" dirty="0" smtClean="0"/>
              <a:t> 35</a:t>
            </a:r>
          </a:p>
          <a:p>
            <a:pPr lvl="0"/>
            <a:r>
              <a:rPr lang="en-US" dirty="0" smtClean="0"/>
              <a:t>BMI </a:t>
            </a:r>
            <a:r>
              <a:rPr lang="en-US" u="sng" dirty="0" smtClean="0"/>
              <a:t>&lt;</a:t>
            </a:r>
            <a:r>
              <a:rPr lang="en-US" dirty="0" smtClean="0"/>
              <a:t> 30</a:t>
            </a:r>
          </a:p>
          <a:p>
            <a:pPr lvl="0"/>
            <a:r>
              <a:rPr lang="en-US" dirty="0" smtClean="0"/>
              <a:t>Creatinine </a:t>
            </a:r>
            <a:r>
              <a:rPr lang="en-US" u="sng" dirty="0" smtClean="0"/>
              <a:t>&lt;</a:t>
            </a:r>
            <a:r>
              <a:rPr lang="en-US" dirty="0" smtClean="0"/>
              <a:t> 1.5</a:t>
            </a:r>
          </a:p>
          <a:p>
            <a:pPr lvl="0"/>
            <a:r>
              <a:rPr lang="en-US" dirty="0" smtClean="0"/>
              <a:t>Not PHS high risk for blood-borne disease</a:t>
            </a:r>
          </a:p>
          <a:p>
            <a:pPr lvl="0"/>
            <a:r>
              <a:rPr lang="en-US" dirty="0" smtClean="0"/>
              <a:t>In lower 75% of PDRI (region specific)</a:t>
            </a:r>
          </a:p>
          <a:p>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Era 1, the two highest reported reasons for the organ not being recovered were “poor organ function” (18%) and “Other, specify” (13%).  When scanning the “Other, Specify Text”; “Age” and “Unknown” were the most frequently reported text. (Note that the granularity at which the “Other, specify” text is reported does not make it conducive to reporting, so the broad topics covered for these instances will be noted in the text only, where “Other, specify” is chosen for a large percentage of the population.)</a:t>
            </a:r>
          </a:p>
          <a:p>
            <a:endParaRPr lang="en-US" dirty="0" smtClean="0"/>
          </a:p>
          <a:p>
            <a:r>
              <a:rPr lang="en-US" dirty="0" smtClean="0"/>
              <a:t>For Era 2, the most predominantly reported reasons for pancreas organs not being recovered were “Organ refused by all national program” (17%) and “Ruled out after evaluation in OR” (25%).  Notably, “Other, Specify” was only chosen for 8% of these donors, but when it was, it was largely due to DCD donors.</a:t>
            </a:r>
          </a:p>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6</a:t>
            </a:fld>
            <a:endParaRPr lang="en-US"/>
          </a:p>
        </p:txBody>
      </p:sp>
    </p:spTree>
    <p:extLst>
      <p:ext uri="{BB962C8B-B14F-4D97-AF65-F5344CB8AC3E}">
        <p14:creationId xmlns:p14="http://schemas.microsoft.com/office/powerpoint/2010/main" val="216499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Committee has been investigating the reasons </a:t>
            </a:r>
            <a:r>
              <a:rPr lang="en-US" dirty="0" smtClean="0"/>
              <a:t>behind reduction in the number of pancreas transplants and </a:t>
            </a:r>
            <a:r>
              <a:rPr lang="en-US" dirty="0"/>
              <a:t>increasing trends in pancreas discards. Based on the research reviewed thus far and the Committee’s discussions surrounding the potential reasons for pancreas underutilization, the Committee believes that the pancreas transplant community will benefit from a guidance document on the best practices for how to effectively utilize pancreas and kidney-pancreas waivers. As such, the Committee is currently gathering information to include in the guidance document. </a:t>
            </a:r>
            <a:endParaRPr lang="en-US" sz="1100" dirty="0"/>
          </a:p>
          <a:p>
            <a:r>
              <a:rPr lang="en-US" dirty="0"/>
              <a:t> </a:t>
            </a:r>
            <a:endParaRPr lang="en-US" sz="1100" dirty="0"/>
          </a:p>
          <a:p>
            <a:r>
              <a:rPr lang="en-US" dirty="0"/>
              <a:t>Preliminary findings of the data requests show the following:</a:t>
            </a:r>
            <a:endParaRPr lang="en-US" sz="1100" dirty="0"/>
          </a:p>
          <a:p>
            <a:pPr marL="172222" indent="-172222">
              <a:buFontTx/>
              <a:buChar char="-"/>
            </a:pPr>
            <a:r>
              <a:rPr lang="en-US" dirty="0"/>
              <a:t>Pancreas transplant activity peaked in early 2000s and has been on the decline since approximately 2005 </a:t>
            </a:r>
          </a:p>
          <a:p>
            <a:pPr marL="172222" indent="-172222">
              <a:buFontTx/>
              <a:buChar char="-"/>
            </a:pPr>
            <a:r>
              <a:rPr lang="en-US" dirty="0"/>
              <a:t>The decline has not been driven by solely the decrease in pancreas transplants or rise in pancreas discards</a:t>
            </a:r>
            <a:endParaRPr lang="en-US" sz="1100" dirty="0"/>
          </a:p>
          <a:p>
            <a:pPr marL="172222" indent="-172222">
              <a:buFontTx/>
              <a:buChar char="-"/>
            </a:pPr>
            <a:r>
              <a:rPr lang="en-US" dirty="0"/>
              <a:t>Overall waiting list size and annual additions to the waiting list have both steadily decreased, which shows doctors aren’t considering patients for pancreas transplants as much as they used do </a:t>
            </a:r>
            <a:endParaRPr lang="en-US" sz="1100" dirty="0"/>
          </a:p>
          <a:p>
            <a:r>
              <a:rPr lang="en-US" dirty="0"/>
              <a:t> </a:t>
            </a:r>
            <a:endParaRPr lang="en-US" sz="1100" dirty="0"/>
          </a:p>
          <a:p>
            <a:r>
              <a:rPr lang="en-US" dirty="0"/>
              <a:t>The Committee will continue to review the results of outstanding data requests and will publish its investigation findings in a manuscript. </a:t>
            </a:r>
            <a:endParaRPr lang="en-US" u="sng" baseline="0" dirty="0" smtClean="0"/>
          </a:p>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7</a:t>
            </a:fld>
            <a:endParaRPr lang="en-US"/>
          </a:p>
        </p:txBody>
      </p:sp>
    </p:spTree>
    <p:extLst>
      <p:ext uri="{BB962C8B-B14F-4D97-AF65-F5344CB8AC3E}">
        <p14:creationId xmlns:p14="http://schemas.microsoft.com/office/powerpoint/2010/main" val="530277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8</a:t>
            </a:fld>
            <a:endParaRPr lang="en-US"/>
          </a:p>
        </p:txBody>
      </p:sp>
    </p:spTree>
    <p:extLst>
      <p:ext uri="{BB962C8B-B14F-4D97-AF65-F5344CB8AC3E}">
        <p14:creationId xmlns:p14="http://schemas.microsoft.com/office/powerpoint/2010/main" val="3165998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all deceased donors recovered in 2002 or 2003 and then from 7/1/2012 through 6/30/2014, the subcommittee wanted to see for those who had the pancreas discarded after it was recovered for transplant, the reason that the organ was discarded, as reported on the deceased donor registration (DDR) form to the OPTN.  The table includes all such donors and reasons separated by the era they were recovered.  The most recent two years of available data, 7/1/2012 through 6/30/2014, will be referred to as Era 2, and the time period including all of 2002 and 2003 will be referred to as Era 1.</a:t>
            </a:r>
          </a:p>
          <a:p>
            <a:r>
              <a:rPr lang="en-US" dirty="0"/>
              <a:t> </a:t>
            </a:r>
          </a:p>
          <a:p>
            <a:r>
              <a:rPr lang="en-US" dirty="0"/>
              <a:t>The granularity at which Other, specify text is reported does not make it conducive to reporting in this setting, so the broad topics covered for these instances will be noted in the text only, where Other, specify is chosen for a large percentage of the population.</a:t>
            </a:r>
          </a:p>
          <a:p>
            <a:endParaRPr lang="en-US" dirty="0"/>
          </a:p>
          <a:p>
            <a:r>
              <a:rPr lang="en-US" dirty="0"/>
              <a:t>The table shows that in the Era 1, 17% of the reason for pancreas discards were reported due to Anatomical abnormalities, and 11% of discarded </a:t>
            </a:r>
            <a:r>
              <a:rPr lang="en-US" dirty="0" err="1"/>
              <a:t>pancreata</a:t>
            </a:r>
            <a:r>
              <a:rPr lang="en-US" dirty="0"/>
              <a:t> did not report a reason for the discarded pancreas.  Also, 9% of discarded </a:t>
            </a:r>
            <a:r>
              <a:rPr lang="en-US" dirty="0" err="1"/>
              <a:t>pancreata</a:t>
            </a:r>
            <a:r>
              <a:rPr lang="en-US" dirty="0"/>
              <a:t> show the reported reason for the discard as “No recipient located – list exhausted” and 20% reported the reason for the discard as “Other, specify”.  Those reporting other specify were largely due to organ quality, placement efforts, or islet usage. </a:t>
            </a:r>
          </a:p>
          <a:p>
            <a:r>
              <a:rPr lang="en-US" dirty="0"/>
              <a:t> </a:t>
            </a:r>
          </a:p>
          <a:p>
            <a:r>
              <a:rPr lang="en-US" dirty="0"/>
              <a:t>For Era 2, 21% of the reason for pancreas discards were reported due to Anatomical abnormalities, 14% of discarded </a:t>
            </a:r>
            <a:r>
              <a:rPr lang="en-US" dirty="0" err="1"/>
              <a:t>pancreata</a:t>
            </a:r>
            <a:r>
              <a:rPr lang="en-US" dirty="0"/>
              <a:t> reported the reason for the discard to be “No recipient located – list exhausted” and 34% were  “Other, specify” – which did not yield much more information than Era 1.  Poor organ function was also a frequently used discard code for both eras.</a:t>
            </a:r>
          </a:p>
          <a:p>
            <a:endParaRPr lang="en-US" dirty="0"/>
          </a:p>
        </p:txBody>
      </p:sp>
      <p:sp>
        <p:nvSpPr>
          <p:cNvPr id="4" name="Slide Number Placeholder 3"/>
          <p:cNvSpPr>
            <a:spLocks noGrp="1"/>
          </p:cNvSpPr>
          <p:nvPr>
            <p:ph type="sldNum" sz="quarter" idx="10"/>
          </p:nvPr>
        </p:nvSpPr>
        <p:spPr/>
        <p:txBody>
          <a:bodyPr/>
          <a:lstStyle/>
          <a:p>
            <a:fld id="{4B9CE294-2E06-418A-A842-6BD4F5B2989E}" type="slidenum">
              <a:rPr lang="en-US" smtClean="0"/>
              <a:t>10</a:t>
            </a:fld>
            <a:endParaRPr lang="en-US"/>
          </a:p>
        </p:txBody>
      </p:sp>
    </p:spTree>
    <p:extLst>
      <p:ext uri="{BB962C8B-B14F-4D97-AF65-F5344CB8AC3E}">
        <p14:creationId xmlns:p14="http://schemas.microsoft.com/office/powerpoint/2010/main" val="938156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Deceased donors recovered in the US from 1/1/2002 and 12/31/2003 or 7/1/2012 through 6/30/2014 that had at least 1 organ recovered for transplant, were age 35 or younger, BMI 30 or less, creatinine 1.5 or less, not PHS high risk for blood-borne disease, and not in the worst 25% of PDRI.  For all such donors who did not have their pancreas recovered for transplant, the distribution for reasons the pancreas was not recovered is shown by era.</a:t>
            </a:r>
          </a:p>
          <a:p>
            <a:endParaRPr lang="en-US" dirty="0"/>
          </a:p>
          <a:p>
            <a:r>
              <a:rPr lang="en-US" dirty="0"/>
              <a:t>For the second part of this report, the subcommittee was interested in reasons why the organ was not recovered for donors that seem to be reasonable pancreas donors.  This field is reported on the DDR for donors where the organ was not transplanted.</a:t>
            </a:r>
          </a:p>
          <a:p>
            <a:r>
              <a:rPr lang="en-US" dirty="0"/>
              <a:t> </a:t>
            </a:r>
          </a:p>
          <a:p>
            <a:r>
              <a:rPr lang="en-US" dirty="0"/>
              <a:t>The most recent two years of available data, 7/1/2012 through 6/30/2014, will be referred to as Era 2, and the time period including all of 2002 and 2003 will be referred to as Era 1.  The granularity at which Other, specify text is reported does not make it conducive to reporting in this setting, so the broad topics covered for these instances will be noted in the text only, where Other, specify is chosen for a large percentage of the population.</a:t>
            </a:r>
          </a:p>
          <a:p>
            <a:r>
              <a:rPr lang="en-US" dirty="0"/>
              <a:t/>
            </a:r>
            <a:br>
              <a:rPr lang="en-US" dirty="0"/>
            </a:br>
            <a:r>
              <a:rPr lang="en-US" dirty="0"/>
              <a:t>The committee qualifies a </a:t>
            </a:r>
            <a:r>
              <a:rPr lang="en-US" i="1" dirty="0"/>
              <a:t>reasonable</a:t>
            </a:r>
            <a:r>
              <a:rPr lang="en-US" dirty="0"/>
              <a:t> deceased pancreas donor with the following criteria:</a:t>
            </a:r>
          </a:p>
          <a:p>
            <a:pPr lvl="0"/>
            <a:r>
              <a:rPr lang="en-US" dirty="0"/>
              <a:t>Age </a:t>
            </a:r>
            <a:r>
              <a:rPr lang="en-US" u="sng" dirty="0"/>
              <a:t>&lt;</a:t>
            </a:r>
            <a:r>
              <a:rPr lang="en-US" dirty="0"/>
              <a:t> 35</a:t>
            </a:r>
          </a:p>
          <a:p>
            <a:pPr lvl="0"/>
            <a:r>
              <a:rPr lang="en-US" dirty="0"/>
              <a:t>BMI </a:t>
            </a:r>
            <a:r>
              <a:rPr lang="en-US" u="sng" dirty="0"/>
              <a:t>&lt;</a:t>
            </a:r>
            <a:r>
              <a:rPr lang="en-US" dirty="0"/>
              <a:t> 30</a:t>
            </a:r>
          </a:p>
          <a:p>
            <a:pPr lvl="0"/>
            <a:r>
              <a:rPr lang="en-US" dirty="0"/>
              <a:t>Creatinine </a:t>
            </a:r>
            <a:r>
              <a:rPr lang="en-US" u="sng" dirty="0"/>
              <a:t>&lt;</a:t>
            </a:r>
            <a:r>
              <a:rPr lang="en-US" dirty="0"/>
              <a:t> 1.5</a:t>
            </a:r>
          </a:p>
          <a:p>
            <a:pPr lvl="0"/>
            <a:r>
              <a:rPr lang="en-US" dirty="0"/>
              <a:t>Not PHS high risk for blood-borne disease</a:t>
            </a:r>
          </a:p>
          <a:p>
            <a:pPr lvl="0"/>
            <a:r>
              <a:rPr lang="en-US" dirty="0"/>
              <a:t>In lower 75% of PDRI (region specific)</a:t>
            </a:r>
          </a:p>
          <a:p>
            <a:pPr lvl="0"/>
            <a:endParaRPr lang="en-US" dirty="0"/>
          </a:p>
          <a:p>
            <a:r>
              <a:rPr lang="en-US" dirty="0"/>
              <a:t>This table shows the distribution of reasons the pancreas was not recovered for all </a:t>
            </a:r>
            <a:r>
              <a:rPr lang="en-US" i="1" dirty="0"/>
              <a:t>reasonable</a:t>
            </a:r>
            <a:r>
              <a:rPr lang="en-US" dirty="0"/>
              <a:t> pancreas donors in 2002 and 2003 (Era 1) and in the most recent two years, 7/1/2012 through 6/30/2014 (Era 2).</a:t>
            </a:r>
          </a:p>
          <a:p>
            <a:r>
              <a:rPr lang="en-US" dirty="0"/>
              <a:t> </a:t>
            </a:r>
          </a:p>
          <a:p>
            <a:r>
              <a:rPr lang="en-US" dirty="0"/>
              <a:t>For Era 1, the two highest reported reasons for the organ not being recovered were “poor organ function” (18%) and “Other, specify” (13%).  When scanning the “Other, Specify Text”; “Age” and “Unknown” were the most frequently reported text.</a:t>
            </a:r>
          </a:p>
          <a:p>
            <a:r>
              <a:rPr lang="en-US" dirty="0"/>
              <a:t> </a:t>
            </a:r>
          </a:p>
          <a:p>
            <a:r>
              <a:rPr lang="en-US" dirty="0"/>
              <a:t>For Era 2, the most predominantly reported reasons for pancreas organs not being recovered were “Organ refused by all national program” (17%) and “Ruled out after evaluation in OR” (25%).  Notably, “Other, Specify” was only chosen for 8% of these donors, but when it was, it was largely due to DCD donors.</a:t>
            </a:r>
          </a:p>
          <a:p>
            <a:endParaRPr lang="en-US" dirty="0"/>
          </a:p>
        </p:txBody>
      </p:sp>
      <p:sp>
        <p:nvSpPr>
          <p:cNvPr id="4" name="Slide Number Placeholder 3"/>
          <p:cNvSpPr>
            <a:spLocks noGrp="1"/>
          </p:cNvSpPr>
          <p:nvPr>
            <p:ph type="sldNum" sz="quarter" idx="10"/>
          </p:nvPr>
        </p:nvSpPr>
        <p:spPr/>
        <p:txBody>
          <a:bodyPr/>
          <a:lstStyle/>
          <a:p>
            <a:fld id="{4B9CE294-2E06-418A-A842-6BD4F5B2989E}" type="slidenum">
              <a:rPr lang="en-US" smtClean="0"/>
              <a:t>11</a:t>
            </a:fld>
            <a:endParaRPr lang="en-US"/>
          </a:p>
        </p:txBody>
      </p:sp>
    </p:spTree>
    <p:extLst>
      <p:ext uri="{BB962C8B-B14F-4D97-AF65-F5344CB8AC3E}">
        <p14:creationId xmlns:p14="http://schemas.microsoft.com/office/powerpoint/2010/main" val="226509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400">
                <a:latin typeface="Arial" pitchFamily="34" charset="0"/>
                <a:cs typeface="Arial" pitchFamily="34" charset="0"/>
              </a:defRPr>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4" name="Picture 3" descr="OPTN_tran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9034" y="6274514"/>
            <a:ext cx="1425901" cy="415532"/>
          </a:xfrm>
          <a:prstGeom prst="rect">
            <a:avLst/>
          </a:prstGeom>
        </p:spPr>
      </p:pic>
      <p:pic>
        <p:nvPicPr>
          <p:cNvPr id="5"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defTabSz="914400" rtl="0" eaLnBrk="1" latinLnBrk="0" hangingPunct="1">
        <a:spcBef>
          <a:spcPct val="0"/>
        </a:spcBef>
        <a:buNone/>
        <a:defRPr sz="4000" b="1" i="0" kern="1200">
          <a:solidFill>
            <a:srgbClr val="001B37"/>
          </a:solidFill>
          <a:latin typeface="Arial" pitchFamily="34" charset="0"/>
          <a:ea typeface="+mj-ea"/>
          <a:cs typeface="Arial" pitchFamily="34" charset="0"/>
        </a:defRPr>
      </a:lvl1pPr>
    </p:titleStyle>
    <p:bodyStyle>
      <a:lvl1pPr marL="228600" indent="-228600" algn="l" defTabSz="914400" rtl="0" eaLnBrk="1" latinLnBrk="0" hangingPunct="1">
        <a:spcBef>
          <a:spcPts val="2000"/>
        </a:spcBef>
        <a:buClr>
          <a:srgbClr val="002045"/>
        </a:buClr>
        <a:buSzPct val="70000"/>
        <a:buFont typeface="Wingdings" charset="2"/>
        <a:buChar char="§"/>
        <a:defRPr sz="2800" b="0" i="0" kern="1200">
          <a:solidFill>
            <a:srgbClr val="002045"/>
          </a:solidFill>
          <a:latin typeface="Arial" pitchFamily="34" charset="0"/>
          <a:ea typeface="+mn-ea"/>
          <a:cs typeface="Arial" pitchFamily="34" charset="0"/>
        </a:defRPr>
      </a:lvl1pPr>
      <a:lvl2pPr marL="4572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jfridell@iupui.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Kristina.Tyler@uno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Pancreas Transplantation Committee Update: </a:t>
            </a:r>
            <a:br>
              <a:rPr lang="en-US" sz="4000" dirty="0" smtClean="0"/>
            </a:br>
            <a:r>
              <a:rPr lang="en-US" sz="4000" dirty="0" smtClean="0"/>
              <a:t>Pancreas Underutilization Project</a:t>
            </a:r>
            <a:endParaRPr lang="en-US" sz="4000" dirty="0"/>
          </a:p>
        </p:txBody>
      </p:sp>
      <p:sp>
        <p:nvSpPr>
          <p:cNvPr id="3" name="Subtitle 2"/>
          <p:cNvSpPr>
            <a:spLocks noGrp="1"/>
          </p:cNvSpPr>
          <p:nvPr>
            <p:ph type="subTitle" idx="1"/>
          </p:nvPr>
        </p:nvSpPr>
        <p:spPr>
          <a:xfrm>
            <a:off x="520752" y="3791407"/>
            <a:ext cx="8307387" cy="753036"/>
          </a:xfrm>
        </p:spPr>
        <p:txBody>
          <a:bodyPr>
            <a:normAutofit/>
          </a:bodyPr>
          <a:lstStyle/>
          <a:p>
            <a:r>
              <a:rPr lang="en-US" sz="3200" dirty="0" smtClean="0">
                <a:solidFill>
                  <a:schemeClr val="tx1">
                    <a:lumMod val="75000"/>
                    <a:lumOff val="25000"/>
                  </a:schemeClr>
                </a:solidFill>
              </a:rPr>
              <a:t>Jonathan </a:t>
            </a:r>
            <a:r>
              <a:rPr lang="en-US" sz="3200" dirty="0" err="1" smtClean="0">
                <a:solidFill>
                  <a:schemeClr val="tx1">
                    <a:lumMod val="75000"/>
                    <a:lumOff val="25000"/>
                  </a:schemeClr>
                </a:solidFill>
              </a:rPr>
              <a:t>Fridell</a:t>
            </a:r>
            <a:r>
              <a:rPr lang="en-US" sz="3200" dirty="0" smtClean="0">
                <a:solidFill>
                  <a:schemeClr val="tx1">
                    <a:lumMod val="75000"/>
                    <a:lumOff val="25000"/>
                  </a:schemeClr>
                </a:solidFill>
              </a:rPr>
              <a:t>, MD, Chair</a:t>
            </a:r>
            <a:endParaRPr lang="en-US" sz="3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565747" y="1007242"/>
            <a:ext cx="8187676" cy="5144176"/>
          </a:xfrm>
          <a:prstGeom prst="rect">
            <a:avLst/>
          </a:prstGeom>
        </p:spPr>
      </p:pic>
      <p:sp>
        <p:nvSpPr>
          <p:cNvPr id="3" name="Title 2"/>
          <p:cNvSpPr>
            <a:spLocks noGrp="1"/>
          </p:cNvSpPr>
          <p:nvPr>
            <p:ph type="title"/>
          </p:nvPr>
        </p:nvSpPr>
        <p:spPr/>
        <p:txBody>
          <a:bodyPr/>
          <a:lstStyle/>
          <a:p>
            <a:r>
              <a:rPr lang="en-US" sz="1400" dirty="0"/>
              <a:t>Deceased donors recovered in the US from 1/1/2002 and 12/31/2003 or 7/1/2012 through 6/30/2014 that had at least 1 organ recovered for transplant who had their pancreas recovered for transplant and not transplanted (discarded).  The distribution for discard reason is shown by era (1/1/2002 and 12/31/2003 or 7/1/2012 through 6/30/2014</a:t>
            </a:r>
            <a:r>
              <a:rPr lang="en-US" sz="1400" dirty="0" smtClean="0"/>
              <a:t>)</a:t>
            </a:r>
            <a:endParaRPr lang="en-US" sz="1400" dirty="0"/>
          </a:p>
        </p:txBody>
      </p:sp>
      <p:sp>
        <p:nvSpPr>
          <p:cNvPr id="5" name="Rectangle 4"/>
          <p:cNvSpPr/>
          <p:nvPr/>
        </p:nvSpPr>
        <p:spPr>
          <a:xfrm>
            <a:off x="5086349" y="5154332"/>
            <a:ext cx="1758203" cy="25138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5086348" y="5589495"/>
            <a:ext cx="1758203" cy="25138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66748" y="5616202"/>
            <a:ext cx="4241428" cy="2246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66748" y="5154332"/>
            <a:ext cx="4241428" cy="2246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5086347" y="4477480"/>
            <a:ext cx="1758203" cy="25138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666748" y="4490833"/>
            <a:ext cx="4241428" cy="2246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5086346" y="1950180"/>
            <a:ext cx="1758203" cy="25138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ectangle 11"/>
          <p:cNvSpPr/>
          <p:nvPr/>
        </p:nvSpPr>
        <p:spPr>
          <a:xfrm>
            <a:off x="666748" y="1976887"/>
            <a:ext cx="4241428" cy="2246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p:cNvSpPr/>
          <p:nvPr/>
        </p:nvSpPr>
        <p:spPr>
          <a:xfrm>
            <a:off x="6978646" y="5154332"/>
            <a:ext cx="1689104" cy="2513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978646" y="5390657"/>
            <a:ext cx="1689104" cy="2513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978646" y="5636575"/>
            <a:ext cx="1689104" cy="2513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66748" y="5361709"/>
            <a:ext cx="4241428" cy="2513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609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827708" y="139700"/>
            <a:ext cx="5538292" cy="6639474"/>
          </a:xfrm>
          <a:prstGeom prst="rect">
            <a:avLst/>
          </a:prstGeom>
        </p:spPr>
      </p:pic>
      <p:sp>
        <p:nvSpPr>
          <p:cNvPr id="2" name="Rectangle 1"/>
          <p:cNvSpPr/>
          <p:nvPr/>
        </p:nvSpPr>
        <p:spPr>
          <a:xfrm>
            <a:off x="6261100" y="4565650"/>
            <a:ext cx="1022350"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261100" y="4311650"/>
            <a:ext cx="1022350"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261100" y="3092450"/>
            <a:ext cx="1022350"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143500" y="2197100"/>
            <a:ext cx="1022350" cy="14605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5143500" y="1447800"/>
            <a:ext cx="1022350" cy="14605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1895474" y="2192337"/>
            <a:ext cx="2995613" cy="14605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1895474" y="1447800"/>
            <a:ext cx="2995613" cy="14605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1895473" y="3092450"/>
            <a:ext cx="2995613"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895473" y="4311650"/>
            <a:ext cx="2995613"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895474" y="4570412"/>
            <a:ext cx="2995613" cy="146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526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1848341"/>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Strategic Plan</a:t>
            </a:r>
            <a:endParaRPr lang="en-US" dirty="0"/>
          </a:p>
        </p:txBody>
      </p:sp>
    </p:spTree>
    <p:extLst>
      <p:ext uri="{BB962C8B-B14F-4D97-AF65-F5344CB8AC3E}">
        <p14:creationId xmlns:p14="http://schemas.microsoft.com/office/powerpoint/2010/main" val="3804112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06167801"/>
              </p:ext>
            </p:extLst>
          </p:nvPr>
        </p:nvGraphicFramePr>
        <p:xfrm>
          <a:off x="289034" y="1172308"/>
          <a:ext cx="8548414" cy="5012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Objective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730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
            </a:r>
            <a:br>
              <a:rPr lang="en-US" sz="2800" dirty="0" smtClean="0"/>
            </a:br>
            <a:r>
              <a:rPr lang="en-US" sz="2800" dirty="0" smtClean="0"/>
              <a:t>All </a:t>
            </a:r>
            <a:r>
              <a:rPr lang="en-US" sz="2800" dirty="0"/>
              <a:t>Pancreas Transplant Types, longitudinal trends from 2000 through </a:t>
            </a:r>
            <a:r>
              <a:rPr lang="en-US" sz="2800" dirty="0" smtClean="0"/>
              <a:t>2013</a:t>
            </a:r>
            <a:r>
              <a:rPr lang="en-US" dirty="0"/>
              <a:t/>
            </a:r>
            <a:br>
              <a:rPr lang="en-US" dirty="0"/>
            </a:br>
            <a:endParaRPr lang="en-US" dirty="0"/>
          </a:p>
        </p:txBody>
      </p:sp>
      <p:pic>
        <p:nvPicPr>
          <p:cNvPr id="4" name="Content Placeholder 3" descr="img7.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26394" y="1349375"/>
            <a:ext cx="5873750" cy="4405313"/>
          </a:xfrm>
          <a:prstGeom prst="rect">
            <a:avLst/>
          </a:prstGeom>
          <a:noFill/>
          <a:ln>
            <a:noFill/>
          </a:ln>
        </p:spPr>
      </p:pic>
    </p:spTree>
    <p:extLst>
      <p:ext uri="{BB962C8B-B14F-4D97-AF65-F5344CB8AC3E}">
        <p14:creationId xmlns:p14="http://schemas.microsoft.com/office/powerpoint/2010/main" val="3360487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3303896"/>
              </p:ext>
            </p:extLst>
          </p:nvPr>
        </p:nvGraphicFramePr>
        <p:xfrm>
          <a:off x="288925" y="1349376"/>
          <a:ext cx="8548689" cy="4826505"/>
        </p:xfrm>
        <a:graphic>
          <a:graphicData uri="http://schemas.openxmlformats.org/drawingml/2006/table">
            <a:tbl>
              <a:tblPr firstRow="1" bandRow="1">
                <a:tableStyleId>{7DF18680-E054-41AD-8BC1-D1AEF772440D}</a:tableStyleId>
              </a:tblPr>
              <a:tblGrid>
                <a:gridCol w="2849563"/>
                <a:gridCol w="2849563"/>
                <a:gridCol w="2849563"/>
              </a:tblGrid>
              <a:tr h="785875">
                <a:tc>
                  <a:txBody>
                    <a:bodyPr/>
                    <a:lstStyle/>
                    <a:p>
                      <a:pPr algn="ctr"/>
                      <a:r>
                        <a:rPr lang="en-US" sz="2400" dirty="0" smtClean="0"/>
                        <a:t>Reasons</a:t>
                      </a:r>
                      <a:r>
                        <a:rPr lang="en-US" sz="2400" baseline="0" dirty="0" smtClean="0"/>
                        <a:t> for PA Discard</a:t>
                      </a:r>
                      <a:endParaRPr lang="en-US" sz="2400" dirty="0"/>
                    </a:p>
                  </a:txBody>
                  <a:tcPr/>
                </a:tc>
                <a:tc>
                  <a:txBody>
                    <a:bodyPr/>
                    <a:lstStyle/>
                    <a:p>
                      <a:pPr algn="ctr"/>
                      <a:r>
                        <a:rPr lang="en-US" sz="2400" dirty="0" smtClean="0"/>
                        <a:t>Era 1</a:t>
                      </a:r>
                    </a:p>
                    <a:p>
                      <a:pPr algn="ctr"/>
                      <a:r>
                        <a:rPr lang="en-US" sz="2400" dirty="0" smtClean="0"/>
                        <a:t>1/1/02 – 12/31/03</a:t>
                      </a:r>
                      <a:endParaRPr lang="en-US" sz="2400" dirty="0"/>
                    </a:p>
                  </a:txBody>
                  <a:tcPr/>
                </a:tc>
                <a:tc>
                  <a:txBody>
                    <a:bodyPr/>
                    <a:lstStyle/>
                    <a:p>
                      <a:pPr algn="ctr"/>
                      <a:r>
                        <a:rPr lang="en-US" sz="2400" dirty="0" smtClean="0"/>
                        <a:t>Era 2</a:t>
                      </a:r>
                    </a:p>
                    <a:p>
                      <a:pPr algn="ctr"/>
                      <a:r>
                        <a:rPr lang="en-US" sz="2400" dirty="0" smtClean="0"/>
                        <a:t>7/1/12 – 6/30/14 </a:t>
                      </a:r>
                      <a:endParaRPr lang="en-US" sz="2400" dirty="0"/>
                    </a:p>
                  </a:txBody>
                  <a:tcPr/>
                </a:tc>
              </a:tr>
              <a:tr h="785875">
                <a:tc>
                  <a:txBody>
                    <a:bodyPr/>
                    <a:lstStyle/>
                    <a:p>
                      <a:r>
                        <a:rPr lang="en-US" sz="2400" b="1" dirty="0" smtClean="0"/>
                        <a:t>Not reported</a:t>
                      </a:r>
                      <a:endParaRPr lang="en-US" sz="2400" b="1" dirty="0"/>
                    </a:p>
                  </a:txBody>
                  <a:tcPr/>
                </a:tc>
                <a:tc>
                  <a:txBody>
                    <a:bodyPr/>
                    <a:lstStyle/>
                    <a:p>
                      <a:pPr algn="ctr"/>
                      <a:r>
                        <a:rPr lang="en-US" sz="2400" dirty="0" smtClean="0"/>
                        <a:t>10.8% (N =</a:t>
                      </a:r>
                      <a:r>
                        <a:rPr lang="en-US" sz="2400" baseline="0" dirty="0" smtClean="0"/>
                        <a:t> </a:t>
                      </a:r>
                      <a:r>
                        <a:rPr lang="en-US" sz="2400" dirty="0" smtClean="0"/>
                        <a:t>86)</a:t>
                      </a:r>
                      <a:endParaRPr lang="en-US" sz="2400" dirty="0"/>
                    </a:p>
                  </a:txBody>
                  <a:tcPr/>
                </a:tc>
                <a:tc>
                  <a:txBody>
                    <a:bodyPr/>
                    <a:lstStyle/>
                    <a:p>
                      <a:pPr algn="ctr"/>
                      <a:r>
                        <a:rPr lang="en-US" sz="2400" dirty="0" smtClean="0"/>
                        <a:t>0.2%</a:t>
                      </a:r>
                      <a:r>
                        <a:rPr lang="en-US" sz="2400" baseline="0" dirty="0" smtClean="0"/>
                        <a:t> (N = 1)</a:t>
                      </a:r>
                      <a:endParaRPr lang="en-US" sz="2400" dirty="0"/>
                    </a:p>
                  </a:txBody>
                  <a:tcPr/>
                </a:tc>
              </a:tr>
              <a:tr h="785875">
                <a:tc>
                  <a:txBody>
                    <a:bodyPr/>
                    <a:lstStyle/>
                    <a:p>
                      <a:r>
                        <a:rPr lang="en-US" sz="2400" b="1" dirty="0" smtClean="0"/>
                        <a:t>Poor organ function</a:t>
                      </a:r>
                      <a:endParaRPr lang="en-US" sz="2400" b="1" dirty="0"/>
                    </a:p>
                  </a:txBody>
                  <a:tcPr/>
                </a:tc>
                <a:tc>
                  <a:txBody>
                    <a:bodyPr/>
                    <a:lstStyle/>
                    <a:p>
                      <a:pPr algn="ctr"/>
                      <a:r>
                        <a:rPr lang="en-US" sz="2400" dirty="0" smtClean="0"/>
                        <a:t>9.8%</a:t>
                      </a:r>
                      <a:r>
                        <a:rPr lang="en-US" sz="2400" baseline="0" dirty="0" smtClean="0"/>
                        <a:t> (78)</a:t>
                      </a:r>
                      <a:endParaRPr lang="en-US" sz="2400" dirty="0"/>
                    </a:p>
                  </a:txBody>
                  <a:tcPr/>
                </a:tc>
                <a:tc>
                  <a:txBody>
                    <a:bodyPr/>
                    <a:lstStyle/>
                    <a:p>
                      <a:pPr algn="ctr"/>
                      <a:r>
                        <a:rPr lang="en-US" sz="2400" dirty="0" smtClean="0"/>
                        <a:t>7.5% (50)</a:t>
                      </a:r>
                      <a:endParaRPr lang="en-US" sz="2400" dirty="0"/>
                    </a:p>
                  </a:txBody>
                  <a:tcPr/>
                </a:tc>
              </a:tr>
              <a:tr h="785875">
                <a:tc>
                  <a:txBody>
                    <a:bodyPr/>
                    <a:lstStyle/>
                    <a:p>
                      <a:r>
                        <a:rPr lang="en-US" sz="2400" b="1" dirty="0" smtClean="0"/>
                        <a:t>Anatomical Abnormalities</a:t>
                      </a:r>
                      <a:endParaRPr lang="en-US" sz="2400" b="1" dirty="0"/>
                    </a:p>
                  </a:txBody>
                  <a:tcPr/>
                </a:tc>
                <a:tc>
                  <a:txBody>
                    <a:bodyPr/>
                    <a:lstStyle/>
                    <a:p>
                      <a:pPr algn="ctr"/>
                      <a:r>
                        <a:rPr lang="en-US" sz="2400" dirty="0" smtClean="0"/>
                        <a:t>17.0% (135)</a:t>
                      </a:r>
                      <a:endParaRPr lang="en-US" sz="2400" dirty="0"/>
                    </a:p>
                  </a:txBody>
                  <a:tcPr/>
                </a:tc>
                <a:tc>
                  <a:txBody>
                    <a:bodyPr/>
                    <a:lstStyle/>
                    <a:p>
                      <a:pPr algn="ctr"/>
                      <a:r>
                        <a:rPr lang="en-US" sz="2400" dirty="0" smtClean="0"/>
                        <a:t>21.7%</a:t>
                      </a:r>
                      <a:r>
                        <a:rPr lang="en-US" sz="2400" baseline="0" dirty="0" smtClean="0"/>
                        <a:t> (144)</a:t>
                      </a:r>
                      <a:endParaRPr lang="en-US" sz="2400" dirty="0"/>
                    </a:p>
                  </a:txBody>
                  <a:tcPr/>
                </a:tc>
              </a:tr>
              <a:tr h="785875">
                <a:tc>
                  <a:txBody>
                    <a:bodyPr/>
                    <a:lstStyle/>
                    <a:p>
                      <a:r>
                        <a:rPr lang="en-US" sz="2400" b="1" dirty="0" smtClean="0"/>
                        <a:t>No</a:t>
                      </a:r>
                      <a:r>
                        <a:rPr lang="en-US" sz="2400" b="1" baseline="0" dirty="0" smtClean="0"/>
                        <a:t> recipient located – list exhausted</a:t>
                      </a:r>
                      <a:endParaRPr lang="en-US" sz="2400" b="1" dirty="0"/>
                    </a:p>
                  </a:txBody>
                  <a:tcPr/>
                </a:tc>
                <a:tc>
                  <a:txBody>
                    <a:bodyPr/>
                    <a:lstStyle/>
                    <a:p>
                      <a:pPr algn="ctr"/>
                      <a:r>
                        <a:rPr lang="en-US" sz="2400" dirty="0" smtClean="0"/>
                        <a:t>9.3% (74)</a:t>
                      </a:r>
                      <a:endParaRPr lang="en-US" sz="2400" dirty="0"/>
                    </a:p>
                  </a:txBody>
                  <a:tcPr/>
                </a:tc>
                <a:tc>
                  <a:txBody>
                    <a:bodyPr/>
                    <a:lstStyle/>
                    <a:p>
                      <a:pPr algn="ctr"/>
                      <a:r>
                        <a:rPr lang="en-US" sz="2400" dirty="0" smtClean="0"/>
                        <a:t>14.2% (94)</a:t>
                      </a:r>
                      <a:endParaRPr lang="en-US" sz="2400" dirty="0"/>
                    </a:p>
                  </a:txBody>
                  <a:tcPr/>
                </a:tc>
              </a:tr>
              <a:tr h="785875">
                <a:tc>
                  <a:txBody>
                    <a:bodyPr/>
                    <a:lstStyle/>
                    <a:p>
                      <a:r>
                        <a:rPr lang="en-US" sz="2400" b="1" dirty="0" smtClean="0"/>
                        <a:t>Other, specify </a:t>
                      </a:r>
                      <a:endParaRPr lang="en-US" sz="2400" b="1" dirty="0"/>
                    </a:p>
                  </a:txBody>
                  <a:tcPr/>
                </a:tc>
                <a:tc>
                  <a:txBody>
                    <a:bodyPr/>
                    <a:lstStyle/>
                    <a:p>
                      <a:pPr algn="ctr"/>
                      <a:r>
                        <a:rPr lang="en-US" sz="2400" dirty="0" smtClean="0"/>
                        <a:t>20.5% (163)</a:t>
                      </a:r>
                      <a:endParaRPr lang="en-US" sz="2400" dirty="0"/>
                    </a:p>
                  </a:txBody>
                  <a:tcPr/>
                </a:tc>
                <a:tc>
                  <a:txBody>
                    <a:bodyPr/>
                    <a:lstStyle/>
                    <a:p>
                      <a:pPr algn="ctr"/>
                      <a:r>
                        <a:rPr lang="en-US" sz="2400" dirty="0" smtClean="0"/>
                        <a:t>34.2% (227) </a:t>
                      </a:r>
                      <a:endParaRPr lang="en-US" sz="2400" dirty="0"/>
                    </a:p>
                  </a:txBody>
                  <a:tcPr/>
                </a:tc>
              </a:tr>
            </a:tbl>
          </a:graphicData>
        </a:graphic>
      </p:graphicFrame>
      <p:sp>
        <p:nvSpPr>
          <p:cNvPr id="3" name="Title 2"/>
          <p:cNvSpPr>
            <a:spLocks noGrp="1"/>
          </p:cNvSpPr>
          <p:nvPr>
            <p:ph type="title"/>
          </p:nvPr>
        </p:nvSpPr>
        <p:spPr/>
        <p:txBody>
          <a:bodyPr/>
          <a:lstStyle/>
          <a:p>
            <a:r>
              <a:rPr lang="en-US" sz="2400" dirty="0" smtClean="0"/>
              <a:t>Notable PA Discard Reasons: Deceased Donors </a:t>
            </a:r>
            <a:r>
              <a:rPr lang="en-US" sz="2400" dirty="0"/>
              <a:t>recovered in the US from </a:t>
            </a:r>
            <a:r>
              <a:rPr lang="en-US" sz="2400" dirty="0" smtClean="0"/>
              <a:t>1/1/02 </a:t>
            </a:r>
            <a:r>
              <a:rPr lang="en-US" sz="2400" dirty="0"/>
              <a:t>-</a:t>
            </a:r>
            <a:r>
              <a:rPr lang="en-US" sz="2400" dirty="0" smtClean="0"/>
              <a:t> 12/31/03 and 7/1/12 - 6/30/14</a:t>
            </a:r>
            <a:endParaRPr lang="en-US" sz="2400" dirty="0"/>
          </a:p>
        </p:txBody>
      </p:sp>
    </p:spTree>
    <p:extLst>
      <p:ext uri="{BB962C8B-B14F-4D97-AF65-F5344CB8AC3E}">
        <p14:creationId xmlns:p14="http://schemas.microsoft.com/office/powerpoint/2010/main" val="765069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02951932"/>
              </p:ext>
            </p:extLst>
          </p:nvPr>
        </p:nvGraphicFramePr>
        <p:xfrm>
          <a:off x="288925" y="1349376"/>
          <a:ext cx="8548689" cy="4863590"/>
        </p:xfrm>
        <a:graphic>
          <a:graphicData uri="http://schemas.openxmlformats.org/drawingml/2006/table">
            <a:tbl>
              <a:tblPr firstRow="1" bandRow="1">
                <a:tableStyleId>{7DF18680-E054-41AD-8BC1-D1AEF772440D}</a:tableStyleId>
              </a:tblPr>
              <a:tblGrid>
                <a:gridCol w="2849563"/>
                <a:gridCol w="2849563"/>
                <a:gridCol w="2849563"/>
              </a:tblGrid>
              <a:tr h="785875">
                <a:tc>
                  <a:txBody>
                    <a:bodyPr/>
                    <a:lstStyle/>
                    <a:p>
                      <a:pPr algn="ctr"/>
                      <a:r>
                        <a:rPr lang="en-US" sz="2400" dirty="0" smtClean="0"/>
                        <a:t>Reasons</a:t>
                      </a:r>
                      <a:r>
                        <a:rPr lang="en-US" sz="2400" baseline="0" dirty="0" smtClean="0"/>
                        <a:t> for PA Discard</a:t>
                      </a:r>
                      <a:endParaRPr lang="en-US" sz="2400" dirty="0"/>
                    </a:p>
                  </a:txBody>
                  <a:tcPr/>
                </a:tc>
                <a:tc>
                  <a:txBody>
                    <a:bodyPr/>
                    <a:lstStyle/>
                    <a:p>
                      <a:pPr algn="ctr"/>
                      <a:r>
                        <a:rPr lang="en-US" sz="2400" dirty="0" smtClean="0"/>
                        <a:t>Era 1</a:t>
                      </a:r>
                    </a:p>
                    <a:p>
                      <a:pPr algn="ctr"/>
                      <a:r>
                        <a:rPr lang="en-US" sz="2400" dirty="0" smtClean="0"/>
                        <a:t>1/1/02 – 12/31/03</a:t>
                      </a:r>
                      <a:endParaRPr lang="en-US" sz="2400" dirty="0"/>
                    </a:p>
                  </a:txBody>
                  <a:tcPr/>
                </a:tc>
                <a:tc>
                  <a:txBody>
                    <a:bodyPr/>
                    <a:lstStyle/>
                    <a:p>
                      <a:pPr algn="ctr"/>
                      <a:r>
                        <a:rPr lang="en-US" sz="2400" dirty="0" smtClean="0"/>
                        <a:t>Era 2</a:t>
                      </a:r>
                    </a:p>
                    <a:p>
                      <a:pPr algn="ctr"/>
                      <a:r>
                        <a:rPr lang="en-US" sz="2400" dirty="0" smtClean="0"/>
                        <a:t>7/1/12 – 6/30/14 </a:t>
                      </a:r>
                      <a:endParaRPr lang="en-US" sz="2400" dirty="0"/>
                    </a:p>
                  </a:txBody>
                  <a:tcPr/>
                </a:tc>
              </a:tr>
              <a:tr h="785875">
                <a:tc>
                  <a:txBody>
                    <a:bodyPr/>
                    <a:lstStyle/>
                    <a:p>
                      <a:r>
                        <a:rPr lang="en-US" sz="2400" b="1" dirty="0" smtClean="0"/>
                        <a:t>Other Specify</a:t>
                      </a:r>
                      <a:endParaRPr lang="en-US" sz="2400" b="1" dirty="0"/>
                    </a:p>
                  </a:txBody>
                  <a:tcPr/>
                </a:tc>
                <a:tc>
                  <a:txBody>
                    <a:bodyPr/>
                    <a:lstStyle/>
                    <a:p>
                      <a:pPr algn="ctr"/>
                      <a:r>
                        <a:rPr lang="en-US" sz="2400" dirty="0" smtClean="0"/>
                        <a:t>12.7% (N =</a:t>
                      </a:r>
                      <a:r>
                        <a:rPr lang="en-US" sz="2400" baseline="0" dirty="0" smtClean="0"/>
                        <a:t> </a:t>
                      </a:r>
                      <a:r>
                        <a:rPr lang="en-US" sz="2400" dirty="0" smtClean="0"/>
                        <a:t>165)</a:t>
                      </a:r>
                      <a:endParaRPr lang="en-US" sz="2400" dirty="0"/>
                    </a:p>
                  </a:txBody>
                  <a:tcPr/>
                </a:tc>
                <a:tc>
                  <a:txBody>
                    <a:bodyPr/>
                    <a:lstStyle/>
                    <a:p>
                      <a:pPr algn="ctr"/>
                      <a:r>
                        <a:rPr lang="en-US" sz="2400" dirty="0" smtClean="0"/>
                        <a:t>8.2% (N = 89)</a:t>
                      </a:r>
                      <a:endParaRPr lang="en-US" sz="2400" dirty="0"/>
                    </a:p>
                  </a:txBody>
                  <a:tcPr/>
                </a:tc>
              </a:tr>
              <a:tr h="785875">
                <a:tc>
                  <a:txBody>
                    <a:bodyPr/>
                    <a:lstStyle/>
                    <a:p>
                      <a:r>
                        <a:rPr lang="en-US" sz="2400" b="1" dirty="0" smtClean="0"/>
                        <a:t>Poor Organ Function</a:t>
                      </a:r>
                      <a:endParaRPr lang="en-US" sz="2400" b="1" dirty="0"/>
                    </a:p>
                  </a:txBody>
                  <a:tcPr/>
                </a:tc>
                <a:tc>
                  <a:txBody>
                    <a:bodyPr/>
                    <a:lstStyle/>
                    <a:p>
                      <a:pPr algn="ctr"/>
                      <a:r>
                        <a:rPr lang="en-US" sz="2400" dirty="0" smtClean="0"/>
                        <a:t>18.4%</a:t>
                      </a:r>
                      <a:r>
                        <a:rPr lang="en-US" sz="2400" baseline="0" dirty="0" smtClean="0"/>
                        <a:t> (239)</a:t>
                      </a:r>
                      <a:endParaRPr lang="en-US" sz="2400" dirty="0"/>
                    </a:p>
                  </a:txBody>
                  <a:tcPr/>
                </a:tc>
                <a:tc>
                  <a:txBody>
                    <a:bodyPr/>
                    <a:lstStyle/>
                    <a:p>
                      <a:pPr algn="ctr"/>
                      <a:r>
                        <a:rPr lang="en-US" sz="2400" dirty="0" smtClean="0"/>
                        <a:t>7.8% (85)</a:t>
                      </a:r>
                      <a:endParaRPr lang="en-US" sz="2400" dirty="0"/>
                    </a:p>
                  </a:txBody>
                  <a:tcPr/>
                </a:tc>
              </a:tr>
              <a:tr h="785875">
                <a:tc>
                  <a:txBody>
                    <a:bodyPr/>
                    <a:lstStyle/>
                    <a:p>
                      <a:r>
                        <a:rPr lang="en-US" sz="2400" b="1" dirty="0" smtClean="0"/>
                        <a:t>No Recipient Located</a:t>
                      </a:r>
                      <a:endParaRPr lang="en-US" sz="2400" b="1" dirty="0"/>
                    </a:p>
                  </a:txBody>
                  <a:tcPr/>
                </a:tc>
                <a:tc>
                  <a:txBody>
                    <a:bodyPr/>
                    <a:lstStyle/>
                    <a:p>
                      <a:pPr algn="ctr"/>
                      <a:r>
                        <a:rPr lang="en-US" sz="2400" dirty="0" smtClean="0"/>
                        <a:t>6.6% (86) </a:t>
                      </a:r>
                      <a:endParaRPr lang="en-US" sz="2400" dirty="0"/>
                    </a:p>
                  </a:txBody>
                  <a:tcPr/>
                </a:tc>
                <a:tc>
                  <a:txBody>
                    <a:bodyPr/>
                    <a:lstStyle/>
                    <a:p>
                      <a:pPr algn="ctr"/>
                      <a:r>
                        <a:rPr lang="en-US" sz="2400" dirty="0" smtClean="0"/>
                        <a:t>9.6% (104)</a:t>
                      </a:r>
                      <a:endParaRPr lang="en-US" sz="2400" dirty="0"/>
                    </a:p>
                  </a:txBody>
                  <a:tcPr/>
                </a:tc>
              </a:tr>
              <a:tr h="785875">
                <a:tc>
                  <a:txBody>
                    <a:bodyPr/>
                    <a:lstStyle/>
                    <a:p>
                      <a:r>
                        <a:rPr lang="en-US" sz="2400" b="1" dirty="0" smtClean="0"/>
                        <a:t>Organ Refused By All National Program</a:t>
                      </a:r>
                      <a:endParaRPr lang="en-US" sz="2400" b="1" dirty="0"/>
                    </a:p>
                  </a:txBody>
                  <a:tcPr/>
                </a:tc>
                <a:tc>
                  <a:txBody>
                    <a:bodyPr/>
                    <a:lstStyle/>
                    <a:p>
                      <a:pPr algn="ctr"/>
                      <a:r>
                        <a:rPr lang="en-US" sz="2400" dirty="0" smtClean="0"/>
                        <a:t>2.0%</a:t>
                      </a:r>
                      <a:r>
                        <a:rPr lang="en-US" sz="2400" baseline="0" dirty="0" smtClean="0"/>
                        <a:t> (26)</a:t>
                      </a:r>
                      <a:endParaRPr lang="en-US" sz="2400" dirty="0"/>
                    </a:p>
                  </a:txBody>
                  <a:tcPr/>
                </a:tc>
                <a:tc>
                  <a:txBody>
                    <a:bodyPr/>
                    <a:lstStyle/>
                    <a:p>
                      <a:pPr algn="ctr"/>
                      <a:r>
                        <a:rPr lang="en-US" sz="2400" dirty="0" smtClean="0"/>
                        <a:t>16.8% (183)</a:t>
                      </a:r>
                      <a:endParaRPr lang="en-US" sz="2400" dirty="0"/>
                    </a:p>
                  </a:txBody>
                  <a:tcPr/>
                </a:tc>
              </a:tr>
              <a:tr h="785875">
                <a:tc>
                  <a:txBody>
                    <a:bodyPr/>
                    <a:lstStyle/>
                    <a:p>
                      <a:r>
                        <a:rPr lang="en-US" sz="2400" b="1" dirty="0" smtClean="0"/>
                        <a:t>Ruled Out After Evaluation in OR</a:t>
                      </a:r>
                      <a:endParaRPr lang="en-US" sz="2400" b="1" dirty="0"/>
                    </a:p>
                  </a:txBody>
                  <a:tcPr/>
                </a:tc>
                <a:tc>
                  <a:txBody>
                    <a:bodyPr/>
                    <a:lstStyle/>
                    <a:p>
                      <a:pPr algn="ctr"/>
                      <a:r>
                        <a:rPr lang="en-US" sz="2400" dirty="0" smtClean="0"/>
                        <a:t>7.1% (92)</a:t>
                      </a:r>
                      <a:endParaRPr lang="en-US" sz="2400" dirty="0"/>
                    </a:p>
                  </a:txBody>
                  <a:tcPr/>
                </a:tc>
                <a:tc>
                  <a:txBody>
                    <a:bodyPr/>
                    <a:lstStyle/>
                    <a:p>
                      <a:pPr algn="ctr"/>
                      <a:r>
                        <a:rPr lang="en-US" sz="2400" dirty="0" smtClean="0"/>
                        <a:t>24.8% (270) </a:t>
                      </a:r>
                      <a:endParaRPr lang="en-US" sz="2400" dirty="0"/>
                    </a:p>
                  </a:txBody>
                  <a:tcPr/>
                </a:tc>
              </a:tr>
            </a:tbl>
          </a:graphicData>
        </a:graphic>
      </p:graphicFrame>
      <p:sp>
        <p:nvSpPr>
          <p:cNvPr id="3" name="Title 2"/>
          <p:cNvSpPr>
            <a:spLocks noGrp="1"/>
          </p:cNvSpPr>
          <p:nvPr>
            <p:ph type="title"/>
          </p:nvPr>
        </p:nvSpPr>
        <p:spPr/>
        <p:txBody>
          <a:bodyPr/>
          <a:lstStyle/>
          <a:p>
            <a:r>
              <a:rPr lang="en-US" sz="2400" dirty="0" smtClean="0"/>
              <a:t>Notable PA Not Recovered Reasons: Deceased Donors </a:t>
            </a:r>
            <a:r>
              <a:rPr lang="en-US" sz="2400" dirty="0"/>
              <a:t>recovered in the US from </a:t>
            </a:r>
            <a:r>
              <a:rPr lang="en-US" sz="2400" dirty="0" smtClean="0"/>
              <a:t>1/1/02 </a:t>
            </a:r>
            <a:r>
              <a:rPr lang="en-US" sz="2400" dirty="0"/>
              <a:t>-</a:t>
            </a:r>
            <a:r>
              <a:rPr lang="en-US" sz="2400" dirty="0" smtClean="0"/>
              <a:t> 12/31/03 and 7/1/12 - 6/30/14</a:t>
            </a:r>
            <a:endParaRPr lang="en-US" sz="2400" dirty="0"/>
          </a:p>
        </p:txBody>
      </p:sp>
    </p:spTree>
    <p:extLst>
      <p:ext uri="{BB962C8B-B14F-4D97-AF65-F5344CB8AC3E}">
        <p14:creationId xmlns:p14="http://schemas.microsoft.com/office/powerpoint/2010/main" val="1765093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9264882"/>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Preliminary Findings</a:t>
            </a:r>
            <a:endParaRPr lang="en-US" dirty="0"/>
          </a:p>
        </p:txBody>
      </p:sp>
    </p:spTree>
    <p:extLst>
      <p:ext uri="{BB962C8B-B14F-4D97-AF65-F5344CB8AC3E}">
        <p14:creationId xmlns:p14="http://schemas.microsoft.com/office/powerpoint/2010/main" val="382989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800" dirty="0" smtClean="0">
                <a:latin typeface="Brush Script MT" panose="03060802040406070304" pitchFamily="66" charset="0"/>
              </a:rPr>
              <a:t>Thank you!</a:t>
            </a:r>
          </a:p>
          <a:p>
            <a:pPr marL="0" indent="0" algn="ctr">
              <a:buNone/>
            </a:pPr>
            <a:r>
              <a:rPr lang="en-US" dirty="0" smtClean="0"/>
              <a:t>Jonathan </a:t>
            </a:r>
            <a:r>
              <a:rPr lang="en-US" dirty="0" err="1" smtClean="0"/>
              <a:t>Fridell</a:t>
            </a:r>
            <a:r>
              <a:rPr lang="en-US" dirty="0" smtClean="0"/>
              <a:t>, MD, Committee Chair</a:t>
            </a:r>
          </a:p>
          <a:p>
            <a:pPr marL="0" indent="0" algn="ctr">
              <a:buNone/>
            </a:pPr>
            <a:r>
              <a:rPr lang="en-US" dirty="0" smtClean="0">
                <a:hlinkClick r:id="rId3"/>
              </a:rPr>
              <a:t>jfridell@iupui.edu</a:t>
            </a:r>
            <a:endParaRPr lang="en-US" dirty="0" smtClean="0"/>
          </a:p>
          <a:p>
            <a:pPr marL="0" indent="0" algn="ctr">
              <a:buNone/>
            </a:pPr>
            <a:r>
              <a:rPr lang="en-US" smtClean="0"/>
              <a:t>Kristina Tyler JD, </a:t>
            </a:r>
            <a:r>
              <a:rPr lang="en-US" dirty="0" smtClean="0"/>
              <a:t>Committee Liaison </a:t>
            </a:r>
          </a:p>
          <a:p>
            <a:pPr marL="0" indent="0" algn="ctr">
              <a:buNone/>
            </a:pPr>
            <a:r>
              <a:rPr lang="en-US" dirty="0" smtClean="0">
                <a:hlinkClick r:id="rId4"/>
              </a:rPr>
              <a:t>Kristina.Tyler@unos.org</a:t>
            </a:r>
            <a:endParaRPr lang="en-US" dirty="0" smtClean="0"/>
          </a:p>
          <a:p>
            <a:pPr marL="0" indent="0" algn="ctr">
              <a:buNone/>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288131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Back-up Slides</a:t>
            </a:r>
            <a:endParaRPr lang="en-US" sz="4000" dirty="0"/>
          </a:p>
        </p:txBody>
      </p:sp>
    </p:spTree>
    <p:extLst>
      <p:ext uri="{BB962C8B-B14F-4D97-AF65-F5344CB8AC3E}">
        <p14:creationId xmlns:p14="http://schemas.microsoft.com/office/powerpoint/2010/main" val="3971129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axCatchAll xmlns="c8f9c7e0-6682-419d-a909-cda05b6ce1a7"/>
    <Comment xmlns="807d2b1c-adf4-4795-b92a-f5e245800038">Increase tx</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c4269b1b5a244d6cade965ef625899d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BE936C-0F0E-4CD5-8052-30614E2C7ACE}"/>
</file>

<file path=customXml/itemProps2.xml><?xml version="1.0" encoding="utf-8"?>
<ds:datastoreItem xmlns:ds="http://schemas.openxmlformats.org/officeDocument/2006/customXml" ds:itemID="{0DEAE811-755B-4265-BBFC-18428E747D6F}"/>
</file>

<file path=customXml/itemProps3.xml><?xml version="1.0" encoding="utf-8"?>
<ds:datastoreItem xmlns:ds="http://schemas.openxmlformats.org/officeDocument/2006/customXml" ds:itemID="{20CFF990-407F-42A6-96A2-70D279E3ACBF}"/>
</file>

<file path=docProps/app.xml><?xml version="1.0" encoding="utf-8"?>
<Properties xmlns="http://schemas.openxmlformats.org/officeDocument/2006/extended-properties" xmlns:vt="http://schemas.openxmlformats.org/officeDocument/2006/docPropsVTypes">
  <Template/>
  <TotalTime>606</TotalTime>
  <Words>1403</Words>
  <Application>Microsoft Office PowerPoint</Application>
  <PresentationFormat>On-screen Show (4:3)</PresentationFormat>
  <Paragraphs>142</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Brush Script MT</vt:lpstr>
      <vt:lpstr>Calibri</vt:lpstr>
      <vt:lpstr>Wingdings</vt:lpstr>
      <vt:lpstr>Expo</vt:lpstr>
      <vt:lpstr>Pancreas Transplantation Committee Update:  Pancreas Underutilization Project</vt:lpstr>
      <vt:lpstr>Strategic Plan</vt:lpstr>
      <vt:lpstr>Objective</vt:lpstr>
      <vt:lpstr> All Pancreas Transplant Types, longitudinal trends from 2000 through 2013 </vt:lpstr>
      <vt:lpstr>Notable PA Discard Reasons: Deceased Donors recovered in the US from 1/1/02 - 12/31/03 and 7/1/12 - 6/30/14</vt:lpstr>
      <vt:lpstr>Notable PA Not Recovered Reasons: Deceased Donors recovered in the US from 1/1/02 - 12/31/03 and 7/1/12 - 6/30/14</vt:lpstr>
      <vt:lpstr>Preliminary Findings</vt:lpstr>
      <vt:lpstr>Questions? </vt:lpstr>
      <vt:lpstr>Back-up Slides</vt:lpstr>
      <vt:lpstr>Deceased donors recovered in the US from 1/1/2002 and 12/31/2003 or 7/1/2012 through 6/30/2014 that had at least 1 organ recovered for transplant who had their pancreas recovered for transplant and not transplanted (discarded).  The distribution for discard reason is shown by era (1/1/2002 and 12/31/2003 or 7/1/2012 through 6/30/2014)</vt:lpstr>
      <vt:lpstr>PowerPoint Presentation</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Pancreas underutilization</dc:title>
  <dc:creator>Kevin Smolen</dc:creator>
  <cp:lastModifiedBy>Kristina H. Tyler</cp:lastModifiedBy>
  <cp:revision>52</cp:revision>
  <cp:lastPrinted>2014-11-05T18:39:15Z</cp:lastPrinted>
  <dcterms:created xsi:type="dcterms:W3CDTF">2010-09-17T15:26:33Z</dcterms:created>
  <dcterms:modified xsi:type="dcterms:W3CDTF">2014-11-07T18:25:40Z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1400</vt:r8>
  </property>
  <property fmtid="{D5CDD505-2E9C-101B-9397-08002B2CF9AE}" pid="4" name="xd_ProgID">
    <vt:lpwstr/>
  </property>
  <property fmtid="{D5CDD505-2E9C-101B-9397-08002B2CF9AE}" pid="5" name="TemplateUrl">
    <vt:lpwstr/>
  </property>
  <property fmtid="{D5CDD505-2E9C-101B-9397-08002B2CF9AE}" pid="6" name="Committee">
    <vt:lpwstr/>
  </property>
</Properties>
</file>