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4"/>
    <p:sldMasterId id="2147483678" r:id="rId5"/>
  </p:sldMasterIdLst>
  <p:notesMasterIdLst>
    <p:notesMasterId r:id="rId17"/>
  </p:notesMasterIdLst>
  <p:handoutMasterIdLst>
    <p:handoutMasterId r:id="rId18"/>
  </p:handoutMasterIdLst>
  <p:sldIdLst>
    <p:sldId id="451" r:id="rId6"/>
    <p:sldId id="453" r:id="rId7"/>
    <p:sldId id="452" r:id="rId8"/>
    <p:sldId id="466" r:id="rId9"/>
    <p:sldId id="468" r:id="rId10"/>
    <p:sldId id="454" r:id="rId11"/>
    <p:sldId id="455" r:id="rId12"/>
    <p:sldId id="464" r:id="rId13"/>
    <p:sldId id="467" r:id="rId14"/>
    <p:sldId id="463" r:id="rId15"/>
    <p:sldId id="470" r:id="rId1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k Edwards" initials="EE" lastIdx="16" clrIdx="0">
    <p:extLst>
      <p:ext uri="{19B8F6BF-5375-455C-9EA6-DF929625EA0E}">
        <p15:presenceInfo xmlns:p15="http://schemas.microsoft.com/office/powerpoint/2012/main" userId="S-1-5-21-3838001524-2532167733-2738084025-2216" providerId="AD"/>
      </p:ext>
    </p:extLst>
  </p:cmAuthor>
  <p:cmAuthor id="2" name="Ashley Archer-Hayes" initials="AA" lastIdx="4" clrIdx="1">
    <p:extLst>
      <p:ext uri="{19B8F6BF-5375-455C-9EA6-DF929625EA0E}">
        <p15:presenceInfo xmlns:p15="http://schemas.microsoft.com/office/powerpoint/2012/main" userId="S-1-5-21-3838001524-2532167733-2738084025-11627" providerId="AD"/>
      </p:ext>
    </p:extLst>
  </p:cmAuthor>
  <p:cmAuthor id="3" name="Ann Harper" initials="AH" lastIdx="5" clrIdx="2">
    <p:extLst>
      <p:ext uri="{19B8F6BF-5375-455C-9EA6-DF929625EA0E}">
        <p15:presenceInfo xmlns:p15="http://schemas.microsoft.com/office/powerpoint/2012/main" userId="S-1-5-21-3838001524-2532167733-2738084025-2210" providerId="AD"/>
      </p:ext>
    </p:extLst>
  </p:cmAuthor>
  <p:cmAuthor id="4" name="James B. Alcorn" initials="JBA" lastIdx="7" clrIdx="3">
    <p:extLst>
      <p:ext uri="{19B8F6BF-5375-455C-9EA6-DF929625EA0E}">
        <p15:presenceInfo xmlns:p15="http://schemas.microsoft.com/office/powerpoint/2012/main" userId="S-1-5-21-3838001524-2532167733-2738084025-8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6B4"/>
    <a:srgbClr val="969696"/>
    <a:srgbClr val="003698"/>
    <a:srgbClr val="003DA8"/>
    <a:srgbClr val="154DB5"/>
    <a:srgbClr val="162D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0" autoAdjust="0"/>
    <p:restoredTop sz="83164" autoAdjust="0"/>
  </p:normalViewPr>
  <p:slideViewPr>
    <p:cSldViewPr>
      <p:cViewPr varScale="1">
        <p:scale>
          <a:sx n="62" d="100"/>
          <a:sy n="62" d="100"/>
        </p:scale>
        <p:origin x="978" y="6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64" d="100"/>
          <a:sy n="6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Data!$E$1</c:f>
              <c:strCache>
                <c:ptCount val="1"/>
                <c:pt idx="0">
                  <c:v>IT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Data!$E$2:$E$20</c:f>
              <c:numCache>
                <c:formatCode>General</c:formatCode>
                <c:ptCount val="19"/>
                <c:pt idx="0">
                  <c:v>0</c:v>
                </c:pt>
                <c:pt idx="1">
                  <c:v>1500</c:v>
                </c:pt>
                <c:pt idx="2">
                  <c:v>0</c:v>
                </c:pt>
                <c:pt idx="3">
                  <c:v>0</c:v>
                </c:pt>
                <c:pt idx="4">
                  <c:v>1650</c:v>
                </c:pt>
                <c:pt idx="5">
                  <c:v>0</c:v>
                </c:pt>
                <c:pt idx="6">
                  <c:v>0</c:v>
                </c:pt>
                <c:pt idx="7">
                  <c:v>4500</c:v>
                </c:pt>
                <c:pt idx="8">
                  <c:v>0</c:v>
                </c:pt>
                <c:pt idx="9">
                  <c:v>0</c:v>
                </c:pt>
                <c:pt idx="10">
                  <c:v>1020</c:v>
                </c:pt>
                <c:pt idx="11">
                  <c:v>0</c:v>
                </c:pt>
                <c:pt idx="12">
                  <c:v>600</c:v>
                </c:pt>
                <c:pt idx="13">
                  <c:v>0</c:v>
                </c:pt>
                <c:pt idx="14">
                  <c:v>0</c:v>
                </c:pt>
                <c:pt idx="15">
                  <c:v>560</c:v>
                </c:pt>
                <c:pt idx="16">
                  <c:v>100</c:v>
                </c:pt>
                <c:pt idx="17">
                  <c:v>750</c:v>
                </c:pt>
                <c:pt idx="18">
                  <c:v>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Donor Screening Guidance for Seasonal and Geographic Endemic Infections</c:v>
                </c:pt>
              </c:strCache>
            </c:strRef>
          </c:tx>
          <c:spPr>
            <a:ln w="25400" cap="rnd">
              <a:noFill/>
              <a:round/>
            </a:ln>
            <a:effectLst/>
          </c:spPr>
          <c:marker>
            <c:symbol val="diamond"/>
            <c:size val="20"/>
            <c:spPr>
              <a:solidFill>
                <a:srgbClr val="C00000"/>
              </a:solidFill>
              <a:ln w="12700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Sheet2!$B$27</c:f>
              <c:numCache>
                <c:formatCode>General</c:formatCode>
                <c:ptCount val="1"/>
                <c:pt idx="0">
                  <c:v>1020</c:v>
                </c:pt>
              </c:numCache>
            </c:numRef>
          </c:xVal>
          <c:yVal>
            <c:numRef>
              <c:f>Sheet2!$C$27</c:f>
              <c:numCache>
                <c:formatCode>General</c:formatCode>
                <c:ptCount val="1"/>
                <c:pt idx="0">
                  <c:v>0</c:v>
                </c:pt>
              </c:numCache>
            </c:numRef>
          </c:yVal>
          <c:smooth val="0"/>
        </c:ser>
        <c:dLbls>
          <c:showLegendKey val="0"/>
          <c:showVal val="0"/>
          <c:showCatName val="0"/>
          <c:showSerName val="0"/>
          <c:showPercent val="0"/>
          <c:showBubbleSize val="0"/>
        </c:dLbls>
        <c:axId val="266167488"/>
        <c:axId val="266166704"/>
      </c:scatterChart>
      <c:valAx>
        <c:axId val="2661674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66166704"/>
        <c:crossesAt val="0"/>
        <c:crossBetween val="midCat"/>
      </c:valAx>
      <c:valAx>
        <c:axId val="26616670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6616748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Donor Screening Guidance for Seasonal and Geographic Endemic Infections</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1215</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266165136"/>
        <c:axId val="266164744"/>
      </c:scatterChart>
      <c:valAx>
        <c:axId val="266165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66164744"/>
        <c:crossesAt val="0"/>
        <c:crossBetween val="midCat"/>
      </c:valAx>
      <c:valAx>
        <c:axId val="26616474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661651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smtClean="0">
              <a:solidFill>
                <a:schemeClr val="tx1"/>
              </a:solidFill>
              <a:latin typeface="Arial" panose="020B0604020202020204" pitchFamily="34" charset="0"/>
              <a:cs typeface="Arial" panose="020B0604020202020204" pitchFamily="34" charset="0"/>
            </a:rPr>
            <a:t>Policy</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1" dirty="0" smtClean="0">
              <a:solidFill>
                <a:schemeClr val="tx1"/>
              </a:solidFill>
              <a:latin typeface="Arial" panose="020B0604020202020204" pitchFamily="34" charset="0"/>
              <a:cs typeface="Arial" panose="020B0604020202020204" pitchFamily="34" charset="0"/>
            </a:rPr>
            <a:t>Liver Transplant Candidates</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6"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6"/>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2"/>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6"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6"/>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2"/>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6" custScaleX="131870"/>
      <dgm:spPr/>
      <dgm:t>
        <a:bodyPr/>
        <a:lstStyle/>
        <a:p>
          <a:endParaRPr lang="en-US"/>
        </a:p>
      </dgm:t>
    </dgm:pt>
    <dgm:pt modelId="{9FFD080B-15D6-48EB-A478-4A105C1E40C8}" type="pres">
      <dgm:prSet presAssocID="{E0D40CAC-E6AE-4D76-B6D8-D5BFE621A6A5}" presName="vert1"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5" presStyleCnt="6" custScaleX="131870"/>
      <dgm:spPr/>
      <dgm:t>
        <a:bodyPr/>
        <a:lstStyle/>
        <a:p>
          <a:endParaRPr lang="en-US"/>
        </a:p>
      </dgm:t>
    </dgm:pt>
    <dgm:pt modelId="{9DD34CEB-28BC-445C-9FC4-11A28BD5B0A8}" type="pres">
      <dgm:prSet presAssocID="{7A2CDC2D-77C7-463E-9635-B16567B66E15}" presName="vert1" presStyleCnt="0"/>
      <dgm:spPr/>
    </dgm:pt>
  </dgm:ptLst>
  <dgm:cxnLst>
    <dgm:cxn modelId="{04071FFA-D284-4748-B61C-D1FA5B5285E4}" type="presOf" srcId="{E0D40CAC-E6AE-4D76-B6D8-D5BFE621A6A5}" destId="{9FB2DCDC-7274-477E-BFB8-85CD2E556C33}" srcOrd="0" destOrd="0" presId="urn:microsoft.com/office/officeart/2008/layout/LinedList"/>
    <dgm:cxn modelId="{A320F175-9AD4-4017-AA61-1DEAF2FB1DAB}" type="presOf" srcId="{31AB2575-17D4-4484-A195-B98F1871CAF6}" destId="{2EE21AA4-E753-4588-9BC0-C124E9356183}" srcOrd="0" destOrd="0" presId="urn:microsoft.com/office/officeart/2008/layout/LinedList"/>
    <dgm:cxn modelId="{218C5691-7D68-4B13-8134-89BB8E8D7688}" srcId="{107DAC96-9379-4FC9-8D99-FD7B22EC551A}" destId="{31AB2575-17D4-4484-A195-B98F1871CAF6}" srcOrd="1" destOrd="0" parTransId="{8180586E-EAB3-44DA-B1CC-F721E903BC67}" sibTransId="{686CB44E-E647-4A7E-A8E6-25BB46BDDCAE}"/>
    <dgm:cxn modelId="{6F733F34-9D90-40D1-A5D7-2A370C08FF32}" srcId="{90C7039E-1A19-4A07-89CA-1703A6F7A7ED}" destId="{CAC8CA2F-C5D4-492A-80A9-07814665961A}" srcOrd="0" destOrd="0" parTransId="{C87B7695-3D9E-4761-B947-EF7830EC70B6}" sibTransId="{6C203F6D-E820-4C09-9295-E7BBC4D1F4D9}"/>
    <dgm:cxn modelId="{95442C17-0447-47A2-BFF1-C27D2C3C6E03}" type="presOf" srcId="{7A2CDC2D-77C7-463E-9635-B16567B66E15}" destId="{ADC3D47B-7D2E-4AF0-A293-9DFB5F3B4F90}" srcOrd="0" destOrd="0" presId="urn:microsoft.com/office/officeart/2008/layout/LinedList"/>
    <dgm:cxn modelId="{F6C13F2D-3103-4FF8-9EAC-9E99E63CE684}" type="presOf" srcId="{CAC8CA2F-C5D4-492A-80A9-07814665961A}" destId="{61BBD1D9-C9D7-41CB-B9D0-28A16CBCAB48}" srcOrd="0" destOrd="0" presId="urn:microsoft.com/office/officeart/2008/layout/LinedList"/>
    <dgm:cxn modelId="{7F8184FA-1DBA-4297-A33D-1BC93493AFC5}" type="presOf" srcId="{107DAC96-9379-4FC9-8D99-FD7B22EC551A}" destId="{41D4BA01-01B6-49C5-935D-2CC14EF342A5}"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8DD2B4C7-651C-4A2A-AF7D-5B5E9A976CD8}" srcId="{107DAC96-9379-4FC9-8D99-FD7B22EC551A}" destId="{90C7039E-1A19-4A07-89CA-1703A6F7A7ED}" srcOrd="0" destOrd="0" parTransId="{FB5F58F9-6C95-424B-A05E-887E7B7C3702}" sibTransId="{EE4E6103-79AB-452B-A190-915787FAD0C1}"/>
    <dgm:cxn modelId="{54BADF5F-040A-46F2-85F0-6F9459F1AFF1}" srcId="{107DAC96-9379-4FC9-8D99-FD7B22EC551A}" destId="{7A2CDC2D-77C7-463E-9635-B16567B66E15}" srcOrd="3" destOrd="0" parTransId="{9EA893E0-EAF1-4207-B0EE-DF199BB53C9D}" sibTransId="{17FA660C-04AA-449F-903C-B668DE723767}"/>
    <dgm:cxn modelId="{645F9ED1-A34E-4BB5-B90E-347D3F429D80}" type="presOf" srcId="{90C7039E-1A19-4A07-89CA-1703A6F7A7ED}" destId="{A5164E4D-52C9-4693-9BB3-731FD558CDB5}" srcOrd="0" destOrd="0" presId="urn:microsoft.com/office/officeart/2008/layout/LinedList"/>
    <dgm:cxn modelId="{0E7FE2F8-810F-4B04-8CB2-3622E7523122}" type="presOf" srcId="{DD067FA4-E570-408F-AE72-AEA73E06A60C}" destId="{A25D3FC2-CC95-4E66-9F45-8730BC74FE22}"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B6364D86-E6E0-4E5A-81B9-359CCB667012}" type="presParOf" srcId="{41D4BA01-01B6-49C5-935D-2CC14EF342A5}" destId="{F672B312-8A2F-42A6-BD7A-10DAE6DC2E9A}" srcOrd="0" destOrd="0" presId="urn:microsoft.com/office/officeart/2008/layout/LinedList"/>
    <dgm:cxn modelId="{2D812020-FF3D-49BD-A52E-501638B77D54}" type="presParOf" srcId="{41D4BA01-01B6-49C5-935D-2CC14EF342A5}" destId="{2F39CE7D-EB04-4B04-859C-37777E176A04}" srcOrd="1" destOrd="0" presId="urn:microsoft.com/office/officeart/2008/layout/LinedList"/>
    <dgm:cxn modelId="{54C25B4B-CEC4-48DA-83D0-CC27113F6F42}" type="presParOf" srcId="{2F39CE7D-EB04-4B04-859C-37777E176A04}" destId="{A5164E4D-52C9-4693-9BB3-731FD558CDB5}" srcOrd="0" destOrd="0" presId="urn:microsoft.com/office/officeart/2008/layout/LinedList"/>
    <dgm:cxn modelId="{44370B33-774D-40E3-8A8C-D267F6DF7857}" type="presParOf" srcId="{2F39CE7D-EB04-4B04-859C-37777E176A04}" destId="{6EBC72D3-A0BE-480D-9B95-D7F64FAAEF2B}" srcOrd="1" destOrd="0" presId="urn:microsoft.com/office/officeart/2008/layout/LinedList"/>
    <dgm:cxn modelId="{9CFF6A3B-220A-4FAF-9891-E8A41FFE88EC}" type="presParOf" srcId="{6EBC72D3-A0BE-480D-9B95-D7F64FAAEF2B}" destId="{A8B27A4B-2122-4829-9D67-B7DE50EAB6BF}" srcOrd="0" destOrd="0" presId="urn:microsoft.com/office/officeart/2008/layout/LinedList"/>
    <dgm:cxn modelId="{D3201562-228C-4E82-B965-44FB6067400B}" type="presParOf" srcId="{6EBC72D3-A0BE-480D-9B95-D7F64FAAEF2B}" destId="{EF3C3B9D-832C-4943-B3F8-4D7E6F482C4E}" srcOrd="1" destOrd="0" presId="urn:microsoft.com/office/officeart/2008/layout/LinedList"/>
    <dgm:cxn modelId="{E83E82E5-2AE8-42A2-B1F0-049CAD7318C8}" type="presParOf" srcId="{EF3C3B9D-832C-4943-B3F8-4D7E6F482C4E}" destId="{4A5940EF-9DA9-4799-9D29-72427154A12A}" srcOrd="0" destOrd="0" presId="urn:microsoft.com/office/officeart/2008/layout/LinedList"/>
    <dgm:cxn modelId="{7B2940FD-BC6E-43C7-9F1F-E532EA113B04}" type="presParOf" srcId="{EF3C3B9D-832C-4943-B3F8-4D7E6F482C4E}" destId="{61BBD1D9-C9D7-41CB-B9D0-28A16CBCAB48}" srcOrd="1" destOrd="0" presId="urn:microsoft.com/office/officeart/2008/layout/LinedList"/>
    <dgm:cxn modelId="{6B3B462E-B31C-4FC6-8763-F2576FBC1712}" type="presParOf" srcId="{EF3C3B9D-832C-4943-B3F8-4D7E6F482C4E}" destId="{78507362-2B58-4DAF-B20A-AF42B52BA9E2}" srcOrd="2" destOrd="0" presId="urn:microsoft.com/office/officeart/2008/layout/LinedList"/>
    <dgm:cxn modelId="{09C17BBC-3997-4CCA-B3D5-AB37A2AF7782}" type="presParOf" srcId="{6EBC72D3-A0BE-480D-9B95-D7F64FAAEF2B}" destId="{151C5AA3-6813-4CAD-A994-5131D6BBE9AD}" srcOrd="2" destOrd="0" presId="urn:microsoft.com/office/officeart/2008/layout/LinedList"/>
    <dgm:cxn modelId="{0513E118-743F-4081-B9BF-0C8E0BEC053E}" type="presParOf" srcId="{6EBC72D3-A0BE-480D-9B95-D7F64FAAEF2B}" destId="{D1D066CB-D08E-4063-ACDD-594F1F42EFB9}" srcOrd="3" destOrd="0" presId="urn:microsoft.com/office/officeart/2008/layout/LinedList"/>
    <dgm:cxn modelId="{42A74CC6-95FE-4D93-B409-C4255DE2276D}" type="presParOf" srcId="{41D4BA01-01B6-49C5-935D-2CC14EF342A5}" destId="{2CBC7001-A7F3-439C-96BF-29AA2FFC3FD0}" srcOrd="2" destOrd="0" presId="urn:microsoft.com/office/officeart/2008/layout/LinedList"/>
    <dgm:cxn modelId="{2A22A9E1-6F70-4B1F-8C09-9DC17EF81778}" type="presParOf" srcId="{41D4BA01-01B6-49C5-935D-2CC14EF342A5}" destId="{925C180E-1473-4D1E-95F6-AEDC171E879F}" srcOrd="3" destOrd="0" presId="urn:microsoft.com/office/officeart/2008/layout/LinedList"/>
    <dgm:cxn modelId="{81F79955-1577-43D1-B615-7878FDCDC6C1}" type="presParOf" srcId="{925C180E-1473-4D1E-95F6-AEDC171E879F}" destId="{2EE21AA4-E753-4588-9BC0-C124E9356183}" srcOrd="0" destOrd="0" presId="urn:microsoft.com/office/officeart/2008/layout/LinedList"/>
    <dgm:cxn modelId="{009FC53B-2C99-4F59-A4FE-65A70829DF1F}" type="presParOf" srcId="{925C180E-1473-4D1E-95F6-AEDC171E879F}" destId="{073E8A70-1283-4758-AFE1-58ABB7EC9E07}" srcOrd="1" destOrd="0" presId="urn:microsoft.com/office/officeart/2008/layout/LinedList"/>
    <dgm:cxn modelId="{F6672B41-9DB1-4157-89DA-24D47423DF07}" type="presParOf" srcId="{073E8A70-1283-4758-AFE1-58ABB7EC9E07}" destId="{80035B78-66B3-48FB-8D82-CD93C9FE0FA1}" srcOrd="0" destOrd="0" presId="urn:microsoft.com/office/officeart/2008/layout/LinedList"/>
    <dgm:cxn modelId="{ADA53BDF-0A58-4354-A879-E1EDD6AAAD88}" type="presParOf" srcId="{073E8A70-1283-4758-AFE1-58ABB7EC9E07}" destId="{FCEA6826-8433-4ECD-B343-E5B8C6CFC6A8}" srcOrd="1" destOrd="0" presId="urn:microsoft.com/office/officeart/2008/layout/LinedList"/>
    <dgm:cxn modelId="{2F003E19-A70E-4881-A8AA-31C874350B7E}" type="presParOf" srcId="{FCEA6826-8433-4ECD-B343-E5B8C6CFC6A8}" destId="{6CF2EA9B-9216-4F87-B1F5-CB4799CE2454}" srcOrd="0" destOrd="0" presId="urn:microsoft.com/office/officeart/2008/layout/LinedList"/>
    <dgm:cxn modelId="{6DC64AE2-A619-47C1-921F-6B28C32A7BDD}" type="presParOf" srcId="{FCEA6826-8433-4ECD-B343-E5B8C6CFC6A8}" destId="{A25D3FC2-CC95-4E66-9F45-8730BC74FE22}" srcOrd="1" destOrd="0" presId="urn:microsoft.com/office/officeart/2008/layout/LinedList"/>
    <dgm:cxn modelId="{0D2AC374-BF65-4CDD-940B-C6994FC34954}" type="presParOf" srcId="{FCEA6826-8433-4ECD-B343-E5B8C6CFC6A8}" destId="{649854D2-843E-4033-87F1-EDC98CC694E3}" srcOrd="2" destOrd="0" presId="urn:microsoft.com/office/officeart/2008/layout/LinedList"/>
    <dgm:cxn modelId="{B5E8DB05-8EA4-48C9-91F4-2A01E0356347}" type="presParOf" srcId="{073E8A70-1283-4758-AFE1-58ABB7EC9E07}" destId="{7CA78E68-D3BD-4481-A6E9-F5B1FE2EC337}" srcOrd="2" destOrd="0" presId="urn:microsoft.com/office/officeart/2008/layout/LinedList"/>
    <dgm:cxn modelId="{13783050-194A-4BDC-BCE0-167A64A9838A}" type="presParOf" srcId="{073E8A70-1283-4758-AFE1-58ABB7EC9E07}" destId="{A1461EA6-765E-4003-A4C2-F4B97CA39016}" srcOrd="3" destOrd="0" presId="urn:microsoft.com/office/officeart/2008/layout/LinedList"/>
    <dgm:cxn modelId="{8C76C189-71EE-4B92-9C8A-5EF5F38A325D}" type="presParOf" srcId="{41D4BA01-01B6-49C5-935D-2CC14EF342A5}" destId="{5E29DEEA-F388-446E-B22C-6373E22BE969}" srcOrd="4" destOrd="0" presId="urn:microsoft.com/office/officeart/2008/layout/LinedList"/>
    <dgm:cxn modelId="{6BF0693E-595A-401B-8605-871A5B5AF6A6}" type="presParOf" srcId="{41D4BA01-01B6-49C5-935D-2CC14EF342A5}" destId="{6D5BC7C4-250A-4757-ADAC-8E6ECE1D4B1D}" srcOrd="5" destOrd="0" presId="urn:microsoft.com/office/officeart/2008/layout/LinedList"/>
    <dgm:cxn modelId="{B78F745A-5602-472C-B76E-C889E59720C3}" type="presParOf" srcId="{6D5BC7C4-250A-4757-ADAC-8E6ECE1D4B1D}" destId="{9FB2DCDC-7274-477E-BFB8-85CD2E556C33}" srcOrd="0" destOrd="0" presId="urn:microsoft.com/office/officeart/2008/layout/LinedList"/>
    <dgm:cxn modelId="{4B6B7F84-CB87-4C10-B6AC-E3E877246C7A}" type="presParOf" srcId="{6D5BC7C4-250A-4757-ADAC-8E6ECE1D4B1D}" destId="{9FFD080B-15D6-48EB-A478-4A105C1E40C8}" srcOrd="1" destOrd="0" presId="urn:microsoft.com/office/officeart/2008/layout/LinedList"/>
    <dgm:cxn modelId="{09EBB5AC-F45B-4052-BA75-79A3C926303D}" type="presParOf" srcId="{41D4BA01-01B6-49C5-935D-2CC14EF342A5}" destId="{F8AB323A-62E1-4835-95AC-FAB9E52EE188}" srcOrd="6" destOrd="0" presId="urn:microsoft.com/office/officeart/2008/layout/LinedList"/>
    <dgm:cxn modelId="{55010765-1AA5-4627-90B5-BFBA23ED2BA4}" type="presParOf" srcId="{41D4BA01-01B6-49C5-935D-2CC14EF342A5}" destId="{8899CA0B-61C8-4A35-B7B6-932FA8FF9A97}" srcOrd="7" destOrd="0" presId="urn:microsoft.com/office/officeart/2008/layout/LinedList"/>
    <dgm:cxn modelId="{7325D86B-D506-40E9-BF44-3CF3F7E338ED}" type="presParOf" srcId="{8899CA0B-61C8-4A35-B7B6-932FA8FF9A97}" destId="{ADC3D47B-7D2E-4AF0-A293-9DFB5F3B4F90}" srcOrd="0" destOrd="0" presId="urn:microsoft.com/office/officeart/2008/layout/LinedList"/>
    <dgm:cxn modelId="{59728471-BF13-45F9-9E49-116F411386E0}" type="presParOf" srcId="{8899CA0B-61C8-4A35-B7B6-932FA8FF9A97}" destId="{9DD34CEB-28BC-445C-9FC4-11A28BD5B0A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083628" cy="1285406"/>
      </dsp:txXfrm>
    </dsp:sp>
    <dsp:sp modelId="{61BBD1D9-C9D7-41CB-B9D0-28A16CBCAB48}">
      <dsp:nvSpPr>
        <dsp:cNvPr id="0" name=""/>
        <dsp:cNvSpPr/>
      </dsp:nvSpPr>
      <dsp:spPr>
        <a:xfrm>
          <a:off x="2202133" y="5837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smtClean="0">
              <a:solidFill>
                <a:schemeClr val="tx1"/>
              </a:solidFill>
              <a:latin typeface="Arial" panose="020B0604020202020204" pitchFamily="34" charset="0"/>
              <a:cs typeface="Arial" panose="020B0604020202020204" pitchFamily="34" charset="0"/>
            </a:rPr>
            <a:t>Policy</a:t>
          </a:r>
          <a:endParaRPr lang="en-US" sz="2000" kern="1200" dirty="0">
            <a:solidFill>
              <a:schemeClr val="tx1"/>
            </a:solidFill>
            <a:latin typeface="Arial" panose="020B0604020202020204" pitchFamily="34" charset="0"/>
            <a:cs typeface="Arial" panose="020B0604020202020204" pitchFamily="34" charset="0"/>
          </a:endParaRPr>
        </a:p>
      </dsp:txBody>
      <dsp:txXfrm>
        <a:off x="2202133" y="58370"/>
        <a:ext cx="6201746" cy="1167410"/>
      </dsp:txXfrm>
    </dsp:sp>
    <dsp:sp modelId="{151C5AA3-6813-4CAD-A994-5131D6BBE9AD}">
      <dsp:nvSpPr>
        <dsp:cNvPr id="0" name=""/>
        <dsp:cNvSpPr/>
      </dsp:nvSpPr>
      <dsp:spPr>
        <a:xfrm>
          <a:off x="2083628" y="1225780"/>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285406"/>
        <a:ext cx="2083628" cy="1285406"/>
      </dsp:txXfrm>
    </dsp:sp>
    <dsp:sp modelId="{A25D3FC2-CC95-4E66-9F45-8730BC74FE22}">
      <dsp:nvSpPr>
        <dsp:cNvPr id="0" name=""/>
        <dsp:cNvSpPr/>
      </dsp:nvSpPr>
      <dsp:spPr>
        <a:xfrm>
          <a:off x="2202133" y="1343777"/>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i="1" kern="1200" dirty="0" smtClean="0">
              <a:solidFill>
                <a:schemeClr val="tx1"/>
              </a:solidFill>
              <a:latin typeface="Arial" panose="020B0604020202020204" pitchFamily="34" charset="0"/>
              <a:cs typeface="Arial" panose="020B0604020202020204" pitchFamily="34" charset="0"/>
            </a:rPr>
            <a:t>Liver Transplant Candidates</a:t>
          </a:r>
          <a:endParaRPr lang="en-US" sz="2000" i="1" kern="1200" dirty="0">
            <a:solidFill>
              <a:schemeClr val="tx1"/>
            </a:solidFill>
            <a:latin typeface="Arial" panose="020B0604020202020204" pitchFamily="34" charset="0"/>
            <a:cs typeface="Arial" panose="020B0604020202020204" pitchFamily="34" charset="0"/>
          </a:endParaRPr>
        </a:p>
      </dsp:txBody>
      <dsp:txXfrm>
        <a:off x="2202133" y="1343777"/>
        <a:ext cx="6201746" cy="1167410"/>
      </dsp:txXfrm>
    </dsp:sp>
    <dsp:sp modelId="{7CA78E68-D3BD-4481-A6E9-F5B1FE2EC337}">
      <dsp:nvSpPr>
        <dsp:cNvPr id="0" name=""/>
        <dsp:cNvSpPr/>
      </dsp:nvSpPr>
      <dsp:spPr>
        <a:xfrm>
          <a:off x="2083628" y="2511187"/>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221791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2570813"/>
        <a:ext cx="2217916" cy="1285406"/>
      </dsp:txXfrm>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221791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3856220"/>
        <a:ext cx="2217916" cy="12854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24579" name="Rectangle 3"/>
          <p:cNvSpPr>
            <a:spLocks noGrp="1" noChangeArrowheads="1"/>
          </p:cNvSpPr>
          <p:nvPr>
            <p:ph type="dt" sz="quarter" idx="1"/>
          </p:nvPr>
        </p:nvSpPr>
        <p:spPr bwMode="auto">
          <a:xfrm>
            <a:off x="414528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24580" name="Rectangle 4"/>
          <p:cNvSpPr>
            <a:spLocks noGrp="1" noChangeArrowheads="1"/>
          </p:cNvSpPr>
          <p:nvPr>
            <p:ph type="ftr" sz="quarter" idx="2"/>
          </p:nvPr>
        </p:nvSpPr>
        <p:spPr bwMode="auto">
          <a:xfrm>
            <a:off x="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24581" name="Rectangle 5"/>
          <p:cNvSpPr>
            <a:spLocks noGrp="1" noChangeArrowheads="1"/>
          </p:cNvSpPr>
          <p:nvPr>
            <p:ph type="sldNum" sz="quarter" idx="3"/>
          </p:nvPr>
        </p:nvSpPr>
        <p:spPr bwMode="auto">
          <a:xfrm>
            <a:off x="414528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lgn="r">
              <a:defRPr sz="1300"/>
            </a:lvl1pPr>
          </a:lstStyle>
          <a:p>
            <a:fld id="{DFE9059C-E8AD-442D-A4F8-EEF7E40BB730}" type="slidenum">
              <a:rPr lang="en-US"/>
              <a:pPr/>
              <a:t>‹#›</a:t>
            </a:fld>
            <a:endParaRPr lang="en-US"/>
          </a:p>
        </p:txBody>
      </p:sp>
    </p:spTree>
    <p:extLst>
      <p:ext uri="{BB962C8B-B14F-4D97-AF65-F5344CB8AC3E}">
        <p14:creationId xmlns:p14="http://schemas.microsoft.com/office/powerpoint/2010/main" val="2503864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7171" name="Rectangle 3"/>
          <p:cNvSpPr>
            <a:spLocks noGrp="1" noChangeArrowheads="1"/>
          </p:cNvSpPr>
          <p:nvPr>
            <p:ph type="dt" idx="1"/>
          </p:nvPr>
        </p:nvSpPr>
        <p:spPr bwMode="auto">
          <a:xfrm>
            <a:off x="414528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75360" y="4560570"/>
            <a:ext cx="5364480" cy="4320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174" name="Rectangle 6"/>
          <p:cNvSpPr>
            <a:spLocks noGrp="1" noChangeArrowheads="1"/>
          </p:cNvSpPr>
          <p:nvPr>
            <p:ph type="ftr" sz="quarter" idx="4"/>
          </p:nvPr>
        </p:nvSpPr>
        <p:spPr bwMode="auto">
          <a:xfrm>
            <a:off x="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7175" name="Rectangle 7"/>
          <p:cNvSpPr>
            <a:spLocks noGrp="1" noChangeArrowheads="1"/>
          </p:cNvSpPr>
          <p:nvPr>
            <p:ph type="sldNum" sz="quarter" idx="5"/>
          </p:nvPr>
        </p:nvSpPr>
        <p:spPr bwMode="auto">
          <a:xfrm>
            <a:off x="414528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lgn="r">
              <a:defRPr sz="1300"/>
            </a:lvl1pPr>
          </a:lstStyle>
          <a:p>
            <a:fld id="{439B6F03-F5FA-41C4-BB4E-A3E96F0BC045}" type="slidenum">
              <a:rPr lang="en-US"/>
              <a:pPr/>
              <a:t>‹#›</a:t>
            </a:fld>
            <a:endParaRPr lang="en-US"/>
          </a:p>
        </p:txBody>
      </p:sp>
    </p:spTree>
    <p:extLst>
      <p:ext uri="{BB962C8B-B14F-4D97-AF65-F5344CB8AC3E}">
        <p14:creationId xmlns:p14="http://schemas.microsoft.com/office/powerpoint/2010/main" val="22378323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Share 35 was implemented in June 2013, with the goal of directing livers to those at greatest risk of waiting list death. </a:t>
            </a:r>
          </a:p>
          <a:p>
            <a:pPr eaLnBrk="1" hangingPunct="1">
              <a:spcBef>
                <a:spcPct val="0"/>
              </a:spcBef>
            </a:pPr>
            <a:endParaRPr lang="en-US" altLang="en-US" dirty="0" smtClean="0"/>
          </a:p>
          <a:p>
            <a:pPr eaLnBrk="1" hangingPunct="1">
              <a:spcBef>
                <a:spcPct val="0"/>
              </a:spcBef>
            </a:pPr>
            <a:r>
              <a:rPr lang="en-US" altLang="en-US" dirty="0" smtClean="0"/>
              <a:t>One unintended consequence of the Share 35 policy is that livers are being offered regionally to a subset of candidates with a very low risk of waiting list death or dropout: those with HCC exceptions. </a:t>
            </a:r>
          </a:p>
          <a:p>
            <a:pPr eaLnBrk="1" hangingPunct="1">
              <a:spcBef>
                <a:spcPct val="0"/>
              </a:spcBef>
            </a:pPr>
            <a:endParaRPr lang="en-US" altLang="en-US" dirty="0" smtClean="0"/>
          </a:p>
          <a:p>
            <a:pPr eaLnBrk="1" hangingPunct="1">
              <a:spcBef>
                <a:spcPct val="0"/>
              </a:spcBef>
            </a:pPr>
            <a:r>
              <a:rPr lang="en-US" altLang="en-US" dirty="0" smtClean="0"/>
              <a:t>In recent years, candidates with HCC exceptions have begun to accrue scores of 35 and higher, and due to Share 35 are now competing with very sick candidates for the regional donor pool. </a:t>
            </a:r>
          </a:p>
          <a:p>
            <a:pPr eaLnBrk="1" hangingPunct="1">
              <a:spcBef>
                <a:spcPct val="0"/>
              </a:spcBef>
            </a:pPr>
            <a:endParaRPr lang="en-US" altLang="en-US" dirty="0" smtClean="0"/>
          </a:p>
          <a:p>
            <a:pPr eaLnBrk="1" hangingPunct="1">
              <a:spcBef>
                <a:spcPct val="0"/>
              </a:spcBef>
            </a:pPr>
            <a:r>
              <a:rPr lang="en-US" altLang="en-US" dirty="0" smtClean="0"/>
              <a:t>This runs contrary to the goals of Share 35.</a:t>
            </a:r>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2</a:t>
            </a:fld>
            <a:endParaRPr lang="en-US"/>
          </a:p>
        </p:txBody>
      </p:sp>
    </p:spTree>
    <p:extLst>
      <p:ext uri="{BB962C8B-B14F-4D97-AF65-F5344CB8AC3E}">
        <p14:creationId xmlns:p14="http://schemas.microsoft.com/office/powerpoint/2010/main" val="1419222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proposed policy would promote goal 2 of the strategic plan, to increase access to transplants by better prioritizing those candidates most in need of liver transplantation. </a:t>
            </a:r>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3</a:t>
            </a:fld>
            <a:endParaRPr lang="en-US"/>
          </a:p>
        </p:txBody>
      </p:sp>
    </p:spTree>
    <p:extLst>
      <p:ext uri="{BB962C8B-B14F-4D97-AF65-F5344CB8AC3E}">
        <p14:creationId xmlns:p14="http://schemas.microsoft.com/office/powerpoint/2010/main" val="230360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Capping the HCC exception score at 34, would in effect give candidates with calculated MELD/PELD scores of 35 and higher a better opportunity to receive regional offers under the new policy.</a:t>
            </a:r>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4</a:t>
            </a:fld>
            <a:endParaRPr lang="en-US"/>
          </a:p>
        </p:txBody>
      </p:sp>
    </p:spTree>
    <p:extLst>
      <p:ext uri="{BB962C8B-B14F-4D97-AF65-F5344CB8AC3E}">
        <p14:creationId xmlns:p14="http://schemas.microsoft.com/office/powerpoint/2010/main" val="1135416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Candidates with score of 35 and higher have a mortality risk similar to that of Status 1 candidates .  We’ve had regional sharing for Status 1 candidates for since 2010.</a:t>
            </a:r>
          </a:p>
          <a:p>
            <a:pPr eaLnBrk="1" hangingPunct="1">
              <a:spcBef>
                <a:spcPct val="0"/>
              </a:spcBef>
            </a:pPr>
            <a:endParaRPr lang="en-US" altLang="en-US" dirty="0" smtClean="0"/>
          </a:p>
          <a:p>
            <a:pPr eaLnBrk="1" hangingPunct="1">
              <a:spcBef>
                <a:spcPct val="0"/>
              </a:spcBef>
            </a:pPr>
            <a:r>
              <a:rPr lang="en-US" altLang="en-US" dirty="0" smtClean="0"/>
              <a:t>On the other hand, candidates with HCC exceptions have a much lower risk of disease progression or dropout (such as removal from the waiting list for death or being too sick) than candidates with calculated MELD/PELD scores of 35 and higher.  This has been shown in several studies.</a:t>
            </a:r>
          </a:p>
          <a:p>
            <a:pPr eaLnBrk="1" hangingPunct="1">
              <a:spcBef>
                <a:spcPct val="0"/>
              </a:spcBef>
            </a:pPr>
            <a:endParaRPr lang="en-US" altLang="en-US" dirty="0" smtClean="0"/>
          </a:p>
          <a:p>
            <a:pPr eaLnBrk="1" hangingPunct="1">
              <a:spcBef>
                <a:spcPct val="0"/>
              </a:spcBef>
            </a:pPr>
            <a:r>
              <a:rPr lang="en-US" altLang="en-US" dirty="0" smtClean="0"/>
              <a:t>When Share 35 was being developed in 2009 and 2010, there were very few candidates with HCC exceptions scores that reached 35. This number has been steadily increasing.   There were 41 cases in 2013 compared with only 6 in 2010.</a:t>
            </a:r>
            <a:r>
              <a:rPr lang="en-US" altLang="en-US" baseline="0" dirty="0" smtClean="0"/>
              <a:t> </a:t>
            </a:r>
            <a:r>
              <a:rPr lang="en-US" altLang="en-US" dirty="0" smtClean="0"/>
              <a:t>Unfortunately, many of these are submitted as “Other specify” which will complicate matters.  </a:t>
            </a:r>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6</a:t>
            </a:fld>
            <a:endParaRPr lang="en-US"/>
          </a:p>
        </p:txBody>
      </p:sp>
    </p:spTree>
    <p:extLst>
      <p:ext uri="{BB962C8B-B14F-4D97-AF65-F5344CB8AC3E}">
        <p14:creationId xmlns:p14="http://schemas.microsoft.com/office/powerpoint/2010/main" val="2721278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It is important to remember that most candidates with HCC exceptions receive loco-regional treatment. Many have stable tumors and may not require a transplant any time soon.  However, these candidates receive automatic score increases every 3 months as long as they continue to meet policy criteria.</a:t>
            </a:r>
          </a:p>
          <a:p>
            <a:pPr eaLnBrk="1" hangingPunct="1">
              <a:spcBef>
                <a:spcPct val="0"/>
              </a:spcBef>
            </a:pPr>
            <a:endParaRPr lang="en-US" altLang="en-US" dirty="0" smtClean="0"/>
          </a:p>
          <a:p>
            <a:pPr eaLnBrk="1" hangingPunct="1">
              <a:spcBef>
                <a:spcPct val="0"/>
              </a:spcBef>
            </a:pPr>
            <a:r>
              <a:rPr lang="en-US" altLang="en-US" dirty="0" smtClean="0"/>
              <a:t>These candidates would still receive priority for local offers, and centers may petition the Regional Review Board (RRB) for a candidate that demonstrates the need for higher priority.</a:t>
            </a:r>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7</a:t>
            </a:fld>
            <a:endParaRPr lang="en-US"/>
          </a:p>
        </p:txBody>
      </p:sp>
    </p:spTree>
    <p:extLst>
      <p:ext uri="{BB962C8B-B14F-4D97-AF65-F5344CB8AC3E}">
        <p14:creationId xmlns:p14="http://schemas.microsoft.com/office/powerpoint/2010/main" val="3340609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ヒラギノ角ゴ Pro W3" pitchFamily="1" charset="-128"/>
                <a:cs typeface="+mn-cs"/>
              </a:rPr>
              <a:t>Public comment was overall supportive. Those who opposed suggested that the cap should be lower. Members acknowledged the community’s concerns but affirmed that the intent of the proposal was to exclude patients with HCC exceptions and a lower risk of death or rate of drop out from regional sharing under Share 35, therefore capping at any other particular MELD was not warranted or likely to be effective due to current regional variation. </a:t>
            </a:r>
          </a:p>
          <a:p>
            <a:endParaRPr lang="en-US" sz="1200" b="0" i="0" u="none" strike="noStrike" kern="1200" baseline="0" dirty="0" smtClean="0">
              <a:solidFill>
                <a:schemeClr val="tx1"/>
              </a:solidFill>
              <a:latin typeface="Arial" charset="0"/>
              <a:ea typeface="ヒラギノ角ゴ Pro W3" pitchFamily="1" charset="-128"/>
              <a:cs typeface="+mn-cs"/>
            </a:endParaRPr>
          </a:p>
          <a:p>
            <a:r>
              <a:rPr lang="en-US" sz="1200" b="0" i="0" u="none" strike="noStrike" kern="1200" baseline="0" dirty="0" smtClean="0">
                <a:solidFill>
                  <a:schemeClr val="tx1"/>
                </a:solidFill>
                <a:latin typeface="Arial" charset="0"/>
                <a:ea typeface="ヒラギノ角ゴ Pro W3" pitchFamily="1" charset="-128"/>
                <a:cs typeface="+mn-cs"/>
              </a:rPr>
              <a:t>Additionally some concern was voiced that HCC patients within Milan criteria and without extra hepatic spread should not have to wait longer than a year for transplant, they should be deemed a high priority. Again, I remind you, that the intent of this proposal is to give candidates who reach a laboratory MELD/PELD score an opportunity to receive organ offers, especially in regions with high average MELD/PELD scores at transplant. Those HCC candidates demonstrating a need for higher priority may be referred to the Regional Review Board (RRB) for consideration. </a:t>
            </a:r>
          </a:p>
          <a:p>
            <a:endParaRPr lang="en-US" sz="1200" b="0" i="0" u="none" strike="noStrike" kern="1200" baseline="0" dirty="0" smtClean="0">
              <a:solidFill>
                <a:schemeClr val="tx1"/>
              </a:solidFill>
              <a:latin typeface="Arial" charset="0"/>
              <a:ea typeface="ヒラギノ角ゴ Pro W3" pitchFamily="1" charset="-128"/>
              <a:cs typeface="+mn-cs"/>
            </a:endParaRPr>
          </a:p>
          <a:p>
            <a:r>
              <a:rPr lang="en-US" sz="1200" b="0" i="0" u="none" strike="noStrike" kern="1200" baseline="0" dirty="0" smtClean="0">
                <a:solidFill>
                  <a:schemeClr val="tx1"/>
                </a:solidFill>
                <a:latin typeface="Arial" charset="0"/>
                <a:ea typeface="ヒラギノ角ゴ Pro W3" pitchFamily="1" charset="-128"/>
                <a:cs typeface="+mn-cs"/>
              </a:rPr>
              <a:t>Ultimately the Committee unanimously voted in favor of presenting this proposal to the Board without post public comment change, 15:0:0.</a:t>
            </a:r>
          </a:p>
        </p:txBody>
      </p:sp>
      <p:sp>
        <p:nvSpPr>
          <p:cNvPr id="4" name="Slide Number Placeholder 3"/>
          <p:cNvSpPr>
            <a:spLocks noGrp="1"/>
          </p:cNvSpPr>
          <p:nvPr>
            <p:ph type="sldNum" sz="quarter" idx="10"/>
          </p:nvPr>
        </p:nvSpPr>
        <p:spPr/>
        <p:txBody>
          <a:bodyPr/>
          <a:lstStyle/>
          <a:p>
            <a:fld id="{439B6F03-F5FA-41C4-BB4E-A3E96F0BC045}" type="slidenum">
              <a:rPr lang="en-US" smtClean="0"/>
              <a:pPr/>
              <a:t>8</a:t>
            </a:fld>
            <a:endParaRPr lang="en-US"/>
          </a:p>
        </p:txBody>
      </p:sp>
    </p:spTree>
    <p:extLst>
      <p:ext uri="{BB962C8B-B14F-4D97-AF65-F5344CB8AC3E}">
        <p14:creationId xmlns:p14="http://schemas.microsoft.com/office/powerpoint/2010/main" val="3429279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9</a:t>
            </a:fld>
            <a:endParaRPr lang="en-US" altLang="en-US" smtClean="0"/>
          </a:p>
        </p:txBody>
      </p:sp>
    </p:spTree>
    <p:extLst>
      <p:ext uri="{BB962C8B-B14F-4D97-AF65-F5344CB8AC3E}">
        <p14:creationId xmlns:p14="http://schemas.microsoft.com/office/powerpoint/2010/main" val="854555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204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lvl1pPr>
              <a:defRPr>
                <a:latin typeface="Arial" pitchFamily="34" charset="0"/>
                <a:cs typeface="Arial" pitchFamily="34" charset="0"/>
              </a:defRPr>
            </a:lvl1pPr>
          </a:lstStyle>
          <a:p>
            <a:r>
              <a:rPr lang="en-US" smtClean="0"/>
              <a:t>Click to edit Master title style</a:t>
            </a:r>
            <a:endParaRPr dirty="0"/>
          </a:p>
        </p:txBody>
      </p:sp>
    </p:spTree>
    <p:extLst>
      <p:ext uri="{BB962C8B-B14F-4D97-AF65-F5344CB8AC3E}">
        <p14:creationId xmlns:p14="http://schemas.microsoft.com/office/powerpoint/2010/main" val="300764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288925" y="155575"/>
            <a:ext cx="874077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288925" y="1349375"/>
            <a:ext cx="8548688"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3" descr="OPTN_trans.png"/>
          <p:cNvPicPr>
            <a:picLocks noChangeAspect="1"/>
          </p:cNvPicPr>
          <p:nvPr/>
        </p:nvPicPr>
        <p:blipFill>
          <a:blip r:embed="rId5" cstate="print"/>
          <a:srcRect/>
          <a:stretch>
            <a:fillRect/>
          </a:stretch>
        </p:blipFill>
        <p:spPr bwMode="auto">
          <a:xfrm>
            <a:off x="288925" y="6273800"/>
            <a:ext cx="1425575" cy="415925"/>
          </a:xfrm>
          <a:prstGeom prst="rect">
            <a:avLst/>
          </a:prstGeom>
          <a:noFill/>
          <a:ln w="9525">
            <a:noFill/>
            <a:miter lim="800000"/>
            <a:headEnd/>
            <a:tailEnd/>
          </a:ln>
        </p:spPr>
      </p:pic>
      <p:pic>
        <p:nvPicPr>
          <p:cNvPr id="4101" name="Picture 4" descr="UNOS_logo_large.png"/>
          <p:cNvPicPr>
            <a:picLocks noChangeAspect="1"/>
          </p:cNvPicPr>
          <p:nvPr/>
        </p:nvPicPr>
        <p:blipFill>
          <a:blip r:embed="rId6" cstate="print"/>
          <a:srcRect/>
          <a:stretch>
            <a:fillRect/>
          </a:stretch>
        </p:blipFill>
        <p:spPr bwMode="auto">
          <a:xfrm>
            <a:off x="7421563" y="6199188"/>
            <a:ext cx="1495425" cy="582612"/>
          </a:xfrm>
          <a:prstGeom prst="rect">
            <a:avLst/>
          </a:prstGeom>
          <a:noFill/>
          <a:ln w="9525">
            <a:noFill/>
            <a:miter lim="800000"/>
            <a:headEnd/>
            <a:tailEnd/>
          </a:ln>
        </p:spPr>
      </p:pic>
    </p:spTree>
    <p:extLst>
      <p:ext uri="{BB962C8B-B14F-4D97-AF65-F5344CB8AC3E}">
        <p14:creationId xmlns:p14="http://schemas.microsoft.com/office/powerpoint/2010/main" val="3337494356"/>
      </p:ext>
    </p:extLst>
  </p:cSld>
  <p:clrMap bg1="lt1" tx1="dk1" bg2="lt2" tx2="dk2" accent1="accent1" accent2="accent2" accent3="accent3" accent4="accent4" accent5="accent5" accent6="accent6" hlink="hlink" folHlink="folHlink"/>
  <p:sldLayoutIdLst>
    <p:sldLayoutId id="2147483676" r:id="rId1"/>
    <p:sldLayoutId id="2147483677" r:id="rId2"/>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rgbClr val="001B37"/>
          </a:solidFill>
          <a:latin typeface="Arial" pitchFamily="34" charset="0"/>
          <a:ea typeface="Arial" pitchFamily="34" charset="0"/>
          <a:cs typeface="Arial" pitchFamily="34" charset="0"/>
        </a:defRPr>
      </a:lvl1pPr>
      <a:lvl2pPr algn="l" rtl="0" eaLnBrk="1" fontAlgn="base" hangingPunct="1">
        <a:spcBef>
          <a:spcPct val="0"/>
        </a:spcBef>
        <a:spcAft>
          <a:spcPct val="0"/>
        </a:spcAft>
        <a:defRPr sz="4000" b="1">
          <a:solidFill>
            <a:srgbClr val="001B37"/>
          </a:solidFill>
          <a:latin typeface="Arial" charset="0"/>
          <a:ea typeface="Myriad Pro"/>
          <a:cs typeface="Arial" charset="0"/>
        </a:defRPr>
      </a:lvl2pPr>
      <a:lvl3pPr algn="l" rtl="0" eaLnBrk="1" fontAlgn="base" hangingPunct="1">
        <a:spcBef>
          <a:spcPct val="0"/>
        </a:spcBef>
        <a:spcAft>
          <a:spcPct val="0"/>
        </a:spcAft>
        <a:defRPr sz="4000" b="1">
          <a:solidFill>
            <a:srgbClr val="001B37"/>
          </a:solidFill>
          <a:latin typeface="Arial" charset="0"/>
          <a:ea typeface="Myriad Pro"/>
          <a:cs typeface="Arial" charset="0"/>
        </a:defRPr>
      </a:lvl3pPr>
      <a:lvl4pPr algn="l" rtl="0" eaLnBrk="1" fontAlgn="base" hangingPunct="1">
        <a:spcBef>
          <a:spcPct val="0"/>
        </a:spcBef>
        <a:spcAft>
          <a:spcPct val="0"/>
        </a:spcAft>
        <a:defRPr sz="4000" b="1">
          <a:solidFill>
            <a:srgbClr val="001B37"/>
          </a:solidFill>
          <a:latin typeface="Arial" charset="0"/>
          <a:ea typeface="Myriad Pro"/>
          <a:cs typeface="Arial" charset="0"/>
        </a:defRPr>
      </a:lvl4pPr>
      <a:lvl5pPr algn="l" rtl="0" eaLnBrk="1" fontAlgn="base" hangingPunct="1">
        <a:spcBef>
          <a:spcPct val="0"/>
        </a:spcBef>
        <a:spcAft>
          <a:spcPct val="0"/>
        </a:spcAft>
        <a:defRPr sz="4000" b="1">
          <a:solidFill>
            <a:srgbClr val="001B37"/>
          </a:solidFill>
          <a:latin typeface="Arial" charset="0"/>
          <a:ea typeface="Myriad Pro"/>
          <a:cs typeface="Arial" charset="0"/>
        </a:defRPr>
      </a:lvl5pPr>
      <a:lvl6pPr marL="457200" algn="l" rtl="0" eaLnBrk="1" fontAlgn="base" hangingPunct="1">
        <a:spcBef>
          <a:spcPct val="0"/>
        </a:spcBef>
        <a:spcAft>
          <a:spcPct val="0"/>
        </a:spcAft>
        <a:defRPr sz="4000" b="1">
          <a:solidFill>
            <a:srgbClr val="001B37"/>
          </a:solidFill>
          <a:latin typeface="Calibri" pitchFamily="34" charset="0"/>
          <a:ea typeface="Myriad Pro"/>
          <a:cs typeface="Myriad Pro"/>
        </a:defRPr>
      </a:lvl6pPr>
      <a:lvl7pPr marL="914400" algn="l" rtl="0" eaLnBrk="1" fontAlgn="base" hangingPunct="1">
        <a:spcBef>
          <a:spcPct val="0"/>
        </a:spcBef>
        <a:spcAft>
          <a:spcPct val="0"/>
        </a:spcAft>
        <a:defRPr sz="4000" b="1">
          <a:solidFill>
            <a:srgbClr val="001B37"/>
          </a:solidFill>
          <a:latin typeface="Calibri" pitchFamily="34" charset="0"/>
          <a:ea typeface="Myriad Pro"/>
          <a:cs typeface="Myriad Pro"/>
        </a:defRPr>
      </a:lvl7pPr>
      <a:lvl8pPr marL="1371600" algn="l" rtl="0" eaLnBrk="1" fontAlgn="base" hangingPunct="1">
        <a:spcBef>
          <a:spcPct val="0"/>
        </a:spcBef>
        <a:spcAft>
          <a:spcPct val="0"/>
        </a:spcAft>
        <a:defRPr sz="4000" b="1">
          <a:solidFill>
            <a:srgbClr val="001B37"/>
          </a:solidFill>
          <a:latin typeface="Calibri" pitchFamily="34" charset="0"/>
          <a:ea typeface="Myriad Pro"/>
          <a:cs typeface="Myriad Pro"/>
        </a:defRPr>
      </a:lvl8pPr>
      <a:lvl9pPr marL="1828800" algn="l" rtl="0" eaLnBrk="1" fontAlgn="base" hangingPunct="1">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1" fontAlgn="base" hangingPunct="1">
        <a:spcBef>
          <a:spcPts val="2000"/>
        </a:spcBef>
        <a:spcAft>
          <a:spcPct val="0"/>
        </a:spcAft>
        <a:buClr>
          <a:srgbClr val="002045"/>
        </a:buClr>
        <a:buSzPct val="70000"/>
        <a:buFont typeface="Wingdings" pitchFamily="2" charset="2"/>
        <a:buChar char="§"/>
        <a:defRPr sz="2800" kern="1200">
          <a:solidFill>
            <a:srgbClr val="002045"/>
          </a:solidFill>
          <a:latin typeface="Arial" pitchFamily="34" charset="0"/>
          <a:ea typeface="Arial" pitchFamily="34" charset="0"/>
          <a:cs typeface="Arial" pitchFamily="34" charset="0"/>
        </a:defRPr>
      </a:lvl1pPr>
      <a:lvl2pPr marL="4572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2pPr>
      <a:lvl3pPr marL="6858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3pPr>
      <a:lvl4pPr marL="9144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4pPr>
      <a:lvl5pPr marL="11430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7021993"/>
      </p:ext>
    </p:extLst>
  </p:cSld>
  <p:clrMap bg1="lt1" tx1="dk1" bg2="lt2" tx2="dk2" accent1="accent1" accent2="accent2" accent3="accent3" accent4="accent4" accent5="accent5" accent6="accent6" hlink="hlink" folHlink="folHlink"/>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shley.Archer-Hayes@unos.org" TargetMode="External"/><Relationship Id="rId2" Type="http://schemas.openxmlformats.org/officeDocument/2006/relationships/hyperlink" Target="mailto:David.Mulligan@yal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914400"/>
            <a:ext cx="8307387" cy="5105400"/>
          </a:xfrm>
        </p:spPr>
        <p:txBody>
          <a:bodyPr/>
          <a:lstStyle/>
          <a:p>
            <a:r>
              <a:rPr lang="en-US" dirty="0"/>
              <a:t>Proposal to </a:t>
            </a:r>
            <a:r>
              <a:rPr lang="en-US" dirty="0" smtClean="0"/>
              <a:t>Cap the HCC Exception Score at 34</a:t>
            </a:r>
            <a:br>
              <a:rPr lang="en-US" dirty="0" smtClean="0"/>
            </a:br>
            <a:r>
              <a:rPr lang="en-US" sz="4400" i="1" dirty="0" smtClean="0"/>
              <a:t>(Resolution 8)</a:t>
            </a:r>
            <a:r>
              <a:rPr lang="en-US" dirty="0" smtClean="0"/>
              <a:t/>
            </a:r>
            <a:br>
              <a:rPr lang="en-US" dirty="0" smtClean="0"/>
            </a:br>
            <a:r>
              <a:rPr lang="en-US" dirty="0"/>
              <a:t/>
            </a:r>
            <a:br>
              <a:rPr lang="en-US" dirty="0"/>
            </a:br>
            <a:r>
              <a:rPr lang="en-US" sz="3200" b="0" i="1" dirty="0" smtClean="0"/>
              <a:t>Liver and Intestinal </a:t>
            </a:r>
            <a:br>
              <a:rPr lang="en-US" sz="3200" b="0" i="1" dirty="0" smtClean="0"/>
            </a:br>
            <a:r>
              <a:rPr lang="en-US" sz="3200" b="0" i="1" dirty="0" smtClean="0"/>
              <a:t>Organ Transplantation Committee</a:t>
            </a:r>
            <a:br>
              <a:rPr lang="en-US" sz="3200" b="0" i="1" dirty="0" smtClean="0"/>
            </a:br>
            <a:r>
              <a:rPr lang="en-US" sz="3200" b="0" i="1" dirty="0" smtClean="0"/>
              <a:t>David Mulligan, MD Chair</a:t>
            </a:r>
            <a:br>
              <a:rPr lang="en-US" sz="3200" b="0" i="1" dirty="0" smtClean="0"/>
            </a:br>
            <a:endParaRPr lang="en-US" sz="3200" b="0" i="1" dirty="0"/>
          </a:p>
        </p:txBody>
      </p:sp>
    </p:spTree>
    <p:extLst>
      <p:ext uri="{BB962C8B-B14F-4D97-AF65-F5344CB8AC3E}">
        <p14:creationId xmlns:p14="http://schemas.microsoft.com/office/powerpoint/2010/main" val="401235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348827"/>
            <a:ext cx="8548414" cy="4823373"/>
          </a:xfrm>
        </p:spPr>
        <p:txBody>
          <a:bodyPr>
            <a:noAutofit/>
          </a:bodyPr>
          <a:lstStyle/>
          <a:p>
            <a:pPr marL="0" indent="0">
              <a:buNone/>
            </a:pPr>
            <a:r>
              <a:rPr lang="en-US" sz="2400" b="1" dirty="0" smtClean="0"/>
              <a:t>RESOLVED</a:t>
            </a:r>
            <a:r>
              <a:rPr lang="en-US" sz="2400" b="1" dirty="0"/>
              <a:t>, that Policies 9.3.G.vi (Extensions of HCC Exceptions) are modified as set forth below, effective pending programming and notice to OPTN </a:t>
            </a:r>
            <a:r>
              <a:rPr lang="en-US" sz="2400" b="1" dirty="0" smtClean="0"/>
              <a:t>membership.</a:t>
            </a:r>
            <a:endParaRPr lang="en-US" sz="2400" dirty="0"/>
          </a:p>
          <a:p>
            <a:pPr marL="0" indent="0">
              <a:buNone/>
            </a:pPr>
            <a:r>
              <a:rPr lang="en-US" sz="2400" b="1" i="1" dirty="0" smtClean="0"/>
              <a:t>9.3.G.vi </a:t>
            </a:r>
            <a:r>
              <a:rPr lang="en-US" sz="2400" b="1" i="1" dirty="0"/>
              <a:t>	Extensions of HCC Exceptions</a:t>
            </a:r>
            <a:endParaRPr lang="en-US" sz="2400" dirty="0"/>
          </a:p>
          <a:p>
            <a:pPr marL="0" indent="0">
              <a:buNone/>
            </a:pPr>
            <a:r>
              <a:rPr lang="en-US" sz="2000" dirty="0"/>
              <a:t>A candidate will receive additional MELD or PELD points equivalent to a 10 percentage point increase in the candidate’s mortality risk every three months after receiving an HCC exception until the candidate receives a transplant or is unsuitable for transplantation based on the candidate’s HCC progression. The HCC exception score will be capped at 34. Upon implementation, candidates with HCC exception scores greater than 34 will receive a score of 34 for their remaining HCC exception extensions. Candidates with scores greater than 34 at the time of implementation may be referred to the RRB if they demonstrate the need for higher priority</a:t>
            </a:r>
            <a:r>
              <a:rPr lang="en-US" sz="2000" dirty="0" smtClean="0"/>
              <a:t>.</a:t>
            </a:r>
            <a:endParaRPr lang="en-US" sz="2000" dirty="0"/>
          </a:p>
        </p:txBody>
      </p:sp>
      <p:sp>
        <p:nvSpPr>
          <p:cNvPr id="3" name="Title 2"/>
          <p:cNvSpPr>
            <a:spLocks noGrp="1"/>
          </p:cNvSpPr>
          <p:nvPr>
            <p:ph type="title"/>
          </p:nvPr>
        </p:nvSpPr>
        <p:spPr>
          <a:xfrm>
            <a:off x="289034" y="304800"/>
            <a:ext cx="8741103" cy="1011739"/>
          </a:xfrm>
        </p:spPr>
        <p:txBody>
          <a:bodyPr/>
          <a:lstStyle/>
          <a:p>
            <a:pPr marL="0" indent="0"/>
            <a:r>
              <a:rPr lang="en-US" sz="3200" dirty="0" smtClean="0"/>
              <a:t>RESOLUTION 8, Page 17</a:t>
            </a:r>
            <a:endParaRPr lang="en-US" dirty="0"/>
          </a:p>
        </p:txBody>
      </p:sp>
    </p:spTree>
    <p:extLst>
      <p:ext uri="{BB962C8B-B14F-4D97-AF65-F5344CB8AC3E}">
        <p14:creationId xmlns:p14="http://schemas.microsoft.com/office/powerpoint/2010/main" val="232299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pPr>
            <a:r>
              <a:rPr lang="en-US" sz="3200" dirty="0"/>
              <a:t>David C. Mulligan, MD</a:t>
            </a:r>
          </a:p>
          <a:p>
            <a:pPr marL="0" indent="0">
              <a:spcBef>
                <a:spcPts val="0"/>
              </a:spcBef>
              <a:buNone/>
            </a:pPr>
            <a:r>
              <a:rPr lang="en-US" sz="3200" dirty="0"/>
              <a:t>Committee Chair</a:t>
            </a:r>
          </a:p>
          <a:p>
            <a:pPr marL="0" indent="0">
              <a:spcBef>
                <a:spcPts val="0"/>
              </a:spcBef>
              <a:buNone/>
            </a:pPr>
            <a:r>
              <a:rPr lang="en-US" sz="3200" dirty="0">
                <a:hlinkClick r:id="rId2"/>
              </a:rPr>
              <a:t>David.Mulligan@yale.edu</a:t>
            </a:r>
            <a:endParaRPr lang="en-US" sz="3200" dirty="0"/>
          </a:p>
          <a:p>
            <a:pPr marL="0" indent="0">
              <a:buNone/>
            </a:pPr>
            <a:endParaRPr lang="en-US" sz="3200" dirty="0"/>
          </a:p>
          <a:p>
            <a:pPr marL="0" indent="0">
              <a:spcBef>
                <a:spcPts val="0"/>
              </a:spcBef>
              <a:buNone/>
            </a:pPr>
            <a:r>
              <a:rPr lang="en-US" sz="3200" dirty="0"/>
              <a:t>Ashley Archer-Hayes, MAS</a:t>
            </a:r>
          </a:p>
          <a:p>
            <a:pPr marL="0" indent="0">
              <a:spcBef>
                <a:spcPts val="0"/>
              </a:spcBef>
              <a:buNone/>
            </a:pPr>
            <a:r>
              <a:rPr lang="en-US" sz="3200" dirty="0"/>
              <a:t>Committee Liaison</a:t>
            </a:r>
          </a:p>
          <a:p>
            <a:pPr marL="0" indent="0">
              <a:spcBef>
                <a:spcPts val="0"/>
              </a:spcBef>
              <a:buNone/>
            </a:pPr>
            <a:r>
              <a:rPr lang="en-US" sz="3200" dirty="0">
                <a:hlinkClick r:id="rId3"/>
              </a:rPr>
              <a:t>Ashley.Archer-Hayes@unos.org</a:t>
            </a:r>
            <a:endParaRPr lang="en-US" sz="3200" dirty="0"/>
          </a:p>
          <a:p>
            <a:pPr marL="0" indent="0">
              <a:spcBef>
                <a:spcPts val="0"/>
              </a:spcBef>
              <a:buNone/>
            </a:pPr>
            <a:endParaRPr lang="en-US" dirty="0"/>
          </a:p>
        </p:txBody>
      </p:sp>
      <p:sp>
        <p:nvSpPr>
          <p:cNvPr id="3" name="Title 2"/>
          <p:cNvSpPr>
            <a:spLocks noGrp="1"/>
          </p:cNvSpPr>
          <p:nvPr>
            <p:ph type="title"/>
          </p:nvPr>
        </p:nvSpPr>
        <p:spPr>
          <a:xfrm>
            <a:off x="289034" y="228600"/>
            <a:ext cx="8741103" cy="894389"/>
          </a:xfrm>
        </p:spPr>
        <p:txBody>
          <a:bodyPr/>
          <a:lstStyle/>
          <a:p>
            <a:r>
              <a:rPr lang="en-US" dirty="0" smtClean="0"/>
              <a:t>Thank you for your consideration.</a:t>
            </a:r>
            <a:br>
              <a:rPr lang="en-US" dirty="0" smtClean="0"/>
            </a:br>
            <a:r>
              <a:rPr lang="en-US" dirty="0" smtClean="0"/>
              <a:t>Questions</a:t>
            </a:r>
            <a:r>
              <a:rPr lang="en-US" dirty="0" smtClean="0"/>
              <a:t>?</a:t>
            </a:r>
            <a:endParaRPr lang="en-US" dirty="0"/>
          </a:p>
        </p:txBody>
      </p:sp>
    </p:spTree>
    <p:extLst>
      <p:ext uri="{BB962C8B-B14F-4D97-AF65-F5344CB8AC3E}">
        <p14:creationId xmlns:p14="http://schemas.microsoft.com/office/powerpoint/2010/main" val="103448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r>
              <a:rPr lang="en-US" sz="3200" dirty="0" smtClean="0"/>
              <a:t>Share 35 policy implemented 06/18/2013 with the goal to direct livers to those most at risk of death </a:t>
            </a:r>
          </a:p>
          <a:p>
            <a:pPr lvl="1"/>
            <a:r>
              <a:rPr lang="en-US" sz="3200" dirty="0" smtClean="0"/>
              <a:t>BUT livers are being offered regionally to HCC 35+ candidates</a:t>
            </a:r>
          </a:p>
          <a:p>
            <a:pPr lvl="2"/>
            <a:r>
              <a:rPr lang="en-US" sz="3200" dirty="0" smtClean="0"/>
              <a:t>These candidates have much lower risk of waiting list dropout</a:t>
            </a:r>
          </a:p>
          <a:p>
            <a:pPr lvl="1"/>
            <a:r>
              <a:rPr lang="en-US" sz="3200" b="1" u="sng" dirty="0" smtClean="0">
                <a:solidFill>
                  <a:srgbClr val="FF0000"/>
                </a:solidFill>
              </a:rPr>
              <a:t>Contrary to the intent of Share 35</a:t>
            </a:r>
          </a:p>
        </p:txBody>
      </p:sp>
      <p:sp>
        <p:nvSpPr>
          <p:cNvPr id="3" name="Title 2"/>
          <p:cNvSpPr>
            <a:spLocks noGrp="1"/>
          </p:cNvSpPr>
          <p:nvPr>
            <p:ph type="title"/>
          </p:nvPr>
        </p:nvSpPr>
        <p:spPr/>
        <p:txBody>
          <a:bodyPr/>
          <a:lstStyle/>
          <a:p>
            <a:r>
              <a:rPr lang="en-US" dirty="0" smtClean="0"/>
              <a:t>The Problem</a:t>
            </a:r>
            <a:endParaRPr lang="en-US" dirty="0"/>
          </a:p>
        </p:txBody>
      </p:sp>
    </p:spTree>
    <p:extLst>
      <p:ext uri="{BB962C8B-B14F-4D97-AF65-F5344CB8AC3E}">
        <p14:creationId xmlns:p14="http://schemas.microsoft.com/office/powerpoint/2010/main" val="197754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Strategic Plan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12326688"/>
              </p:ext>
            </p:extLst>
          </p:nvPr>
        </p:nvGraphicFramePr>
        <p:xfrm>
          <a:off x="1600200" y="1676400"/>
          <a:ext cx="6096000" cy="3200400"/>
        </p:xfrm>
        <a:graphic>
          <a:graphicData uri="http://schemas.openxmlformats.org/drawingml/2006/table">
            <a:tbl>
              <a:tblPr firstRow="1" bandRow="1">
                <a:tableStyleId>{21E4AEA4-8DFA-4A89-87EB-49C32662AFE0}</a:tableStyleId>
              </a:tblPr>
              <a:tblGrid>
                <a:gridCol w="6096000"/>
              </a:tblGrid>
              <a:tr h="1371600">
                <a:tc>
                  <a:txBody>
                    <a:bodyPr/>
                    <a:lstStyle/>
                    <a:p>
                      <a:pPr algn="ctr"/>
                      <a:r>
                        <a:rPr lang="en-US" sz="4000" dirty="0" smtClean="0"/>
                        <a:t>Goal 2: To Increase</a:t>
                      </a:r>
                      <a:r>
                        <a:rPr lang="en-US" sz="4000" baseline="0" dirty="0" smtClean="0"/>
                        <a:t> Access to Transplants</a:t>
                      </a:r>
                      <a:endParaRPr lang="en-US" sz="4000" dirty="0"/>
                    </a:p>
                  </a:txBody>
                  <a:tcPr/>
                </a:tc>
              </a:tr>
              <a:tr h="16083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Better prioritize those candidates most in need of liver transplantation</a:t>
                      </a:r>
                    </a:p>
                    <a:p>
                      <a:pPr algn="ctr"/>
                      <a:endParaRPr lang="en-US" sz="1800" dirty="0"/>
                    </a:p>
                  </a:txBody>
                  <a:tcPr/>
                </a:tc>
              </a:tr>
            </a:tbl>
          </a:graphicData>
        </a:graphic>
      </p:graphicFrame>
    </p:spTree>
    <p:extLst>
      <p:ext uri="{BB962C8B-B14F-4D97-AF65-F5344CB8AC3E}">
        <p14:creationId xmlns:p14="http://schemas.microsoft.com/office/powerpoint/2010/main" val="150449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Goal of the Proposal	</a:t>
            </a:r>
            <a:endParaRPr lang="en-US" dirty="0"/>
          </a:p>
        </p:txBody>
      </p:sp>
      <p:sp>
        <p:nvSpPr>
          <p:cNvPr id="4" name="Rectangle 3"/>
          <p:cNvSpPr/>
          <p:nvPr/>
        </p:nvSpPr>
        <p:spPr>
          <a:xfrm>
            <a:off x="289034" y="1600200"/>
            <a:ext cx="8245366" cy="3810274"/>
          </a:xfrm>
          <a:prstGeom prst="rect">
            <a:avLst/>
          </a:prstGeom>
        </p:spPr>
        <p:txBody>
          <a:bodyPr wrap="square">
            <a:spAutoFit/>
          </a:bodyPr>
          <a:lstStyle/>
          <a:p>
            <a:pPr algn="ctr" eaLnBrk="1" hangingPunct="1">
              <a:spcBef>
                <a:spcPct val="30000"/>
              </a:spcBef>
              <a:defRPr/>
            </a:pPr>
            <a:r>
              <a:rPr lang="en-US" altLang="en-US" sz="4000" dirty="0" smtClean="0"/>
              <a:t>Give candidates </a:t>
            </a:r>
            <a:r>
              <a:rPr lang="en-US" altLang="en-US" sz="4000" dirty="0"/>
              <a:t>with calculated MELD/PELD scores of 35 and higher a better opportunity to receive regional offers under the new </a:t>
            </a:r>
            <a:r>
              <a:rPr lang="en-US" altLang="en-US" sz="4000" dirty="0" smtClean="0"/>
              <a:t>policy</a:t>
            </a:r>
          </a:p>
          <a:p>
            <a:pPr algn="ctr" eaLnBrk="1" hangingPunct="1">
              <a:spcBef>
                <a:spcPct val="30000"/>
              </a:spcBef>
              <a:defRPr/>
            </a:pPr>
            <a:endParaRPr lang="en-US" altLang="en-US" sz="3200" dirty="0"/>
          </a:p>
        </p:txBody>
      </p:sp>
    </p:spTree>
    <p:extLst>
      <p:ext uri="{BB962C8B-B14F-4D97-AF65-F5344CB8AC3E}">
        <p14:creationId xmlns:p14="http://schemas.microsoft.com/office/powerpoint/2010/main" val="156918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8" y="1828800"/>
            <a:ext cx="8548414" cy="2971800"/>
          </a:xfrm>
        </p:spPr>
        <p:txBody>
          <a:bodyPr>
            <a:noAutofit/>
          </a:bodyPr>
          <a:lstStyle/>
          <a:p>
            <a:pPr marL="0" indent="0" algn="ctr">
              <a:buNone/>
            </a:pPr>
            <a:r>
              <a:rPr lang="en-US" sz="4000" dirty="0">
                <a:solidFill>
                  <a:schemeClr val="tx1"/>
                </a:solidFill>
                <a:latin typeface="Arial" charset="0"/>
                <a:ea typeface="ヒラギノ角ゴ Pro W3" pitchFamily="1" charset="-128"/>
              </a:rPr>
              <a:t>E</a:t>
            </a:r>
            <a:r>
              <a:rPr lang="en-US" sz="4000" dirty="0" smtClean="0">
                <a:solidFill>
                  <a:schemeClr val="tx1"/>
                </a:solidFill>
                <a:latin typeface="Arial" charset="0"/>
                <a:ea typeface="ヒラギノ角ゴ Pro W3" pitchFamily="1" charset="-128"/>
              </a:rPr>
              <a:t>xclude </a:t>
            </a:r>
            <a:r>
              <a:rPr lang="en-US" sz="4000" dirty="0">
                <a:solidFill>
                  <a:schemeClr val="tx1"/>
                </a:solidFill>
                <a:latin typeface="Arial" charset="0"/>
                <a:ea typeface="ヒラギノ角ゴ Pro W3" pitchFamily="1" charset="-128"/>
              </a:rPr>
              <a:t>patients with HCC exceptions </a:t>
            </a:r>
            <a:r>
              <a:rPr lang="en-US" sz="4000" dirty="0" smtClean="0">
                <a:solidFill>
                  <a:schemeClr val="tx1"/>
                </a:solidFill>
                <a:latin typeface="Arial" charset="0"/>
                <a:ea typeface="ヒラギノ角ゴ Pro W3" pitchFamily="1" charset="-128"/>
              </a:rPr>
              <a:t>who have a lower </a:t>
            </a:r>
            <a:r>
              <a:rPr lang="en-US" sz="4000" dirty="0">
                <a:solidFill>
                  <a:schemeClr val="tx1"/>
                </a:solidFill>
                <a:latin typeface="Arial" charset="0"/>
                <a:ea typeface="ヒラギノ角ゴ Pro W3" pitchFamily="1" charset="-128"/>
              </a:rPr>
              <a:t>risk of death or rate of drop out from regional sharing under Share </a:t>
            </a:r>
            <a:r>
              <a:rPr lang="en-US" sz="4000" dirty="0" smtClean="0">
                <a:solidFill>
                  <a:schemeClr val="tx1"/>
                </a:solidFill>
                <a:latin typeface="Arial" charset="0"/>
                <a:ea typeface="ヒラギノ角ゴ Pro W3" pitchFamily="1" charset="-128"/>
              </a:rPr>
              <a:t>35</a:t>
            </a:r>
            <a:endParaRPr lang="en-US" sz="4000" dirty="0"/>
          </a:p>
        </p:txBody>
      </p:sp>
      <p:sp>
        <p:nvSpPr>
          <p:cNvPr id="3" name="Title 2"/>
          <p:cNvSpPr>
            <a:spLocks noGrp="1"/>
          </p:cNvSpPr>
          <p:nvPr>
            <p:ph type="title"/>
          </p:nvPr>
        </p:nvSpPr>
        <p:spPr>
          <a:xfrm>
            <a:off x="289034" y="156309"/>
            <a:ext cx="8741103" cy="1192517"/>
          </a:xfrm>
        </p:spPr>
        <p:txBody>
          <a:bodyPr/>
          <a:lstStyle/>
          <a:p>
            <a:r>
              <a:rPr lang="en-US" dirty="0" smtClean="0"/>
              <a:t>How the Proposal will Achieve its Goal</a:t>
            </a:r>
            <a:endParaRPr lang="en-US" dirty="0"/>
          </a:p>
        </p:txBody>
      </p:sp>
    </p:spTree>
    <p:extLst>
      <p:ext uri="{BB962C8B-B14F-4D97-AF65-F5344CB8AC3E}">
        <p14:creationId xmlns:p14="http://schemas.microsoft.com/office/powerpoint/2010/main" val="242119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9034" y="1007242"/>
            <a:ext cx="8548414" cy="4975773"/>
          </a:xfrm>
        </p:spPr>
        <p:txBody>
          <a:bodyPr>
            <a:normAutofit fontScale="92500"/>
          </a:bodyPr>
          <a:lstStyle/>
          <a:p>
            <a:r>
              <a:rPr lang="en-US" altLang="en-US" sz="3200" dirty="0"/>
              <a:t>MELD/PELD Score 35+ candidate have high mortality risk, similar to Status 1 (Sharma, et al)</a:t>
            </a:r>
          </a:p>
          <a:p>
            <a:r>
              <a:rPr lang="en-US" altLang="en-US" sz="3200" dirty="0"/>
              <a:t>HCC exception candidates have </a:t>
            </a:r>
            <a:r>
              <a:rPr lang="en-US" altLang="en-US" sz="3200" dirty="0" smtClean="0"/>
              <a:t>lower </a:t>
            </a:r>
            <a:r>
              <a:rPr lang="en-US" altLang="en-US" sz="3200" dirty="0"/>
              <a:t>waiting list death/dropout (Washburn, et al, Massie, et al)</a:t>
            </a:r>
          </a:p>
          <a:p>
            <a:r>
              <a:rPr lang="en-US" altLang="en-US" sz="3200" dirty="0"/>
              <a:t>Number of HCC exception scores 35+ increasing</a:t>
            </a:r>
          </a:p>
          <a:p>
            <a:pPr lvl="1"/>
            <a:r>
              <a:rPr lang="en-US" altLang="en-US" sz="2400" dirty="0"/>
              <a:t>Only 6  in </a:t>
            </a:r>
            <a:r>
              <a:rPr lang="en-US" altLang="en-US" sz="2400" dirty="0" smtClean="0"/>
              <a:t>2010, 41 </a:t>
            </a:r>
            <a:r>
              <a:rPr lang="en-US" altLang="en-US" sz="2400" dirty="0"/>
              <a:t>cases in 2013</a:t>
            </a:r>
          </a:p>
          <a:p>
            <a:pPr lvl="1"/>
            <a:r>
              <a:rPr lang="en-US" altLang="en-US" sz="2400" dirty="0"/>
              <a:t>Many as “Other, specify” with HCC criteria entered into narrative</a:t>
            </a:r>
          </a:p>
          <a:p>
            <a:endParaRPr lang="en-US" dirty="0" smtClean="0"/>
          </a:p>
        </p:txBody>
      </p:sp>
      <p:sp>
        <p:nvSpPr>
          <p:cNvPr id="3" name="Title 2"/>
          <p:cNvSpPr>
            <a:spLocks noGrp="1"/>
          </p:cNvSpPr>
          <p:nvPr>
            <p:ph type="title"/>
          </p:nvPr>
        </p:nvSpPr>
        <p:spPr/>
        <p:txBody>
          <a:bodyPr/>
          <a:lstStyle/>
          <a:p>
            <a:r>
              <a:rPr lang="en-US" dirty="0" smtClean="0"/>
              <a:t>Cap HCC Supporting Evidence</a:t>
            </a:r>
            <a:endParaRPr lang="en-US" dirty="0"/>
          </a:p>
        </p:txBody>
      </p:sp>
    </p:spTree>
    <p:extLst>
      <p:ext uri="{BB962C8B-B14F-4D97-AF65-F5344CB8AC3E}">
        <p14:creationId xmlns:p14="http://schemas.microsoft.com/office/powerpoint/2010/main" val="400839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143001"/>
            <a:ext cx="8548414" cy="5105400"/>
          </a:xfrm>
        </p:spPr>
        <p:txBody>
          <a:bodyPr>
            <a:normAutofit/>
          </a:bodyPr>
          <a:lstStyle/>
          <a:p>
            <a:r>
              <a:rPr lang="en-US" altLang="en-US" dirty="0"/>
              <a:t>Candidates with HCC exceptions receive increases every 3 months</a:t>
            </a:r>
          </a:p>
          <a:p>
            <a:pPr lvl="1"/>
            <a:r>
              <a:rPr lang="en-US" altLang="en-US" sz="2800" dirty="0"/>
              <a:t>Most patients treated (90%), many with stable tumors</a:t>
            </a:r>
          </a:p>
          <a:p>
            <a:r>
              <a:rPr lang="en-US" altLang="en-US" dirty="0"/>
              <a:t>Capped candidates will still receive priority for local offers</a:t>
            </a:r>
          </a:p>
          <a:p>
            <a:r>
              <a:rPr lang="en-US" altLang="en-US" dirty="0"/>
              <a:t>May petition the RRB if need for higher priority is demonstrated</a:t>
            </a:r>
          </a:p>
          <a:p>
            <a:endParaRPr lang="en-US" dirty="0"/>
          </a:p>
        </p:txBody>
      </p:sp>
      <p:sp>
        <p:nvSpPr>
          <p:cNvPr id="3" name="Title 2"/>
          <p:cNvSpPr>
            <a:spLocks noGrp="1"/>
          </p:cNvSpPr>
          <p:nvPr>
            <p:ph type="title"/>
          </p:nvPr>
        </p:nvSpPr>
        <p:spPr/>
        <p:txBody>
          <a:bodyPr/>
          <a:lstStyle/>
          <a:p>
            <a:r>
              <a:rPr lang="en-US" dirty="0" smtClean="0"/>
              <a:t>Cap HCC Supporting Evidence</a:t>
            </a:r>
            <a:endParaRPr lang="en-US" dirty="0"/>
          </a:p>
        </p:txBody>
      </p:sp>
    </p:spTree>
    <p:extLst>
      <p:ext uri="{BB962C8B-B14F-4D97-AF65-F5344CB8AC3E}">
        <p14:creationId xmlns:p14="http://schemas.microsoft.com/office/powerpoint/2010/main" val="427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007242"/>
            <a:ext cx="8548414" cy="5164957"/>
          </a:xfrm>
        </p:spPr>
        <p:txBody>
          <a:bodyPr>
            <a:normAutofit lnSpcReduction="10000"/>
          </a:bodyPr>
          <a:lstStyle/>
          <a:p>
            <a:pPr marL="0" indent="0">
              <a:buNone/>
            </a:pPr>
            <a:r>
              <a:rPr lang="en-US" sz="2400" b="1" dirty="0"/>
              <a:t>Public Comment: </a:t>
            </a:r>
            <a:r>
              <a:rPr lang="en-US" sz="2400" dirty="0"/>
              <a:t>Proposal to Cap HCC Exception Score received 35 responses. Of these, 25 (71.43%) supported the proposal, 6 (17.14%) opposed the proposal, and 4 (11.43%) had no opinion. Of the 31 responses that included an opinion, 25 (80.65%) supported the proposal and 6 (19.35%) opposed the proposal.</a:t>
            </a:r>
          </a:p>
          <a:p>
            <a:pPr marL="0" indent="0">
              <a:buNone/>
            </a:pPr>
            <a:r>
              <a:rPr lang="en-US" sz="2400" b="1" dirty="0"/>
              <a:t>Regional Responses: </a:t>
            </a:r>
            <a:r>
              <a:rPr lang="en-US" sz="2400" dirty="0"/>
              <a:t>Approved by all Regions</a:t>
            </a:r>
          </a:p>
          <a:p>
            <a:pPr marL="0" indent="0">
              <a:buNone/>
            </a:pPr>
            <a:r>
              <a:rPr lang="en-US" sz="2400" b="1" dirty="0"/>
              <a:t>HCC </a:t>
            </a:r>
            <a:r>
              <a:rPr lang="en-US" sz="2400" b="1" dirty="0" smtClean="0"/>
              <a:t>Subcommittee </a:t>
            </a:r>
            <a:r>
              <a:rPr lang="en-US" sz="2400" b="1" dirty="0"/>
              <a:t>Recommendation: </a:t>
            </a:r>
            <a:r>
              <a:rPr lang="en-US" sz="2400" dirty="0"/>
              <a:t>Forward to the Board without substantial post public comment changes.</a:t>
            </a:r>
            <a:endParaRPr lang="en-US" sz="3200" dirty="0"/>
          </a:p>
          <a:p>
            <a:pPr marL="0" indent="0" algn="ctr">
              <a:buNone/>
            </a:pPr>
            <a:r>
              <a:rPr lang="en-US" dirty="0"/>
              <a:t>Committee unanimously voted in </a:t>
            </a:r>
            <a:r>
              <a:rPr lang="en-US" dirty="0" smtClean="0"/>
              <a:t>support: </a:t>
            </a:r>
          </a:p>
          <a:p>
            <a:pPr marL="0" indent="0" algn="ctr">
              <a:buNone/>
            </a:pPr>
            <a:r>
              <a:rPr lang="en-US" dirty="0" smtClean="0"/>
              <a:t>15 in favor: 0 opposed: 0 abstentions</a:t>
            </a:r>
            <a:endParaRPr lang="en-US" dirty="0"/>
          </a:p>
        </p:txBody>
      </p:sp>
      <p:sp>
        <p:nvSpPr>
          <p:cNvPr id="3" name="Title 2"/>
          <p:cNvSpPr>
            <a:spLocks noGrp="1"/>
          </p:cNvSpPr>
          <p:nvPr>
            <p:ph type="title"/>
          </p:nvPr>
        </p:nvSpPr>
        <p:spPr/>
        <p:txBody>
          <a:bodyPr/>
          <a:lstStyle/>
          <a:p>
            <a:r>
              <a:rPr lang="en-US" dirty="0" smtClean="0"/>
              <a:t>Public Comment</a:t>
            </a:r>
            <a:endParaRPr lang="en-US" dirty="0"/>
          </a:p>
        </p:txBody>
      </p:sp>
    </p:spTree>
    <p:extLst>
      <p:ext uri="{BB962C8B-B14F-4D97-AF65-F5344CB8AC3E}">
        <p14:creationId xmlns:p14="http://schemas.microsoft.com/office/powerpoint/2010/main" val="114746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7824105"/>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sp>
        <p:nvSpPr>
          <p:cNvPr id="3" name="TextBox 2"/>
          <p:cNvSpPr txBox="1"/>
          <p:nvPr/>
        </p:nvSpPr>
        <p:spPr>
          <a:xfrm>
            <a:off x="2574099" y="3733800"/>
            <a:ext cx="1600200" cy="338554"/>
          </a:xfrm>
          <a:prstGeom prst="rect">
            <a:avLst/>
          </a:prstGeom>
          <a:noFill/>
        </p:spPr>
        <p:txBody>
          <a:bodyPr wrap="square" rtlCol="0">
            <a:spAutoFit/>
          </a:bodyPr>
          <a:lstStyle/>
          <a:p>
            <a:r>
              <a:rPr lang="en-US" sz="1600" b="1" dirty="0" smtClean="0"/>
              <a:t>1,020/10,680</a:t>
            </a:r>
            <a:endParaRPr lang="en-US" sz="1600" b="1" dirty="0"/>
          </a:p>
        </p:txBody>
      </p:sp>
      <p:sp>
        <p:nvSpPr>
          <p:cNvPr id="8" name="TextBox 7"/>
          <p:cNvSpPr txBox="1"/>
          <p:nvPr/>
        </p:nvSpPr>
        <p:spPr>
          <a:xfrm>
            <a:off x="2590800" y="5105400"/>
            <a:ext cx="1447800" cy="338554"/>
          </a:xfrm>
          <a:prstGeom prst="rect">
            <a:avLst/>
          </a:prstGeom>
          <a:noFill/>
        </p:spPr>
        <p:txBody>
          <a:bodyPr wrap="square" rtlCol="0">
            <a:spAutoFit/>
          </a:bodyPr>
          <a:lstStyle/>
          <a:p>
            <a:r>
              <a:rPr lang="en-US" sz="1600" b="1" dirty="0" smtClean="0"/>
              <a:t>1,215/17,885</a:t>
            </a:r>
            <a:endParaRPr lang="en-US" sz="1600" b="1" dirty="0"/>
          </a:p>
        </p:txBody>
      </p:sp>
      <p:graphicFrame>
        <p:nvGraphicFramePr>
          <p:cNvPr id="9" name="Chart 8"/>
          <p:cNvGraphicFramePr>
            <a:graphicFrameLocks/>
          </p:cNvGraphicFramePr>
          <p:nvPr>
            <p:extLst>
              <p:ext uri="{D42A27DB-BD31-4B8C-83A1-F6EECF244321}">
                <p14:modId xmlns:p14="http://schemas.microsoft.com/office/powerpoint/2010/main" val="303810410"/>
              </p:ext>
            </p:extLst>
          </p:nvPr>
        </p:nvGraphicFramePr>
        <p:xfrm>
          <a:off x="4063282" y="3711879"/>
          <a:ext cx="4966418" cy="130492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p:cNvGraphicFramePr>
          <p:nvPr>
            <p:extLst>
              <p:ext uri="{D42A27DB-BD31-4B8C-83A1-F6EECF244321}">
                <p14:modId xmlns:p14="http://schemas.microsoft.com/office/powerpoint/2010/main" val="1784260140"/>
              </p:ext>
            </p:extLst>
          </p:nvPr>
        </p:nvGraphicFramePr>
        <p:xfrm>
          <a:off x="4061564" y="5069041"/>
          <a:ext cx="5082436" cy="109537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426515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srtr colors">
      <a:dk1>
        <a:srgbClr val="333366"/>
      </a:dk1>
      <a:lt1>
        <a:srgbClr val="FFFFFF"/>
      </a:lt1>
      <a:dk2>
        <a:srgbClr val="6C1B1D"/>
      </a:dk2>
      <a:lt2>
        <a:srgbClr val="808080"/>
      </a:lt2>
      <a:accent1>
        <a:srgbClr val="666699"/>
      </a:accent1>
      <a:accent2>
        <a:srgbClr val="333300"/>
      </a:accent2>
      <a:accent3>
        <a:srgbClr val="999966"/>
      </a:accent3>
      <a:accent4>
        <a:srgbClr val="333366"/>
      </a:accent4>
      <a:accent5>
        <a:srgbClr val="626000"/>
      </a:accent5>
      <a:accent6>
        <a:srgbClr val="494991"/>
      </a:accent6>
      <a:hlink>
        <a:srgbClr val="000082"/>
      </a:hlink>
      <a:folHlink>
        <a:srgbClr val="6C1B1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omment xmlns="807d2b1c-adf4-4795-b92a-f5e245800038">Increase Access</Comment>
    <Status xmlns="807d2b1c-adf4-4795-b92a-f5e245800038">Ready for Director Review</Status>
    <TaxCatchAll xmlns="c8f9c7e0-6682-419d-a909-cda05b6ce1a7"/>
    <Status_x0020__x002d__x0020_Policy xmlns="807d2b1c-adf4-4795-b92a-f5e245800038">Review pending</Status_x0020__x002d__x0020_Policy>
    <Status_x0020__x002d__x0020_Research xmlns="807d2b1c-adf4-4795-b92a-f5e245800038">Review pending</Status_x0020__x002d__x0020_Research>
    <Status_x0020__x002d__x0020_Counsel xmlns="807d2b1c-adf4-4795-b92a-f5e245800038">Review pending</Status_x0020__x002d__x0020_Counsel>
    <c4269b1b5a244d6cade965ef625899db xmlns="c8f9c7e0-6682-419d-a909-cda05b6ce1a7">
      <Terms xmlns="http://schemas.microsoft.com/office/infopath/2007/PartnerControls"/>
    </c4269b1b5a244d6cade965ef625899db>
  </documentManagement>
</p:properties>
</file>

<file path=customXml/itemProps1.xml><?xml version="1.0" encoding="utf-8"?>
<ds:datastoreItem xmlns:ds="http://schemas.openxmlformats.org/officeDocument/2006/customXml" ds:itemID="{FE86A709-B7F7-4D5E-B932-62E6F8080F48}"/>
</file>

<file path=customXml/itemProps2.xml><?xml version="1.0" encoding="utf-8"?>
<ds:datastoreItem xmlns:ds="http://schemas.openxmlformats.org/officeDocument/2006/customXml" ds:itemID="{FEF39315-0512-4A0F-B9DC-4F35010ACC40}"/>
</file>

<file path=customXml/itemProps3.xml><?xml version="1.0" encoding="utf-8"?>
<ds:datastoreItem xmlns:ds="http://schemas.openxmlformats.org/officeDocument/2006/customXml" ds:itemID="{13CE655D-DFF2-4C8C-B86C-38556415151E}"/>
</file>

<file path=docProps/app.xml><?xml version="1.0" encoding="utf-8"?>
<Properties xmlns="http://schemas.openxmlformats.org/officeDocument/2006/extended-properties" xmlns:vt="http://schemas.openxmlformats.org/officeDocument/2006/docPropsVTypes">
  <Template>template_nature</Template>
  <TotalTime>4140</TotalTime>
  <Words>1031</Words>
  <Application>Microsoft Office PowerPoint</Application>
  <PresentationFormat>On-screen Show (4:3)</PresentationFormat>
  <Paragraphs>81</Paragraphs>
  <Slides>11</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Myriad Pro</vt:lpstr>
      <vt:lpstr>Wingdings</vt:lpstr>
      <vt:lpstr>ヒラギノ角ゴ Pro W3</vt:lpstr>
      <vt:lpstr>Expo</vt:lpstr>
      <vt:lpstr>2_Custom Design</vt:lpstr>
      <vt:lpstr>Proposal to Cap the HCC Exception Score at 34 (Resolution 8)  Liver and Intestinal  Organ Transplantation Committee David Mulligan, MD Chair </vt:lpstr>
      <vt:lpstr>The Problem</vt:lpstr>
      <vt:lpstr>Strategic Plan</vt:lpstr>
      <vt:lpstr>Goal of the Proposal </vt:lpstr>
      <vt:lpstr>How the Proposal will Achieve its Goal</vt:lpstr>
      <vt:lpstr>Cap HCC Supporting Evidence</vt:lpstr>
      <vt:lpstr>Cap HCC Supporting Evidence</vt:lpstr>
      <vt:lpstr>Public Comment</vt:lpstr>
      <vt:lpstr>Overall Project Impact</vt:lpstr>
      <vt:lpstr>RESOLUTION 8, Page 17</vt:lpstr>
      <vt:lpstr>Thank you for your consideration. Questions?</vt:lpstr>
    </vt:vector>
  </TitlesOfParts>
  <Company>Duke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Archer-Hayes</dc:creator>
  <cp:lastModifiedBy>Ashley Archer-Hayes</cp:lastModifiedBy>
  <cp:revision>144</cp:revision>
  <dcterms:created xsi:type="dcterms:W3CDTF">2014-04-10T02:25:23Z</dcterms:created>
  <dcterms:modified xsi:type="dcterms:W3CDTF">2014-11-05T19:47:39Z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Order">
    <vt:r8>30900</vt:r8>
  </property>
  <property fmtid="{D5CDD505-2E9C-101B-9397-08002B2CF9AE}" pid="4" name="xd_ProgID">
    <vt:lpwstr/>
  </property>
  <property fmtid="{D5CDD505-2E9C-101B-9397-08002B2CF9AE}" pid="5" name="TemplateUrl">
    <vt:lpwstr/>
  </property>
  <property fmtid="{D5CDD505-2E9C-101B-9397-08002B2CF9AE}" pid="6" name="Committee">
    <vt:lpwstr/>
  </property>
</Properties>
</file>