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2.xml" ContentType="application/vnd.openxmlformats-officedocument.drawingml.chart+xml"/>
  <Override PartName="/ppt/drawings/drawing1.xml" ContentType="application/vnd.openxmlformats-officedocument.drawingml.chartshape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2.xml" ContentType="application/vnd.openxmlformats-officedocument.themeOverride+xml"/>
  <Override PartName="/ppt/charts/chart4.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3.xml" ContentType="application/vnd.openxmlformats-officedocument.themeOverr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5" r:id="rId4"/>
    <p:sldMasterId id="2147483678" r:id="rId5"/>
  </p:sldMasterIdLst>
  <p:notesMasterIdLst>
    <p:notesMasterId r:id="rId21"/>
  </p:notesMasterIdLst>
  <p:handoutMasterIdLst>
    <p:handoutMasterId r:id="rId22"/>
  </p:handoutMasterIdLst>
  <p:sldIdLst>
    <p:sldId id="451" r:id="rId6"/>
    <p:sldId id="455" r:id="rId7"/>
    <p:sldId id="453" r:id="rId8"/>
    <p:sldId id="452" r:id="rId9"/>
    <p:sldId id="470" r:id="rId10"/>
    <p:sldId id="466" r:id="rId11"/>
    <p:sldId id="467" r:id="rId12"/>
    <p:sldId id="468" r:id="rId13"/>
    <p:sldId id="454" r:id="rId14"/>
    <p:sldId id="465" r:id="rId15"/>
    <p:sldId id="464" r:id="rId16"/>
    <p:sldId id="473" r:id="rId17"/>
    <p:sldId id="471" r:id="rId18"/>
    <p:sldId id="463" r:id="rId19"/>
    <p:sldId id="472" r:id="rId20"/>
  </p:sldIdLst>
  <p:sldSz cx="9144000" cy="6858000" type="screen4x3"/>
  <p:notesSz cx="7315200" cy="9601200"/>
  <p:defaultTextStyle>
    <a:defPPr>
      <a:defRPr lang="en-US"/>
    </a:defPPr>
    <a:lvl1pPr algn="l" rtl="0" eaLnBrk="0" fontAlgn="base" hangingPunct="0">
      <a:spcBef>
        <a:spcPct val="0"/>
      </a:spcBef>
      <a:spcAft>
        <a:spcPct val="0"/>
      </a:spcAft>
      <a:defRPr sz="2400" kern="1200">
        <a:solidFill>
          <a:schemeClr val="tx1"/>
        </a:solidFill>
        <a:latin typeface="Arial" charset="0"/>
        <a:ea typeface="ヒラギノ角ゴ Pro W3" pitchFamily="1" charset="-128"/>
        <a:cs typeface="+mn-cs"/>
      </a:defRPr>
    </a:lvl1pPr>
    <a:lvl2pPr marL="457200" algn="l" rtl="0" eaLnBrk="0" fontAlgn="base" hangingPunct="0">
      <a:spcBef>
        <a:spcPct val="0"/>
      </a:spcBef>
      <a:spcAft>
        <a:spcPct val="0"/>
      </a:spcAft>
      <a:defRPr sz="2400" kern="1200">
        <a:solidFill>
          <a:schemeClr val="tx1"/>
        </a:solidFill>
        <a:latin typeface="Arial" charset="0"/>
        <a:ea typeface="ヒラギノ角ゴ Pro W3" pitchFamily="1" charset="-128"/>
        <a:cs typeface="+mn-cs"/>
      </a:defRPr>
    </a:lvl2pPr>
    <a:lvl3pPr marL="914400" algn="l" rtl="0" eaLnBrk="0" fontAlgn="base" hangingPunct="0">
      <a:spcBef>
        <a:spcPct val="0"/>
      </a:spcBef>
      <a:spcAft>
        <a:spcPct val="0"/>
      </a:spcAft>
      <a:defRPr sz="2400" kern="1200">
        <a:solidFill>
          <a:schemeClr val="tx1"/>
        </a:solidFill>
        <a:latin typeface="Arial" charset="0"/>
        <a:ea typeface="ヒラギノ角ゴ Pro W3" pitchFamily="1" charset="-128"/>
        <a:cs typeface="+mn-cs"/>
      </a:defRPr>
    </a:lvl3pPr>
    <a:lvl4pPr marL="1371600" algn="l" rtl="0" eaLnBrk="0" fontAlgn="base" hangingPunct="0">
      <a:spcBef>
        <a:spcPct val="0"/>
      </a:spcBef>
      <a:spcAft>
        <a:spcPct val="0"/>
      </a:spcAft>
      <a:defRPr sz="2400" kern="1200">
        <a:solidFill>
          <a:schemeClr val="tx1"/>
        </a:solidFill>
        <a:latin typeface="Arial" charset="0"/>
        <a:ea typeface="ヒラギノ角ゴ Pro W3" pitchFamily="1" charset="-128"/>
        <a:cs typeface="+mn-cs"/>
      </a:defRPr>
    </a:lvl4pPr>
    <a:lvl5pPr marL="1828800" algn="l" rtl="0" eaLnBrk="0" fontAlgn="base" hangingPunct="0">
      <a:spcBef>
        <a:spcPct val="0"/>
      </a:spcBef>
      <a:spcAft>
        <a:spcPct val="0"/>
      </a:spcAft>
      <a:defRPr sz="2400" kern="1200">
        <a:solidFill>
          <a:schemeClr val="tx1"/>
        </a:solidFill>
        <a:latin typeface="Arial" charset="0"/>
        <a:ea typeface="ヒラギノ角ゴ Pro W3" pitchFamily="1" charset="-128"/>
        <a:cs typeface="+mn-cs"/>
      </a:defRPr>
    </a:lvl5pPr>
    <a:lvl6pPr marL="2286000" algn="l" defTabSz="914400" rtl="0" eaLnBrk="1" latinLnBrk="0" hangingPunct="1">
      <a:defRPr sz="2400" kern="1200">
        <a:solidFill>
          <a:schemeClr val="tx1"/>
        </a:solidFill>
        <a:latin typeface="Arial" charset="0"/>
        <a:ea typeface="ヒラギノ角ゴ Pro W3" pitchFamily="1" charset="-128"/>
        <a:cs typeface="+mn-cs"/>
      </a:defRPr>
    </a:lvl6pPr>
    <a:lvl7pPr marL="2743200" algn="l" defTabSz="914400" rtl="0" eaLnBrk="1" latinLnBrk="0" hangingPunct="1">
      <a:defRPr sz="2400" kern="1200">
        <a:solidFill>
          <a:schemeClr val="tx1"/>
        </a:solidFill>
        <a:latin typeface="Arial" charset="0"/>
        <a:ea typeface="ヒラギノ角ゴ Pro W3" pitchFamily="1" charset="-128"/>
        <a:cs typeface="+mn-cs"/>
      </a:defRPr>
    </a:lvl7pPr>
    <a:lvl8pPr marL="3200400" algn="l" defTabSz="914400" rtl="0" eaLnBrk="1" latinLnBrk="0" hangingPunct="1">
      <a:defRPr sz="2400" kern="1200">
        <a:solidFill>
          <a:schemeClr val="tx1"/>
        </a:solidFill>
        <a:latin typeface="Arial" charset="0"/>
        <a:ea typeface="ヒラギノ角ゴ Pro W3" pitchFamily="1" charset="-128"/>
        <a:cs typeface="+mn-cs"/>
      </a:defRPr>
    </a:lvl8pPr>
    <a:lvl9pPr marL="3657600" algn="l" defTabSz="914400" rtl="0" eaLnBrk="1" latinLnBrk="0" hangingPunct="1">
      <a:defRPr sz="2400" kern="1200">
        <a:solidFill>
          <a:schemeClr val="tx1"/>
        </a:solidFill>
        <a:latin typeface="Arial" charset="0"/>
        <a:ea typeface="ヒラギノ角ゴ Pro W3" pitchFamily="1"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k Edwards" initials="EE" lastIdx="16" clrIdx="0">
    <p:extLst>
      <p:ext uri="{19B8F6BF-5375-455C-9EA6-DF929625EA0E}">
        <p15:presenceInfo xmlns:p15="http://schemas.microsoft.com/office/powerpoint/2012/main" userId="S-1-5-21-3838001524-2532167733-2738084025-2216" providerId="AD"/>
      </p:ext>
    </p:extLst>
  </p:cmAuthor>
  <p:cmAuthor id="2" name="Ashley Archer-Hayes" initials="AA" lastIdx="6" clrIdx="1">
    <p:extLst>
      <p:ext uri="{19B8F6BF-5375-455C-9EA6-DF929625EA0E}">
        <p15:presenceInfo xmlns:p15="http://schemas.microsoft.com/office/powerpoint/2012/main" userId="S-1-5-21-3838001524-2532167733-2738084025-11627" providerId="AD"/>
      </p:ext>
    </p:extLst>
  </p:cmAuthor>
  <p:cmAuthor id="3" name="Ann Harper" initials="AH" lastIdx="8" clrIdx="2">
    <p:extLst>
      <p:ext uri="{19B8F6BF-5375-455C-9EA6-DF929625EA0E}">
        <p15:presenceInfo xmlns:p15="http://schemas.microsoft.com/office/powerpoint/2012/main" userId="S-1-5-21-3838001524-2532167733-2738084025-2210" providerId="AD"/>
      </p:ext>
    </p:extLst>
  </p:cmAuthor>
  <p:cmAuthor id="4" name="James B. Alcorn" initials="JBA" lastIdx="7" clrIdx="3">
    <p:extLst>
      <p:ext uri="{19B8F6BF-5375-455C-9EA6-DF929625EA0E}">
        <p15:presenceInfo xmlns:p15="http://schemas.microsoft.com/office/powerpoint/2012/main" userId="S-1-5-21-3838001524-2532167733-2738084025-8390" providerId="AD"/>
      </p:ext>
    </p:extLst>
  </p:cmAuthor>
  <p:cmAuthor id="5" name="Shandie Covington" initials="SC" lastIdx="6" clrIdx="4">
    <p:extLst>
      <p:ext uri="{19B8F6BF-5375-455C-9EA6-DF929625EA0E}">
        <p15:presenceInfo xmlns:p15="http://schemas.microsoft.com/office/powerpoint/2012/main" userId="S-1-5-21-3838001524-2532167733-2738084025-153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636B4"/>
    <a:srgbClr val="969696"/>
    <a:srgbClr val="003698"/>
    <a:srgbClr val="003DA8"/>
    <a:srgbClr val="154DB5"/>
    <a:srgbClr val="162D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45" autoAdjust="0"/>
    <p:restoredTop sz="83164" autoAdjust="0"/>
  </p:normalViewPr>
  <p:slideViewPr>
    <p:cSldViewPr>
      <p:cViewPr varScale="1">
        <p:scale>
          <a:sx n="58" d="100"/>
          <a:sy n="58" d="100"/>
        </p:scale>
        <p:origin x="984" y="72"/>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notesViewPr>
    <p:cSldViewPr>
      <p:cViewPr varScale="1">
        <p:scale>
          <a:sx n="64" d="100"/>
          <a:sy n="64" d="100"/>
        </p:scale>
        <p:origin x="3204"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oleObject" Target="file:///C:\Users\DSchladt\Documents\SAM\LI2012_04\Output%20files\waitlist_tx_rates_11feb13.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strRef>
              <c:f>Sheet2!$I$7</c:f>
              <c:strCache>
                <c:ptCount val="1"/>
                <c:pt idx="0">
                  <c:v>HCC</c:v>
                </c:pt>
              </c:strCache>
            </c:strRef>
          </c:tx>
          <c:spPr>
            <a:ln>
              <a:noFill/>
            </a:ln>
          </c:spPr>
          <c:marker>
            <c:symbol val="diamond"/>
            <c:size val="7"/>
            <c:spPr>
              <a:solidFill>
                <a:schemeClr val="accent2"/>
              </a:solidFill>
              <a:ln w="76200">
                <a:solidFill>
                  <a:schemeClr val="accent2"/>
                </a:solidFill>
              </a:ln>
            </c:spPr>
          </c:marker>
          <c:errBars>
            <c:errDir val="y"/>
            <c:errBarType val="both"/>
            <c:errValType val="cust"/>
            <c:noEndCap val="0"/>
            <c:plus>
              <c:numRef>
                <c:f>Sheet2!$G$13:$G$16</c:f>
                <c:numCache>
                  <c:formatCode>General</c:formatCode>
                  <c:ptCount val="4"/>
                  <c:pt idx="0">
                    <c:v>2.6700000000000017</c:v>
                  </c:pt>
                  <c:pt idx="1">
                    <c:v>2.8200000000000074</c:v>
                  </c:pt>
                  <c:pt idx="2">
                    <c:v>1.25</c:v>
                  </c:pt>
                  <c:pt idx="3">
                    <c:v>1.7800000000000011</c:v>
                  </c:pt>
                </c:numCache>
              </c:numRef>
            </c:plus>
            <c:minus>
              <c:numRef>
                <c:f>Sheet2!$H$13:$H$16</c:f>
                <c:numCache>
                  <c:formatCode>General</c:formatCode>
                  <c:ptCount val="4"/>
                  <c:pt idx="0">
                    <c:v>2.3400000000000034</c:v>
                  </c:pt>
                  <c:pt idx="1">
                    <c:v>2.879999999999995</c:v>
                  </c:pt>
                  <c:pt idx="2">
                    <c:v>1.6400000000000008</c:v>
                  </c:pt>
                  <c:pt idx="3">
                    <c:v>3.09</c:v>
                  </c:pt>
                </c:numCache>
              </c:numRef>
            </c:minus>
            <c:spPr>
              <a:ln w="38100"/>
            </c:spPr>
          </c:errBars>
          <c:cat>
            <c:strRef>
              <c:f>Sheet2!$B$8:$B$11</c:f>
              <c:strCache>
                <c:ptCount val="4"/>
                <c:pt idx="0">
                  <c:v>Current Policy </c:v>
                </c:pt>
                <c:pt idx="1">
                  <c:v>3 Month Delay </c:v>
                </c:pt>
                <c:pt idx="2">
                  <c:v>6 Month Delay </c:v>
                </c:pt>
                <c:pt idx="3">
                  <c:v>9 Month Delay </c:v>
                </c:pt>
              </c:strCache>
            </c:strRef>
          </c:cat>
          <c:val>
            <c:numRef>
              <c:f>Sheet2!$I$8:$I$11</c:f>
              <c:numCache>
                <c:formatCode>General</c:formatCode>
                <c:ptCount val="4"/>
                <c:pt idx="0">
                  <c:v>108.7</c:v>
                </c:pt>
                <c:pt idx="1">
                  <c:v>64.989999999999995</c:v>
                </c:pt>
                <c:pt idx="2">
                  <c:v>44.220000000000006</c:v>
                </c:pt>
                <c:pt idx="3">
                  <c:v>33.6</c:v>
                </c:pt>
              </c:numCache>
            </c:numRef>
          </c:val>
          <c:smooth val="0"/>
        </c:ser>
        <c:ser>
          <c:idx val="1"/>
          <c:order val="1"/>
          <c:tx>
            <c:strRef>
              <c:f>Sheet2!$L$7</c:f>
              <c:strCache>
                <c:ptCount val="1"/>
                <c:pt idx="0">
                  <c:v>Non-HCC</c:v>
                </c:pt>
              </c:strCache>
            </c:strRef>
          </c:tx>
          <c:spPr>
            <a:ln>
              <a:noFill/>
            </a:ln>
          </c:spPr>
          <c:marker>
            <c:symbol val="diamond"/>
            <c:size val="7"/>
            <c:spPr>
              <a:solidFill>
                <a:schemeClr val="accent1"/>
              </a:solidFill>
              <a:ln w="76200">
                <a:solidFill>
                  <a:schemeClr val="accent1"/>
                </a:solidFill>
              </a:ln>
            </c:spPr>
          </c:marker>
          <c:errBars>
            <c:errDir val="y"/>
            <c:errBarType val="both"/>
            <c:errValType val="cust"/>
            <c:noEndCap val="0"/>
            <c:plus>
              <c:numRef>
                <c:f>Sheet2!$J$13:$J$16</c:f>
                <c:numCache>
                  <c:formatCode>General</c:formatCode>
                  <c:ptCount val="4"/>
                  <c:pt idx="0">
                    <c:v>0.25</c:v>
                  </c:pt>
                  <c:pt idx="1">
                    <c:v>0.29999999999999727</c:v>
                  </c:pt>
                  <c:pt idx="2">
                    <c:v>0.28000000000000119</c:v>
                  </c:pt>
                  <c:pt idx="3">
                    <c:v>0.42999999999999983</c:v>
                  </c:pt>
                </c:numCache>
              </c:numRef>
            </c:plus>
            <c:minus>
              <c:numRef>
                <c:f>Sheet2!$K$13:$K$16</c:f>
                <c:numCache>
                  <c:formatCode>General</c:formatCode>
                  <c:ptCount val="4"/>
                  <c:pt idx="0">
                    <c:v>0.30999999999999883</c:v>
                  </c:pt>
                  <c:pt idx="1">
                    <c:v>0.39000000000000062</c:v>
                  </c:pt>
                  <c:pt idx="2">
                    <c:v>0.25999999999999807</c:v>
                  </c:pt>
                  <c:pt idx="3">
                    <c:v>0.28999999999999926</c:v>
                  </c:pt>
                </c:numCache>
              </c:numRef>
            </c:minus>
          </c:errBars>
          <c:cat>
            <c:strRef>
              <c:f>Sheet2!$B$8:$B$11</c:f>
              <c:strCache>
                <c:ptCount val="4"/>
                <c:pt idx="0">
                  <c:v>Current Policy </c:v>
                </c:pt>
                <c:pt idx="1">
                  <c:v>3 Month Delay </c:v>
                </c:pt>
                <c:pt idx="2">
                  <c:v>6 Month Delay </c:v>
                </c:pt>
                <c:pt idx="3">
                  <c:v>9 Month Delay </c:v>
                </c:pt>
              </c:strCache>
            </c:strRef>
          </c:cat>
          <c:val>
            <c:numRef>
              <c:f>Sheet2!$L$8:$L$11</c:f>
              <c:numCache>
                <c:formatCode>General</c:formatCode>
                <c:ptCount val="4"/>
                <c:pt idx="0">
                  <c:v>30.110000000000003</c:v>
                </c:pt>
                <c:pt idx="1">
                  <c:v>32.5</c:v>
                </c:pt>
                <c:pt idx="2">
                  <c:v>33.910000000000004</c:v>
                </c:pt>
                <c:pt idx="3">
                  <c:v>34.809999999999995</c:v>
                </c:pt>
              </c:numCache>
            </c:numRef>
          </c:val>
          <c:smooth val="0"/>
        </c:ser>
        <c:dLbls>
          <c:showLegendKey val="0"/>
          <c:showVal val="0"/>
          <c:showCatName val="0"/>
          <c:showSerName val="0"/>
          <c:showPercent val="0"/>
          <c:showBubbleSize val="0"/>
        </c:dLbls>
        <c:marker val="1"/>
        <c:smooth val="0"/>
        <c:axId val="225215712"/>
        <c:axId val="225215320"/>
      </c:lineChart>
      <c:catAx>
        <c:axId val="225215712"/>
        <c:scaling>
          <c:orientation val="minMax"/>
        </c:scaling>
        <c:delete val="0"/>
        <c:axPos val="b"/>
        <c:numFmt formatCode="General" sourceLinked="0"/>
        <c:majorTickMark val="out"/>
        <c:minorTickMark val="none"/>
        <c:tickLblPos val="nextTo"/>
        <c:txPr>
          <a:bodyPr rot="-2700000"/>
          <a:lstStyle/>
          <a:p>
            <a:pPr>
              <a:defRPr/>
            </a:pPr>
            <a:endParaRPr lang="en-US"/>
          </a:p>
        </c:txPr>
        <c:crossAx val="225215320"/>
        <c:crosses val="autoZero"/>
        <c:auto val="1"/>
        <c:lblAlgn val="ctr"/>
        <c:lblOffset val="100"/>
        <c:noMultiLvlLbl val="0"/>
      </c:catAx>
      <c:valAx>
        <c:axId val="225215320"/>
        <c:scaling>
          <c:orientation val="minMax"/>
          <c:max val="140"/>
        </c:scaling>
        <c:delete val="0"/>
        <c:axPos val="l"/>
        <c:majorGridlines/>
        <c:title>
          <c:tx>
            <c:rich>
              <a:bodyPr rot="-5400000" vert="horz"/>
              <a:lstStyle/>
              <a:p>
                <a:pPr>
                  <a:defRPr sz="1600" baseline="0">
                    <a:latin typeface="Arial" panose="020B0604020202020204" pitchFamily="34" charset="0"/>
                  </a:defRPr>
                </a:pPr>
                <a:r>
                  <a:rPr lang="en-US" sz="1600" b="0" baseline="0" dirty="0">
                    <a:solidFill>
                      <a:schemeClr val="bg1"/>
                    </a:solidFill>
                    <a:latin typeface="Arial" panose="020B0604020202020204" pitchFamily="34" charset="0"/>
                  </a:rPr>
                  <a:t>Rate per 100 Person Years</a:t>
                </a:r>
              </a:p>
            </c:rich>
          </c:tx>
          <c:layout/>
          <c:overlay val="0"/>
        </c:title>
        <c:numFmt formatCode="General" sourceLinked="1"/>
        <c:majorTickMark val="out"/>
        <c:minorTickMark val="none"/>
        <c:tickLblPos val="nextTo"/>
        <c:txPr>
          <a:bodyPr/>
          <a:lstStyle/>
          <a:p>
            <a:pPr>
              <a:defRPr sz="1600" baseline="0">
                <a:solidFill>
                  <a:schemeClr val="bg1"/>
                </a:solidFill>
                <a:latin typeface="Arial" panose="020B0604020202020204" pitchFamily="34" charset="0"/>
              </a:defRPr>
            </a:pPr>
            <a:endParaRPr lang="en-US"/>
          </a:p>
        </c:txPr>
        <c:crossAx val="225215712"/>
        <c:crosses val="autoZero"/>
        <c:crossBetween val="between"/>
      </c:valAx>
      <c:dTable>
        <c:showHorzBorder val="1"/>
        <c:showVertBorder val="1"/>
        <c:showOutline val="1"/>
        <c:showKeys val="1"/>
        <c:txPr>
          <a:bodyPr/>
          <a:lstStyle/>
          <a:p>
            <a:pPr rtl="0">
              <a:defRPr sz="1600" baseline="0">
                <a:solidFill>
                  <a:schemeClr val="bg1"/>
                </a:solidFill>
                <a:latin typeface="Arial" panose="020B0604020202020204" pitchFamily="34" charset="0"/>
              </a:defRPr>
            </a:pPr>
            <a:endParaRPr lang="en-US"/>
          </a:p>
        </c:txPr>
      </c:dTable>
      <c:spPr>
        <a:noFill/>
        <a:ln>
          <a:solidFill>
            <a:schemeClr val="bg1"/>
          </a:solidFill>
        </a:ln>
      </c:spPr>
    </c:plotArea>
    <c:plotVisOnly val="1"/>
    <c:dispBlanksAs val="gap"/>
    <c:showDLblsOverMax val="0"/>
  </c:chart>
  <c:spPr>
    <a:solidFill>
      <a:srgbClr val="263B86"/>
    </a:solidFill>
  </c:sp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055979744956123"/>
          <c:y val="6.3990694345025051E-2"/>
          <c:w val="0.71384515942164328"/>
          <c:h val="0.74063497410417278"/>
        </c:manualLayout>
      </c:layout>
      <c:barChart>
        <c:barDir val="col"/>
        <c:grouping val="clustered"/>
        <c:varyColors val="0"/>
        <c:ser>
          <c:idx val="0"/>
          <c:order val="0"/>
          <c:tx>
            <c:strRef>
              <c:f>Sheet1!$B$1</c:f>
              <c:strCache>
                <c:ptCount val="1"/>
                <c:pt idx="0">
                  <c:v>HCC (Standard)</c:v>
                </c:pt>
              </c:strCache>
            </c:strRef>
          </c:tx>
          <c:spPr>
            <a:solidFill>
              <a:schemeClr val="bg2">
                <a:lumMod val="20000"/>
                <a:lumOff val="80000"/>
              </a:schemeClr>
            </a:solidFill>
          </c:spPr>
          <c:invertIfNegative val="0"/>
          <c:dLbls>
            <c:dLbl>
              <c:idx val="2"/>
              <c:layout>
                <c:manualLayout>
                  <c:x val="-1.1589534338009149E-2"/>
                  <c:y val="0"/>
                </c:manualLayout>
              </c:layout>
              <c:spPr/>
              <c:txPr>
                <a:bodyPr/>
                <a:lstStyle/>
                <a:p>
                  <a:pPr>
                    <a:defRPr sz="1581" b="1" baseline="0">
                      <a:solidFill>
                        <a:schemeClr val="tx1"/>
                      </a:solidFill>
                      <a:latin typeface="Arial" panose="020B0604020202020204" pitchFamily="34" charset="0"/>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ext>
              </c:extLst>
            </c:dLbl>
            <c:dLbl>
              <c:idx val="4"/>
              <c:layout/>
              <c:spPr/>
              <c:txPr>
                <a:bodyPr/>
                <a:lstStyle/>
                <a:p>
                  <a:pPr>
                    <a:defRPr sz="1581" b="1" baseline="0">
                      <a:solidFill>
                        <a:schemeClr val="tx1"/>
                      </a:solidFill>
                      <a:latin typeface="Arial" panose="020B0604020202020204" pitchFamily="34" charset="0"/>
                    </a:defRPr>
                  </a:pPr>
                  <a:endParaRPr lang="en-US"/>
                </a:p>
              </c:txPr>
              <c:showLegendKey val="0"/>
              <c:showVal val="1"/>
              <c:showCatName val="0"/>
              <c:showSerName val="0"/>
              <c:showPercent val="0"/>
              <c:showBubbleSize val="0"/>
              <c:extLst>
                <c:ext xmlns:c15="http://schemas.microsoft.com/office/drawing/2012/chart" uri="{CE6537A1-D6FC-4f65-9D91-7224C49458BB}">
                  <c15:layout/>
                </c:ext>
              </c:extLst>
            </c:dLbl>
            <c:dLbl>
              <c:idx val="11"/>
              <c:layout>
                <c:manualLayout>
                  <c:x val="-1.3245033112582809E-2"/>
                  <c:y val="5.4945054945054984E-3"/>
                </c:manualLayout>
              </c:layout>
              <c:spPr/>
              <c:txPr>
                <a:bodyPr/>
                <a:lstStyle/>
                <a:p>
                  <a:pPr>
                    <a:defRPr sz="1581" b="1" baseline="0">
                      <a:solidFill>
                        <a:schemeClr val="tx1"/>
                      </a:solidFill>
                      <a:latin typeface="Arial" panose="020B0604020202020204" pitchFamily="34" charset="0"/>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wrap="square" lIns="38100" tIns="19050" rIns="38100" bIns="19050" anchor="ctr">
                <a:spAutoFit/>
              </a:bodyPr>
              <a:lstStyle/>
              <a:p>
                <a:pPr>
                  <a:defRPr b="1">
                    <a:solidFill>
                      <a:schemeClr val="tx1"/>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Sheet1!$A$2:$A$13</c:f>
              <c:strCache>
                <c:ptCount val="12"/>
                <c:pt idx="0">
                  <c:v>1</c:v>
                </c:pt>
                <c:pt idx="1">
                  <c:v>2</c:v>
                </c:pt>
                <c:pt idx="2">
                  <c:v>3</c:v>
                </c:pt>
                <c:pt idx="3">
                  <c:v>4</c:v>
                </c:pt>
                <c:pt idx="4">
                  <c:v>5</c:v>
                </c:pt>
                <c:pt idx="5">
                  <c:v>6</c:v>
                </c:pt>
                <c:pt idx="6">
                  <c:v>7</c:v>
                </c:pt>
                <c:pt idx="7">
                  <c:v>8</c:v>
                </c:pt>
                <c:pt idx="8">
                  <c:v>9</c:v>
                </c:pt>
                <c:pt idx="9">
                  <c:v>10</c:v>
                </c:pt>
                <c:pt idx="10">
                  <c:v>11</c:v>
                </c:pt>
                <c:pt idx="11">
                  <c:v>US</c:v>
                </c:pt>
              </c:strCache>
            </c:strRef>
          </c:cat>
          <c:val>
            <c:numRef>
              <c:f>Sheet1!$B$2:$B$13</c:f>
              <c:numCache>
                <c:formatCode>General</c:formatCode>
                <c:ptCount val="12"/>
                <c:pt idx="0">
                  <c:v>15.5</c:v>
                </c:pt>
                <c:pt idx="1">
                  <c:v>17.5</c:v>
                </c:pt>
                <c:pt idx="2">
                  <c:v>4.8</c:v>
                </c:pt>
                <c:pt idx="3">
                  <c:v>13.2</c:v>
                </c:pt>
                <c:pt idx="4">
                  <c:v>21.7</c:v>
                </c:pt>
                <c:pt idx="5">
                  <c:v>18.7</c:v>
                </c:pt>
                <c:pt idx="6">
                  <c:v>11.4</c:v>
                </c:pt>
                <c:pt idx="7">
                  <c:v>11.2</c:v>
                </c:pt>
                <c:pt idx="8">
                  <c:v>16.7</c:v>
                </c:pt>
                <c:pt idx="9">
                  <c:v>7</c:v>
                </c:pt>
                <c:pt idx="10">
                  <c:v>7.4</c:v>
                </c:pt>
                <c:pt idx="11">
                  <c:v>13.9</c:v>
                </c:pt>
              </c:numCache>
            </c:numRef>
          </c:val>
        </c:ser>
        <c:ser>
          <c:idx val="2"/>
          <c:order val="1"/>
          <c:tx>
            <c:strRef>
              <c:f>Sheet1!$D$1</c:f>
              <c:strCache>
                <c:ptCount val="1"/>
                <c:pt idx="0">
                  <c:v>Non-HCC</c:v>
                </c:pt>
              </c:strCache>
            </c:strRef>
          </c:tx>
          <c:spPr>
            <a:solidFill>
              <a:schemeClr val="tx2"/>
            </a:solidFill>
          </c:spPr>
          <c:invertIfNegative val="0"/>
          <c:dLbls>
            <c:dLbl>
              <c:idx val="0"/>
              <c:layout/>
              <c:spPr/>
              <c:txPr>
                <a:bodyPr/>
                <a:lstStyle/>
                <a:p>
                  <a:pPr>
                    <a:defRPr sz="1581" b="1" baseline="0">
                      <a:solidFill>
                        <a:schemeClr val="tx1"/>
                      </a:solidFill>
                      <a:latin typeface="Arial" panose="020B0604020202020204" pitchFamily="34" charset="0"/>
                    </a:defRPr>
                  </a:pPr>
                  <a:endParaRPr lang="en-US"/>
                </a:p>
              </c:txPr>
              <c:showLegendKey val="0"/>
              <c:showVal val="1"/>
              <c:showCatName val="0"/>
              <c:showSerName val="0"/>
              <c:showPercent val="0"/>
              <c:showBubbleSize val="0"/>
              <c:extLst>
                <c:ext xmlns:c15="http://schemas.microsoft.com/office/drawing/2012/chart" uri="{CE6537A1-D6FC-4f65-9D91-7224C49458BB}">
                  <c15:layout/>
                </c:ext>
              </c:extLst>
            </c:dLbl>
            <c:dLbl>
              <c:idx val="2"/>
              <c:layout/>
              <c:spPr/>
              <c:txPr>
                <a:bodyPr/>
                <a:lstStyle/>
                <a:p>
                  <a:pPr>
                    <a:defRPr sz="1581" b="1" baseline="0">
                      <a:solidFill>
                        <a:schemeClr val="tx1"/>
                      </a:solidFill>
                      <a:latin typeface="Arial" panose="020B0604020202020204" pitchFamily="34" charset="0"/>
                    </a:defRPr>
                  </a:pPr>
                  <a:endParaRPr lang="en-US"/>
                </a:p>
              </c:txPr>
              <c:showLegendKey val="0"/>
              <c:showVal val="1"/>
              <c:showCatName val="0"/>
              <c:showSerName val="0"/>
              <c:showPercent val="0"/>
              <c:showBubbleSize val="0"/>
              <c:extLst>
                <c:ext xmlns:c15="http://schemas.microsoft.com/office/drawing/2012/chart" uri="{CE6537A1-D6FC-4f65-9D91-7224C49458BB}">
                  <c15:layout/>
                </c:ext>
              </c:extLst>
            </c:dLbl>
            <c:dLbl>
              <c:idx val="11"/>
              <c:layout/>
              <c:spPr/>
              <c:txPr>
                <a:bodyPr/>
                <a:lstStyle/>
                <a:p>
                  <a:pPr>
                    <a:defRPr sz="1581" b="1" baseline="0">
                      <a:solidFill>
                        <a:schemeClr val="tx1"/>
                      </a:solidFill>
                      <a:latin typeface="Arial" panose="020B0604020202020204" pitchFamily="34" charset="0"/>
                    </a:defRPr>
                  </a:pPr>
                  <a:endParaRPr lang="en-US"/>
                </a:p>
              </c:txP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wrap="square" lIns="38100" tIns="19050" rIns="38100" bIns="19050" anchor="ctr">
                <a:spAutoFit/>
              </a:bodyPr>
              <a:lstStyle/>
              <a:p>
                <a:pPr>
                  <a:defRPr b="1">
                    <a:solidFill>
                      <a:schemeClr val="tx1"/>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Sheet1!$A$2:$A$13</c:f>
              <c:strCache>
                <c:ptCount val="12"/>
                <c:pt idx="0">
                  <c:v>1</c:v>
                </c:pt>
                <c:pt idx="1">
                  <c:v>2</c:v>
                </c:pt>
                <c:pt idx="2">
                  <c:v>3</c:v>
                </c:pt>
                <c:pt idx="3">
                  <c:v>4</c:v>
                </c:pt>
                <c:pt idx="4">
                  <c:v>5</c:v>
                </c:pt>
                <c:pt idx="5">
                  <c:v>6</c:v>
                </c:pt>
                <c:pt idx="6">
                  <c:v>7</c:v>
                </c:pt>
                <c:pt idx="7">
                  <c:v>8</c:v>
                </c:pt>
                <c:pt idx="8">
                  <c:v>9</c:v>
                </c:pt>
                <c:pt idx="9">
                  <c:v>10</c:v>
                </c:pt>
                <c:pt idx="10">
                  <c:v>11</c:v>
                </c:pt>
                <c:pt idx="11">
                  <c:v>US</c:v>
                </c:pt>
              </c:strCache>
            </c:strRef>
          </c:cat>
          <c:val>
            <c:numRef>
              <c:f>Sheet1!$D$2:$D$13</c:f>
              <c:numCache>
                <c:formatCode>General</c:formatCode>
                <c:ptCount val="12"/>
                <c:pt idx="0">
                  <c:v>23.2</c:v>
                </c:pt>
                <c:pt idx="1">
                  <c:v>20.7</c:v>
                </c:pt>
                <c:pt idx="2">
                  <c:v>12</c:v>
                </c:pt>
                <c:pt idx="3">
                  <c:v>17.7</c:v>
                </c:pt>
                <c:pt idx="4">
                  <c:v>20</c:v>
                </c:pt>
                <c:pt idx="5">
                  <c:v>20</c:v>
                </c:pt>
                <c:pt idx="6">
                  <c:v>19</c:v>
                </c:pt>
                <c:pt idx="7">
                  <c:v>14.5</c:v>
                </c:pt>
                <c:pt idx="8">
                  <c:v>20.399999999999999</c:v>
                </c:pt>
                <c:pt idx="9">
                  <c:v>17.600000000000001</c:v>
                </c:pt>
                <c:pt idx="10">
                  <c:v>12.4</c:v>
                </c:pt>
                <c:pt idx="11">
                  <c:v>17.7</c:v>
                </c:pt>
              </c:numCache>
            </c:numRef>
          </c:val>
        </c:ser>
        <c:dLbls>
          <c:showLegendKey val="0"/>
          <c:showVal val="0"/>
          <c:showCatName val="0"/>
          <c:showSerName val="0"/>
          <c:showPercent val="0"/>
          <c:showBubbleSize val="0"/>
        </c:dLbls>
        <c:gapWidth val="150"/>
        <c:axId val="224657184"/>
        <c:axId val="224657576"/>
      </c:barChart>
      <c:catAx>
        <c:axId val="224657184"/>
        <c:scaling>
          <c:orientation val="minMax"/>
        </c:scaling>
        <c:delete val="0"/>
        <c:axPos val="b"/>
        <c:title>
          <c:tx>
            <c:rich>
              <a:bodyPr/>
              <a:lstStyle/>
              <a:p>
                <a:pPr>
                  <a:defRPr sz="2346" b="0" i="0" u="none" strike="noStrike" baseline="0">
                    <a:solidFill>
                      <a:srgbClr val="FFFFFF"/>
                    </a:solidFill>
                    <a:latin typeface="Arial"/>
                    <a:ea typeface="Arial"/>
                    <a:cs typeface="Arial"/>
                  </a:defRPr>
                </a:pPr>
                <a:r>
                  <a:rPr lang="en-US"/>
                  <a:t>Region</a:t>
                </a:r>
              </a:p>
            </c:rich>
          </c:tx>
          <c:layout>
            <c:manualLayout>
              <c:xMode val="edge"/>
              <c:yMode val="edge"/>
              <c:x val="0.49581530587035433"/>
              <c:y val="0.89826359661740529"/>
            </c:manualLayout>
          </c:layout>
          <c:overlay val="0"/>
        </c:title>
        <c:numFmt formatCode="General" sourceLinked="1"/>
        <c:majorTickMark val="out"/>
        <c:minorTickMark val="none"/>
        <c:tickLblPos val="nextTo"/>
        <c:txPr>
          <a:bodyPr/>
          <a:lstStyle/>
          <a:p>
            <a:pPr>
              <a:defRPr b="1" baseline="0">
                <a:solidFill>
                  <a:schemeClr val="tx1"/>
                </a:solidFill>
              </a:defRPr>
            </a:pPr>
            <a:endParaRPr lang="en-US"/>
          </a:p>
        </c:txPr>
        <c:crossAx val="224657576"/>
        <c:crosses val="autoZero"/>
        <c:auto val="1"/>
        <c:lblAlgn val="ctr"/>
        <c:lblOffset val="100"/>
        <c:noMultiLvlLbl val="0"/>
      </c:catAx>
      <c:valAx>
        <c:axId val="224657576"/>
        <c:scaling>
          <c:orientation val="minMax"/>
        </c:scaling>
        <c:delete val="0"/>
        <c:axPos val="l"/>
        <c:majorGridlines>
          <c:spPr>
            <a:ln>
              <a:solidFill>
                <a:srgbClr val="DADADA">
                  <a:alpha val="56000"/>
                </a:srgbClr>
              </a:solidFill>
              <a:prstDash val="sysDash"/>
            </a:ln>
          </c:spPr>
        </c:majorGridlines>
        <c:title>
          <c:tx>
            <c:rich>
              <a:bodyPr/>
              <a:lstStyle/>
              <a:p>
                <a:pPr>
                  <a:defRPr sz="2346" b="0" i="0" u="none" strike="noStrike" baseline="0">
                    <a:solidFill>
                      <a:schemeClr val="tx1"/>
                    </a:solidFill>
                    <a:latin typeface="Arial"/>
                    <a:ea typeface="Arial"/>
                    <a:cs typeface="Arial"/>
                  </a:defRPr>
                </a:pPr>
                <a:r>
                  <a:rPr lang="en-US">
                    <a:solidFill>
                      <a:schemeClr val="tx1"/>
                    </a:solidFill>
                  </a:rPr>
                  <a:t>% Dropout</a:t>
                </a:r>
              </a:p>
            </c:rich>
          </c:tx>
          <c:layout/>
          <c:overlay val="0"/>
        </c:title>
        <c:numFmt formatCode="General" sourceLinked="1"/>
        <c:majorTickMark val="out"/>
        <c:minorTickMark val="none"/>
        <c:tickLblPos val="nextTo"/>
        <c:spPr>
          <a:noFill/>
        </c:spPr>
        <c:txPr>
          <a:bodyPr/>
          <a:lstStyle/>
          <a:p>
            <a:pPr>
              <a:defRPr baseline="0">
                <a:solidFill>
                  <a:schemeClr val="tx1"/>
                </a:solidFill>
                <a:latin typeface="Arial" panose="020B0604020202020204" pitchFamily="34" charset="0"/>
              </a:defRPr>
            </a:pPr>
            <a:endParaRPr lang="en-US"/>
          </a:p>
        </c:txPr>
        <c:crossAx val="224657184"/>
        <c:crosses val="autoZero"/>
        <c:crossBetween val="between"/>
      </c:valAx>
      <c:spPr>
        <a:solidFill>
          <a:schemeClr val="bg2"/>
        </a:solidFill>
        <a:ln w="25362">
          <a:noFill/>
        </a:ln>
      </c:spPr>
    </c:plotArea>
    <c:legend>
      <c:legendPos val="r"/>
      <c:layout>
        <c:manualLayout>
          <c:xMode val="edge"/>
          <c:yMode val="edge"/>
          <c:x val="0.84935984532305542"/>
          <c:y val="0.30530969725041052"/>
          <c:w val="0.14632267168114177"/>
          <c:h val="0.32251779022274618"/>
        </c:manualLayout>
      </c:layout>
      <c:overlay val="0"/>
      <c:spPr>
        <a:solidFill>
          <a:schemeClr val="bg2"/>
        </a:solidFill>
        <a:ln>
          <a:solidFill>
            <a:schemeClr val="bg1"/>
          </a:solidFill>
        </a:ln>
      </c:spPr>
      <c:txPr>
        <a:bodyPr/>
        <a:lstStyle/>
        <a:p>
          <a:pPr>
            <a:defRPr sz="1600" b="1" baseline="0">
              <a:solidFill>
                <a:schemeClr val="tx1"/>
              </a:solidFill>
              <a:latin typeface="Arial" panose="020B0604020202020204" pitchFamily="34" charset="0"/>
            </a:defRPr>
          </a:pPr>
          <a:endParaRPr lang="en-US"/>
        </a:p>
      </c:txPr>
    </c:legend>
    <c:plotVisOnly val="1"/>
    <c:dispBlanksAs val="gap"/>
    <c:showDLblsOverMax val="0"/>
  </c:chart>
  <c:txPr>
    <a:bodyPr/>
    <a:lstStyle/>
    <a:p>
      <a:pPr>
        <a:defRPr sz="1778"/>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3.5168910337820679E-2"/>
          <c:y val="0.52449459061519743"/>
          <c:w val="0.89921550128814531"/>
          <c:h val="0.12458333333333334"/>
        </c:manualLayout>
      </c:layout>
      <c:scatterChart>
        <c:scatterStyle val="lineMarker"/>
        <c:varyColors val="0"/>
        <c:ser>
          <c:idx val="0"/>
          <c:order val="0"/>
          <c:tx>
            <c:strRef>
              <c:f>Data!$C$1</c:f>
              <c:strCache>
                <c:ptCount val="1"/>
                <c:pt idx="0">
                  <c:v>Total Implementation Hours</c:v>
                </c:pt>
              </c:strCache>
            </c:strRef>
          </c:tx>
          <c:spPr>
            <a:ln w="25400" cap="rnd">
              <a:noFill/>
              <a:round/>
            </a:ln>
            <a:effectLst/>
          </c:spPr>
          <c:marker>
            <c:symbol val="circle"/>
            <c:size val="10"/>
            <c:spPr>
              <a:solidFill>
                <a:schemeClr val="accent4"/>
              </a:solidFill>
              <a:ln w="76200">
                <a:noFill/>
              </a:ln>
              <a:effectLst/>
            </c:spPr>
          </c:marker>
          <c:dPt>
            <c:idx val="15"/>
            <c:marker>
              <c:symbol val="circle"/>
              <c:size val="10"/>
              <c:spPr>
                <a:solidFill>
                  <a:schemeClr val="accent4"/>
                </a:solidFill>
                <a:ln w="76200">
                  <a:noFill/>
                </a:ln>
                <a:effectLst/>
              </c:spPr>
            </c:marker>
            <c:bubble3D val="0"/>
          </c:dPt>
          <c:dPt>
            <c:idx val="16"/>
            <c:marker>
              <c:symbol val="circle"/>
              <c:size val="10"/>
              <c:spPr>
                <a:solidFill>
                  <a:schemeClr val="accent4"/>
                </a:solidFill>
                <a:ln w="76200">
                  <a:noFill/>
                </a:ln>
                <a:effectLst/>
              </c:spPr>
            </c:marker>
            <c:bubble3D val="0"/>
          </c:dPt>
          <c:xVal>
            <c:numRef>
              <c:f>Data!$C$2:$C$15</c:f>
              <c:numCache>
                <c:formatCode>General</c:formatCode>
                <c:ptCount val="14"/>
                <c:pt idx="0">
                  <c:v>20</c:v>
                </c:pt>
                <c:pt idx="1">
                  <c:v>2160</c:v>
                </c:pt>
                <c:pt idx="2">
                  <c:v>175</c:v>
                </c:pt>
                <c:pt idx="3">
                  <c:v>30</c:v>
                </c:pt>
                <c:pt idx="4">
                  <c:v>2290</c:v>
                </c:pt>
                <c:pt idx="5">
                  <c:v>10</c:v>
                </c:pt>
                <c:pt idx="6">
                  <c:v>280</c:v>
                </c:pt>
                <c:pt idx="7">
                  <c:v>4950</c:v>
                </c:pt>
                <c:pt idx="8">
                  <c:v>65</c:v>
                </c:pt>
                <c:pt idx="9">
                  <c:v>45</c:v>
                </c:pt>
                <c:pt idx="10">
                  <c:v>1215</c:v>
                </c:pt>
                <c:pt idx="11">
                  <c:v>80</c:v>
                </c:pt>
                <c:pt idx="12">
                  <c:v>805</c:v>
                </c:pt>
                <c:pt idx="13">
                  <c:v>760</c:v>
                </c:pt>
              </c:numCache>
            </c:numRef>
          </c:xVal>
          <c:yVal>
            <c:numRef>
              <c:f>Data!$F$2:$F$20</c:f>
              <c:numCache>
                <c:formatCode>_(* #,##0.000_);_(* \(#,##0.000\);_(* "-"??_);_(@_)</c:formatCode>
                <c:ptCount val="19"/>
                <c:pt idx="1">
                  <c:v>0</c:v>
                </c:pt>
                <c:pt idx="4">
                  <c:v>0</c:v>
                </c:pt>
                <c:pt idx="7">
                  <c:v>0</c:v>
                </c:pt>
                <c:pt idx="8">
                  <c:v>0</c:v>
                </c:pt>
                <c:pt idx="9">
                  <c:v>0</c:v>
                </c:pt>
                <c:pt idx="10">
                  <c:v>0</c:v>
                </c:pt>
                <c:pt idx="11">
                  <c:v>0</c:v>
                </c:pt>
                <c:pt idx="12">
                  <c:v>0</c:v>
                </c:pt>
                <c:pt idx="13">
                  <c:v>0</c:v>
                </c:pt>
                <c:pt idx="14">
                  <c:v>0</c:v>
                </c:pt>
                <c:pt idx="15">
                  <c:v>0</c:v>
                </c:pt>
                <c:pt idx="16">
                  <c:v>0</c:v>
                </c:pt>
                <c:pt idx="17">
                  <c:v>0</c:v>
                </c:pt>
              </c:numCache>
            </c:numRef>
          </c:yVal>
          <c:smooth val="0"/>
        </c:ser>
        <c:ser>
          <c:idx val="1"/>
          <c:order val="1"/>
          <c:tx>
            <c:strRef>
              <c:f>Sheet2!$A$25</c:f>
              <c:strCache>
                <c:ptCount val="1"/>
                <c:pt idx="0">
                  <c:v>Donor Screening Guidance for Seasonal and Geographic Endemic Infections</c:v>
                </c:pt>
              </c:strCache>
            </c:strRef>
          </c:tx>
          <c:spPr>
            <a:ln w="25400" cap="rnd">
              <a:noFill/>
              <a:round/>
            </a:ln>
            <a:effectLst/>
          </c:spPr>
          <c:marker>
            <c:symbol val="diamond"/>
            <c:size val="20"/>
            <c:spPr>
              <a:solidFill>
                <a:srgbClr val="C00000"/>
              </a:solidFill>
              <a:ln w="127000">
                <a:noFill/>
              </a:ln>
              <a:effectLst/>
            </c:spPr>
          </c:marker>
          <c:dLbls>
            <c:dLbl>
              <c:idx val="0"/>
              <c:layout/>
              <c:dLblPos val="t"/>
              <c:showLegendKey val="0"/>
              <c:showVal val="0"/>
              <c:showCatName val="1"/>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Sheet2!$B$28</c:f>
              <c:numCache>
                <c:formatCode>General</c:formatCode>
                <c:ptCount val="1"/>
                <c:pt idx="0">
                  <c:v>805</c:v>
                </c:pt>
              </c:numCache>
            </c:numRef>
          </c:xVal>
          <c:yVal>
            <c:numRef>
              <c:f>Sheet2!$C$28</c:f>
              <c:numCache>
                <c:formatCode>General</c:formatCode>
                <c:ptCount val="1"/>
                <c:pt idx="0">
                  <c:v>0</c:v>
                </c:pt>
              </c:numCache>
            </c:numRef>
          </c:yVal>
          <c:smooth val="0"/>
        </c:ser>
        <c:dLbls>
          <c:showLegendKey val="0"/>
          <c:showVal val="0"/>
          <c:showCatName val="0"/>
          <c:showSerName val="0"/>
          <c:showPercent val="0"/>
          <c:showBubbleSize val="0"/>
        </c:dLbls>
        <c:axId val="359779360"/>
        <c:axId val="359779752"/>
      </c:scatterChart>
      <c:valAx>
        <c:axId val="35977936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359779752"/>
        <c:crossesAt val="0"/>
        <c:crossBetween val="midCat"/>
      </c:valAx>
      <c:valAx>
        <c:axId val="359779752"/>
        <c:scaling>
          <c:orientation val="minMax"/>
          <c:max val="0"/>
        </c:scaling>
        <c:delete val="1"/>
        <c:axPos val="l"/>
        <c:majorGridlines>
          <c:spPr>
            <a:ln w="9525" cap="flat" cmpd="sng" algn="ctr">
              <a:noFill/>
              <a:round/>
            </a:ln>
            <a:effectLst/>
          </c:spPr>
        </c:majorGridlines>
        <c:numFmt formatCode="_(* #,##0.000_);_(* \(#,##0.000\);_(* &quot;-&quot;??_);_(@_)" sourceLinked="1"/>
        <c:majorTickMark val="none"/>
        <c:minorTickMark val="none"/>
        <c:tickLblPos val="nextTo"/>
        <c:crossAx val="359779360"/>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3.5168910337820679E-2"/>
          <c:y val="0.52449459061519743"/>
          <c:w val="0.89921550128814531"/>
          <c:h val="0.12458333333333334"/>
        </c:manualLayout>
      </c:layout>
      <c:scatterChart>
        <c:scatterStyle val="lineMarker"/>
        <c:varyColors val="0"/>
        <c:ser>
          <c:idx val="0"/>
          <c:order val="0"/>
          <c:tx>
            <c:strRef>
              <c:f>Data!$E$1</c:f>
              <c:strCache>
                <c:ptCount val="1"/>
                <c:pt idx="0">
                  <c:v>IT Implementation Hours</c:v>
                </c:pt>
              </c:strCache>
            </c:strRef>
          </c:tx>
          <c:spPr>
            <a:ln w="25400" cap="rnd">
              <a:noFill/>
              <a:round/>
            </a:ln>
            <a:effectLst/>
          </c:spPr>
          <c:marker>
            <c:symbol val="circle"/>
            <c:size val="10"/>
            <c:spPr>
              <a:solidFill>
                <a:schemeClr val="accent4"/>
              </a:solidFill>
              <a:ln w="76200">
                <a:noFill/>
              </a:ln>
              <a:effectLst/>
            </c:spPr>
          </c:marker>
          <c:dPt>
            <c:idx val="15"/>
            <c:marker>
              <c:symbol val="circle"/>
              <c:size val="10"/>
              <c:spPr>
                <a:solidFill>
                  <a:schemeClr val="accent4"/>
                </a:solidFill>
                <a:ln w="76200">
                  <a:noFill/>
                </a:ln>
                <a:effectLst/>
              </c:spPr>
            </c:marker>
            <c:bubble3D val="0"/>
          </c:dPt>
          <c:dPt>
            <c:idx val="16"/>
            <c:marker>
              <c:symbol val="circle"/>
              <c:size val="10"/>
              <c:spPr>
                <a:solidFill>
                  <a:schemeClr val="accent4"/>
                </a:solidFill>
                <a:ln w="76200">
                  <a:noFill/>
                </a:ln>
                <a:effectLst/>
              </c:spPr>
            </c:marker>
            <c:bubble3D val="0"/>
          </c:dPt>
          <c:xVal>
            <c:numRef>
              <c:f>Data!$E$2:$E$20</c:f>
              <c:numCache>
                <c:formatCode>General</c:formatCode>
                <c:ptCount val="19"/>
                <c:pt idx="0">
                  <c:v>0</c:v>
                </c:pt>
                <c:pt idx="1">
                  <c:v>1500</c:v>
                </c:pt>
                <c:pt idx="2">
                  <c:v>0</c:v>
                </c:pt>
                <c:pt idx="3">
                  <c:v>0</c:v>
                </c:pt>
                <c:pt idx="4">
                  <c:v>1650</c:v>
                </c:pt>
                <c:pt idx="5">
                  <c:v>0</c:v>
                </c:pt>
                <c:pt idx="6">
                  <c:v>0</c:v>
                </c:pt>
                <c:pt idx="7">
                  <c:v>4500</c:v>
                </c:pt>
                <c:pt idx="8">
                  <c:v>0</c:v>
                </c:pt>
                <c:pt idx="9">
                  <c:v>0</c:v>
                </c:pt>
                <c:pt idx="10">
                  <c:v>1020</c:v>
                </c:pt>
                <c:pt idx="11">
                  <c:v>0</c:v>
                </c:pt>
                <c:pt idx="12">
                  <c:v>600</c:v>
                </c:pt>
                <c:pt idx="13">
                  <c:v>0</c:v>
                </c:pt>
                <c:pt idx="14">
                  <c:v>0</c:v>
                </c:pt>
                <c:pt idx="15">
                  <c:v>560</c:v>
                </c:pt>
                <c:pt idx="16">
                  <c:v>100</c:v>
                </c:pt>
                <c:pt idx="17">
                  <c:v>750</c:v>
                </c:pt>
                <c:pt idx="18">
                  <c:v>0</c:v>
                </c:pt>
              </c:numCache>
            </c:numRef>
          </c:xVal>
          <c:yVal>
            <c:numRef>
              <c:f>Data!$F$2:$F$20</c:f>
              <c:numCache>
                <c:formatCode>_(* #,##0.000_);_(* \(#,##0.000\);_(* "-"??_);_(@_)</c:formatCode>
                <c:ptCount val="19"/>
                <c:pt idx="1">
                  <c:v>0</c:v>
                </c:pt>
                <c:pt idx="4">
                  <c:v>0</c:v>
                </c:pt>
                <c:pt idx="7">
                  <c:v>0</c:v>
                </c:pt>
                <c:pt idx="8">
                  <c:v>0</c:v>
                </c:pt>
                <c:pt idx="9">
                  <c:v>0</c:v>
                </c:pt>
                <c:pt idx="10">
                  <c:v>0</c:v>
                </c:pt>
                <c:pt idx="11">
                  <c:v>0</c:v>
                </c:pt>
                <c:pt idx="12">
                  <c:v>0</c:v>
                </c:pt>
                <c:pt idx="13">
                  <c:v>0</c:v>
                </c:pt>
                <c:pt idx="14">
                  <c:v>0</c:v>
                </c:pt>
                <c:pt idx="15">
                  <c:v>0</c:v>
                </c:pt>
                <c:pt idx="16">
                  <c:v>0</c:v>
                </c:pt>
                <c:pt idx="17">
                  <c:v>0</c:v>
                </c:pt>
              </c:numCache>
            </c:numRef>
          </c:yVal>
          <c:smooth val="0"/>
        </c:ser>
        <c:ser>
          <c:idx val="1"/>
          <c:order val="1"/>
          <c:tx>
            <c:strRef>
              <c:f>Sheet2!$A$25</c:f>
              <c:strCache>
                <c:ptCount val="1"/>
                <c:pt idx="0">
                  <c:v>Donor Screening Guidance for Seasonal and Geographic Endemic Infections</c:v>
                </c:pt>
              </c:strCache>
            </c:strRef>
          </c:tx>
          <c:spPr>
            <a:ln w="25400" cap="rnd">
              <a:noFill/>
              <a:round/>
            </a:ln>
            <a:effectLst/>
          </c:spPr>
          <c:marker>
            <c:symbol val="diamond"/>
            <c:size val="20"/>
            <c:spPr>
              <a:solidFill>
                <a:srgbClr val="C00000"/>
              </a:solidFill>
              <a:ln w="127000">
                <a:noFill/>
              </a:ln>
              <a:effectLst/>
            </c:spPr>
          </c:marker>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t"/>
            <c:showLegendKey val="0"/>
            <c:showVal val="0"/>
            <c:showCatName val="1"/>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xVal>
            <c:numRef>
              <c:f>Sheet2!$B$27</c:f>
              <c:numCache>
                <c:formatCode>General</c:formatCode>
                <c:ptCount val="1"/>
                <c:pt idx="0">
                  <c:v>600</c:v>
                </c:pt>
              </c:numCache>
            </c:numRef>
          </c:xVal>
          <c:yVal>
            <c:numRef>
              <c:f>Sheet2!$C$27</c:f>
              <c:numCache>
                <c:formatCode>General</c:formatCode>
                <c:ptCount val="1"/>
                <c:pt idx="0">
                  <c:v>0</c:v>
                </c:pt>
              </c:numCache>
            </c:numRef>
          </c:yVal>
          <c:smooth val="0"/>
        </c:ser>
        <c:dLbls>
          <c:showLegendKey val="0"/>
          <c:showVal val="0"/>
          <c:showCatName val="0"/>
          <c:showSerName val="0"/>
          <c:showPercent val="0"/>
          <c:showBubbleSize val="0"/>
        </c:dLbls>
        <c:axId val="359780536"/>
        <c:axId val="359780928"/>
      </c:scatterChart>
      <c:valAx>
        <c:axId val="35978053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359780928"/>
        <c:crossesAt val="0"/>
        <c:crossBetween val="midCat"/>
      </c:valAx>
      <c:valAx>
        <c:axId val="359780928"/>
        <c:scaling>
          <c:orientation val="minMax"/>
          <c:max val="0"/>
        </c:scaling>
        <c:delete val="1"/>
        <c:axPos val="l"/>
        <c:majorGridlines>
          <c:spPr>
            <a:ln w="9525" cap="flat" cmpd="sng" algn="ctr">
              <a:noFill/>
              <a:round/>
            </a:ln>
            <a:effectLst/>
          </c:spPr>
        </c:majorGridlines>
        <c:numFmt formatCode="_(* #,##0.000_);_(* \(#,##0.000\);_(* &quot;-&quot;??_);_(@_)" sourceLinked="1"/>
        <c:majorTickMark val="none"/>
        <c:minorTickMark val="none"/>
        <c:tickLblPos val="nextTo"/>
        <c:crossAx val="359780536"/>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07DAC96-9379-4FC9-8D99-FD7B22EC551A}" type="doc">
      <dgm:prSet loTypeId="urn:microsoft.com/office/officeart/2008/layout/LinedList" loCatId="list" qsTypeId="urn:microsoft.com/office/officeart/2005/8/quickstyle/simple1" qsCatId="simple" csTypeId="urn:microsoft.com/office/officeart/2005/8/colors/accent2_2" csCatId="accent2" phldr="1"/>
      <dgm:spPr/>
      <dgm:t>
        <a:bodyPr/>
        <a:lstStyle/>
        <a:p>
          <a:endParaRPr lang="en-US"/>
        </a:p>
      </dgm:t>
    </dgm:pt>
    <dgm:pt modelId="{90C7039E-1A19-4A07-89CA-1703A6F7A7ED}">
      <dgm:prSet phldrT="[Text]" custT="1"/>
      <dgm:spPr/>
      <dgm:t>
        <a:bodyPr anchor="t"/>
        <a:lstStyle/>
        <a:p>
          <a:r>
            <a:rPr lang="en-US" sz="2000" b="1" dirty="0" smtClean="0">
              <a:solidFill>
                <a:schemeClr val="tx1"/>
              </a:solidFill>
              <a:latin typeface="Arial" panose="020B0604020202020204" pitchFamily="34" charset="0"/>
              <a:cs typeface="Arial" panose="020B0604020202020204" pitchFamily="34" charset="0"/>
            </a:rPr>
            <a:t>Product</a:t>
          </a:r>
          <a:endParaRPr lang="en-US" sz="2000" b="1" dirty="0">
            <a:solidFill>
              <a:schemeClr val="tx1"/>
            </a:solidFill>
            <a:latin typeface="Arial" panose="020B0604020202020204" pitchFamily="34" charset="0"/>
            <a:cs typeface="Arial" panose="020B0604020202020204" pitchFamily="34" charset="0"/>
          </a:endParaRPr>
        </a:p>
      </dgm:t>
    </dgm:pt>
    <dgm:pt modelId="{EE4E6103-79AB-452B-A190-915787FAD0C1}" type="sibTrans" cxnId="{8DD2B4C7-651C-4A2A-AF7D-5B5E9A976CD8}">
      <dgm:prSet/>
      <dgm:spPr/>
      <dgm:t>
        <a:bodyPr/>
        <a:lstStyle/>
        <a:p>
          <a:endParaRPr lang="en-US" sz="2000">
            <a:latin typeface="Arial" panose="020B0604020202020204" pitchFamily="34" charset="0"/>
            <a:cs typeface="Arial" panose="020B0604020202020204" pitchFamily="34" charset="0"/>
          </a:endParaRPr>
        </a:p>
      </dgm:t>
    </dgm:pt>
    <dgm:pt modelId="{FB5F58F9-6C95-424B-A05E-887E7B7C3702}" type="parTrans" cxnId="{8DD2B4C7-651C-4A2A-AF7D-5B5E9A976CD8}">
      <dgm:prSet/>
      <dgm:spPr/>
      <dgm:t>
        <a:bodyPr/>
        <a:lstStyle/>
        <a:p>
          <a:endParaRPr lang="en-US" sz="2000">
            <a:latin typeface="Arial" panose="020B0604020202020204" pitchFamily="34" charset="0"/>
            <a:cs typeface="Arial" panose="020B0604020202020204" pitchFamily="34" charset="0"/>
          </a:endParaRPr>
        </a:p>
      </dgm:t>
    </dgm:pt>
    <dgm:pt modelId="{CAC8CA2F-C5D4-492A-80A9-07814665961A}">
      <dgm:prSet phldrT="[Text]" custT="1"/>
      <dgm:spPr/>
      <dgm:t>
        <a:bodyPr anchor="t"/>
        <a:lstStyle/>
        <a:p>
          <a:r>
            <a:rPr lang="en-US" sz="2000" smtClean="0">
              <a:solidFill>
                <a:schemeClr val="tx1"/>
              </a:solidFill>
              <a:latin typeface="Arial" panose="020B0604020202020204" pitchFamily="34" charset="0"/>
              <a:cs typeface="Arial" panose="020B0604020202020204" pitchFamily="34" charset="0"/>
            </a:rPr>
            <a:t>Policy</a:t>
          </a:r>
          <a:endParaRPr lang="en-US" sz="2000" dirty="0">
            <a:solidFill>
              <a:schemeClr val="tx1"/>
            </a:solidFill>
            <a:latin typeface="Arial" panose="020B0604020202020204" pitchFamily="34" charset="0"/>
            <a:cs typeface="Arial" panose="020B0604020202020204" pitchFamily="34" charset="0"/>
          </a:endParaRPr>
        </a:p>
      </dgm:t>
    </dgm:pt>
    <dgm:pt modelId="{6C203F6D-E820-4C09-9295-E7BBC4D1F4D9}" type="sibTrans" cxnId="{6F733F34-9D90-40D1-A5D7-2A370C08FF32}">
      <dgm:prSet/>
      <dgm:spPr/>
      <dgm:t>
        <a:bodyPr/>
        <a:lstStyle/>
        <a:p>
          <a:endParaRPr lang="en-US" sz="2000">
            <a:latin typeface="Arial" panose="020B0604020202020204" pitchFamily="34" charset="0"/>
            <a:cs typeface="Arial" panose="020B0604020202020204" pitchFamily="34" charset="0"/>
          </a:endParaRPr>
        </a:p>
      </dgm:t>
    </dgm:pt>
    <dgm:pt modelId="{C87B7695-3D9E-4761-B947-EF7830EC70B6}" type="parTrans" cxnId="{6F733F34-9D90-40D1-A5D7-2A370C08FF32}">
      <dgm:prSet/>
      <dgm:spPr/>
      <dgm:t>
        <a:bodyPr/>
        <a:lstStyle/>
        <a:p>
          <a:endParaRPr lang="en-US" sz="2000">
            <a:latin typeface="Arial" panose="020B0604020202020204" pitchFamily="34" charset="0"/>
            <a:cs typeface="Arial" panose="020B0604020202020204" pitchFamily="34" charset="0"/>
          </a:endParaRPr>
        </a:p>
      </dgm:t>
    </dgm:pt>
    <dgm:pt modelId="{31AB2575-17D4-4484-A195-B98F1871CAF6}">
      <dgm:prSet phldrT="[Text]" custT="1"/>
      <dgm:spPr/>
      <dgm:t>
        <a:bodyPr anchor="t"/>
        <a:lstStyle/>
        <a:p>
          <a:r>
            <a:rPr lang="en-US" sz="2000" b="1" dirty="0" smtClean="0">
              <a:solidFill>
                <a:schemeClr val="tx1"/>
              </a:solidFill>
              <a:latin typeface="Arial" panose="020B0604020202020204" pitchFamily="34" charset="0"/>
              <a:cs typeface="Arial" panose="020B0604020202020204" pitchFamily="34" charset="0"/>
            </a:rPr>
            <a:t>Target Population Impact:  </a:t>
          </a:r>
          <a:endParaRPr lang="en-US" sz="2000" i="1" dirty="0">
            <a:solidFill>
              <a:schemeClr val="tx1"/>
            </a:solidFill>
            <a:latin typeface="Arial" panose="020B0604020202020204" pitchFamily="34" charset="0"/>
            <a:cs typeface="Arial" panose="020B0604020202020204" pitchFamily="34" charset="0"/>
          </a:endParaRPr>
        </a:p>
      </dgm:t>
    </dgm:pt>
    <dgm:pt modelId="{686CB44E-E647-4A7E-A8E6-25BB46BDDCAE}" type="sibTrans" cxnId="{218C5691-7D68-4B13-8134-89BB8E8D7688}">
      <dgm:prSet/>
      <dgm:spPr/>
      <dgm:t>
        <a:bodyPr/>
        <a:lstStyle/>
        <a:p>
          <a:endParaRPr lang="en-US" sz="2000">
            <a:latin typeface="Arial" panose="020B0604020202020204" pitchFamily="34" charset="0"/>
            <a:cs typeface="Arial" panose="020B0604020202020204" pitchFamily="34" charset="0"/>
          </a:endParaRPr>
        </a:p>
      </dgm:t>
    </dgm:pt>
    <dgm:pt modelId="{8180586E-EAB3-44DA-B1CC-F721E903BC67}" type="parTrans" cxnId="{218C5691-7D68-4B13-8134-89BB8E8D7688}">
      <dgm:prSet/>
      <dgm:spPr/>
      <dgm:t>
        <a:bodyPr/>
        <a:lstStyle/>
        <a:p>
          <a:endParaRPr lang="en-US" sz="2000">
            <a:latin typeface="Arial" panose="020B0604020202020204" pitchFamily="34" charset="0"/>
            <a:cs typeface="Arial" panose="020B0604020202020204" pitchFamily="34" charset="0"/>
          </a:endParaRPr>
        </a:p>
      </dgm:t>
    </dgm:pt>
    <dgm:pt modelId="{DD067FA4-E570-408F-AE72-AEA73E06A60C}">
      <dgm:prSet phldrT="[Text]" custT="1"/>
      <dgm:spPr/>
      <dgm:t>
        <a:bodyPr anchor="t"/>
        <a:lstStyle/>
        <a:p>
          <a:r>
            <a:rPr lang="en-US" sz="2000" i="1" dirty="0" smtClean="0">
              <a:solidFill>
                <a:schemeClr val="tx1"/>
              </a:solidFill>
              <a:latin typeface="Arial" panose="020B0604020202020204" pitchFamily="34" charset="0"/>
              <a:cs typeface="Arial" panose="020B0604020202020204" pitchFamily="34" charset="0"/>
            </a:rPr>
            <a:t>Liver Transplant Candidates</a:t>
          </a:r>
          <a:endParaRPr lang="en-US" sz="2000" i="1" dirty="0">
            <a:solidFill>
              <a:schemeClr val="tx1"/>
            </a:solidFill>
            <a:latin typeface="Arial" panose="020B0604020202020204" pitchFamily="34" charset="0"/>
            <a:cs typeface="Arial" panose="020B0604020202020204" pitchFamily="34" charset="0"/>
          </a:endParaRPr>
        </a:p>
      </dgm:t>
    </dgm:pt>
    <dgm:pt modelId="{C0F20C9A-07D2-4D91-8F6A-E1A6A36EF8C5}" type="sibTrans" cxnId="{5C3E6FAB-683D-4A00-86E9-6562CB5AEF84}">
      <dgm:prSet/>
      <dgm:spPr/>
      <dgm:t>
        <a:bodyPr/>
        <a:lstStyle/>
        <a:p>
          <a:endParaRPr lang="en-US" sz="2000">
            <a:latin typeface="Arial" panose="020B0604020202020204" pitchFamily="34" charset="0"/>
            <a:cs typeface="Arial" panose="020B0604020202020204" pitchFamily="34" charset="0"/>
          </a:endParaRPr>
        </a:p>
      </dgm:t>
    </dgm:pt>
    <dgm:pt modelId="{42F816B5-FC01-4956-AFD1-197E931B13B6}" type="parTrans" cxnId="{5C3E6FAB-683D-4A00-86E9-6562CB5AEF84}">
      <dgm:prSet/>
      <dgm:spPr/>
      <dgm:t>
        <a:bodyPr/>
        <a:lstStyle/>
        <a:p>
          <a:endParaRPr lang="en-US" sz="2000">
            <a:latin typeface="Arial" panose="020B0604020202020204" pitchFamily="34" charset="0"/>
            <a:cs typeface="Arial" panose="020B0604020202020204" pitchFamily="34" charset="0"/>
          </a:endParaRPr>
        </a:p>
      </dgm:t>
    </dgm:pt>
    <dgm:pt modelId="{E0D40CAC-E6AE-4D76-B6D8-D5BFE621A6A5}">
      <dgm:prSet phldrT="[Text]" custT="1"/>
      <dgm:spPr/>
      <dgm:t>
        <a:bodyPr anchor="t"/>
        <a:lstStyle/>
        <a:p>
          <a:r>
            <a:rPr lang="en-US" sz="2000" b="1" dirty="0" smtClean="0">
              <a:solidFill>
                <a:schemeClr val="tx1"/>
              </a:solidFill>
              <a:latin typeface="Arial" panose="020B0604020202020204" pitchFamily="34" charset="0"/>
              <a:cs typeface="Arial" panose="020B0604020202020204" pitchFamily="34" charset="0"/>
            </a:rPr>
            <a:t>Total IT Implementation Hours</a:t>
          </a:r>
          <a:endParaRPr lang="en-US" sz="2000" dirty="0">
            <a:solidFill>
              <a:schemeClr val="tx1"/>
            </a:solidFill>
            <a:latin typeface="Arial" panose="020B0604020202020204" pitchFamily="34" charset="0"/>
            <a:cs typeface="Arial" panose="020B0604020202020204" pitchFamily="34" charset="0"/>
          </a:endParaRPr>
        </a:p>
      </dgm:t>
    </dgm:pt>
    <dgm:pt modelId="{7E04C989-DF7C-4B7C-8509-1998BEF6CE14}" type="sibTrans" cxnId="{95EAF22B-3C9B-44BD-82CE-8605268D5E4C}">
      <dgm:prSet/>
      <dgm:spPr/>
      <dgm:t>
        <a:bodyPr/>
        <a:lstStyle/>
        <a:p>
          <a:endParaRPr lang="en-US" sz="2000">
            <a:latin typeface="Arial" panose="020B0604020202020204" pitchFamily="34" charset="0"/>
            <a:cs typeface="Arial" panose="020B0604020202020204" pitchFamily="34" charset="0"/>
          </a:endParaRPr>
        </a:p>
      </dgm:t>
    </dgm:pt>
    <dgm:pt modelId="{ED310B58-4F50-4990-ABD7-CAFD033EF73F}" type="parTrans" cxnId="{95EAF22B-3C9B-44BD-82CE-8605268D5E4C}">
      <dgm:prSet/>
      <dgm:spPr/>
      <dgm:t>
        <a:bodyPr/>
        <a:lstStyle/>
        <a:p>
          <a:endParaRPr lang="en-US" sz="2000">
            <a:latin typeface="Arial" panose="020B0604020202020204" pitchFamily="34" charset="0"/>
            <a:cs typeface="Arial" panose="020B0604020202020204" pitchFamily="34" charset="0"/>
          </a:endParaRPr>
        </a:p>
      </dgm:t>
    </dgm:pt>
    <dgm:pt modelId="{7A2CDC2D-77C7-463E-9635-B16567B66E15}">
      <dgm:prSet phldrT="[Text]" custT="1"/>
      <dgm:spPr/>
      <dgm:t>
        <a:bodyPr anchor="t"/>
        <a:lstStyle/>
        <a:p>
          <a:r>
            <a:rPr lang="en-US" sz="2000" b="1" dirty="0" smtClean="0">
              <a:solidFill>
                <a:schemeClr val="tx1"/>
              </a:solidFill>
              <a:latin typeface="Arial" panose="020B0604020202020204" pitchFamily="34" charset="0"/>
              <a:cs typeface="Arial" panose="020B0604020202020204" pitchFamily="34" charset="0"/>
            </a:rPr>
            <a:t>Total Overall Implementation Hours</a:t>
          </a:r>
          <a:endParaRPr lang="en-US" sz="2000" dirty="0">
            <a:solidFill>
              <a:schemeClr val="tx1"/>
            </a:solidFill>
            <a:latin typeface="Arial" panose="020B0604020202020204" pitchFamily="34" charset="0"/>
            <a:cs typeface="Arial" panose="020B0604020202020204" pitchFamily="34" charset="0"/>
          </a:endParaRPr>
        </a:p>
      </dgm:t>
    </dgm:pt>
    <dgm:pt modelId="{17FA660C-04AA-449F-903C-B668DE723767}" type="sibTrans" cxnId="{54BADF5F-040A-46F2-85F0-6F9459F1AFF1}">
      <dgm:prSet/>
      <dgm:spPr/>
      <dgm:t>
        <a:bodyPr/>
        <a:lstStyle/>
        <a:p>
          <a:endParaRPr lang="en-US" sz="2000">
            <a:latin typeface="Arial" panose="020B0604020202020204" pitchFamily="34" charset="0"/>
            <a:cs typeface="Arial" panose="020B0604020202020204" pitchFamily="34" charset="0"/>
          </a:endParaRPr>
        </a:p>
      </dgm:t>
    </dgm:pt>
    <dgm:pt modelId="{9EA893E0-EAF1-4207-B0EE-DF199BB53C9D}" type="parTrans" cxnId="{54BADF5F-040A-46F2-85F0-6F9459F1AFF1}">
      <dgm:prSet/>
      <dgm:spPr/>
      <dgm:t>
        <a:bodyPr/>
        <a:lstStyle/>
        <a:p>
          <a:endParaRPr lang="en-US" sz="2000">
            <a:latin typeface="Arial" panose="020B0604020202020204" pitchFamily="34" charset="0"/>
            <a:cs typeface="Arial" panose="020B0604020202020204" pitchFamily="34" charset="0"/>
          </a:endParaRPr>
        </a:p>
      </dgm:t>
    </dgm:pt>
    <dgm:pt modelId="{41D4BA01-01B6-49C5-935D-2CC14EF342A5}" type="pres">
      <dgm:prSet presAssocID="{107DAC96-9379-4FC9-8D99-FD7B22EC551A}" presName="vert0" presStyleCnt="0">
        <dgm:presLayoutVars>
          <dgm:dir/>
          <dgm:animOne val="branch"/>
          <dgm:animLvl val="lvl"/>
        </dgm:presLayoutVars>
      </dgm:prSet>
      <dgm:spPr/>
      <dgm:t>
        <a:bodyPr/>
        <a:lstStyle/>
        <a:p>
          <a:endParaRPr lang="en-US"/>
        </a:p>
      </dgm:t>
    </dgm:pt>
    <dgm:pt modelId="{F672B312-8A2F-42A6-BD7A-10DAE6DC2E9A}" type="pres">
      <dgm:prSet presAssocID="{90C7039E-1A19-4A07-89CA-1703A6F7A7ED}" presName="thickLine" presStyleLbl="alignNode1" presStyleIdx="0" presStyleCnt="4"/>
      <dgm:spPr/>
    </dgm:pt>
    <dgm:pt modelId="{2F39CE7D-EB04-4B04-859C-37777E176A04}" type="pres">
      <dgm:prSet presAssocID="{90C7039E-1A19-4A07-89CA-1703A6F7A7ED}" presName="horz1" presStyleCnt="0"/>
      <dgm:spPr/>
    </dgm:pt>
    <dgm:pt modelId="{A5164E4D-52C9-4693-9BB3-731FD558CDB5}" type="pres">
      <dgm:prSet presAssocID="{90C7039E-1A19-4A07-89CA-1703A6F7A7ED}" presName="tx1" presStyleLbl="revTx" presStyleIdx="0" presStyleCnt="6" custScaleX="131870"/>
      <dgm:spPr/>
      <dgm:t>
        <a:bodyPr/>
        <a:lstStyle/>
        <a:p>
          <a:endParaRPr lang="en-US"/>
        </a:p>
      </dgm:t>
    </dgm:pt>
    <dgm:pt modelId="{6EBC72D3-A0BE-480D-9B95-D7F64FAAEF2B}" type="pres">
      <dgm:prSet presAssocID="{90C7039E-1A19-4A07-89CA-1703A6F7A7ED}" presName="vert1" presStyleCnt="0"/>
      <dgm:spPr/>
    </dgm:pt>
    <dgm:pt modelId="{A8B27A4B-2122-4829-9D67-B7DE50EAB6BF}" type="pres">
      <dgm:prSet presAssocID="{CAC8CA2F-C5D4-492A-80A9-07814665961A}" presName="vertSpace2a" presStyleCnt="0"/>
      <dgm:spPr/>
    </dgm:pt>
    <dgm:pt modelId="{EF3C3B9D-832C-4943-B3F8-4D7E6F482C4E}" type="pres">
      <dgm:prSet presAssocID="{CAC8CA2F-C5D4-492A-80A9-07814665961A}" presName="horz2" presStyleCnt="0"/>
      <dgm:spPr/>
    </dgm:pt>
    <dgm:pt modelId="{4A5940EF-9DA9-4799-9D29-72427154A12A}" type="pres">
      <dgm:prSet presAssocID="{CAC8CA2F-C5D4-492A-80A9-07814665961A}" presName="horzSpace2" presStyleCnt="0"/>
      <dgm:spPr/>
    </dgm:pt>
    <dgm:pt modelId="{61BBD1D9-C9D7-41CB-B9D0-28A16CBCAB48}" type="pres">
      <dgm:prSet presAssocID="{CAC8CA2F-C5D4-492A-80A9-07814665961A}" presName="tx2" presStyleLbl="revTx" presStyleIdx="1" presStyleCnt="6"/>
      <dgm:spPr/>
      <dgm:t>
        <a:bodyPr/>
        <a:lstStyle/>
        <a:p>
          <a:endParaRPr lang="en-US"/>
        </a:p>
      </dgm:t>
    </dgm:pt>
    <dgm:pt modelId="{78507362-2B58-4DAF-B20A-AF42B52BA9E2}" type="pres">
      <dgm:prSet presAssocID="{CAC8CA2F-C5D4-492A-80A9-07814665961A}" presName="vert2" presStyleCnt="0"/>
      <dgm:spPr/>
    </dgm:pt>
    <dgm:pt modelId="{151C5AA3-6813-4CAD-A994-5131D6BBE9AD}" type="pres">
      <dgm:prSet presAssocID="{CAC8CA2F-C5D4-492A-80A9-07814665961A}" presName="thinLine2b" presStyleLbl="callout" presStyleIdx="0" presStyleCnt="2"/>
      <dgm:spPr/>
    </dgm:pt>
    <dgm:pt modelId="{D1D066CB-D08E-4063-ACDD-594F1F42EFB9}" type="pres">
      <dgm:prSet presAssocID="{CAC8CA2F-C5D4-492A-80A9-07814665961A}" presName="vertSpace2b" presStyleCnt="0"/>
      <dgm:spPr/>
    </dgm:pt>
    <dgm:pt modelId="{2CBC7001-A7F3-439C-96BF-29AA2FFC3FD0}" type="pres">
      <dgm:prSet presAssocID="{31AB2575-17D4-4484-A195-B98F1871CAF6}" presName="thickLine" presStyleLbl="alignNode1" presStyleIdx="1" presStyleCnt="4"/>
      <dgm:spPr/>
    </dgm:pt>
    <dgm:pt modelId="{925C180E-1473-4D1E-95F6-AEDC171E879F}" type="pres">
      <dgm:prSet presAssocID="{31AB2575-17D4-4484-A195-B98F1871CAF6}" presName="horz1" presStyleCnt="0"/>
      <dgm:spPr/>
    </dgm:pt>
    <dgm:pt modelId="{2EE21AA4-E753-4588-9BC0-C124E9356183}" type="pres">
      <dgm:prSet presAssocID="{31AB2575-17D4-4484-A195-B98F1871CAF6}" presName="tx1" presStyleLbl="revTx" presStyleIdx="2" presStyleCnt="6" custScaleX="131870"/>
      <dgm:spPr/>
      <dgm:t>
        <a:bodyPr/>
        <a:lstStyle/>
        <a:p>
          <a:endParaRPr lang="en-US"/>
        </a:p>
      </dgm:t>
    </dgm:pt>
    <dgm:pt modelId="{073E8A70-1283-4758-AFE1-58ABB7EC9E07}" type="pres">
      <dgm:prSet presAssocID="{31AB2575-17D4-4484-A195-B98F1871CAF6}" presName="vert1" presStyleCnt="0"/>
      <dgm:spPr/>
    </dgm:pt>
    <dgm:pt modelId="{80035B78-66B3-48FB-8D82-CD93C9FE0FA1}" type="pres">
      <dgm:prSet presAssocID="{DD067FA4-E570-408F-AE72-AEA73E06A60C}" presName="vertSpace2a" presStyleCnt="0"/>
      <dgm:spPr/>
    </dgm:pt>
    <dgm:pt modelId="{FCEA6826-8433-4ECD-B343-E5B8C6CFC6A8}" type="pres">
      <dgm:prSet presAssocID="{DD067FA4-E570-408F-AE72-AEA73E06A60C}" presName="horz2" presStyleCnt="0"/>
      <dgm:spPr/>
    </dgm:pt>
    <dgm:pt modelId="{6CF2EA9B-9216-4F87-B1F5-CB4799CE2454}" type="pres">
      <dgm:prSet presAssocID="{DD067FA4-E570-408F-AE72-AEA73E06A60C}" presName="horzSpace2" presStyleCnt="0"/>
      <dgm:spPr/>
    </dgm:pt>
    <dgm:pt modelId="{A25D3FC2-CC95-4E66-9F45-8730BC74FE22}" type="pres">
      <dgm:prSet presAssocID="{DD067FA4-E570-408F-AE72-AEA73E06A60C}" presName="tx2" presStyleLbl="revTx" presStyleIdx="3" presStyleCnt="6"/>
      <dgm:spPr/>
      <dgm:t>
        <a:bodyPr/>
        <a:lstStyle/>
        <a:p>
          <a:endParaRPr lang="en-US"/>
        </a:p>
      </dgm:t>
    </dgm:pt>
    <dgm:pt modelId="{649854D2-843E-4033-87F1-EDC98CC694E3}" type="pres">
      <dgm:prSet presAssocID="{DD067FA4-E570-408F-AE72-AEA73E06A60C}" presName="vert2" presStyleCnt="0"/>
      <dgm:spPr/>
    </dgm:pt>
    <dgm:pt modelId="{7CA78E68-D3BD-4481-A6E9-F5B1FE2EC337}" type="pres">
      <dgm:prSet presAssocID="{DD067FA4-E570-408F-AE72-AEA73E06A60C}" presName="thinLine2b" presStyleLbl="callout" presStyleIdx="1" presStyleCnt="2"/>
      <dgm:spPr/>
    </dgm:pt>
    <dgm:pt modelId="{A1461EA6-765E-4003-A4C2-F4B97CA39016}" type="pres">
      <dgm:prSet presAssocID="{DD067FA4-E570-408F-AE72-AEA73E06A60C}" presName="vertSpace2b" presStyleCnt="0"/>
      <dgm:spPr/>
    </dgm:pt>
    <dgm:pt modelId="{5E29DEEA-F388-446E-B22C-6373E22BE969}" type="pres">
      <dgm:prSet presAssocID="{E0D40CAC-E6AE-4D76-B6D8-D5BFE621A6A5}" presName="thickLine" presStyleLbl="alignNode1" presStyleIdx="2" presStyleCnt="4"/>
      <dgm:spPr/>
    </dgm:pt>
    <dgm:pt modelId="{6D5BC7C4-250A-4757-ADAC-8E6ECE1D4B1D}" type="pres">
      <dgm:prSet presAssocID="{E0D40CAC-E6AE-4D76-B6D8-D5BFE621A6A5}" presName="horz1" presStyleCnt="0"/>
      <dgm:spPr/>
    </dgm:pt>
    <dgm:pt modelId="{9FB2DCDC-7274-477E-BFB8-85CD2E556C33}" type="pres">
      <dgm:prSet presAssocID="{E0D40CAC-E6AE-4D76-B6D8-D5BFE621A6A5}" presName="tx1" presStyleLbl="revTx" presStyleIdx="4" presStyleCnt="6" custScaleX="131870"/>
      <dgm:spPr/>
      <dgm:t>
        <a:bodyPr/>
        <a:lstStyle/>
        <a:p>
          <a:endParaRPr lang="en-US"/>
        </a:p>
      </dgm:t>
    </dgm:pt>
    <dgm:pt modelId="{9FFD080B-15D6-48EB-A478-4A105C1E40C8}" type="pres">
      <dgm:prSet presAssocID="{E0D40CAC-E6AE-4D76-B6D8-D5BFE621A6A5}" presName="vert1" presStyleCnt="0"/>
      <dgm:spPr/>
    </dgm:pt>
    <dgm:pt modelId="{F8AB323A-62E1-4835-95AC-FAB9E52EE188}" type="pres">
      <dgm:prSet presAssocID="{7A2CDC2D-77C7-463E-9635-B16567B66E15}" presName="thickLine" presStyleLbl="alignNode1" presStyleIdx="3" presStyleCnt="4"/>
      <dgm:spPr/>
    </dgm:pt>
    <dgm:pt modelId="{8899CA0B-61C8-4A35-B7B6-932FA8FF9A97}" type="pres">
      <dgm:prSet presAssocID="{7A2CDC2D-77C7-463E-9635-B16567B66E15}" presName="horz1" presStyleCnt="0"/>
      <dgm:spPr/>
    </dgm:pt>
    <dgm:pt modelId="{ADC3D47B-7D2E-4AF0-A293-9DFB5F3B4F90}" type="pres">
      <dgm:prSet presAssocID="{7A2CDC2D-77C7-463E-9635-B16567B66E15}" presName="tx1" presStyleLbl="revTx" presStyleIdx="5" presStyleCnt="6" custScaleX="131870"/>
      <dgm:spPr/>
      <dgm:t>
        <a:bodyPr/>
        <a:lstStyle/>
        <a:p>
          <a:endParaRPr lang="en-US"/>
        </a:p>
      </dgm:t>
    </dgm:pt>
    <dgm:pt modelId="{9DD34CEB-28BC-445C-9FC4-11A28BD5B0A8}" type="pres">
      <dgm:prSet presAssocID="{7A2CDC2D-77C7-463E-9635-B16567B66E15}" presName="vert1" presStyleCnt="0"/>
      <dgm:spPr/>
    </dgm:pt>
  </dgm:ptLst>
  <dgm:cxnLst>
    <dgm:cxn modelId="{218C5691-7D68-4B13-8134-89BB8E8D7688}" srcId="{107DAC96-9379-4FC9-8D99-FD7B22EC551A}" destId="{31AB2575-17D4-4484-A195-B98F1871CAF6}" srcOrd="1" destOrd="0" parTransId="{8180586E-EAB3-44DA-B1CC-F721E903BC67}" sibTransId="{686CB44E-E647-4A7E-A8E6-25BB46BDDCAE}"/>
    <dgm:cxn modelId="{56238353-571C-4933-AF80-86D33229AD07}" type="presOf" srcId="{E0D40CAC-E6AE-4D76-B6D8-D5BFE621A6A5}" destId="{9FB2DCDC-7274-477E-BFB8-85CD2E556C33}" srcOrd="0" destOrd="0" presId="urn:microsoft.com/office/officeart/2008/layout/LinedList"/>
    <dgm:cxn modelId="{1BDF07FC-65A4-43D2-9C4C-4C85E6727231}" type="presOf" srcId="{DD067FA4-E570-408F-AE72-AEA73E06A60C}" destId="{A25D3FC2-CC95-4E66-9F45-8730BC74FE22}" srcOrd="0" destOrd="0" presId="urn:microsoft.com/office/officeart/2008/layout/LinedList"/>
    <dgm:cxn modelId="{BB019F9E-BC33-4024-9BB1-26A6C6B3324E}" type="presOf" srcId="{90C7039E-1A19-4A07-89CA-1703A6F7A7ED}" destId="{A5164E4D-52C9-4693-9BB3-731FD558CDB5}" srcOrd="0" destOrd="0" presId="urn:microsoft.com/office/officeart/2008/layout/LinedList"/>
    <dgm:cxn modelId="{5C3E6FAB-683D-4A00-86E9-6562CB5AEF84}" srcId="{31AB2575-17D4-4484-A195-B98F1871CAF6}" destId="{DD067FA4-E570-408F-AE72-AEA73E06A60C}" srcOrd="0" destOrd="0" parTransId="{42F816B5-FC01-4956-AFD1-197E931B13B6}" sibTransId="{C0F20C9A-07D2-4D91-8F6A-E1A6A36EF8C5}"/>
    <dgm:cxn modelId="{6F733F34-9D90-40D1-A5D7-2A370C08FF32}" srcId="{90C7039E-1A19-4A07-89CA-1703A6F7A7ED}" destId="{CAC8CA2F-C5D4-492A-80A9-07814665961A}" srcOrd="0" destOrd="0" parTransId="{C87B7695-3D9E-4761-B947-EF7830EC70B6}" sibTransId="{6C203F6D-E820-4C09-9295-E7BBC4D1F4D9}"/>
    <dgm:cxn modelId="{5D69F76F-92B4-42CD-97FC-125C7C671DCD}" type="presOf" srcId="{107DAC96-9379-4FC9-8D99-FD7B22EC551A}" destId="{41D4BA01-01B6-49C5-935D-2CC14EF342A5}" srcOrd="0" destOrd="0" presId="urn:microsoft.com/office/officeart/2008/layout/LinedList"/>
    <dgm:cxn modelId="{C144D3E8-791B-4CE1-9552-E70E3A8CCD84}" type="presOf" srcId="{CAC8CA2F-C5D4-492A-80A9-07814665961A}" destId="{61BBD1D9-C9D7-41CB-B9D0-28A16CBCAB48}" srcOrd="0" destOrd="0" presId="urn:microsoft.com/office/officeart/2008/layout/LinedList"/>
    <dgm:cxn modelId="{B5E21377-6E01-403D-9F99-C837E8E54564}" type="presOf" srcId="{31AB2575-17D4-4484-A195-B98F1871CAF6}" destId="{2EE21AA4-E753-4588-9BC0-C124E9356183}" srcOrd="0" destOrd="0" presId="urn:microsoft.com/office/officeart/2008/layout/LinedList"/>
    <dgm:cxn modelId="{551BC303-2101-4618-B5C2-5AC1805A48AB}" type="presOf" srcId="{7A2CDC2D-77C7-463E-9635-B16567B66E15}" destId="{ADC3D47B-7D2E-4AF0-A293-9DFB5F3B4F90}" srcOrd="0" destOrd="0" presId="urn:microsoft.com/office/officeart/2008/layout/LinedList"/>
    <dgm:cxn modelId="{95EAF22B-3C9B-44BD-82CE-8605268D5E4C}" srcId="{107DAC96-9379-4FC9-8D99-FD7B22EC551A}" destId="{E0D40CAC-E6AE-4D76-B6D8-D5BFE621A6A5}" srcOrd="2" destOrd="0" parTransId="{ED310B58-4F50-4990-ABD7-CAFD033EF73F}" sibTransId="{7E04C989-DF7C-4B7C-8509-1998BEF6CE14}"/>
    <dgm:cxn modelId="{8DD2B4C7-651C-4A2A-AF7D-5B5E9A976CD8}" srcId="{107DAC96-9379-4FC9-8D99-FD7B22EC551A}" destId="{90C7039E-1A19-4A07-89CA-1703A6F7A7ED}" srcOrd="0" destOrd="0" parTransId="{FB5F58F9-6C95-424B-A05E-887E7B7C3702}" sibTransId="{EE4E6103-79AB-452B-A190-915787FAD0C1}"/>
    <dgm:cxn modelId="{54BADF5F-040A-46F2-85F0-6F9459F1AFF1}" srcId="{107DAC96-9379-4FC9-8D99-FD7B22EC551A}" destId="{7A2CDC2D-77C7-463E-9635-B16567B66E15}" srcOrd="3" destOrd="0" parTransId="{9EA893E0-EAF1-4207-B0EE-DF199BB53C9D}" sibTransId="{17FA660C-04AA-449F-903C-B668DE723767}"/>
    <dgm:cxn modelId="{DBB9767D-3289-4F26-94B8-81F64C38BBDE}" type="presParOf" srcId="{41D4BA01-01B6-49C5-935D-2CC14EF342A5}" destId="{F672B312-8A2F-42A6-BD7A-10DAE6DC2E9A}" srcOrd="0" destOrd="0" presId="urn:microsoft.com/office/officeart/2008/layout/LinedList"/>
    <dgm:cxn modelId="{FC8E06B2-D081-441E-A11B-A541ECDB7F91}" type="presParOf" srcId="{41D4BA01-01B6-49C5-935D-2CC14EF342A5}" destId="{2F39CE7D-EB04-4B04-859C-37777E176A04}" srcOrd="1" destOrd="0" presId="urn:microsoft.com/office/officeart/2008/layout/LinedList"/>
    <dgm:cxn modelId="{6A7E35FE-2153-434D-9EA9-F86CA4FE9709}" type="presParOf" srcId="{2F39CE7D-EB04-4B04-859C-37777E176A04}" destId="{A5164E4D-52C9-4693-9BB3-731FD558CDB5}" srcOrd="0" destOrd="0" presId="urn:microsoft.com/office/officeart/2008/layout/LinedList"/>
    <dgm:cxn modelId="{F32470CE-29DF-41B8-9794-0FBC6B0AC8B5}" type="presParOf" srcId="{2F39CE7D-EB04-4B04-859C-37777E176A04}" destId="{6EBC72D3-A0BE-480D-9B95-D7F64FAAEF2B}" srcOrd="1" destOrd="0" presId="urn:microsoft.com/office/officeart/2008/layout/LinedList"/>
    <dgm:cxn modelId="{A6A78FCB-432A-4804-B269-FA102492E72F}" type="presParOf" srcId="{6EBC72D3-A0BE-480D-9B95-D7F64FAAEF2B}" destId="{A8B27A4B-2122-4829-9D67-B7DE50EAB6BF}" srcOrd="0" destOrd="0" presId="urn:microsoft.com/office/officeart/2008/layout/LinedList"/>
    <dgm:cxn modelId="{C8D3BCB0-3980-43EC-B4E9-B51A2B41B638}" type="presParOf" srcId="{6EBC72D3-A0BE-480D-9B95-D7F64FAAEF2B}" destId="{EF3C3B9D-832C-4943-B3F8-4D7E6F482C4E}" srcOrd="1" destOrd="0" presId="urn:microsoft.com/office/officeart/2008/layout/LinedList"/>
    <dgm:cxn modelId="{E8A0625C-1D53-4243-8034-212D0AC64DA5}" type="presParOf" srcId="{EF3C3B9D-832C-4943-B3F8-4D7E6F482C4E}" destId="{4A5940EF-9DA9-4799-9D29-72427154A12A}" srcOrd="0" destOrd="0" presId="urn:microsoft.com/office/officeart/2008/layout/LinedList"/>
    <dgm:cxn modelId="{6EE369AC-050F-40A9-ABF1-ED415B4092C1}" type="presParOf" srcId="{EF3C3B9D-832C-4943-B3F8-4D7E6F482C4E}" destId="{61BBD1D9-C9D7-41CB-B9D0-28A16CBCAB48}" srcOrd="1" destOrd="0" presId="urn:microsoft.com/office/officeart/2008/layout/LinedList"/>
    <dgm:cxn modelId="{D9B6DB33-9C07-4721-B277-0484F928F862}" type="presParOf" srcId="{EF3C3B9D-832C-4943-B3F8-4D7E6F482C4E}" destId="{78507362-2B58-4DAF-B20A-AF42B52BA9E2}" srcOrd="2" destOrd="0" presId="urn:microsoft.com/office/officeart/2008/layout/LinedList"/>
    <dgm:cxn modelId="{B621AC05-2D80-475A-B00D-9E87AE207265}" type="presParOf" srcId="{6EBC72D3-A0BE-480D-9B95-D7F64FAAEF2B}" destId="{151C5AA3-6813-4CAD-A994-5131D6BBE9AD}" srcOrd="2" destOrd="0" presId="urn:microsoft.com/office/officeart/2008/layout/LinedList"/>
    <dgm:cxn modelId="{A12C278C-39C3-4E25-8968-5B52A5186FA1}" type="presParOf" srcId="{6EBC72D3-A0BE-480D-9B95-D7F64FAAEF2B}" destId="{D1D066CB-D08E-4063-ACDD-594F1F42EFB9}" srcOrd="3" destOrd="0" presId="urn:microsoft.com/office/officeart/2008/layout/LinedList"/>
    <dgm:cxn modelId="{71EC9245-2759-4562-95BC-8C07EA988CA9}" type="presParOf" srcId="{41D4BA01-01B6-49C5-935D-2CC14EF342A5}" destId="{2CBC7001-A7F3-439C-96BF-29AA2FFC3FD0}" srcOrd="2" destOrd="0" presId="urn:microsoft.com/office/officeart/2008/layout/LinedList"/>
    <dgm:cxn modelId="{5284A8C8-C8E9-4E57-AA65-E3D4020F789D}" type="presParOf" srcId="{41D4BA01-01B6-49C5-935D-2CC14EF342A5}" destId="{925C180E-1473-4D1E-95F6-AEDC171E879F}" srcOrd="3" destOrd="0" presId="urn:microsoft.com/office/officeart/2008/layout/LinedList"/>
    <dgm:cxn modelId="{1AE6135E-4FA9-4C75-9FA6-D214AC9F3813}" type="presParOf" srcId="{925C180E-1473-4D1E-95F6-AEDC171E879F}" destId="{2EE21AA4-E753-4588-9BC0-C124E9356183}" srcOrd="0" destOrd="0" presId="urn:microsoft.com/office/officeart/2008/layout/LinedList"/>
    <dgm:cxn modelId="{B47EFD7B-BE70-4964-9E09-0B3739315476}" type="presParOf" srcId="{925C180E-1473-4D1E-95F6-AEDC171E879F}" destId="{073E8A70-1283-4758-AFE1-58ABB7EC9E07}" srcOrd="1" destOrd="0" presId="urn:microsoft.com/office/officeart/2008/layout/LinedList"/>
    <dgm:cxn modelId="{B3BBA584-EAA4-4DD8-AD2F-330530B43DA1}" type="presParOf" srcId="{073E8A70-1283-4758-AFE1-58ABB7EC9E07}" destId="{80035B78-66B3-48FB-8D82-CD93C9FE0FA1}" srcOrd="0" destOrd="0" presId="urn:microsoft.com/office/officeart/2008/layout/LinedList"/>
    <dgm:cxn modelId="{EB968020-7653-4142-9896-ED581D7E342E}" type="presParOf" srcId="{073E8A70-1283-4758-AFE1-58ABB7EC9E07}" destId="{FCEA6826-8433-4ECD-B343-E5B8C6CFC6A8}" srcOrd="1" destOrd="0" presId="urn:microsoft.com/office/officeart/2008/layout/LinedList"/>
    <dgm:cxn modelId="{31EECF83-FA3A-4FB1-8172-DF11A97018F8}" type="presParOf" srcId="{FCEA6826-8433-4ECD-B343-E5B8C6CFC6A8}" destId="{6CF2EA9B-9216-4F87-B1F5-CB4799CE2454}" srcOrd="0" destOrd="0" presId="urn:microsoft.com/office/officeart/2008/layout/LinedList"/>
    <dgm:cxn modelId="{B1E15A34-5A8F-4D9F-8AD9-E89211F28488}" type="presParOf" srcId="{FCEA6826-8433-4ECD-B343-E5B8C6CFC6A8}" destId="{A25D3FC2-CC95-4E66-9F45-8730BC74FE22}" srcOrd="1" destOrd="0" presId="urn:microsoft.com/office/officeart/2008/layout/LinedList"/>
    <dgm:cxn modelId="{C08E76B6-60B9-4B52-BDD5-132FD14738F8}" type="presParOf" srcId="{FCEA6826-8433-4ECD-B343-E5B8C6CFC6A8}" destId="{649854D2-843E-4033-87F1-EDC98CC694E3}" srcOrd="2" destOrd="0" presId="urn:microsoft.com/office/officeart/2008/layout/LinedList"/>
    <dgm:cxn modelId="{4B7DB78F-95C9-430A-AEE8-B03F6D719CF0}" type="presParOf" srcId="{073E8A70-1283-4758-AFE1-58ABB7EC9E07}" destId="{7CA78E68-D3BD-4481-A6E9-F5B1FE2EC337}" srcOrd="2" destOrd="0" presId="urn:microsoft.com/office/officeart/2008/layout/LinedList"/>
    <dgm:cxn modelId="{81718D33-6010-4B04-9775-299C945EACD9}" type="presParOf" srcId="{073E8A70-1283-4758-AFE1-58ABB7EC9E07}" destId="{A1461EA6-765E-4003-A4C2-F4B97CA39016}" srcOrd="3" destOrd="0" presId="urn:microsoft.com/office/officeart/2008/layout/LinedList"/>
    <dgm:cxn modelId="{AD209411-315F-4CE9-9313-F2CAA060E75D}" type="presParOf" srcId="{41D4BA01-01B6-49C5-935D-2CC14EF342A5}" destId="{5E29DEEA-F388-446E-B22C-6373E22BE969}" srcOrd="4" destOrd="0" presId="urn:microsoft.com/office/officeart/2008/layout/LinedList"/>
    <dgm:cxn modelId="{1F69092D-0D25-4629-914E-D737F7B3CF2A}" type="presParOf" srcId="{41D4BA01-01B6-49C5-935D-2CC14EF342A5}" destId="{6D5BC7C4-250A-4757-ADAC-8E6ECE1D4B1D}" srcOrd="5" destOrd="0" presId="urn:microsoft.com/office/officeart/2008/layout/LinedList"/>
    <dgm:cxn modelId="{9D5D43E6-269F-4502-AC5D-6683ED21D04F}" type="presParOf" srcId="{6D5BC7C4-250A-4757-ADAC-8E6ECE1D4B1D}" destId="{9FB2DCDC-7274-477E-BFB8-85CD2E556C33}" srcOrd="0" destOrd="0" presId="urn:microsoft.com/office/officeart/2008/layout/LinedList"/>
    <dgm:cxn modelId="{F34989AE-D29C-4B0E-881B-715D4CAF311D}" type="presParOf" srcId="{6D5BC7C4-250A-4757-ADAC-8E6ECE1D4B1D}" destId="{9FFD080B-15D6-48EB-A478-4A105C1E40C8}" srcOrd="1" destOrd="0" presId="urn:microsoft.com/office/officeart/2008/layout/LinedList"/>
    <dgm:cxn modelId="{6AF304CF-2D76-4E66-86F6-C179975B16C1}" type="presParOf" srcId="{41D4BA01-01B6-49C5-935D-2CC14EF342A5}" destId="{F8AB323A-62E1-4835-95AC-FAB9E52EE188}" srcOrd="6" destOrd="0" presId="urn:microsoft.com/office/officeart/2008/layout/LinedList"/>
    <dgm:cxn modelId="{FE4A0D8D-4481-4386-9F0C-12FB6DC8601B}" type="presParOf" srcId="{41D4BA01-01B6-49C5-935D-2CC14EF342A5}" destId="{8899CA0B-61C8-4A35-B7B6-932FA8FF9A97}" srcOrd="7" destOrd="0" presId="urn:microsoft.com/office/officeart/2008/layout/LinedList"/>
    <dgm:cxn modelId="{E12ECEF1-E131-47D4-B03F-443BFDA65E72}" type="presParOf" srcId="{8899CA0B-61C8-4A35-B7B6-932FA8FF9A97}" destId="{ADC3D47B-7D2E-4AF0-A293-9DFB5F3B4F90}" srcOrd="0" destOrd="0" presId="urn:microsoft.com/office/officeart/2008/layout/LinedList"/>
    <dgm:cxn modelId="{E12BD922-203C-4D46-888F-C490440829BB}" type="presParOf" srcId="{8899CA0B-61C8-4A35-B7B6-932FA8FF9A97}" destId="{9DD34CEB-28BC-445C-9FC4-11A28BD5B0A8}"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72B312-8A2F-42A6-BD7A-10DAE6DC2E9A}">
      <dsp:nvSpPr>
        <dsp:cNvPr id="0" name=""/>
        <dsp:cNvSpPr/>
      </dsp:nvSpPr>
      <dsp:spPr>
        <a:xfrm>
          <a:off x="0" y="0"/>
          <a:ext cx="8409482" cy="0"/>
        </a:xfrm>
        <a:prstGeom prst="line">
          <a:avLst/>
        </a:prstGeom>
        <a:solidFill>
          <a:schemeClr val="accent2">
            <a:hueOff val="0"/>
            <a:satOff val="0"/>
            <a:lumOff val="0"/>
            <a:alphaOff val="0"/>
          </a:schemeClr>
        </a:solidFill>
        <a:ln w="285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5164E4D-52C9-4693-9BB3-731FD558CDB5}">
      <dsp:nvSpPr>
        <dsp:cNvPr id="0" name=""/>
        <dsp:cNvSpPr/>
      </dsp:nvSpPr>
      <dsp:spPr>
        <a:xfrm>
          <a:off x="0" y="0"/>
          <a:ext cx="2083628" cy="1285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b="1" kern="1200" dirty="0" smtClean="0">
              <a:solidFill>
                <a:schemeClr val="tx1"/>
              </a:solidFill>
              <a:latin typeface="Arial" panose="020B0604020202020204" pitchFamily="34" charset="0"/>
              <a:cs typeface="Arial" panose="020B0604020202020204" pitchFamily="34" charset="0"/>
            </a:rPr>
            <a:t>Product</a:t>
          </a:r>
          <a:endParaRPr lang="en-US" sz="2000" b="1" kern="1200" dirty="0">
            <a:solidFill>
              <a:schemeClr val="tx1"/>
            </a:solidFill>
            <a:latin typeface="Arial" panose="020B0604020202020204" pitchFamily="34" charset="0"/>
            <a:cs typeface="Arial" panose="020B0604020202020204" pitchFamily="34" charset="0"/>
          </a:endParaRPr>
        </a:p>
      </dsp:txBody>
      <dsp:txXfrm>
        <a:off x="0" y="0"/>
        <a:ext cx="2083628" cy="1285406"/>
      </dsp:txXfrm>
    </dsp:sp>
    <dsp:sp modelId="{61BBD1D9-C9D7-41CB-B9D0-28A16CBCAB48}">
      <dsp:nvSpPr>
        <dsp:cNvPr id="0" name=""/>
        <dsp:cNvSpPr/>
      </dsp:nvSpPr>
      <dsp:spPr>
        <a:xfrm>
          <a:off x="2202133" y="58370"/>
          <a:ext cx="6201746" cy="11674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kern="1200" smtClean="0">
              <a:solidFill>
                <a:schemeClr val="tx1"/>
              </a:solidFill>
              <a:latin typeface="Arial" panose="020B0604020202020204" pitchFamily="34" charset="0"/>
              <a:cs typeface="Arial" panose="020B0604020202020204" pitchFamily="34" charset="0"/>
            </a:rPr>
            <a:t>Policy</a:t>
          </a:r>
          <a:endParaRPr lang="en-US" sz="2000" kern="1200" dirty="0">
            <a:solidFill>
              <a:schemeClr val="tx1"/>
            </a:solidFill>
            <a:latin typeface="Arial" panose="020B0604020202020204" pitchFamily="34" charset="0"/>
            <a:cs typeface="Arial" panose="020B0604020202020204" pitchFamily="34" charset="0"/>
          </a:endParaRPr>
        </a:p>
      </dsp:txBody>
      <dsp:txXfrm>
        <a:off x="2202133" y="58370"/>
        <a:ext cx="6201746" cy="1167410"/>
      </dsp:txXfrm>
    </dsp:sp>
    <dsp:sp modelId="{151C5AA3-6813-4CAD-A994-5131D6BBE9AD}">
      <dsp:nvSpPr>
        <dsp:cNvPr id="0" name=""/>
        <dsp:cNvSpPr/>
      </dsp:nvSpPr>
      <dsp:spPr>
        <a:xfrm>
          <a:off x="2083628" y="1225780"/>
          <a:ext cx="6320251" cy="0"/>
        </a:xfrm>
        <a:prstGeom prst="line">
          <a:avLst/>
        </a:prstGeom>
        <a:solidFill>
          <a:schemeClr val="accent2">
            <a:hueOff val="0"/>
            <a:satOff val="0"/>
            <a:lumOff val="0"/>
            <a:alphaOff val="0"/>
          </a:schemeClr>
        </a:solidFill>
        <a:ln w="28575"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CBC7001-A7F3-439C-96BF-29AA2FFC3FD0}">
      <dsp:nvSpPr>
        <dsp:cNvPr id="0" name=""/>
        <dsp:cNvSpPr/>
      </dsp:nvSpPr>
      <dsp:spPr>
        <a:xfrm>
          <a:off x="0" y="1285406"/>
          <a:ext cx="8409482" cy="0"/>
        </a:xfrm>
        <a:prstGeom prst="line">
          <a:avLst/>
        </a:prstGeom>
        <a:solidFill>
          <a:schemeClr val="accent2">
            <a:hueOff val="0"/>
            <a:satOff val="0"/>
            <a:lumOff val="0"/>
            <a:alphaOff val="0"/>
          </a:schemeClr>
        </a:solidFill>
        <a:ln w="285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EE21AA4-E753-4588-9BC0-C124E9356183}">
      <dsp:nvSpPr>
        <dsp:cNvPr id="0" name=""/>
        <dsp:cNvSpPr/>
      </dsp:nvSpPr>
      <dsp:spPr>
        <a:xfrm>
          <a:off x="0" y="1285406"/>
          <a:ext cx="2083628" cy="1285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b="1" kern="1200" dirty="0" smtClean="0">
              <a:solidFill>
                <a:schemeClr val="tx1"/>
              </a:solidFill>
              <a:latin typeface="Arial" panose="020B0604020202020204" pitchFamily="34" charset="0"/>
              <a:cs typeface="Arial" panose="020B0604020202020204" pitchFamily="34" charset="0"/>
            </a:rPr>
            <a:t>Target Population Impact:  </a:t>
          </a:r>
          <a:endParaRPr lang="en-US" sz="2000" i="1" kern="1200" dirty="0">
            <a:solidFill>
              <a:schemeClr val="tx1"/>
            </a:solidFill>
            <a:latin typeface="Arial" panose="020B0604020202020204" pitchFamily="34" charset="0"/>
            <a:cs typeface="Arial" panose="020B0604020202020204" pitchFamily="34" charset="0"/>
          </a:endParaRPr>
        </a:p>
      </dsp:txBody>
      <dsp:txXfrm>
        <a:off x="0" y="1285406"/>
        <a:ext cx="2083628" cy="1285406"/>
      </dsp:txXfrm>
    </dsp:sp>
    <dsp:sp modelId="{A25D3FC2-CC95-4E66-9F45-8730BC74FE22}">
      <dsp:nvSpPr>
        <dsp:cNvPr id="0" name=""/>
        <dsp:cNvSpPr/>
      </dsp:nvSpPr>
      <dsp:spPr>
        <a:xfrm>
          <a:off x="2202133" y="1343777"/>
          <a:ext cx="6201746" cy="11674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i="1" kern="1200" dirty="0" smtClean="0">
              <a:solidFill>
                <a:schemeClr val="tx1"/>
              </a:solidFill>
              <a:latin typeface="Arial" panose="020B0604020202020204" pitchFamily="34" charset="0"/>
              <a:cs typeface="Arial" panose="020B0604020202020204" pitchFamily="34" charset="0"/>
            </a:rPr>
            <a:t>Liver Transplant Candidates</a:t>
          </a:r>
          <a:endParaRPr lang="en-US" sz="2000" i="1" kern="1200" dirty="0">
            <a:solidFill>
              <a:schemeClr val="tx1"/>
            </a:solidFill>
            <a:latin typeface="Arial" panose="020B0604020202020204" pitchFamily="34" charset="0"/>
            <a:cs typeface="Arial" panose="020B0604020202020204" pitchFamily="34" charset="0"/>
          </a:endParaRPr>
        </a:p>
      </dsp:txBody>
      <dsp:txXfrm>
        <a:off x="2202133" y="1343777"/>
        <a:ext cx="6201746" cy="1167410"/>
      </dsp:txXfrm>
    </dsp:sp>
    <dsp:sp modelId="{7CA78E68-D3BD-4481-A6E9-F5B1FE2EC337}">
      <dsp:nvSpPr>
        <dsp:cNvPr id="0" name=""/>
        <dsp:cNvSpPr/>
      </dsp:nvSpPr>
      <dsp:spPr>
        <a:xfrm>
          <a:off x="2083628" y="2511187"/>
          <a:ext cx="6320251" cy="0"/>
        </a:xfrm>
        <a:prstGeom prst="line">
          <a:avLst/>
        </a:prstGeom>
        <a:solidFill>
          <a:schemeClr val="accent2">
            <a:hueOff val="0"/>
            <a:satOff val="0"/>
            <a:lumOff val="0"/>
            <a:alphaOff val="0"/>
          </a:schemeClr>
        </a:solidFill>
        <a:ln w="28575"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E29DEEA-F388-446E-B22C-6373E22BE969}">
      <dsp:nvSpPr>
        <dsp:cNvPr id="0" name=""/>
        <dsp:cNvSpPr/>
      </dsp:nvSpPr>
      <dsp:spPr>
        <a:xfrm>
          <a:off x="0" y="2570813"/>
          <a:ext cx="8409482" cy="0"/>
        </a:xfrm>
        <a:prstGeom prst="line">
          <a:avLst/>
        </a:prstGeom>
        <a:solidFill>
          <a:schemeClr val="accent2">
            <a:hueOff val="0"/>
            <a:satOff val="0"/>
            <a:lumOff val="0"/>
            <a:alphaOff val="0"/>
          </a:schemeClr>
        </a:solidFill>
        <a:ln w="285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FB2DCDC-7274-477E-BFB8-85CD2E556C33}">
      <dsp:nvSpPr>
        <dsp:cNvPr id="0" name=""/>
        <dsp:cNvSpPr/>
      </dsp:nvSpPr>
      <dsp:spPr>
        <a:xfrm>
          <a:off x="0" y="2570813"/>
          <a:ext cx="2217916" cy="1285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b="1" kern="1200" dirty="0" smtClean="0">
              <a:solidFill>
                <a:schemeClr val="tx1"/>
              </a:solidFill>
              <a:latin typeface="Arial" panose="020B0604020202020204" pitchFamily="34" charset="0"/>
              <a:cs typeface="Arial" panose="020B0604020202020204" pitchFamily="34" charset="0"/>
            </a:rPr>
            <a:t>Total IT Implementation Hours</a:t>
          </a:r>
          <a:endParaRPr lang="en-US" sz="2000" kern="1200" dirty="0">
            <a:solidFill>
              <a:schemeClr val="tx1"/>
            </a:solidFill>
            <a:latin typeface="Arial" panose="020B0604020202020204" pitchFamily="34" charset="0"/>
            <a:cs typeface="Arial" panose="020B0604020202020204" pitchFamily="34" charset="0"/>
          </a:endParaRPr>
        </a:p>
      </dsp:txBody>
      <dsp:txXfrm>
        <a:off x="0" y="2570813"/>
        <a:ext cx="2217916" cy="1285406"/>
      </dsp:txXfrm>
    </dsp:sp>
    <dsp:sp modelId="{F8AB323A-62E1-4835-95AC-FAB9E52EE188}">
      <dsp:nvSpPr>
        <dsp:cNvPr id="0" name=""/>
        <dsp:cNvSpPr/>
      </dsp:nvSpPr>
      <dsp:spPr>
        <a:xfrm>
          <a:off x="0" y="3856220"/>
          <a:ext cx="8409482" cy="0"/>
        </a:xfrm>
        <a:prstGeom prst="line">
          <a:avLst/>
        </a:prstGeom>
        <a:solidFill>
          <a:schemeClr val="accent2">
            <a:hueOff val="0"/>
            <a:satOff val="0"/>
            <a:lumOff val="0"/>
            <a:alphaOff val="0"/>
          </a:schemeClr>
        </a:solidFill>
        <a:ln w="285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DC3D47B-7D2E-4AF0-A293-9DFB5F3B4F90}">
      <dsp:nvSpPr>
        <dsp:cNvPr id="0" name=""/>
        <dsp:cNvSpPr/>
      </dsp:nvSpPr>
      <dsp:spPr>
        <a:xfrm>
          <a:off x="0" y="3856220"/>
          <a:ext cx="2217916" cy="1285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b="1" kern="1200" dirty="0" smtClean="0">
              <a:solidFill>
                <a:schemeClr val="tx1"/>
              </a:solidFill>
              <a:latin typeface="Arial" panose="020B0604020202020204" pitchFamily="34" charset="0"/>
              <a:cs typeface="Arial" panose="020B0604020202020204" pitchFamily="34" charset="0"/>
            </a:rPr>
            <a:t>Total Overall Implementation Hours</a:t>
          </a:r>
          <a:endParaRPr lang="en-US" sz="2000" kern="1200" dirty="0">
            <a:solidFill>
              <a:schemeClr val="tx1"/>
            </a:solidFill>
            <a:latin typeface="Arial" panose="020B0604020202020204" pitchFamily="34" charset="0"/>
            <a:cs typeface="Arial" panose="020B0604020202020204" pitchFamily="34" charset="0"/>
          </a:endParaRPr>
        </a:p>
      </dsp:txBody>
      <dsp:txXfrm>
        <a:off x="0" y="3856220"/>
        <a:ext cx="2217916" cy="1285406"/>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drawing1.xml><?xml version="1.0" encoding="utf-8"?>
<c:userShapes xmlns:c="http://schemas.openxmlformats.org/drawingml/2006/chart">
  <cdr:relSizeAnchor xmlns:cdr="http://schemas.openxmlformats.org/drawingml/2006/chartDrawing">
    <cdr:from>
      <cdr:x>0.34343</cdr:x>
      <cdr:y>0.8984</cdr:y>
    </cdr:from>
    <cdr:to>
      <cdr:x>0.57576</cdr:x>
      <cdr:y>0.97861</cdr:y>
    </cdr:to>
    <cdr:sp macro="" textlink="">
      <cdr:nvSpPr>
        <cdr:cNvPr id="2" name="TextBox 1"/>
        <cdr:cNvSpPr txBox="1"/>
      </cdr:nvSpPr>
      <cdr:spPr>
        <a:xfrm xmlns:a="http://schemas.openxmlformats.org/drawingml/2006/main">
          <a:off x="2590800" y="4267200"/>
          <a:ext cx="1752600" cy="3810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2350" dirty="0" smtClean="0"/>
            <a:t>Region</a:t>
          </a:r>
          <a:endParaRPr lang="en-US" sz="235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3169920" cy="4800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6661" tIns="48331" rIns="96661" bIns="48331" numCol="1" anchor="t" anchorCtr="0" compatLnSpc="1">
            <a:prstTxWarp prst="textNoShape">
              <a:avLst/>
            </a:prstTxWarp>
          </a:bodyPr>
          <a:lstStyle>
            <a:lvl1pPr>
              <a:defRPr sz="1300"/>
            </a:lvl1pPr>
          </a:lstStyle>
          <a:p>
            <a:endParaRPr lang="en-US"/>
          </a:p>
        </p:txBody>
      </p:sp>
      <p:sp>
        <p:nvSpPr>
          <p:cNvPr id="24579" name="Rectangle 3"/>
          <p:cNvSpPr>
            <a:spLocks noGrp="1" noChangeArrowheads="1"/>
          </p:cNvSpPr>
          <p:nvPr>
            <p:ph type="dt" sz="quarter" idx="1"/>
          </p:nvPr>
        </p:nvSpPr>
        <p:spPr bwMode="auto">
          <a:xfrm>
            <a:off x="4145280" y="0"/>
            <a:ext cx="3169920" cy="4800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6661" tIns="48331" rIns="96661" bIns="48331" numCol="1" anchor="t" anchorCtr="0" compatLnSpc="1">
            <a:prstTxWarp prst="textNoShape">
              <a:avLst/>
            </a:prstTxWarp>
          </a:bodyPr>
          <a:lstStyle>
            <a:lvl1pPr algn="r">
              <a:defRPr sz="1300"/>
            </a:lvl1pPr>
          </a:lstStyle>
          <a:p>
            <a:endParaRPr lang="en-US"/>
          </a:p>
        </p:txBody>
      </p:sp>
      <p:sp>
        <p:nvSpPr>
          <p:cNvPr id="24580" name="Rectangle 4"/>
          <p:cNvSpPr>
            <a:spLocks noGrp="1" noChangeArrowheads="1"/>
          </p:cNvSpPr>
          <p:nvPr>
            <p:ph type="ftr" sz="quarter" idx="2"/>
          </p:nvPr>
        </p:nvSpPr>
        <p:spPr bwMode="auto">
          <a:xfrm>
            <a:off x="0" y="9121140"/>
            <a:ext cx="3169920" cy="4800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6661" tIns="48331" rIns="96661" bIns="48331" numCol="1" anchor="b" anchorCtr="0" compatLnSpc="1">
            <a:prstTxWarp prst="textNoShape">
              <a:avLst/>
            </a:prstTxWarp>
          </a:bodyPr>
          <a:lstStyle>
            <a:lvl1pPr>
              <a:defRPr sz="1300"/>
            </a:lvl1pPr>
          </a:lstStyle>
          <a:p>
            <a:endParaRPr lang="en-US"/>
          </a:p>
        </p:txBody>
      </p:sp>
      <p:sp>
        <p:nvSpPr>
          <p:cNvPr id="24581" name="Rectangle 5"/>
          <p:cNvSpPr>
            <a:spLocks noGrp="1" noChangeArrowheads="1"/>
          </p:cNvSpPr>
          <p:nvPr>
            <p:ph type="sldNum" sz="quarter" idx="3"/>
          </p:nvPr>
        </p:nvSpPr>
        <p:spPr bwMode="auto">
          <a:xfrm>
            <a:off x="4145280" y="9121140"/>
            <a:ext cx="3169920" cy="4800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6661" tIns="48331" rIns="96661" bIns="48331" numCol="1" anchor="b" anchorCtr="0" compatLnSpc="1">
            <a:prstTxWarp prst="textNoShape">
              <a:avLst/>
            </a:prstTxWarp>
          </a:bodyPr>
          <a:lstStyle>
            <a:lvl1pPr algn="r">
              <a:defRPr sz="1300"/>
            </a:lvl1pPr>
          </a:lstStyle>
          <a:p>
            <a:fld id="{DFE9059C-E8AD-442D-A4F8-EEF7E40BB730}" type="slidenum">
              <a:rPr lang="en-US"/>
              <a:pPr/>
              <a:t>‹#›</a:t>
            </a:fld>
            <a:endParaRPr lang="en-US"/>
          </a:p>
        </p:txBody>
      </p:sp>
    </p:spTree>
    <p:extLst>
      <p:ext uri="{BB962C8B-B14F-4D97-AF65-F5344CB8AC3E}">
        <p14:creationId xmlns:p14="http://schemas.microsoft.com/office/powerpoint/2010/main" val="25038648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169920" cy="4800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6661" tIns="48331" rIns="96661" bIns="48331" numCol="1" anchor="t" anchorCtr="0" compatLnSpc="1">
            <a:prstTxWarp prst="textNoShape">
              <a:avLst/>
            </a:prstTxWarp>
          </a:bodyPr>
          <a:lstStyle>
            <a:lvl1pPr>
              <a:defRPr sz="1300"/>
            </a:lvl1pPr>
          </a:lstStyle>
          <a:p>
            <a:endParaRPr lang="en-US"/>
          </a:p>
        </p:txBody>
      </p:sp>
      <p:sp>
        <p:nvSpPr>
          <p:cNvPr id="7171" name="Rectangle 3"/>
          <p:cNvSpPr>
            <a:spLocks noGrp="1" noChangeArrowheads="1"/>
          </p:cNvSpPr>
          <p:nvPr>
            <p:ph type="dt" idx="1"/>
          </p:nvPr>
        </p:nvSpPr>
        <p:spPr bwMode="auto">
          <a:xfrm>
            <a:off x="4145280" y="0"/>
            <a:ext cx="3169920" cy="4800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6661" tIns="48331" rIns="96661" bIns="48331" numCol="1" anchor="t" anchorCtr="0" compatLnSpc="1">
            <a:prstTxWarp prst="textNoShape">
              <a:avLst/>
            </a:prstTxWarp>
          </a:bodyPr>
          <a:lstStyle>
            <a:lvl1pPr algn="r">
              <a:defRPr sz="1300"/>
            </a:lvl1pPr>
          </a:lstStyle>
          <a:p>
            <a:endParaRPr lang="en-US"/>
          </a:p>
        </p:txBody>
      </p:sp>
      <p:sp>
        <p:nvSpPr>
          <p:cNvPr id="7172"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173" name="Rectangle 5"/>
          <p:cNvSpPr>
            <a:spLocks noGrp="1" noChangeArrowheads="1"/>
          </p:cNvSpPr>
          <p:nvPr>
            <p:ph type="body" sz="quarter" idx="3"/>
          </p:nvPr>
        </p:nvSpPr>
        <p:spPr bwMode="auto">
          <a:xfrm>
            <a:off x="975360" y="4560570"/>
            <a:ext cx="5364480" cy="43205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6661" tIns="48331" rIns="96661" bIns="48331"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7174" name="Rectangle 6"/>
          <p:cNvSpPr>
            <a:spLocks noGrp="1" noChangeArrowheads="1"/>
          </p:cNvSpPr>
          <p:nvPr>
            <p:ph type="ftr" sz="quarter" idx="4"/>
          </p:nvPr>
        </p:nvSpPr>
        <p:spPr bwMode="auto">
          <a:xfrm>
            <a:off x="0" y="9121140"/>
            <a:ext cx="3169920" cy="4800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6661" tIns="48331" rIns="96661" bIns="48331" numCol="1" anchor="b" anchorCtr="0" compatLnSpc="1">
            <a:prstTxWarp prst="textNoShape">
              <a:avLst/>
            </a:prstTxWarp>
          </a:bodyPr>
          <a:lstStyle>
            <a:lvl1pPr>
              <a:defRPr sz="1300"/>
            </a:lvl1pPr>
          </a:lstStyle>
          <a:p>
            <a:endParaRPr lang="en-US"/>
          </a:p>
        </p:txBody>
      </p:sp>
      <p:sp>
        <p:nvSpPr>
          <p:cNvPr id="7175" name="Rectangle 7"/>
          <p:cNvSpPr>
            <a:spLocks noGrp="1" noChangeArrowheads="1"/>
          </p:cNvSpPr>
          <p:nvPr>
            <p:ph type="sldNum" sz="quarter" idx="5"/>
          </p:nvPr>
        </p:nvSpPr>
        <p:spPr bwMode="auto">
          <a:xfrm>
            <a:off x="4145280" y="9121140"/>
            <a:ext cx="3169920" cy="4800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6661" tIns="48331" rIns="96661" bIns="48331" numCol="1" anchor="b" anchorCtr="0" compatLnSpc="1">
            <a:prstTxWarp prst="textNoShape">
              <a:avLst/>
            </a:prstTxWarp>
          </a:bodyPr>
          <a:lstStyle>
            <a:lvl1pPr algn="r">
              <a:defRPr sz="1300"/>
            </a:lvl1pPr>
          </a:lstStyle>
          <a:p>
            <a:fld id="{439B6F03-F5FA-41C4-BB4E-A3E96F0BC045}" type="slidenum">
              <a:rPr lang="en-US"/>
              <a:pPr/>
              <a:t>‹#›</a:t>
            </a:fld>
            <a:endParaRPr lang="en-US"/>
          </a:p>
        </p:txBody>
      </p:sp>
    </p:spTree>
    <p:extLst>
      <p:ext uri="{BB962C8B-B14F-4D97-AF65-F5344CB8AC3E}">
        <p14:creationId xmlns:p14="http://schemas.microsoft.com/office/powerpoint/2010/main" val="223783231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ヒラギノ角ゴ Pro W3" pitchFamily="1" charset="-128"/>
        <a:cs typeface="+mn-cs"/>
      </a:defRPr>
    </a:lvl1pPr>
    <a:lvl2pPr marL="457200" algn="l" rtl="0" fontAlgn="base">
      <a:spcBef>
        <a:spcPct val="30000"/>
      </a:spcBef>
      <a:spcAft>
        <a:spcPct val="0"/>
      </a:spcAft>
      <a:defRPr sz="1200" kern="1200">
        <a:solidFill>
          <a:schemeClr val="tx1"/>
        </a:solidFill>
        <a:latin typeface="Arial" charset="0"/>
        <a:ea typeface="ヒラギノ角ゴ Pro W3" pitchFamily="1" charset="-128"/>
        <a:cs typeface="+mn-cs"/>
      </a:defRPr>
    </a:lvl2pPr>
    <a:lvl3pPr marL="914400" algn="l" rtl="0" fontAlgn="base">
      <a:spcBef>
        <a:spcPct val="30000"/>
      </a:spcBef>
      <a:spcAft>
        <a:spcPct val="0"/>
      </a:spcAft>
      <a:defRPr sz="1200" kern="1200">
        <a:solidFill>
          <a:schemeClr val="tx1"/>
        </a:solidFill>
        <a:latin typeface="Arial" charset="0"/>
        <a:ea typeface="ヒラギノ角ゴ Pro W3" pitchFamily="1" charset="-128"/>
        <a:cs typeface="+mn-cs"/>
      </a:defRPr>
    </a:lvl3pPr>
    <a:lvl4pPr marL="1371600" algn="l" rtl="0" fontAlgn="base">
      <a:spcBef>
        <a:spcPct val="30000"/>
      </a:spcBef>
      <a:spcAft>
        <a:spcPct val="0"/>
      </a:spcAft>
      <a:defRPr sz="1200" kern="1200">
        <a:solidFill>
          <a:schemeClr val="tx1"/>
        </a:solidFill>
        <a:latin typeface="Arial" charset="0"/>
        <a:ea typeface="ヒラギノ角ゴ Pro W3" pitchFamily="1" charset="-128"/>
        <a:cs typeface="+mn-cs"/>
      </a:defRPr>
    </a:lvl4pPr>
    <a:lvl5pPr marL="1828800" algn="l" rtl="0" fontAlgn="base">
      <a:spcBef>
        <a:spcPct val="30000"/>
      </a:spcBef>
      <a:spcAft>
        <a:spcPct val="0"/>
      </a:spcAft>
      <a:defRPr sz="1200" kern="1200">
        <a:solidFill>
          <a:schemeClr val="tx1"/>
        </a:solidFill>
        <a:latin typeface="Arial" charset="0"/>
        <a:ea typeface="ヒラギノ角ゴ Pro W3"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altLang="en-US" dirty="0" smtClean="0">
                <a:ea typeface="MS PGothic" panose="020B0600070205080204" pitchFamily="34" charset="-128"/>
              </a:rPr>
              <a:t>The Final Rule mandates that donor livers be prioritized to go to those most likely to die.  As noted, the current HCC policy is gives high priority to stable HCC candidates who have a </a:t>
            </a:r>
            <a:r>
              <a:rPr lang="en-US" altLang="en-US" u="sng" dirty="0" smtClean="0">
                <a:ea typeface="MS PGothic" panose="020B0600070205080204" pitchFamily="34" charset="-128"/>
              </a:rPr>
              <a:t>low</a:t>
            </a:r>
            <a:r>
              <a:rPr lang="en-US" altLang="en-US" dirty="0" smtClean="0">
                <a:ea typeface="MS PGothic" panose="020B0600070205080204" pitchFamily="34" charset="-128"/>
              </a:rPr>
              <a:t> mortality risk. And w</a:t>
            </a:r>
            <a:r>
              <a:rPr lang="en-US" sz="1200" kern="1200" dirty="0" smtClean="0">
                <a:solidFill>
                  <a:schemeClr val="tx1"/>
                </a:solidFill>
                <a:effectLst/>
                <a:latin typeface="Arial" charset="0"/>
                <a:ea typeface="ヒラギノ角ゴ Pro W3" pitchFamily="1" charset="-128"/>
                <a:cs typeface="+mn-cs"/>
              </a:rPr>
              <a:t>hile HCC patients are given priority so that they don't become </a:t>
            </a:r>
            <a:r>
              <a:rPr lang="en-US" sz="1200" u="sng" kern="1200" dirty="0" smtClean="0">
                <a:solidFill>
                  <a:schemeClr val="tx1"/>
                </a:solidFill>
                <a:effectLst/>
                <a:latin typeface="Arial" charset="0"/>
                <a:ea typeface="ヒラギノ角ゴ Pro W3" pitchFamily="1" charset="-128"/>
                <a:cs typeface="+mn-cs"/>
              </a:rPr>
              <a:t>untransplantable</a:t>
            </a:r>
            <a:r>
              <a:rPr lang="en-US" sz="1200" kern="1200" dirty="0" smtClean="0">
                <a:solidFill>
                  <a:schemeClr val="tx1"/>
                </a:solidFill>
                <a:effectLst/>
                <a:latin typeface="Arial" charset="0"/>
                <a:ea typeface="ヒラギノ角ゴ Pro W3" pitchFamily="1" charset="-128"/>
                <a:cs typeface="+mn-cs"/>
              </a:rPr>
              <a:t>, we need to balance that against those who are at immediate risk for death</a:t>
            </a:r>
          </a:p>
          <a:p>
            <a:endParaRPr lang="en-US" altLang="en-US" dirty="0" smtClean="0">
              <a:ea typeface="MS PGothic" panose="020B0600070205080204" pitchFamily="34" charset="-128"/>
            </a:endParaRPr>
          </a:p>
        </p:txBody>
      </p:sp>
      <p:sp>
        <p:nvSpPr>
          <p:cNvPr id="4" name="Slide Number Placeholder 3"/>
          <p:cNvSpPr>
            <a:spLocks noGrp="1"/>
          </p:cNvSpPr>
          <p:nvPr>
            <p:ph type="sldNum" sz="quarter" idx="10"/>
          </p:nvPr>
        </p:nvSpPr>
        <p:spPr/>
        <p:txBody>
          <a:bodyPr/>
          <a:lstStyle/>
          <a:p>
            <a:fld id="{439B6F03-F5FA-41C4-BB4E-A3E96F0BC045}" type="slidenum">
              <a:rPr lang="en-US" smtClean="0"/>
              <a:pPr/>
              <a:t>2</a:t>
            </a:fld>
            <a:endParaRPr lang="en-US"/>
          </a:p>
        </p:txBody>
      </p:sp>
    </p:spTree>
    <p:extLst>
      <p:ext uri="{BB962C8B-B14F-4D97-AF65-F5344CB8AC3E}">
        <p14:creationId xmlns:p14="http://schemas.microsoft.com/office/powerpoint/2010/main" val="33406098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Arial" charset="0"/>
                <a:ea typeface="ヒラギノ角ゴ Pro W3" pitchFamily="1" charset="-128"/>
                <a:cs typeface="+mn-cs"/>
              </a:rPr>
              <a:t>Those who opposed the proposal seemed to perceive a lack of data in support, some expressed concern that this would limit access to patients when transplant is appropriate or limit access for minorities and income restricted candidates who may not present to the transplant center for some time after initial diagnosis. </a:t>
            </a:r>
          </a:p>
          <a:p>
            <a:endParaRPr lang="en-US" sz="1200" b="0" i="0" u="none" strike="noStrike" kern="1200" baseline="0" dirty="0" smtClean="0">
              <a:solidFill>
                <a:schemeClr val="tx1"/>
              </a:solidFill>
              <a:latin typeface="Arial" charset="0"/>
              <a:ea typeface="ヒラギノ角ゴ Pro W3" pitchFamily="1" charset="-128"/>
              <a:cs typeface="+mn-cs"/>
            </a:endParaRPr>
          </a:p>
          <a:p>
            <a:r>
              <a:rPr lang="en-US" sz="1200" kern="1200" dirty="0" smtClean="0">
                <a:solidFill>
                  <a:schemeClr val="tx1"/>
                </a:solidFill>
                <a:effectLst/>
                <a:latin typeface="Arial" charset="0"/>
                <a:ea typeface="ヒラギノ角ゴ Pro W3" pitchFamily="1" charset="-128"/>
                <a:cs typeface="+mn-cs"/>
              </a:rPr>
              <a:t>The Committee agreed that rather than a lack of data there had been a lack of proper communication which likely contributed to the lack of support. Modeling data included in the proposal showed that a 6 month delay would not disadvantage this population but would reduce the disparity in the transplant and drop-out rates for those with and without HCC exceptions. In areas of the country with shorter waiting times to transplant, the delay will also allow a window of time for centers to observe candidates with rapidly growing tumors who may have very poor outcomes with a transplant. HCC candidates demonstrating a need for higher priority may be referred to the Regional Review Board (RRB) for consideration.</a:t>
            </a:r>
          </a:p>
          <a:p>
            <a:r>
              <a:rPr lang="en-US" sz="1200" kern="1200" dirty="0" smtClean="0">
                <a:solidFill>
                  <a:schemeClr val="tx1"/>
                </a:solidFill>
                <a:effectLst/>
                <a:latin typeface="Arial" charset="0"/>
                <a:ea typeface="ヒラギノ角ゴ Pro W3" pitchFamily="1" charset="-128"/>
                <a:cs typeface="+mn-cs"/>
              </a:rPr>
              <a:t> </a:t>
            </a:r>
          </a:p>
          <a:p>
            <a:r>
              <a:rPr lang="en-US" sz="1200" kern="1200" dirty="0" smtClean="0">
                <a:solidFill>
                  <a:schemeClr val="tx1"/>
                </a:solidFill>
                <a:effectLst/>
                <a:latin typeface="Arial" charset="0"/>
                <a:ea typeface="ヒラギノ角ゴ Pro W3" pitchFamily="1" charset="-128"/>
                <a:cs typeface="+mn-cs"/>
              </a:rPr>
              <a:t>Additionally, concerns were voiced that bad tumor biology was unlikely to manifest in any obligatory waiting period. The Committee felt this to be an inaccurate statement citing that in regions where wait times are substantially longer, bad tumor biology does in fact have time to manifest. As mentioned above, the option for RRB appeal remains intact for those candidates who demonstrate a need for higher priority. </a:t>
            </a:r>
          </a:p>
          <a:p>
            <a:endParaRPr lang="en-US" sz="1200" kern="1200" dirty="0" smtClean="0">
              <a:solidFill>
                <a:schemeClr val="tx1"/>
              </a:solidFill>
              <a:effectLst/>
              <a:latin typeface="Arial" charset="0"/>
              <a:ea typeface="ヒラギノ角ゴ Pro W3" pitchFamily="1" charset="-128"/>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effectLst/>
                <a:latin typeface="Arial" charset="0"/>
                <a:ea typeface="ヒラギノ角ゴ Pro W3" pitchFamily="1" charset="-128"/>
                <a:cs typeface="+mn-cs"/>
              </a:rPr>
              <a:t>Some commented that this proposal would not alleviate the current geographic disparity. This proposal is intended to reduce the disparity in waiting list drop-out rates (removals for death/”too sick”/other removals due to HCC) between HCC and non-HCC candidates, not to reduce the national geographic disparity. The Committee is currently pursuing other projects to address the national geographic disparity. Likewise, this policy proposal was not intended to address OPO performance.</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sz="1200" kern="1200" dirty="0" smtClean="0">
              <a:solidFill>
                <a:schemeClr val="tx1"/>
              </a:solidFill>
              <a:effectLst/>
              <a:latin typeface="Arial" charset="0"/>
              <a:ea typeface="ヒラギノ角ゴ Pro W3" pitchFamily="1" charset="-128"/>
              <a:cs typeface="+mn-cs"/>
            </a:endParaRPr>
          </a:p>
        </p:txBody>
      </p:sp>
      <p:sp>
        <p:nvSpPr>
          <p:cNvPr id="4" name="Slide Number Placeholder 3"/>
          <p:cNvSpPr>
            <a:spLocks noGrp="1"/>
          </p:cNvSpPr>
          <p:nvPr>
            <p:ph type="sldNum" sz="quarter" idx="10"/>
          </p:nvPr>
        </p:nvSpPr>
        <p:spPr/>
        <p:txBody>
          <a:bodyPr/>
          <a:lstStyle/>
          <a:p>
            <a:fld id="{439B6F03-F5FA-41C4-BB4E-A3E96F0BC045}" type="slidenum">
              <a:rPr lang="en-US" smtClean="0"/>
              <a:pPr/>
              <a:t>11</a:t>
            </a:fld>
            <a:endParaRPr lang="en-US"/>
          </a:p>
        </p:txBody>
      </p:sp>
    </p:spTree>
    <p:extLst>
      <p:ext uri="{BB962C8B-B14F-4D97-AF65-F5344CB8AC3E}">
        <p14:creationId xmlns:p14="http://schemas.microsoft.com/office/powerpoint/2010/main" val="34292790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effectLst/>
                <a:latin typeface="Arial" charset="0"/>
                <a:ea typeface="ヒラギノ角ゴ Pro W3" pitchFamily="1" charset="-128"/>
                <a:cs typeface="+mn-cs"/>
              </a:rPr>
              <a:t>Ultimately the</a:t>
            </a:r>
            <a:r>
              <a:rPr lang="en-US" sz="1200" kern="1200" baseline="0" dirty="0" smtClean="0">
                <a:solidFill>
                  <a:schemeClr val="tx1"/>
                </a:solidFill>
                <a:effectLst/>
                <a:latin typeface="Arial" charset="0"/>
                <a:ea typeface="ヒラギノ角ゴ Pro W3" pitchFamily="1" charset="-128"/>
                <a:cs typeface="+mn-cs"/>
              </a:rPr>
              <a:t> Committee voted in favor of presenting this proposal to the Board without post public comment changes, 14:0:1.</a:t>
            </a:r>
            <a:endParaRPr lang="en-US" sz="1200" kern="1200" dirty="0" smtClean="0">
              <a:solidFill>
                <a:schemeClr val="tx1"/>
              </a:solidFill>
              <a:effectLst/>
              <a:latin typeface="Arial" charset="0"/>
              <a:ea typeface="ヒラギノ角ゴ Pro W3" pitchFamily="1" charset="-128"/>
              <a:cs typeface="+mn-cs"/>
            </a:endParaRPr>
          </a:p>
          <a:p>
            <a:endParaRPr lang="en-US" dirty="0"/>
          </a:p>
        </p:txBody>
      </p:sp>
      <p:sp>
        <p:nvSpPr>
          <p:cNvPr id="4" name="Slide Number Placeholder 3"/>
          <p:cNvSpPr>
            <a:spLocks noGrp="1"/>
          </p:cNvSpPr>
          <p:nvPr>
            <p:ph type="sldNum" sz="quarter" idx="10"/>
          </p:nvPr>
        </p:nvSpPr>
        <p:spPr/>
        <p:txBody>
          <a:bodyPr/>
          <a:lstStyle/>
          <a:p>
            <a:fld id="{439B6F03-F5FA-41C4-BB4E-A3E96F0BC045}" type="slidenum">
              <a:rPr lang="en-US" smtClean="0"/>
              <a:pPr/>
              <a:t>12</a:t>
            </a:fld>
            <a:endParaRPr lang="en-US"/>
          </a:p>
        </p:txBody>
      </p:sp>
    </p:spTree>
    <p:extLst>
      <p:ext uri="{BB962C8B-B14F-4D97-AF65-F5344CB8AC3E}">
        <p14:creationId xmlns:p14="http://schemas.microsoft.com/office/powerpoint/2010/main" val="19801575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82A7A7E-A70C-4AD5-B65F-566D664CD7A0}" type="slidenum">
              <a:rPr lang="en-US" altLang="en-US" smtClean="0"/>
              <a:pPr/>
              <a:t>13</a:t>
            </a:fld>
            <a:endParaRPr lang="en-US" altLang="en-US" smtClean="0"/>
          </a:p>
        </p:txBody>
      </p:sp>
    </p:spTree>
    <p:extLst>
      <p:ext uri="{BB962C8B-B14F-4D97-AF65-F5344CB8AC3E}">
        <p14:creationId xmlns:p14="http://schemas.microsoft.com/office/powerpoint/2010/main" val="30906971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9B6F03-F5FA-41C4-BB4E-A3E96F0BC045}" type="slidenum">
              <a:rPr lang="en-US" smtClean="0"/>
              <a:pPr/>
              <a:t>14</a:t>
            </a:fld>
            <a:endParaRPr lang="en-US"/>
          </a:p>
        </p:txBody>
      </p:sp>
    </p:spTree>
    <p:extLst>
      <p:ext uri="{BB962C8B-B14F-4D97-AF65-F5344CB8AC3E}">
        <p14:creationId xmlns:p14="http://schemas.microsoft.com/office/powerpoint/2010/main" val="42937824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smtClean="0"/>
              <a:t>Candidates with a MELD/PELD score exception for HCC receive high priority on the liver waiting list, especially as their exception scores may increase automatically every three months. </a:t>
            </a:r>
          </a:p>
          <a:p>
            <a:pPr eaLnBrk="1" hangingPunct="1">
              <a:spcBef>
                <a:spcPct val="0"/>
              </a:spcBef>
            </a:pPr>
            <a:endParaRPr lang="en-US" altLang="en-US" dirty="0" smtClean="0"/>
          </a:p>
          <a:p>
            <a:pPr eaLnBrk="1" hangingPunct="1">
              <a:spcBef>
                <a:spcPct val="0"/>
              </a:spcBef>
            </a:pPr>
            <a:r>
              <a:rPr lang="en-US" altLang="en-US" dirty="0" smtClean="0"/>
              <a:t>These candidates are likely to have a much lower risk of disease progression or dropout (i.e., removal from the waiting list for death or being too sick). The next two slides provide evidence of this.</a:t>
            </a:r>
          </a:p>
          <a:p>
            <a:pPr eaLnBrk="1" hangingPunct="1">
              <a:spcBef>
                <a:spcPct val="0"/>
              </a:spcBef>
            </a:pPr>
            <a:endParaRPr lang="en-US" altLang="en-US" dirty="0" smtClean="0"/>
          </a:p>
          <a:p>
            <a:pPr eaLnBrk="1" hangingPunct="1"/>
            <a:r>
              <a:rPr lang="en-US" altLang="en-US" dirty="0" smtClean="0"/>
              <a:t>The equalization of dropout and transplant rates between HCC and non-HCC candidates occurs naturally in areas with longer waiting times. </a:t>
            </a:r>
          </a:p>
          <a:p>
            <a:pPr eaLnBrk="1" hangingPunct="1"/>
            <a:endParaRPr lang="en-US" altLang="en-US" dirty="0" smtClean="0"/>
          </a:p>
          <a:p>
            <a:pPr eaLnBrk="1" hangingPunct="1">
              <a:spcBef>
                <a:spcPct val="0"/>
              </a:spcBef>
            </a:pPr>
            <a:r>
              <a:rPr lang="en-US" altLang="en-US" dirty="0" smtClean="0"/>
              <a:t>The problem the Committee is trying to solve is: “How do we even out these rates in other areas of the country?”</a:t>
            </a:r>
          </a:p>
          <a:p>
            <a:endParaRPr lang="en-US" dirty="0"/>
          </a:p>
        </p:txBody>
      </p:sp>
      <p:sp>
        <p:nvSpPr>
          <p:cNvPr id="4" name="Slide Number Placeholder 3"/>
          <p:cNvSpPr>
            <a:spLocks noGrp="1"/>
          </p:cNvSpPr>
          <p:nvPr>
            <p:ph type="sldNum" sz="quarter" idx="10"/>
          </p:nvPr>
        </p:nvSpPr>
        <p:spPr/>
        <p:txBody>
          <a:bodyPr/>
          <a:lstStyle/>
          <a:p>
            <a:fld id="{439B6F03-F5FA-41C4-BB4E-A3E96F0BC045}" type="slidenum">
              <a:rPr lang="en-US" smtClean="0"/>
              <a:pPr/>
              <a:t>3</a:t>
            </a:fld>
            <a:endParaRPr lang="en-US"/>
          </a:p>
        </p:txBody>
      </p:sp>
    </p:spTree>
    <p:extLst>
      <p:ext uri="{BB962C8B-B14F-4D97-AF65-F5344CB8AC3E}">
        <p14:creationId xmlns:p14="http://schemas.microsoft.com/office/powerpoint/2010/main" val="14192224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altLang="en-US" dirty="0" smtClean="0"/>
              <a:t>The proposed policy would promote goal 2 of the strategic</a:t>
            </a:r>
            <a:r>
              <a:rPr lang="en-US" altLang="en-US" baseline="0" dirty="0" smtClean="0"/>
              <a:t> plan, to increase access to transplant by better </a:t>
            </a:r>
            <a:r>
              <a:rPr lang="en-US" altLang="en-US" baseline="0" dirty="0" err="1" smtClean="0"/>
              <a:t>prioritizng</a:t>
            </a:r>
            <a:r>
              <a:rPr lang="en-US" altLang="en-US" baseline="0" dirty="0" smtClean="0"/>
              <a:t> those candidates most in need of liver transplant. </a:t>
            </a:r>
            <a:endParaRPr lang="en-US" altLang="en-US" dirty="0" smtClean="0"/>
          </a:p>
          <a:p>
            <a:endParaRPr lang="en-US" dirty="0"/>
          </a:p>
        </p:txBody>
      </p:sp>
      <p:sp>
        <p:nvSpPr>
          <p:cNvPr id="4" name="Slide Number Placeholder 3"/>
          <p:cNvSpPr>
            <a:spLocks noGrp="1"/>
          </p:cNvSpPr>
          <p:nvPr>
            <p:ph type="sldNum" sz="quarter" idx="10"/>
          </p:nvPr>
        </p:nvSpPr>
        <p:spPr/>
        <p:txBody>
          <a:bodyPr/>
          <a:lstStyle/>
          <a:p>
            <a:fld id="{439B6F03-F5FA-41C4-BB4E-A3E96F0BC045}" type="slidenum">
              <a:rPr lang="en-US" smtClean="0"/>
              <a:pPr/>
              <a:t>4</a:t>
            </a:fld>
            <a:endParaRPr lang="en-US"/>
          </a:p>
        </p:txBody>
      </p:sp>
    </p:spTree>
    <p:extLst>
      <p:ext uri="{BB962C8B-B14F-4D97-AF65-F5344CB8AC3E}">
        <p14:creationId xmlns:p14="http://schemas.microsoft.com/office/powerpoint/2010/main" val="23036046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altLang="en-US" dirty="0" smtClean="0">
                <a:latin typeface="Arial" panose="020B0604020202020204" pitchFamily="34" charset="0"/>
                <a:cs typeface="Arial" panose="020B0604020202020204" pitchFamily="34" charset="0"/>
              </a:rPr>
              <a:t>Delaying the HCC Exception</a:t>
            </a:r>
            <a:r>
              <a:rPr lang="en-US" altLang="en-US" baseline="0" dirty="0" smtClean="0">
                <a:latin typeface="Arial" panose="020B0604020202020204" pitchFamily="34" charset="0"/>
                <a:cs typeface="Arial" panose="020B0604020202020204" pitchFamily="34" charset="0"/>
              </a:rPr>
              <a:t> Score Assignment </a:t>
            </a:r>
            <a:r>
              <a:rPr lang="en-US" altLang="en-US" dirty="0" smtClean="0">
                <a:latin typeface="Arial" panose="020B0604020202020204" pitchFamily="34" charset="0"/>
                <a:cs typeface="Arial" panose="020B0604020202020204" pitchFamily="34" charset="0"/>
              </a:rPr>
              <a:t>will address the disparities in transplant/drop-out</a:t>
            </a:r>
            <a:r>
              <a:rPr lang="en-US" altLang="en-US" baseline="0" dirty="0" smtClean="0">
                <a:latin typeface="Arial" panose="020B0604020202020204" pitchFamily="34" charset="0"/>
                <a:cs typeface="Arial" panose="020B0604020202020204" pitchFamily="34" charset="0"/>
              </a:rPr>
              <a:t> </a:t>
            </a:r>
            <a:r>
              <a:rPr lang="en-US" altLang="en-US" dirty="0" smtClean="0">
                <a:latin typeface="Arial" panose="020B0604020202020204" pitchFamily="34" charset="0"/>
                <a:cs typeface="Arial" panose="020B0604020202020204" pitchFamily="34" charset="0"/>
              </a:rPr>
              <a:t>rates between patients with HCC exceptions and those without. This occurs naturally</a:t>
            </a:r>
            <a:r>
              <a:rPr lang="en-US" altLang="en-US" baseline="0" dirty="0" smtClean="0">
                <a:latin typeface="Arial" panose="020B0604020202020204" pitchFamily="34" charset="0"/>
                <a:cs typeface="Arial" panose="020B0604020202020204" pitchFamily="34" charset="0"/>
              </a:rPr>
              <a:t> in areas of the country with longer </a:t>
            </a:r>
            <a:r>
              <a:rPr lang="en-US" altLang="en-US" baseline="0" dirty="0" err="1" smtClean="0">
                <a:latin typeface="Arial" panose="020B0604020202020204" pitchFamily="34" charset="0"/>
                <a:cs typeface="Arial" panose="020B0604020202020204" pitchFamily="34" charset="0"/>
              </a:rPr>
              <a:t>waittimes</a:t>
            </a:r>
            <a:r>
              <a:rPr lang="en-US" altLang="en-US" baseline="0" dirty="0" smtClean="0">
                <a:latin typeface="Arial" panose="020B0604020202020204" pitchFamily="34" charset="0"/>
                <a:cs typeface="Arial" panose="020B0604020202020204" pitchFamily="34" charset="0"/>
              </a:rPr>
              <a:t>. </a:t>
            </a:r>
            <a:endParaRPr lang="en-US" altLang="en-US"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439B6F03-F5FA-41C4-BB4E-A3E96F0BC045}" type="slidenum">
              <a:rPr lang="en-US" smtClean="0"/>
              <a:pPr/>
              <a:t>5</a:t>
            </a:fld>
            <a:endParaRPr lang="en-US"/>
          </a:p>
        </p:txBody>
      </p:sp>
    </p:spTree>
    <p:extLst>
      <p:ext uri="{BB962C8B-B14F-4D97-AF65-F5344CB8AC3E}">
        <p14:creationId xmlns:p14="http://schemas.microsoft.com/office/powerpoint/2010/main" val="21950073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smtClean="0"/>
              <a:t>This table shows the current schedule for HCC scores, stating at 22, and increasing to 25 at 3 months, and 28 at six months.   </a:t>
            </a:r>
          </a:p>
          <a:p>
            <a:pPr eaLnBrk="1" hangingPunct="1"/>
            <a:endParaRPr lang="en-US" altLang="en-US" dirty="0" smtClean="0"/>
          </a:p>
          <a:p>
            <a:pPr eaLnBrk="1" hangingPunct="1"/>
            <a:r>
              <a:rPr lang="en-US" altLang="en-US" dirty="0" smtClean="0"/>
              <a:t>Under this proposal, candidates would be listed with the calculated MELD score for that first 6-month period, as shown in the column on the right.</a:t>
            </a:r>
          </a:p>
          <a:p>
            <a:pPr eaLnBrk="1" hangingPunct="1"/>
            <a:endParaRPr lang="en-US" altLang="en-US" dirty="0" smtClean="0"/>
          </a:p>
          <a:p>
            <a:pPr eaLnBrk="1" hangingPunct="1"/>
            <a:r>
              <a:rPr lang="en-US" altLang="en-US" dirty="0" smtClean="0"/>
              <a:t>Submission of the HCC exception form will otherwise remain the same way we do it today, with the tumor sizes, imaging findings, etc., being submitted on the initial application.  The three-month extension form (and all extension forms) would stay the same as well.  The only difference is the score assignment.</a:t>
            </a:r>
          </a:p>
          <a:p>
            <a:pPr eaLnBrk="1" hangingPunct="1"/>
            <a:r>
              <a:rPr lang="en-US" altLang="en-US" dirty="0" smtClean="0"/>
              <a:t> </a:t>
            </a:r>
          </a:p>
          <a:p>
            <a:pPr eaLnBrk="1" hangingPunct="1"/>
            <a:r>
              <a:rPr lang="en-US" altLang="en-US" dirty="0" smtClean="0"/>
              <a:t>As always, cases may be referred to the RRB if the center feels the candidate needs additional priority.</a:t>
            </a:r>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5FB0B2C8-332B-4C28-9E7E-DDCFD577E5C4}" type="slidenum">
              <a:rPr lang="en-US" altLang="en-US" smtClean="0"/>
              <a:pPr/>
              <a:t>6</a:t>
            </a:fld>
            <a:endParaRPr lang="en-US" altLang="en-US" smtClean="0"/>
          </a:p>
        </p:txBody>
      </p:sp>
    </p:spTree>
    <p:extLst>
      <p:ext uri="{BB962C8B-B14F-4D97-AF65-F5344CB8AC3E}">
        <p14:creationId xmlns:p14="http://schemas.microsoft.com/office/powerpoint/2010/main" val="27210397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smtClean="0"/>
              <a:t>LSAM modeling indicates that this delay will even out the transplant rates, providing better access to non-HCC candidates.</a:t>
            </a:r>
          </a:p>
          <a:p>
            <a:pPr eaLnBrk="1" hangingPunct="1"/>
            <a:endParaRPr lang="en-US" altLang="en-US" dirty="0" smtClean="0"/>
          </a:p>
          <a:p>
            <a:pPr eaLnBrk="1" hangingPunct="1"/>
            <a:r>
              <a:rPr lang="en-US" altLang="en-US" dirty="0" smtClean="0"/>
              <a:t>A secondary benefit of the delay is that it will allow more time for the biology of these tumors to be assessed.   A study presented at the 2013 ATC suggested that areas with lower waiting times have poorer post-transplant outcomes for those with HCC, because those with  poor tumor biology are transplanted quickly.  In areas with longer waiting times, the poor biology can be observed and the candidates removed from the list.</a:t>
            </a:r>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39E3A006-1A10-4DDA-9204-FA770187D999}" type="slidenum">
              <a:rPr lang="en-US" altLang="en-US" smtClean="0"/>
              <a:pPr/>
              <a:t>7</a:t>
            </a:fld>
            <a:endParaRPr lang="en-US" altLang="en-US" smtClean="0"/>
          </a:p>
        </p:txBody>
      </p:sp>
    </p:spTree>
    <p:extLst>
      <p:ext uri="{BB962C8B-B14F-4D97-AF65-F5344CB8AC3E}">
        <p14:creationId xmlns:p14="http://schemas.microsoft.com/office/powerpoint/2010/main" val="24469046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smtClean="0"/>
              <a:t>This shows the LSAM modeling results, showing the expected impact of the delay on transplant rates.</a:t>
            </a:r>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6D8D7DF4-7970-4A43-BDC5-4A8F490C546B}" type="slidenum">
              <a:rPr lang="en-US" altLang="en-US" smtClean="0"/>
              <a:pPr/>
              <a:t>8</a:t>
            </a:fld>
            <a:endParaRPr lang="en-US" altLang="en-US" smtClean="0"/>
          </a:p>
        </p:txBody>
      </p:sp>
    </p:spTree>
    <p:extLst>
      <p:ext uri="{BB962C8B-B14F-4D97-AF65-F5344CB8AC3E}">
        <p14:creationId xmlns:p14="http://schemas.microsoft.com/office/powerpoint/2010/main" val="41972443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altLang="en-US" dirty="0" smtClean="0"/>
              <a:t>Washburn et al showed that dropout rates are significantly lower for those with HCC exception. This was also affirmed by a paper by Massie, et al, stating that “</a:t>
            </a:r>
            <a:r>
              <a:rPr lang="en-US" altLang="en-US" dirty="0" smtClean="0">
                <a:latin typeface="Arial" panose="020B0604020202020204" pitchFamily="34" charset="0"/>
                <a:cs typeface="Arial" panose="020B0604020202020204" pitchFamily="34" charset="0"/>
              </a:rPr>
              <a:t>Both HCC and other exceptions “were associated with decreased risk of waitlist mortality compared to non-exception patients with equivalent listing priority  (p&lt;0.001)</a:t>
            </a:r>
            <a:r>
              <a:rPr lang="en-US" altLang="en-US" dirty="0" smtClean="0"/>
              <a:t>”.</a:t>
            </a:r>
          </a:p>
          <a:p>
            <a:pPr eaLnBrk="1" hangingPunct="1">
              <a:spcBef>
                <a:spcPct val="0"/>
              </a:spcBef>
            </a:pPr>
            <a:endParaRPr lang="en-US" dirty="0"/>
          </a:p>
        </p:txBody>
      </p:sp>
      <p:sp>
        <p:nvSpPr>
          <p:cNvPr id="4" name="Slide Number Placeholder 3"/>
          <p:cNvSpPr>
            <a:spLocks noGrp="1"/>
          </p:cNvSpPr>
          <p:nvPr>
            <p:ph type="sldNum" sz="quarter" idx="10"/>
          </p:nvPr>
        </p:nvSpPr>
        <p:spPr/>
        <p:txBody>
          <a:bodyPr/>
          <a:lstStyle/>
          <a:p>
            <a:fld id="{439B6F03-F5FA-41C4-BB4E-A3E96F0BC045}" type="slidenum">
              <a:rPr lang="en-US" smtClean="0"/>
              <a:pPr/>
              <a:t>9</a:t>
            </a:fld>
            <a:endParaRPr lang="en-US"/>
          </a:p>
        </p:txBody>
      </p:sp>
    </p:spTree>
    <p:extLst>
      <p:ext uri="{BB962C8B-B14F-4D97-AF65-F5344CB8AC3E}">
        <p14:creationId xmlns:p14="http://schemas.microsoft.com/office/powerpoint/2010/main" val="27212789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This, from Washburn et al also, shows the variation in dropout rates across regions.</a:t>
            </a:r>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21699C2-EF90-447C-BA77-008052D04F4D}" type="slidenum">
              <a:rPr lang="en-US" altLang="en-US" smtClean="0">
                <a:solidFill>
                  <a:srgbClr val="000000"/>
                </a:solidFill>
              </a:rPr>
              <a:pPr/>
              <a:t>10</a:t>
            </a:fld>
            <a:endParaRPr lang="en-US" altLang="en-US" smtClean="0">
              <a:solidFill>
                <a:srgbClr val="000000"/>
              </a:solidFill>
            </a:endParaRPr>
          </a:p>
        </p:txBody>
      </p:sp>
    </p:spTree>
    <p:extLst>
      <p:ext uri="{BB962C8B-B14F-4D97-AF65-F5344CB8AC3E}">
        <p14:creationId xmlns:p14="http://schemas.microsoft.com/office/powerpoint/2010/main" val="2106207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17513" y="1721629"/>
            <a:ext cx="8307387" cy="1619250"/>
          </a:xfrm>
        </p:spPr>
        <p:txBody>
          <a:bodyPr/>
          <a:lstStyle>
            <a:lvl1pPr algn="ctr">
              <a:defRPr sz="4800"/>
            </a:lvl1pPr>
          </a:lstStyle>
          <a:p>
            <a:r>
              <a:rPr lang="en-US" smtClean="0"/>
              <a:t>Click to edit Master title style</a:t>
            </a:r>
            <a:endParaRPr dirty="0"/>
          </a:p>
        </p:txBody>
      </p:sp>
      <p:sp>
        <p:nvSpPr>
          <p:cNvPr id="3" name="Subtitle 2"/>
          <p:cNvSpPr>
            <a:spLocks noGrp="1"/>
          </p:cNvSpPr>
          <p:nvPr>
            <p:ph type="subTitle" idx="1"/>
          </p:nvPr>
        </p:nvSpPr>
        <p:spPr>
          <a:xfrm>
            <a:off x="417513" y="3810000"/>
            <a:ext cx="8307387" cy="753036"/>
          </a:xfrm>
        </p:spPr>
        <p:txBody>
          <a:bodyPr>
            <a:normAutofit/>
          </a:bodyPr>
          <a:lstStyle>
            <a:lvl1pPr marL="0" indent="0" algn="ctr">
              <a:spcBef>
                <a:spcPts val="300"/>
              </a:spcBef>
              <a:buNone/>
              <a:defRPr sz="2000" i="1">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Tree>
    <p:extLst>
      <p:ext uri="{BB962C8B-B14F-4D97-AF65-F5344CB8AC3E}">
        <p14:creationId xmlns:p14="http://schemas.microsoft.com/office/powerpoint/2010/main" val="2049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4" name="Text Placeholder 2"/>
          <p:cNvSpPr>
            <a:spLocks noGrp="1"/>
          </p:cNvSpPr>
          <p:nvPr>
            <p:ph idx="1"/>
          </p:nvPr>
        </p:nvSpPr>
        <p:spPr>
          <a:xfrm>
            <a:off x="289034" y="1348827"/>
            <a:ext cx="8548414" cy="4405247"/>
          </a:xfrm>
          <a:prstGeom prst="rect">
            <a:avLst/>
          </a:prstGeom>
        </p:spPr>
        <p:txBody>
          <a:bodyPr rtlCol="0">
            <a:normAutofit/>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itle Placeholder 1"/>
          <p:cNvSpPr>
            <a:spLocks noGrp="1"/>
          </p:cNvSpPr>
          <p:nvPr>
            <p:ph type="title"/>
          </p:nvPr>
        </p:nvSpPr>
        <p:spPr>
          <a:xfrm>
            <a:off x="289034" y="156310"/>
            <a:ext cx="8741103" cy="850932"/>
          </a:xfrm>
          <a:prstGeom prst="rect">
            <a:avLst/>
          </a:prstGeom>
        </p:spPr>
        <p:txBody>
          <a:bodyPr rtlCol="0">
            <a:noAutofit/>
          </a:bodyPr>
          <a:lstStyle>
            <a:lvl1pPr>
              <a:defRPr>
                <a:latin typeface="Arial" pitchFamily="34" charset="0"/>
                <a:cs typeface="Arial" pitchFamily="34" charset="0"/>
              </a:defRPr>
            </a:lvl1pPr>
          </a:lstStyle>
          <a:p>
            <a:r>
              <a:rPr lang="en-US" smtClean="0"/>
              <a:t>Click to edit Master title style</a:t>
            </a:r>
            <a:endParaRPr dirty="0"/>
          </a:p>
        </p:txBody>
      </p:sp>
    </p:spTree>
    <p:extLst>
      <p:ext uri="{BB962C8B-B14F-4D97-AF65-F5344CB8AC3E}">
        <p14:creationId xmlns:p14="http://schemas.microsoft.com/office/powerpoint/2010/main" val="300764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5_Title Only">
    <p:spTree>
      <p:nvGrpSpPr>
        <p:cNvPr id="1" name=""/>
        <p:cNvGrpSpPr/>
        <p:nvPr/>
      </p:nvGrpSpPr>
      <p:grpSpPr>
        <a:xfrm>
          <a:off x="0" y="0"/>
          <a:ext cx="0" cy="0"/>
          <a:chOff x="0" y="0"/>
          <a:chExt cx="0" cy="0"/>
        </a:xfrm>
      </p:grpSpPr>
      <p:sp>
        <p:nvSpPr>
          <p:cNvPr id="5" name="Title 1"/>
          <p:cNvSpPr>
            <a:spLocks noGrp="1"/>
          </p:cNvSpPr>
          <p:nvPr>
            <p:ph type="title"/>
          </p:nvPr>
        </p:nvSpPr>
        <p:spPr>
          <a:xfrm>
            <a:off x="454025" y="274638"/>
            <a:ext cx="8232775" cy="1332220"/>
          </a:xfrm>
          <a:prstGeom prst="rect">
            <a:avLst/>
          </a:prstGeom>
        </p:spPr>
        <p:txBody>
          <a:bodyPr anchor="b">
            <a:normAutofit/>
          </a:bodyPr>
          <a:lstStyle>
            <a:lvl1pPr algn="l">
              <a:lnSpc>
                <a:spcPts val="3000"/>
              </a:lnSpc>
              <a:defRPr sz="2800">
                <a:latin typeface="Impact" pitchFamily="34" charset="0"/>
              </a:defRPr>
            </a:lvl1pPr>
          </a:lstStyle>
          <a:p>
            <a:r>
              <a:rPr lang="en-US" dirty="0" smtClean="0"/>
              <a:t>Click to edit Master title style</a:t>
            </a:r>
            <a:endParaRPr lang="en-US" dirty="0"/>
          </a:p>
        </p:txBody>
      </p:sp>
      <p:sp>
        <p:nvSpPr>
          <p:cNvPr id="3" name="Date Placeholder 3"/>
          <p:cNvSpPr>
            <a:spLocks noGrp="1"/>
          </p:cNvSpPr>
          <p:nvPr>
            <p:ph type="dt" sz="half" idx="10"/>
          </p:nvPr>
        </p:nvSpPr>
        <p:spPr>
          <a:xfrm>
            <a:off x="454025" y="6257925"/>
            <a:ext cx="4117975" cy="365125"/>
          </a:xfrm>
          <a:prstGeom prst="rect">
            <a:avLst/>
          </a:prstGeom>
        </p:spPr>
        <p:txBody>
          <a:bodyPr/>
          <a:lstStyle>
            <a:lvl1pPr>
              <a:defRPr sz="1000">
                <a:solidFill>
                  <a:schemeClr val="tx1"/>
                </a:solidFill>
                <a:latin typeface="Trebuchet MS" pitchFamily="34" charset="0"/>
              </a:defRPr>
            </a:lvl1pPr>
          </a:lstStyle>
          <a:p>
            <a:pPr>
              <a:defRPr/>
            </a:pPr>
            <a:fld id="{3F67DA7F-F522-439D-900A-71C26E4A89C4}" type="slidenum">
              <a:rPr lang="en-US" sz="1050"/>
              <a:pPr>
                <a:defRPr/>
              </a:pPr>
              <a:t>‹#›</a:t>
            </a:fld>
            <a:r>
              <a:rPr lang="en-US" sz="1050"/>
              <a:t> </a:t>
            </a:r>
          </a:p>
          <a:p>
            <a:pPr>
              <a:defRPr/>
            </a:pPr>
            <a:r>
              <a:rPr lang="en-US"/>
              <a:t>presentation title</a:t>
            </a:r>
          </a:p>
        </p:txBody>
      </p:sp>
    </p:spTree>
    <p:extLst>
      <p:ext uri="{BB962C8B-B14F-4D97-AF65-F5344CB8AC3E}">
        <p14:creationId xmlns:p14="http://schemas.microsoft.com/office/powerpoint/2010/main" val="23232202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cstate="print"/>
          <a:srcRect/>
          <a:stretch>
            <a:fillRect/>
          </a:stretch>
        </a:blipFill>
        <a:effectLst/>
      </p:bgPr>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288925" y="155575"/>
            <a:ext cx="8740775" cy="8509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Text Placeholder 2"/>
          <p:cNvSpPr>
            <a:spLocks noGrp="1"/>
          </p:cNvSpPr>
          <p:nvPr>
            <p:ph type="body" idx="1"/>
          </p:nvPr>
        </p:nvSpPr>
        <p:spPr bwMode="auto">
          <a:xfrm>
            <a:off x="288925" y="1349375"/>
            <a:ext cx="8548688" cy="44053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4100" name="Picture 3" descr="OPTN_trans.png"/>
          <p:cNvPicPr>
            <a:picLocks noChangeAspect="1"/>
          </p:cNvPicPr>
          <p:nvPr/>
        </p:nvPicPr>
        <p:blipFill>
          <a:blip r:embed="rId6" cstate="print"/>
          <a:srcRect/>
          <a:stretch>
            <a:fillRect/>
          </a:stretch>
        </p:blipFill>
        <p:spPr bwMode="auto">
          <a:xfrm>
            <a:off x="288925" y="6273800"/>
            <a:ext cx="1425575" cy="415925"/>
          </a:xfrm>
          <a:prstGeom prst="rect">
            <a:avLst/>
          </a:prstGeom>
          <a:noFill/>
          <a:ln w="9525">
            <a:noFill/>
            <a:miter lim="800000"/>
            <a:headEnd/>
            <a:tailEnd/>
          </a:ln>
        </p:spPr>
      </p:pic>
      <p:pic>
        <p:nvPicPr>
          <p:cNvPr id="4101" name="Picture 4" descr="UNOS_logo_large.png"/>
          <p:cNvPicPr>
            <a:picLocks noChangeAspect="1"/>
          </p:cNvPicPr>
          <p:nvPr/>
        </p:nvPicPr>
        <p:blipFill>
          <a:blip r:embed="rId7" cstate="print"/>
          <a:srcRect/>
          <a:stretch>
            <a:fillRect/>
          </a:stretch>
        </p:blipFill>
        <p:spPr bwMode="auto">
          <a:xfrm>
            <a:off x="7421563" y="6199188"/>
            <a:ext cx="1495425" cy="582612"/>
          </a:xfrm>
          <a:prstGeom prst="rect">
            <a:avLst/>
          </a:prstGeom>
          <a:noFill/>
          <a:ln w="9525">
            <a:noFill/>
            <a:miter lim="800000"/>
            <a:headEnd/>
            <a:tailEnd/>
          </a:ln>
        </p:spPr>
      </p:pic>
    </p:spTree>
    <p:extLst>
      <p:ext uri="{BB962C8B-B14F-4D97-AF65-F5344CB8AC3E}">
        <p14:creationId xmlns:p14="http://schemas.microsoft.com/office/powerpoint/2010/main" val="3337494356"/>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9" r:id="rId3"/>
  </p:sldLayoutIdLst>
  <p:timing>
    <p:tnLst>
      <p:par>
        <p:cTn id="1" dur="indefinite" restart="never" nodeType="tmRoot"/>
      </p:par>
    </p:tnLst>
  </p:timing>
  <p:txStyles>
    <p:titleStyle>
      <a:lvl1pPr algn="l" rtl="0" eaLnBrk="1" fontAlgn="base" hangingPunct="1">
        <a:spcBef>
          <a:spcPct val="0"/>
        </a:spcBef>
        <a:spcAft>
          <a:spcPct val="0"/>
        </a:spcAft>
        <a:defRPr sz="4000" b="1" kern="1200">
          <a:solidFill>
            <a:srgbClr val="001B37"/>
          </a:solidFill>
          <a:latin typeface="Arial" pitchFamily="34" charset="0"/>
          <a:ea typeface="Arial" pitchFamily="34" charset="0"/>
          <a:cs typeface="Arial" pitchFamily="34" charset="0"/>
        </a:defRPr>
      </a:lvl1pPr>
      <a:lvl2pPr algn="l" rtl="0" eaLnBrk="1" fontAlgn="base" hangingPunct="1">
        <a:spcBef>
          <a:spcPct val="0"/>
        </a:spcBef>
        <a:spcAft>
          <a:spcPct val="0"/>
        </a:spcAft>
        <a:defRPr sz="4000" b="1">
          <a:solidFill>
            <a:srgbClr val="001B37"/>
          </a:solidFill>
          <a:latin typeface="Arial" charset="0"/>
          <a:ea typeface="Myriad Pro"/>
          <a:cs typeface="Arial" charset="0"/>
        </a:defRPr>
      </a:lvl2pPr>
      <a:lvl3pPr algn="l" rtl="0" eaLnBrk="1" fontAlgn="base" hangingPunct="1">
        <a:spcBef>
          <a:spcPct val="0"/>
        </a:spcBef>
        <a:spcAft>
          <a:spcPct val="0"/>
        </a:spcAft>
        <a:defRPr sz="4000" b="1">
          <a:solidFill>
            <a:srgbClr val="001B37"/>
          </a:solidFill>
          <a:latin typeface="Arial" charset="0"/>
          <a:ea typeface="Myriad Pro"/>
          <a:cs typeface="Arial" charset="0"/>
        </a:defRPr>
      </a:lvl3pPr>
      <a:lvl4pPr algn="l" rtl="0" eaLnBrk="1" fontAlgn="base" hangingPunct="1">
        <a:spcBef>
          <a:spcPct val="0"/>
        </a:spcBef>
        <a:spcAft>
          <a:spcPct val="0"/>
        </a:spcAft>
        <a:defRPr sz="4000" b="1">
          <a:solidFill>
            <a:srgbClr val="001B37"/>
          </a:solidFill>
          <a:latin typeface="Arial" charset="0"/>
          <a:ea typeface="Myriad Pro"/>
          <a:cs typeface="Arial" charset="0"/>
        </a:defRPr>
      </a:lvl4pPr>
      <a:lvl5pPr algn="l" rtl="0" eaLnBrk="1" fontAlgn="base" hangingPunct="1">
        <a:spcBef>
          <a:spcPct val="0"/>
        </a:spcBef>
        <a:spcAft>
          <a:spcPct val="0"/>
        </a:spcAft>
        <a:defRPr sz="4000" b="1">
          <a:solidFill>
            <a:srgbClr val="001B37"/>
          </a:solidFill>
          <a:latin typeface="Arial" charset="0"/>
          <a:ea typeface="Myriad Pro"/>
          <a:cs typeface="Arial" charset="0"/>
        </a:defRPr>
      </a:lvl5pPr>
      <a:lvl6pPr marL="457200" algn="l" rtl="0" eaLnBrk="1" fontAlgn="base" hangingPunct="1">
        <a:spcBef>
          <a:spcPct val="0"/>
        </a:spcBef>
        <a:spcAft>
          <a:spcPct val="0"/>
        </a:spcAft>
        <a:defRPr sz="4000" b="1">
          <a:solidFill>
            <a:srgbClr val="001B37"/>
          </a:solidFill>
          <a:latin typeface="Calibri" pitchFamily="34" charset="0"/>
          <a:ea typeface="Myriad Pro"/>
          <a:cs typeface="Myriad Pro"/>
        </a:defRPr>
      </a:lvl6pPr>
      <a:lvl7pPr marL="914400" algn="l" rtl="0" eaLnBrk="1" fontAlgn="base" hangingPunct="1">
        <a:spcBef>
          <a:spcPct val="0"/>
        </a:spcBef>
        <a:spcAft>
          <a:spcPct val="0"/>
        </a:spcAft>
        <a:defRPr sz="4000" b="1">
          <a:solidFill>
            <a:srgbClr val="001B37"/>
          </a:solidFill>
          <a:latin typeface="Calibri" pitchFamily="34" charset="0"/>
          <a:ea typeface="Myriad Pro"/>
          <a:cs typeface="Myriad Pro"/>
        </a:defRPr>
      </a:lvl7pPr>
      <a:lvl8pPr marL="1371600" algn="l" rtl="0" eaLnBrk="1" fontAlgn="base" hangingPunct="1">
        <a:spcBef>
          <a:spcPct val="0"/>
        </a:spcBef>
        <a:spcAft>
          <a:spcPct val="0"/>
        </a:spcAft>
        <a:defRPr sz="4000" b="1">
          <a:solidFill>
            <a:srgbClr val="001B37"/>
          </a:solidFill>
          <a:latin typeface="Calibri" pitchFamily="34" charset="0"/>
          <a:ea typeface="Myriad Pro"/>
          <a:cs typeface="Myriad Pro"/>
        </a:defRPr>
      </a:lvl8pPr>
      <a:lvl9pPr marL="1828800" algn="l" rtl="0" eaLnBrk="1" fontAlgn="base" hangingPunct="1">
        <a:spcBef>
          <a:spcPct val="0"/>
        </a:spcBef>
        <a:spcAft>
          <a:spcPct val="0"/>
        </a:spcAft>
        <a:defRPr sz="4000" b="1">
          <a:solidFill>
            <a:srgbClr val="001B37"/>
          </a:solidFill>
          <a:latin typeface="Calibri" pitchFamily="34" charset="0"/>
          <a:ea typeface="Myriad Pro"/>
          <a:cs typeface="Myriad Pro"/>
        </a:defRPr>
      </a:lvl9pPr>
    </p:titleStyle>
    <p:bodyStyle>
      <a:lvl1pPr marL="228600" indent="-228600" algn="l" rtl="0" eaLnBrk="1" fontAlgn="base" hangingPunct="1">
        <a:spcBef>
          <a:spcPts val="2000"/>
        </a:spcBef>
        <a:spcAft>
          <a:spcPct val="0"/>
        </a:spcAft>
        <a:buClr>
          <a:srgbClr val="002045"/>
        </a:buClr>
        <a:buSzPct val="70000"/>
        <a:buFont typeface="Wingdings" pitchFamily="2" charset="2"/>
        <a:buChar char="§"/>
        <a:defRPr sz="2800" kern="1200">
          <a:solidFill>
            <a:srgbClr val="002045"/>
          </a:solidFill>
          <a:latin typeface="Arial" pitchFamily="34" charset="0"/>
          <a:ea typeface="Arial" pitchFamily="34" charset="0"/>
          <a:cs typeface="Arial" pitchFamily="34" charset="0"/>
        </a:defRPr>
      </a:lvl1pPr>
      <a:lvl2pPr marL="457200" indent="-228600" algn="l" rtl="0" eaLnBrk="1" fontAlgn="base" hangingPunct="1">
        <a:spcBef>
          <a:spcPts val="600"/>
        </a:spcBef>
        <a:spcAft>
          <a:spcPct val="0"/>
        </a:spcAft>
        <a:buClr>
          <a:srgbClr val="002045"/>
        </a:buClr>
        <a:buSzPct val="70000"/>
        <a:buFont typeface="Wingdings" pitchFamily="2" charset="2"/>
        <a:buChar char="§"/>
        <a:defRPr sz="2000" kern="1200">
          <a:solidFill>
            <a:schemeClr val="tx1"/>
          </a:solidFill>
          <a:latin typeface="Arial" pitchFamily="34" charset="0"/>
          <a:ea typeface="Arial" pitchFamily="34" charset="0"/>
          <a:cs typeface="Arial" pitchFamily="34" charset="0"/>
        </a:defRPr>
      </a:lvl2pPr>
      <a:lvl3pPr marL="685800" indent="-228600" algn="l" rtl="0" eaLnBrk="1" fontAlgn="base" hangingPunct="1">
        <a:spcBef>
          <a:spcPts val="600"/>
        </a:spcBef>
        <a:spcAft>
          <a:spcPct val="0"/>
        </a:spcAft>
        <a:buClr>
          <a:srgbClr val="002045"/>
        </a:buClr>
        <a:buSzPct val="70000"/>
        <a:buFont typeface="Wingdings" pitchFamily="2" charset="2"/>
        <a:buChar char="§"/>
        <a:defRPr sz="2000" kern="1200">
          <a:solidFill>
            <a:schemeClr val="tx1"/>
          </a:solidFill>
          <a:latin typeface="Arial" pitchFamily="34" charset="0"/>
          <a:ea typeface="Arial" pitchFamily="34" charset="0"/>
          <a:cs typeface="Arial" pitchFamily="34" charset="0"/>
        </a:defRPr>
      </a:lvl3pPr>
      <a:lvl4pPr marL="914400" indent="-228600" algn="l" rtl="0" eaLnBrk="1" fontAlgn="base" hangingPunct="1">
        <a:spcBef>
          <a:spcPts val="600"/>
        </a:spcBef>
        <a:spcAft>
          <a:spcPct val="0"/>
        </a:spcAft>
        <a:buClr>
          <a:srgbClr val="002045"/>
        </a:buClr>
        <a:buSzPct val="70000"/>
        <a:buFont typeface="Wingdings" pitchFamily="2" charset="2"/>
        <a:buChar char="§"/>
        <a:defRPr sz="2000" kern="1200">
          <a:solidFill>
            <a:schemeClr val="tx1"/>
          </a:solidFill>
          <a:latin typeface="Arial" pitchFamily="34" charset="0"/>
          <a:ea typeface="Arial" pitchFamily="34" charset="0"/>
          <a:cs typeface="Arial" pitchFamily="34" charset="0"/>
        </a:defRPr>
      </a:lvl4pPr>
      <a:lvl5pPr marL="1143000" indent="-228600" algn="l" rtl="0" eaLnBrk="1" fontAlgn="base" hangingPunct="1">
        <a:spcBef>
          <a:spcPts val="600"/>
        </a:spcBef>
        <a:spcAft>
          <a:spcPct val="0"/>
        </a:spcAft>
        <a:buClr>
          <a:srgbClr val="002045"/>
        </a:buClr>
        <a:buSzPct val="70000"/>
        <a:buFont typeface="Wingdings" pitchFamily="2" charset="2"/>
        <a:buChar char="§"/>
        <a:defRPr sz="2000" kern="1200">
          <a:solidFill>
            <a:schemeClr val="tx1"/>
          </a:solidFill>
          <a:latin typeface="Arial" pitchFamily="34" charset="0"/>
          <a:ea typeface="Arial" pitchFamily="34"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7021993"/>
      </p:ext>
    </p:extLst>
  </p:cSld>
  <p:clrMap bg1="lt1" tx1="dk1" bg2="lt2" tx2="dk2" accent1="accent1" accent2="accent2" accent3="accent3" accent4="accent4" accent5="accent5" accent6="accent6" hlink="hlink" folHlink="folHlink"/>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chart" Target="../charts/chart3.xm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chart" Target="../charts/char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Ashley.Archer-Hayes@unos.org" TargetMode="External"/><Relationship Id="rId2" Type="http://schemas.openxmlformats.org/officeDocument/2006/relationships/hyperlink" Target="mailto:David.Mulligan@yale.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6.emf"/><Relationship Id="rId5" Type="http://schemas.openxmlformats.org/officeDocument/2006/relationships/oleObject" Target="../embeddings/Microsoft_Excel_97-2003_Worksheet1.xls"/><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7513" y="914400"/>
            <a:ext cx="8307387" cy="4571999"/>
          </a:xfrm>
        </p:spPr>
        <p:txBody>
          <a:bodyPr/>
          <a:lstStyle/>
          <a:p>
            <a:r>
              <a:rPr lang="en-US" dirty="0"/>
              <a:t>Proposal to </a:t>
            </a:r>
            <a:r>
              <a:rPr lang="en-US" dirty="0" smtClean="0"/>
              <a:t>Delay the HCC Exception Score Assignment</a:t>
            </a:r>
            <a:br>
              <a:rPr lang="en-US" dirty="0" smtClean="0"/>
            </a:br>
            <a:r>
              <a:rPr lang="en-US" dirty="0" smtClean="0"/>
              <a:t>(</a:t>
            </a:r>
            <a:r>
              <a:rPr lang="en-US" i="1" dirty="0" smtClean="0"/>
              <a:t>Resolution 9)</a:t>
            </a:r>
            <a:r>
              <a:rPr lang="en-US" dirty="0" smtClean="0"/>
              <a:t/>
            </a:r>
            <a:br>
              <a:rPr lang="en-US" dirty="0" smtClean="0"/>
            </a:br>
            <a:r>
              <a:rPr lang="en-US" dirty="0"/>
              <a:t/>
            </a:r>
            <a:br>
              <a:rPr lang="en-US" dirty="0"/>
            </a:br>
            <a:r>
              <a:rPr lang="en-US" sz="3200" b="0" i="1" dirty="0" smtClean="0"/>
              <a:t>Liver and Intestine Committee</a:t>
            </a:r>
            <a:br>
              <a:rPr lang="en-US" sz="3200" b="0" i="1" dirty="0" smtClean="0"/>
            </a:br>
            <a:r>
              <a:rPr lang="en-US" sz="3200" b="0" i="1" dirty="0" smtClean="0"/>
              <a:t>David Mulligan, Chair</a:t>
            </a:r>
            <a:br>
              <a:rPr lang="en-US" sz="3200" b="0" i="1" dirty="0" smtClean="0"/>
            </a:br>
            <a:r>
              <a:rPr lang="en-US" sz="3200" b="0" i="1" dirty="0" smtClean="0"/>
              <a:t>November 12 and 13, 2014</a:t>
            </a:r>
            <a:endParaRPr lang="en-US" sz="3200" b="0" i="1" dirty="0"/>
          </a:p>
        </p:txBody>
      </p:sp>
    </p:spTree>
    <p:extLst>
      <p:ext uri="{BB962C8B-B14F-4D97-AF65-F5344CB8AC3E}">
        <p14:creationId xmlns:p14="http://schemas.microsoft.com/office/powerpoint/2010/main" val="40123553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28600" y="304800"/>
            <a:ext cx="8293100" cy="1143000"/>
          </a:xfrm>
        </p:spPr>
        <p:txBody>
          <a:bodyPr/>
          <a:lstStyle/>
          <a:p>
            <a:r>
              <a:rPr lang="en-US" altLang="en-US" sz="2800" b="0" dirty="0" smtClean="0">
                <a:latin typeface="Arial" panose="020B0604020202020204" pitchFamily="34" charset="0"/>
                <a:cs typeface="Arial" panose="020B0604020202020204" pitchFamily="34" charset="0"/>
              </a:rPr>
              <a:t>% Dropout within 12 Months: HCC and Non-HCC Candidates by Region</a:t>
            </a:r>
            <a:br>
              <a:rPr lang="en-US" altLang="en-US" sz="2800" b="0" dirty="0" smtClean="0">
                <a:latin typeface="Arial" panose="020B0604020202020204" pitchFamily="34" charset="0"/>
                <a:cs typeface="Arial" panose="020B0604020202020204" pitchFamily="34" charset="0"/>
              </a:rPr>
            </a:br>
            <a:r>
              <a:rPr lang="en-US" altLang="en-US" sz="2800" b="0" dirty="0" smtClean="0">
                <a:latin typeface="Arial" panose="020B0604020202020204" pitchFamily="34" charset="0"/>
                <a:cs typeface="Arial" panose="020B0604020202020204" pitchFamily="34" charset="0"/>
              </a:rPr>
              <a:t>Candidates Added 7/1/08 – 6/30/11</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79001245"/>
              </p:ext>
            </p:extLst>
          </p:nvPr>
        </p:nvGraphicFramePr>
        <p:xfrm>
          <a:off x="243214" y="1676400"/>
          <a:ext cx="8824586" cy="4749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702301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graphicEl>
                                              <a:chart seriesIdx="0" categoryIdx="-4" bldStep="series"/>
                                            </p:graphicEl>
                                          </p:spTgt>
                                        </p:tgtEl>
                                        <p:attrNameLst>
                                          <p:attrName>style.visibility</p:attrName>
                                        </p:attrNameLst>
                                      </p:cBhvr>
                                      <p:to>
                                        <p:strVal val="visible"/>
                                      </p:to>
                                    </p:set>
                                    <p:animEffect transition="in" filter="wipe(down)">
                                      <p:cBhvr>
                                        <p:cTn id="7" dur="2000"/>
                                        <p:tgtEl>
                                          <p:spTgt spid="4">
                                            <p:graphicEl>
                                              <a:chart seriesIdx="0" categoryIdx="-4" bldStep="series"/>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graphicEl>
                                              <a:chart seriesIdx="1" categoryIdx="-4" bldStep="series"/>
                                            </p:graphicEl>
                                          </p:spTgt>
                                        </p:tgtEl>
                                        <p:attrNameLst>
                                          <p:attrName>style.visibility</p:attrName>
                                        </p:attrNameLst>
                                      </p:cBhvr>
                                      <p:to>
                                        <p:strVal val="visible"/>
                                      </p:to>
                                    </p:set>
                                    <p:animEffect transition="in" filter="wipe(down)">
                                      <p:cBhvr>
                                        <p:cTn id="12" dur="2000"/>
                                        <p:tgtEl>
                                          <p:spTgt spid="4">
                                            <p:graphicEl>
                                              <a:chart seriesIdx="1"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Chart bld="series" animBg="0"/>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9034" y="1007242"/>
            <a:ext cx="8548414" cy="5164957"/>
          </a:xfrm>
        </p:spPr>
        <p:txBody>
          <a:bodyPr>
            <a:normAutofit/>
          </a:bodyPr>
          <a:lstStyle/>
          <a:p>
            <a:pPr marL="0" indent="0">
              <a:buNone/>
            </a:pPr>
            <a:r>
              <a:rPr lang="en-US" sz="3200" b="1" dirty="0"/>
              <a:t>Public Comment: </a:t>
            </a:r>
            <a:r>
              <a:rPr lang="en-US" sz="3200" dirty="0"/>
              <a:t>31 responses were received. Of these, 14 (41.16%) supported the proposal, 9 (29.03%) opposed the proposal, and 8 (25.81%) had no opinion. Of the 23 who responded with an opinion, 14 (60.87%) supported the proposal and 9 (39.13%) opposed the proposal.</a:t>
            </a:r>
          </a:p>
          <a:p>
            <a:pPr marL="0" indent="0">
              <a:buNone/>
            </a:pPr>
            <a:r>
              <a:rPr lang="en-US" sz="3200" b="1" dirty="0"/>
              <a:t>Regional Responses: </a:t>
            </a:r>
            <a:r>
              <a:rPr lang="en-US" sz="3200" dirty="0"/>
              <a:t>Opposed by 2, 3, </a:t>
            </a:r>
            <a:r>
              <a:rPr lang="en-US" sz="3200" dirty="0" smtClean="0"/>
              <a:t>11</a:t>
            </a:r>
            <a:endParaRPr lang="en-US" sz="3200" dirty="0"/>
          </a:p>
        </p:txBody>
      </p:sp>
      <p:sp>
        <p:nvSpPr>
          <p:cNvPr id="3" name="Title 2"/>
          <p:cNvSpPr>
            <a:spLocks noGrp="1"/>
          </p:cNvSpPr>
          <p:nvPr>
            <p:ph type="title"/>
          </p:nvPr>
        </p:nvSpPr>
        <p:spPr/>
        <p:txBody>
          <a:bodyPr/>
          <a:lstStyle/>
          <a:p>
            <a:r>
              <a:rPr lang="en-US" dirty="0" smtClean="0"/>
              <a:t>Public Comment</a:t>
            </a:r>
            <a:endParaRPr lang="en-US" dirty="0"/>
          </a:p>
        </p:txBody>
      </p:sp>
    </p:spTree>
    <p:extLst>
      <p:ext uri="{BB962C8B-B14F-4D97-AF65-F5344CB8AC3E}">
        <p14:creationId xmlns:p14="http://schemas.microsoft.com/office/powerpoint/2010/main" val="11474657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b="1" dirty="0"/>
              <a:t>HCC Subcommittee Recommendation: </a:t>
            </a:r>
            <a:r>
              <a:rPr lang="en-US" dirty="0"/>
              <a:t>Forward to the Board without substantial post public comment changes.</a:t>
            </a:r>
            <a:endParaRPr lang="en-US" sz="3600" dirty="0"/>
          </a:p>
          <a:p>
            <a:pPr marL="0" indent="0" algn="ctr">
              <a:buNone/>
            </a:pPr>
            <a:r>
              <a:rPr lang="en-US" dirty="0"/>
              <a:t>Committee voted in support: </a:t>
            </a:r>
          </a:p>
          <a:p>
            <a:pPr marL="0" indent="0" algn="ctr">
              <a:buNone/>
            </a:pPr>
            <a:r>
              <a:rPr lang="en-US" dirty="0"/>
              <a:t>14 in favor: 0 opposed: 1 abstentions</a:t>
            </a:r>
          </a:p>
          <a:p>
            <a:endParaRPr lang="en-US" dirty="0"/>
          </a:p>
        </p:txBody>
      </p:sp>
      <p:sp>
        <p:nvSpPr>
          <p:cNvPr id="3" name="Title 2"/>
          <p:cNvSpPr>
            <a:spLocks noGrp="1"/>
          </p:cNvSpPr>
          <p:nvPr>
            <p:ph type="title"/>
          </p:nvPr>
        </p:nvSpPr>
        <p:spPr/>
        <p:txBody>
          <a:bodyPr/>
          <a:lstStyle/>
          <a:p>
            <a:r>
              <a:rPr lang="en-US" dirty="0" smtClean="0"/>
              <a:t>Committee Response</a:t>
            </a:r>
            <a:endParaRPr lang="en-US" dirty="0"/>
          </a:p>
        </p:txBody>
      </p:sp>
    </p:spTree>
    <p:extLst>
      <p:ext uri="{BB962C8B-B14F-4D97-AF65-F5344CB8AC3E}">
        <p14:creationId xmlns:p14="http://schemas.microsoft.com/office/powerpoint/2010/main" val="1604897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74864992"/>
              </p:ext>
            </p:extLst>
          </p:nvPr>
        </p:nvGraphicFramePr>
        <p:xfrm>
          <a:off x="494675" y="1124260"/>
          <a:ext cx="8409482" cy="51416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123" name="Title 2"/>
          <p:cNvSpPr>
            <a:spLocks noGrp="1"/>
          </p:cNvSpPr>
          <p:nvPr>
            <p:ph type="title"/>
          </p:nvPr>
        </p:nvSpPr>
        <p:spPr>
          <a:xfrm>
            <a:off x="288925" y="155575"/>
            <a:ext cx="8740775" cy="850900"/>
          </a:xfrm>
        </p:spPr>
        <p:txBody>
          <a:bodyPr/>
          <a:lstStyle/>
          <a:p>
            <a:r>
              <a:rPr lang="en-US" altLang="en-US" dirty="0" smtClean="0">
                <a:latin typeface="Arial" panose="020B0604020202020204" pitchFamily="34" charset="0"/>
                <a:cs typeface="Arial" panose="020B0604020202020204" pitchFamily="34" charset="0"/>
              </a:rPr>
              <a:t>Overall Project Impact</a:t>
            </a:r>
            <a:endParaRPr lang="en-US" altLang="en-US" dirty="0" smtClean="0">
              <a:latin typeface="Calibri" panose="020F0502020204030204" pitchFamily="34" charset="0"/>
            </a:endParaRPr>
          </a:p>
        </p:txBody>
      </p:sp>
      <p:graphicFrame>
        <p:nvGraphicFramePr>
          <p:cNvPr id="5" name="Chart 4"/>
          <p:cNvGraphicFramePr>
            <a:graphicFrameLocks/>
          </p:cNvGraphicFramePr>
          <p:nvPr>
            <p:extLst>
              <p:ext uri="{D42A27DB-BD31-4B8C-83A1-F6EECF244321}">
                <p14:modId xmlns:p14="http://schemas.microsoft.com/office/powerpoint/2010/main" val="3960648625"/>
              </p:ext>
            </p:extLst>
          </p:nvPr>
        </p:nvGraphicFramePr>
        <p:xfrm>
          <a:off x="4038601" y="5029200"/>
          <a:ext cx="4967092" cy="1095374"/>
        </p:xfrm>
        <a:graphic>
          <a:graphicData uri="http://schemas.openxmlformats.org/drawingml/2006/chart">
            <c:chart xmlns:c="http://schemas.openxmlformats.org/drawingml/2006/chart" xmlns:r="http://schemas.openxmlformats.org/officeDocument/2006/relationships" r:id="rId8"/>
          </a:graphicData>
        </a:graphic>
      </p:graphicFrame>
      <p:sp>
        <p:nvSpPr>
          <p:cNvPr id="2" name="TextBox 1"/>
          <p:cNvSpPr txBox="1"/>
          <p:nvPr/>
        </p:nvSpPr>
        <p:spPr>
          <a:xfrm>
            <a:off x="2514600" y="5029200"/>
            <a:ext cx="1447800" cy="369332"/>
          </a:xfrm>
          <a:prstGeom prst="rect">
            <a:avLst/>
          </a:prstGeom>
          <a:noFill/>
        </p:spPr>
        <p:txBody>
          <a:bodyPr wrap="square" rtlCol="0">
            <a:spAutoFit/>
          </a:bodyPr>
          <a:lstStyle/>
          <a:p>
            <a:r>
              <a:rPr lang="en-US" sz="1800" b="1" dirty="0" smtClean="0"/>
              <a:t>805/17,885</a:t>
            </a:r>
            <a:endParaRPr lang="en-US" sz="1800" b="1" dirty="0"/>
          </a:p>
        </p:txBody>
      </p:sp>
      <p:graphicFrame>
        <p:nvGraphicFramePr>
          <p:cNvPr id="6" name="Chart 5"/>
          <p:cNvGraphicFramePr>
            <a:graphicFrameLocks/>
          </p:cNvGraphicFramePr>
          <p:nvPr>
            <p:extLst>
              <p:ext uri="{D42A27DB-BD31-4B8C-83A1-F6EECF244321}">
                <p14:modId xmlns:p14="http://schemas.microsoft.com/office/powerpoint/2010/main" val="2108920012"/>
              </p:ext>
            </p:extLst>
          </p:nvPr>
        </p:nvGraphicFramePr>
        <p:xfrm>
          <a:off x="4114801" y="3581400"/>
          <a:ext cx="4914900" cy="1304924"/>
        </p:xfrm>
        <a:graphic>
          <a:graphicData uri="http://schemas.openxmlformats.org/drawingml/2006/chart">
            <c:chart xmlns:c="http://schemas.openxmlformats.org/drawingml/2006/chart" xmlns:r="http://schemas.openxmlformats.org/officeDocument/2006/relationships" r:id="rId9"/>
          </a:graphicData>
        </a:graphic>
      </p:graphicFrame>
      <p:sp>
        <p:nvSpPr>
          <p:cNvPr id="3" name="TextBox 2"/>
          <p:cNvSpPr txBox="1"/>
          <p:nvPr/>
        </p:nvSpPr>
        <p:spPr>
          <a:xfrm>
            <a:off x="2514600" y="3733800"/>
            <a:ext cx="1295400" cy="338554"/>
          </a:xfrm>
          <a:prstGeom prst="rect">
            <a:avLst/>
          </a:prstGeom>
          <a:noFill/>
        </p:spPr>
        <p:txBody>
          <a:bodyPr wrap="square" rtlCol="0">
            <a:spAutoFit/>
          </a:bodyPr>
          <a:lstStyle/>
          <a:p>
            <a:r>
              <a:rPr lang="en-US" sz="1600" b="1" dirty="0" smtClean="0"/>
              <a:t>600/10,680</a:t>
            </a:r>
            <a:endParaRPr lang="en-US" sz="1600" b="1" dirty="0"/>
          </a:p>
        </p:txBody>
      </p:sp>
    </p:spTree>
    <p:extLst>
      <p:ext uri="{BB962C8B-B14F-4D97-AF65-F5344CB8AC3E}">
        <p14:creationId xmlns:p14="http://schemas.microsoft.com/office/powerpoint/2010/main" val="23277644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3408" y="762002"/>
            <a:ext cx="8548414" cy="5633588"/>
          </a:xfrm>
        </p:spPr>
        <p:txBody>
          <a:bodyPr>
            <a:noAutofit/>
          </a:bodyPr>
          <a:lstStyle/>
          <a:p>
            <a:pPr marL="0" indent="0">
              <a:buNone/>
            </a:pPr>
            <a:r>
              <a:rPr lang="en-US" sz="1800" b="1" dirty="0"/>
              <a:t>RESOLVED, that Policies 9.3.G are modified as set forth below, effective pending programming implementation and notice to OPTN </a:t>
            </a:r>
            <a:r>
              <a:rPr lang="en-US" sz="1800" b="1" dirty="0" smtClean="0"/>
              <a:t>membership.</a:t>
            </a:r>
            <a:endParaRPr lang="en-US" sz="1800" dirty="0"/>
          </a:p>
          <a:p>
            <a:pPr marL="0" indent="0">
              <a:spcBef>
                <a:spcPts val="0"/>
              </a:spcBef>
              <a:buNone/>
            </a:pPr>
            <a:endParaRPr lang="en-US" sz="1800" b="1" dirty="0" smtClean="0"/>
          </a:p>
          <a:p>
            <a:pPr marL="0" indent="0">
              <a:spcBef>
                <a:spcPts val="0"/>
              </a:spcBef>
              <a:buNone/>
            </a:pPr>
            <a:r>
              <a:rPr lang="en-US" sz="1800" b="1" dirty="0" smtClean="0"/>
              <a:t>Candidates </a:t>
            </a:r>
            <a:r>
              <a:rPr lang="en-US" sz="1800" b="1" dirty="0"/>
              <a:t>with Hepatocellular Carcinoma (HCC) </a:t>
            </a:r>
            <a:endParaRPr lang="en-US" sz="1800" dirty="0"/>
          </a:p>
          <a:p>
            <a:pPr marL="0" indent="0">
              <a:spcBef>
                <a:spcPts val="0"/>
              </a:spcBef>
              <a:buNone/>
            </a:pPr>
            <a:r>
              <a:rPr lang="en-US" sz="1800" dirty="0" smtClean="0"/>
              <a:t>Upon </a:t>
            </a:r>
            <a:r>
              <a:rPr lang="en-US" sz="1800" dirty="0"/>
              <a:t>submission of the required information to the OPTN Contractor, candidates with Hepatocellular Carcinoma (HCC) that have stage T2 lesions and meet the criteria according to Policies 9.3.G.i through vi below will be listed at their calculated </a:t>
            </a:r>
            <a:r>
              <a:rPr lang="en-US" sz="1800" dirty="0" smtClean="0"/>
              <a:t>MELD </a:t>
            </a:r>
            <a:r>
              <a:rPr lang="en-US" sz="1800" dirty="0"/>
              <a:t>or PELD score </a:t>
            </a:r>
            <a:endParaRPr lang="en-US" sz="1800" dirty="0" smtClean="0"/>
          </a:p>
          <a:p>
            <a:pPr marL="0" indent="0">
              <a:spcBef>
                <a:spcPts val="0"/>
              </a:spcBef>
              <a:buNone/>
            </a:pPr>
            <a:endParaRPr lang="en-US" sz="1800" b="1" dirty="0" smtClean="0"/>
          </a:p>
          <a:p>
            <a:pPr marL="0" indent="0">
              <a:spcBef>
                <a:spcPts val="0"/>
              </a:spcBef>
              <a:buNone/>
            </a:pPr>
            <a:r>
              <a:rPr lang="en-US" sz="1800" b="1" dirty="0" smtClean="0"/>
              <a:t>9.3.G.vi Extensions </a:t>
            </a:r>
            <a:r>
              <a:rPr lang="en-US" sz="1800" b="1" dirty="0"/>
              <a:t>of HCC Exceptions		</a:t>
            </a:r>
            <a:endParaRPr lang="en-US" sz="1800" dirty="0"/>
          </a:p>
          <a:p>
            <a:pPr marL="0" indent="0">
              <a:spcBef>
                <a:spcPts val="0"/>
              </a:spcBef>
              <a:buNone/>
            </a:pPr>
            <a:r>
              <a:rPr lang="en-US" sz="1800" dirty="0"/>
              <a:t>In order for a candidate to maintain an HCC approved exception, the transplant program must submit an updated MELD/PELD exception application every three months. The candidate will receive the additional priority until transplanted or is found unsuitable for transplantation based on the HCC progression. Upon submission of the first extension, the candidate will be listed at the calculated MELD/PELD score. Upon submission of the second extension, the candidate will be assigned a MELD/PELD score equivalent to a 35 percent risk of 3-month mortality (MELD 28/PELD 41). For each subsequent extension, </a:t>
            </a:r>
            <a:r>
              <a:rPr lang="en-US" sz="1800" dirty="0" smtClean="0"/>
              <a:t>The candidate </a:t>
            </a:r>
            <a:r>
              <a:rPr lang="en-US" sz="1800" dirty="0"/>
              <a:t>will receive additional MELD or PELD points equivalent to a 10 percentage point increase in the candidate’s mortality risk every three months.</a:t>
            </a:r>
            <a:r>
              <a:rPr lang="en-US" sz="1800" strike="sngStrike" dirty="0"/>
              <a:t> </a:t>
            </a:r>
            <a:endParaRPr lang="en-US" sz="1800" dirty="0"/>
          </a:p>
        </p:txBody>
      </p:sp>
      <p:sp>
        <p:nvSpPr>
          <p:cNvPr id="3" name="Title 2"/>
          <p:cNvSpPr>
            <a:spLocks noGrp="1"/>
          </p:cNvSpPr>
          <p:nvPr>
            <p:ph type="title"/>
          </p:nvPr>
        </p:nvSpPr>
        <p:spPr>
          <a:xfrm>
            <a:off x="289034" y="0"/>
            <a:ext cx="8741103" cy="762001"/>
          </a:xfrm>
        </p:spPr>
        <p:txBody>
          <a:bodyPr/>
          <a:lstStyle/>
          <a:p>
            <a:pPr marL="0" indent="0"/>
            <a:r>
              <a:rPr lang="en-US" sz="3200" dirty="0" smtClean="0"/>
              <a:t>RESOLUTION 9, Page 18</a:t>
            </a:r>
            <a:endParaRPr lang="en-US" dirty="0"/>
          </a:p>
        </p:txBody>
      </p:sp>
    </p:spTree>
    <p:extLst>
      <p:ext uri="{BB962C8B-B14F-4D97-AF65-F5344CB8AC3E}">
        <p14:creationId xmlns:p14="http://schemas.microsoft.com/office/powerpoint/2010/main" val="2322999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9034" y="1600200"/>
            <a:ext cx="8548414" cy="4405247"/>
          </a:xfrm>
        </p:spPr>
        <p:txBody>
          <a:bodyPr>
            <a:normAutofit/>
          </a:bodyPr>
          <a:lstStyle/>
          <a:p>
            <a:pPr marL="0" indent="0">
              <a:spcBef>
                <a:spcPts val="0"/>
              </a:spcBef>
              <a:buNone/>
            </a:pPr>
            <a:r>
              <a:rPr lang="en-US" dirty="0" smtClean="0"/>
              <a:t>David Mulligan, MD</a:t>
            </a:r>
          </a:p>
          <a:p>
            <a:pPr marL="0" indent="0">
              <a:spcBef>
                <a:spcPts val="0"/>
              </a:spcBef>
              <a:buNone/>
            </a:pPr>
            <a:r>
              <a:rPr lang="en-US" dirty="0" smtClean="0"/>
              <a:t>Committee Chair</a:t>
            </a:r>
          </a:p>
          <a:p>
            <a:pPr marL="0" indent="0">
              <a:spcBef>
                <a:spcPts val="0"/>
              </a:spcBef>
              <a:buNone/>
            </a:pPr>
            <a:r>
              <a:rPr lang="en-US" dirty="0" smtClean="0">
                <a:hlinkClick r:id="rId2"/>
              </a:rPr>
              <a:t>David.Mulligan@yale.edu</a:t>
            </a:r>
            <a:endParaRPr lang="en-US" dirty="0" smtClean="0"/>
          </a:p>
          <a:p>
            <a:pPr marL="0" indent="0">
              <a:buNone/>
            </a:pPr>
            <a:endParaRPr lang="en-US" dirty="0"/>
          </a:p>
          <a:p>
            <a:pPr marL="0" indent="0">
              <a:spcBef>
                <a:spcPts val="0"/>
              </a:spcBef>
              <a:buNone/>
            </a:pPr>
            <a:r>
              <a:rPr lang="en-US" dirty="0" smtClean="0"/>
              <a:t>Ashley Archer-Hayes, MAS</a:t>
            </a:r>
          </a:p>
          <a:p>
            <a:pPr marL="0" indent="0">
              <a:spcBef>
                <a:spcPts val="0"/>
              </a:spcBef>
              <a:buNone/>
            </a:pPr>
            <a:r>
              <a:rPr lang="en-US" dirty="0" smtClean="0"/>
              <a:t>Committee Liaison</a:t>
            </a:r>
          </a:p>
          <a:p>
            <a:pPr marL="0" indent="0">
              <a:spcBef>
                <a:spcPts val="0"/>
              </a:spcBef>
              <a:buNone/>
            </a:pPr>
            <a:r>
              <a:rPr lang="en-US" dirty="0" smtClean="0">
                <a:hlinkClick r:id="rId3"/>
              </a:rPr>
              <a:t>Ashley.Archer-Hayes@unos.org</a:t>
            </a:r>
            <a:endParaRPr lang="en-US" dirty="0" smtClean="0"/>
          </a:p>
          <a:p>
            <a:pPr marL="0" indent="0">
              <a:buNone/>
            </a:pPr>
            <a:endParaRPr lang="en-US" dirty="0"/>
          </a:p>
        </p:txBody>
      </p:sp>
      <p:sp>
        <p:nvSpPr>
          <p:cNvPr id="3" name="Title 2"/>
          <p:cNvSpPr>
            <a:spLocks noGrp="1"/>
          </p:cNvSpPr>
          <p:nvPr>
            <p:ph type="title"/>
          </p:nvPr>
        </p:nvSpPr>
        <p:spPr>
          <a:xfrm>
            <a:off x="289034" y="156309"/>
            <a:ext cx="8741103" cy="1192517"/>
          </a:xfrm>
        </p:spPr>
        <p:txBody>
          <a:bodyPr/>
          <a:lstStyle/>
          <a:p>
            <a:r>
              <a:rPr lang="en-US" dirty="0" smtClean="0"/>
              <a:t>Thank you for your consideration. Questions?</a:t>
            </a:r>
            <a:endParaRPr lang="en-US" dirty="0"/>
          </a:p>
        </p:txBody>
      </p:sp>
    </p:spTree>
    <p:extLst>
      <p:ext uri="{BB962C8B-B14F-4D97-AF65-F5344CB8AC3E}">
        <p14:creationId xmlns:p14="http://schemas.microsoft.com/office/powerpoint/2010/main" val="24664336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9034" y="1295399"/>
            <a:ext cx="8548414" cy="4953001"/>
          </a:xfrm>
        </p:spPr>
        <p:txBody>
          <a:bodyPr>
            <a:normAutofit/>
          </a:bodyPr>
          <a:lstStyle/>
          <a:p>
            <a:pPr>
              <a:lnSpc>
                <a:spcPct val="80000"/>
              </a:lnSpc>
            </a:pPr>
            <a:r>
              <a:rPr lang="en-US" altLang="en-US" sz="3200" dirty="0" smtClean="0">
                <a:ea typeface="MS PGothic" panose="020B0600070205080204" pitchFamily="34" charset="-128"/>
              </a:rPr>
              <a:t>§</a:t>
            </a:r>
            <a:r>
              <a:rPr lang="en-US" altLang="en-US" dirty="0">
                <a:ea typeface="MS PGothic" panose="020B0600070205080204" pitchFamily="34" charset="-128"/>
              </a:rPr>
              <a:t>121.8 of the Final Rule states that allocation policy should be based on </a:t>
            </a:r>
            <a:r>
              <a:rPr lang="ja-JP" altLang="en-US" dirty="0">
                <a:ea typeface="MS PGothic" panose="020B0600070205080204" pitchFamily="34" charset="-128"/>
              </a:rPr>
              <a:t>“</a:t>
            </a:r>
            <a:r>
              <a:rPr lang="en-US" altLang="ja-JP" dirty="0">
                <a:ea typeface="MS PGothic" panose="020B0600070205080204" pitchFamily="34" charset="-128"/>
              </a:rPr>
              <a:t>objective and measurable medical criteria, for patients or categories of patients who are medically suitable candidates for transplantation to receive transplants</a:t>
            </a:r>
            <a:r>
              <a:rPr lang="ja-JP" altLang="en-US" dirty="0">
                <a:ea typeface="MS PGothic" panose="020B0600070205080204" pitchFamily="34" charset="-128"/>
              </a:rPr>
              <a:t>”</a:t>
            </a:r>
            <a:endParaRPr lang="en-US" altLang="ja-JP" dirty="0">
              <a:ea typeface="MS PGothic" panose="020B0600070205080204" pitchFamily="34" charset="-128"/>
            </a:endParaRPr>
          </a:p>
          <a:p>
            <a:pPr>
              <a:lnSpc>
                <a:spcPct val="80000"/>
              </a:lnSpc>
            </a:pPr>
            <a:r>
              <a:rPr lang="en-US" altLang="en-US" dirty="0">
                <a:ea typeface="MS PGothic" panose="020B0600070205080204" pitchFamily="34" charset="-128"/>
              </a:rPr>
              <a:t>Waiting time should be de-emphasized</a:t>
            </a:r>
          </a:p>
          <a:p>
            <a:pPr>
              <a:lnSpc>
                <a:spcPct val="80000"/>
              </a:lnSpc>
            </a:pPr>
            <a:r>
              <a:rPr lang="en-US" altLang="en-US" dirty="0">
                <a:ea typeface="MS PGothic" panose="020B0600070205080204" pitchFamily="34" charset="-128"/>
              </a:rPr>
              <a:t>Patients should </a:t>
            </a:r>
            <a:r>
              <a:rPr lang="en-US" altLang="en-US" dirty="0">
                <a:solidFill>
                  <a:srgbClr val="FF0000"/>
                </a:solidFill>
                <a:ea typeface="MS PGothic" panose="020B0600070205080204" pitchFamily="34" charset="-128"/>
              </a:rPr>
              <a:t>be </a:t>
            </a:r>
            <a:r>
              <a:rPr lang="en-US" altLang="en-US" u="sng" dirty="0">
                <a:solidFill>
                  <a:srgbClr val="FF0000"/>
                </a:solidFill>
                <a:ea typeface="MS PGothic" panose="020B0600070205080204" pitchFamily="34" charset="-128"/>
              </a:rPr>
              <a:t>rank ordered according to severity of disease and predicted mortality</a:t>
            </a:r>
            <a:r>
              <a:rPr lang="en-US" altLang="en-US" dirty="0">
                <a:solidFill>
                  <a:srgbClr val="FF0000"/>
                </a:solidFill>
                <a:ea typeface="MS PGothic" panose="020B0600070205080204" pitchFamily="34" charset="-128"/>
              </a:rPr>
              <a:t> </a:t>
            </a:r>
            <a:r>
              <a:rPr lang="en-US" altLang="en-US" dirty="0">
                <a:ea typeface="MS PGothic" panose="020B0600070205080204" pitchFamily="34" charset="-128"/>
              </a:rPr>
              <a:t>on the liver </a:t>
            </a:r>
            <a:r>
              <a:rPr lang="en-US" altLang="en-US" dirty="0" smtClean="0">
                <a:ea typeface="MS PGothic" panose="020B0600070205080204" pitchFamily="34" charset="-128"/>
              </a:rPr>
              <a:t>list</a:t>
            </a:r>
            <a:endParaRPr lang="en-US" altLang="en-US" dirty="0">
              <a:ea typeface="MS PGothic" panose="020B0600070205080204" pitchFamily="34" charset="-128"/>
            </a:endParaRPr>
          </a:p>
        </p:txBody>
      </p:sp>
      <p:sp>
        <p:nvSpPr>
          <p:cNvPr id="3" name="Title 2"/>
          <p:cNvSpPr>
            <a:spLocks noGrp="1"/>
          </p:cNvSpPr>
          <p:nvPr>
            <p:ph type="title"/>
          </p:nvPr>
        </p:nvSpPr>
        <p:spPr>
          <a:xfrm>
            <a:off x="289034" y="156310"/>
            <a:ext cx="8741103" cy="1139090"/>
          </a:xfrm>
        </p:spPr>
        <p:txBody>
          <a:bodyPr/>
          <a:lstStyle/>
          <a:p>
            <a:pPr marL="0" indent="0" algn="ctr">
              <a:lnSpc>
                <a:spcPct val="80000"/>
              </a:lnSpc>
              <a:buNone/>
            </a:pPr>
            <a:r>
              <a:rPr lang="en-US" dirty="0">
                <a:ea typeface="ＭＳ Ｐゴシック" charset="0"/>
              </a:rPr>
              <a:t>The Final Rule: 42 CFR Part 121</a:t>
            </a:r>
            <a:br>
              <a:rPr lang="en-US" dirty="0">
                <a:ea typeface="ＭＳ Ｐゴシック" charset="0"/>
              </a:rPr>
            </a:br>
            <a:r>
              <a:rPr lang="en-US" dirty="0">
                <a:ea typeface="ＭＳ Ｐゴシック" charset="0"/>
              </a:rPr>
              <a:t>October 20, 1999</a:t>
            </a:r>
            <a:endParaRPr lang="en-US" altLang="en-US" dirty="0">
              <a:ea typeface="MS PGothic" panose="020B0600070205080204" pitchFamily="34" charset="-128"/>
            </a:endParaRPr>
          </a:p>
        </p:txBody>
      </p:sp>
    </p:spTree>
    <p:extLst>
      <p:ext uri="{BB962C8B-B14F-4D97-AF65-F5344CB8AC3E}">
        <p14:creationId xmlns:p14="http://schemas.microsoft.com/office/powerpoint/2010/main" val="42786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9034" y="1348827"/>
            <a:ext cx="8548414" cy="4823373"/>
          </a:xfrm>
        </p:spPr>
        <p:txBody>
          <a:bodyPr>
            <a:noAutofit/>
          </a:bodyPr>
          <a:lstStyle/>
          <a:p>
            <a:r>
              <a:rPr lang="en-US" altLang="en-US" sz="3200" dirty="0"/>
              <a:t>Candidates with HCC exceptions receive high priority on the waiting list </a:t>
            </a:r>
          </a:p>
          <a:p>
            <a:pPr lvl="1">
              <a:buFont typeface="Wingdings" panose="05000000000000000000" pitchFamily="2" charset="2"/>
              <a:buChar char="Ø"/>
            </a:pPr>
            <a:r>
              <a:rPr lang="en-US" altLang="en-US" sz="2800" dirty="0"/>
              <a:t>Scores may increase automatically every three months </a:t>
            </a:r>
          </a:p>
          <a:p>
            <a:pPr lvl="1">
              <a:buFont typeface="Wingdings" panose="05000000000000000000" pitchFamily="2" charset="2"/>
              <a:buChar char="Ø"/>
            </a:pPr>
            <a:r>
              <a:rPr lang="en-US" altLang="en-US" sz="2800" dirty="0"/>
              <a:t>Most patients treated (90%), many with stable tumors</a:t>
            </a:r>
          </a:p>
          <a:p>
            <a:r>
              <a:rPr lang="en-US" altLang="en-US" sz="3200" dirty="0"/>
              <a:t>HCC: Significantly lower dropout rates than non-HCC </a:t>
            </a:r>
          </a:p>
        </p:txBody>
      </p:sp>
      <p:sp>
        <p:nvSpPr>
          <p:cNvPr id="3" name="Title 2"/>
          <p:cNvSpPr>
            <a:spLocks noGrp="1"/>
          </p:cNvSpPr>
          <p:nvPr>
            <p:ph type="title"/>
          </p:nvPr>
        </p:nvSpPr>
        <p:spPr/>
        <p:txBody>
          <a:bodyPr/>
          <a:lstStyle/>
          <a:p>
            <a:r>
              <a:rPr lang="en-US" dirty="0" smtClean="0"/>
              <a:t>The Problem</a:t>
            </a:r>
            <a:endParaRPr lang="en-US" dirty="0"/>
          </a:p>
        </p:txBody>
      </p:sp>
    </p:spTree>
    <p:extLst>
      <p:ext uri="{BB962C8B-B14F-4D97-AF65-F5344CB8AC3E}">
        <p14:creationId xmlns:p14="http://schemas.microsoft.com/office/powerpoint/2010/main" val="19775489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stretch>
            <a:fillRect/>
          </a:stretch>
        </p:blipFill>
        <p:spPr>
          <a:xfrm>
            <a:off x="1371600" y="1600200"/>
            <a:ext cx="6705600" cy="3581400"/>
          </a:xfrm>
          <a:prstGeom prst="rect">
            <a:avLst/>
          </a:prstGeom>
        </p:spPr>
      </p:pic>
      <p:sp>
        <p:nvSpPr>
          <p:cNvPr id="3" name="Title 2"/>
          <p:cNvSpPr>
            <a:spLocks noGrp="1"/>
          </p:cNvSpPr>
          <p:nvPr>
            <p:ph type="title"/>
          </p:nvPr>
        </p:nvSpPr>
        <p:spPr/>
        <p:txBody>
          <a:bodyPr/>
          <a:lstStyle/>
          <a:p>
            <a:r>
              <a:rPr lang="en-US" dirty="0" smtClean="0"/>
              <a:t>Strategic Plan</a:t>
            </a:r>
            <a:endParaRPr lang="en-US" dirty="0"/>
          </a:p>
        </p:txBody>
      </p:sp>
    </p:spTree>
    <p:extLst>
      <p:ext uri="{BB962C8B-B14F-4D97-AF65-F5344CB8AC3E}">
        <p14:creationId xmlns:p14="http://schemas.microsoft.com/office/powerpoint/2010/main" val="1504490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5378" y="2362200"/>
            <a:ext cx="8548414" cy="2156373"/>
          </a:xfrm>
        </p:spPr>
        <p:txBody>
          <a:bodyPr>
            <a:normAutofit fontScale="92500"/>
          </a:bodyPr>
          <a:lstStyle/>
          <a:p>
            <a:pPr marL="0" indent="0" algn="ctr">
              <a:buNone/>
            </a:pPr>
            <a:r>
              <a:rPr lang="en-US" altLang="en-US" sz="4000" dirty="0" smtClean="0"/>
              <a:t>To promote equalization </a:t>
            </a:r>
            <a:r>
              <a:rPr lang="en-US" altLang="en-US" sz="4000" dirty="0"/>
              <a:t>of dropout and transplant rates between HCC </a:t>
            </a:r>
            <a:r>
              <a:rPr lang="en-US" altLang="en-US" sz="4000" dirty="0" smtClean="0"/>
              <a:t>and   non-HCC liver transplant candidates</a:t>
            </a:r>
            <a:endParaRPr lang="en-US" sz="4000" dirty="0"/>
          </a:p>
        </p:txBody>
      </p:sp>
      <p:sp>
        <p:nvSpPr>
          <p:cNvPr id="3" name="Title 2"/>
          <p:cNvSpPr>
            <a:spLocks noGrp="1"/>
          </p:cNvSpPr>
          <p:nvPr>
            <p:ph type="title"/>
          </p:nvPr>
        </p:nvSpPr>
        <p:spPr/>
        <p:txBody>
          <a:bodyPr/>
          <a:lstStyle/>
          <a:p>
            <a:r>
              <a:rPr lang="en-US" dirty="0" smtClean="0"/>
              <a:t>Goal of the Proposal	</a:t>
            </a:r>
            <a:endParaRPr lang="en-US" dirty="0"/>
          </a:p>
        </p:txBody>
      </p:sp>
    </p:spTree>
    <p:extLst>
      <p:ext uri="{BB962C8B-B14F-4D97-AF65-F5344CB8AC3E}">
        <p14:creationId xmlns:p14="http://schemas.microsoft.com/office/powerpoint/2010/main" val="15920370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2289111821"/>
              </p:ext>
            </p:extLst>
          </p:nvPr>
        </p:nvGraphicFramePr>
        <p:xfrm>
          <a:off x="457200" y="2400300"/>
          <a:ext cx="8215313" cy="3575920"/>
        </p:xfrm>
        <a:graphic>
          <a:graphicData uri="http://schemas.openxmlformats.org/drawingml/2006/table">
            <a:tbl>
              <a:tblPr firstRow="1" bandRow="1">
                <a:tableStyleId>{5C22544A-7EE6-4342-B048-85BDC9FD1C3A}</a:tableStyleId>
              </a:tblPr>
              <a:tblGrid>
                <a:gridCol w="4267200"/>
                <a:gridCol w="1600200"/>
                <a:gridCol w="2347913"/>
              </a:tblGrid>
              <a:tr h="822869">
                <a:tc>
                  <a:txBody>
                    <a:bodyPr/>
                    <a:lstStyle/>
                    <a:p>
                      <a:endParaRPr lang="en-US" sz="1800" dirty="0"/>
                    </a:p>
                  </a:txBody>
                  <a:tcPr marL="118118" marR="118118" marT="45675" marB="45675">
                    <a:solidFill>
                      <a:schemeClr val="bg2"/>
                    </a:solidFill>
                  </a:tcPr>
                </a:tc>
                <a:tc>
                  <a:txBody>
                    <a:bodyPr/>
                    <a:lstStyle/>
                    <a:p>
                      <a:pPr algn="ctr"/>
                      <a:r>
                        <a:rPr lang="en-US" sz="2400" dirty="0" smtClean="0">
                          <a:solidFill>
                            <a:schemeClr val="tx1"/>
                          </a:solidFill>
                          <a:latin typeface="Arial" panose="020B0604020202020204" pitchFamily="34" charset="0"/>
                          <a:cs typeface="Arial" panose="020B0604020202020204" pitchFamily="34" charset="0"/>
                        </a:rPr>
                        <a:t>Current Schedule</a:t>
                      </a:r>
                      <a:endParaRPr lang="en-US" sz="2400" dirty="0">
                        <a:solidFill>
                          <a:schemeClr val="tx1"/>
                        </a:solidFill>
                        <a:latin typeface="Arial" panose="020B0604020202020204" pitchFamily="34" charset="0"/>
                        <a:cs typeface="Arial" panose="020B0604020202020204" pitchFamily="34" charset="0"/>
                      </a:endParaRPr>
                    </a:p>
                  </a:txBody>
                  <a:tcPr marL="118118" marR="118118" marT="45675" marB="45675">
                    <a:solidFill>
                      <a:schemeClr val="bg2"/>
                    </a:solidFill>
                  </a:tcPr>
                </a:tc>
                <a:tc>
                  <a:txBody>
                    <a:bodyPr/>
                    <a:lstStyle/>
                    <a:p>
                      <a:pPr algn="ctr"/>
                      <a:r>
                        <a:rPr lang="en-US" sz="2400" dirty="0" smtClean="0">
                          <a:solidFill>
                            <a:schemeClr val="tx1"/>
                          </a:solidFill>
                          <a:latin typeface="Arial" panose="020B0604020202020204" pitchFamily="34" charset="0"/>
                          <a:cs typeface="Arial" panose="020B0604020202020204" pitchFamily="34" charset="0"/>
                        </a:rPr>
                        <a:t>Proposed</a:t>
                      </a:r>
                      <a:r>
                        <a:rPr lang="en-US" sz="2400" baseline="0" dirty="0" smtClean="0">
                          <a:solidFill>
                            <a:schemeClr val="tx1"/>
                          </a:solidFill>
                          <a:latin typeface="Arial" panose="020B0604020202020204" pitchFamily="34" charset="0"/>
                          <a:cs typeface="Arial" panose="020B0604020202020204" pitchFamily="34" charset="0"/>
                        </a:rPr>
                        <a:t> </a:t>
                      </a:r>
                    </a:p>
                    <a:p>
                      <a:pPr algn="ctr"/>
                      <a:r>
                        <a:rPr lang="en-US" sz="2400" baseline="0" dirty="0" smtClean="0">
                          <a:solidFill>
                            <a:schemeClr val="tx1"/>
                          </a:solidFill>
                          <a:latin typeface="Arial" panose="020B0604020202020204" pitchFamily="34" charset="0"/>
                          <a:cs typeface="Arial" panose="020B0604020202020204" pitchFamily="34" charset="0"/>
                        </a:rPr>
                        <a:t>Schedule</a:t>
                      </a:r>
                      <a:endParaRPr lang="en-US" sz="2400" dirty="0">
                        <a:solidFill>
                          <a:schemeClr val="tx1"/>
                        </a:solidFill>
                        <a:latin typeface="Arial" panose="020B0604020202020204" pitchFamily="34" charset="0"/>
                        <a:cs typeface="Arial" panose="020B0604020202020204" pitchFamily="34" charset="0"/>
                      </a:endParaRPr>
                    </a:p>
                  </a:txBody>
                  <a:tcPr marL="118118" marR="118118" marT="45675" marB="45675">
                    <a:solidFill>
                      <a:schemeClr val="bg2"/>
                    </a:solidFill>
                  </a:tcPr>
                </a:tc>
              </a:tr>
              <a:tr h="650542">
                <a:tc>
                  <a:txBody>
                    <a:bodyPr/>
                    <a:lstStyle/>
                    <a:p>
                      <a:r>
                        <a:rPr lang="en-US" sz="2400" dirty="0" smtClean="0"/>
                        <a:t>Initial Score</a:t>
                      </a:r>
                    </a:p>
                  </a:txBody>
                  <a:tcPr marL="118118" marR="118118" marT="45675" marB="45675">
                    <a:solidFill>
                      <a:schemeClr val="bg2">
                        <a:lumMod val="20000"/>
                        <a:lumOff val="80000"/>
                      </a:schemeClr>
                    </a:solidFill>
                  </a:tcPr>
                </a:tc>
                <a:tc>
                  <a:txBody>
                    <a:bodyPr/>
                    <a:lstStyle/>
                    <a:p>
                      <a:pPr algn="ctr"/>
                      <a:r>
                        <a:rPr lang="en-US" sz="2400" dirty="0" smtClean="0"/>
                        <a:t>22</a:t>
                      </a:r>
                      <a:endParaRPr lang="en-US" sz="2400" dirty="0"/>
                    </a:p>
                  </a:txBody>
                  <a:tcPr marL="118118" marR="118118" marT="45675" marB="45675">
                    <a:solidFill>
                      <a:schemeClr val="bg2">
                        <a:lumMod val="20000"/>
                        <a:lumOff val="80000"/>
                      </a:schemeClr>
                    </a:solidFill>
                  </a:tcPr>
                </a:tc>
                <a:tc>
                  <a:txBody>
                    <a:bodyPr/>
                    <a:lstStyle/>
                    <a:p>
                      <a:pPr algn="r"/>
                      <a:r>
                        <a:rPr lang="en-US" sz="2400" dirty="0" smtClean="0"/>
                        <a:t>Calculated MELD Score</a:t>
                      </a:r>
                    </a:p>
                  </a:txBody>
                  <a:tcPr marL="118118" marR="118118" marT="45675" marB="45675">
                    <a:solidFill>
                      <a:schemeClr val="bg2">
                        <a:lumMod val="20000"/>
                        <a:lumOff val="80000"/>
                      </a:schemeClr>
                    </a:solidFill>
                  </a:tcPr>
                </a:tc>
              </a:tr>
              <a:tr h="657778">
                <a:tc>
                  <a:txBody>
                    <a:bodyPr/>
                    <a:lstStyle/>
                    <a:p>
                      <a:r>
                        <a:rPr lang="en-US" sz="2400" dirty="0" smtClean="0"/>
                        <a:t>First Extension (</a:t>
                      </a:r>
                      <a:r>
                        <a:rPr lang="en-US" sz="2400" baseline="0" dirty="0" smtClean="0"/>
                        <a:t>3 months)</a:t>
                      </a:r>
                      <a:endParaRPr lang="en-US" sz="2400" dirty="0"/>
                    </a:p>
                  </a:txBody>
                  <a:tcPr marL="118118" marR="118118" marT="45675" marB="45675">
                    <a:solidFill>
                      <a:schemeClr val="bg2"/>
                    </a:solidFill>
                  </a:tcPr>
                </a:tc>
                <a:tc>
                  <a:txBody>
                    <a:bodyPr/>
                    <a:lstStyle/>
                    <a:p>
                      <a:pPr algn="ctr"/>
                      <a:r>
                        <a:rPr lang="en-US" sz="2400" dirty="0" smtClean="0"/>
                        <a:t>25</a:t>
                      </a:r>
                      <a:endParaRPr lang="en-US" sz="2400" dirty="0"/>
                    </a:p>
                  </a:txBody>
                  <a:tcPr marL="118118" marR="118118" marT="45675" marB="45675">
                    <a:solidFill>
                      <a:schemeClr val="bg2"/>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2400" dirty="0" smtClean="0"/>
                        <a:t>Calculated MELD Score</a:t>
                      </a:r>
                      <a:endParaRPr lang="en-US" sz="2400" dirty="0"/>
                    </a:p>
                  </a:txBody>
                  <a:tcPr marL="118118" marR="118118" marT="45675" marB="45675">
                    <a:solidFill>
                      <a:schemeClr val="bg2"/>
                    </a:solidFill>
                  </a:tcPr>
                </a:tc>
              </a:tr>
              <a:tr h="6502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Second Extension (</a:t>
                      </a:r>
                      <a:r>
                        <a:rPr lang="en-US" sz="2400" baseline="0" dirty="0" smtClean="0"/>
                        <a:t>6 months)</a:t>
                      </a:r>
                      <a:endParaRPr lang="en-US" sz="2400" dirty="0" smtClean="0"/>
                    </a:p>
                  </a:txBody>
                  <a:tcPr marL="118118" marR="118118" marT="45675" marB="45675">
                    <a:solidFill>
                      <a:schemeClr val="bg2">
                        <a:lumMod val="20000"/>
                        <a:lumOff val="80000"/>
                      </a:schemeClr>
                    </a:solidFill>
                  </a:tcPr>
                </a:tc>
                <a:tc>
                  <a:txBody>
                    <a:bodyPr/>
                    <a:lstStyle/>
                    <a:p>
                      <a:pPr algn="ctr"/>
                      <a:r>
                        <a:rPr lang="en-US" sz="2400" dirty="0" smtClean="0"/>
                        <a:t>28</a:t>
                      </a:r>
                      <a:endParaRPr lang="en-US" sz="2400" dirty="0"/>
                    </a:p>
                  </a:txBody>
                  <a:tcPr marL="118118" marR="118118" marT="45675" marB="45675">
                    <a:solidFill>
                      <a:schemeClr val="bg2">
                        <a:lumMod val="20000"/>
                        <a:lumOff val="80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2400" dirty="0" smtClean="0"/>
                        <a:t>28</a:t>
                      </a:r>
                      <a:endParaRPr lang="en-US" sz="2400" dirty="0"/>
                    </a:p>
                  </a:txBody>
                  <a:tcPr marL="118118" marR="118118" marT="45675" marB="45675">
                    <a:solidFill>
                      <a:schemeClr val="bg2">
                        <a:lumMod val="20000"/>
                        <a:lumOff val="80000"/>
                      </a:schemeClr>
                    </a:solidFill>
                  </a:tcPr>
                </a:tc>
              </a:tr>
              <a:tr h="457110">
                <a:tc gridSpan="3">
                  <a:txBody>
                    <a:bodyPr/>
                    <a:lstStyle/>
                    <a:p>
                      <a:pPr algn="ctr"/>
                      <a:r>
                        <a:rPr lang="en-US" sz="2400" dirty="0" smtClean="0"/>
                        <a:t>Remainder of schedule</a:t>
                      </a:r>
                      <a:r>
                        <a:rPr lang="en-US" sz="2400" baseline="0" dirty="0" smtClean="0"/>
                        <a:t> the same (29, 31, 33, etc.)</a:t>
                      </a:r>
                      <a:endParaRPr lang="en-US" sz="2400" dirty="0"/>
                    </a:p>
                  </a:txBody>
                  <a:tcPr marL="118118" marR="118118" marT="45675" marB="45675">
                    <a:solidFill>
                      <a:schemeClr val="bg2"/>
                    </a:solidFill>
                  </a:tcPr>
                </a:tc>
                <a:tc hMerge="1">
                  <a:txBody>
                    <a:bodyPr/>
                    <a:lstStyle/>
                    <a:p>
                      <a:endParaRPr lang="en-US" dirty="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txBody>
                  <a:tcPr/>
                </a:tc>
              </a:tr>
            </a:tbl>
          </a:graphicData>
        </a:graphic>
      </p:graphicFrame>
      <p:sp>
        <p:nvSpPr>
          <p:cNvPr id="17434" name="Title 2"/>
          <p:cNvSpPr>
            <a:spLocks noGrp="1"/>
          </p:cNvSpPr>
          <p:nvPr>
            <p:ph type="title"/>
          </p:nvPr>
        </p:nvSpPr>
        <p:spPr>
          <a:xfrm>
            <a:off x="288925" y="155575"/>
            <a:ext cx="8740775" cy="850900"/>
          </a:xfrm>
        </p:spPr>
        <p:txBody>
          <a:bodyPr/>
          <a:lstStyle/>
          <a:p>
            <a:pPr eaLnBrk="1" hangingPunct="1"/>
            <a:r>
              <a:rPr lang="en-US" altLang="en-US" sz="3200" dirty="0" smtClean="0">
                <a:latin typeface="Arial" panose="020B0604020202020204" pitchFamily="34" charset="0"/>
                <a:cs typeface="Arial" panose="020B0604020202020204" pitchFamily="34" charset="0"/>
              </a:rPr>
              <a:t>How the Proposal will Achieve its Goals</a:t>
            </a:r>
          </a:p>
        </p:txBody>
      </p:sp>
      <p:sp>
        <p:nvSpPr>
          <p:cNvPr id="17435" name="Rectangle 3"/>
          <p:cNvSpPr>
            <a:spLocks noChangeArrowheads="1"/>
          </p:cNvSpPr>
          <p:nvPr/>
        </p:nvSpPr>
        <p:spPr bwMode="auto">
          <a:xfrm>
            <a:off x="457200" y="1198563"/>
            <a:ext cx="8018463" cy="1201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marL="0" indent="0"/>
            <a:r>
              <a:rPr lang="en-US" altLang="en-US" sz="2400" dirty="0" smtClean="0"/>
              <a:t>Currently</a:t>
            </a:r>
            <a:r>
              <a:rPr lang="en-US" altLang="en-US" sz="2400" dirty="0"/>
              <a:t>, as long as the candidate meets criteria, the initial score assignment is 22, followed by increases every 3 months</a:t>
            </a:r>
            <a:endParaRPr lang="en-US" altLang="en-US" dirty="0"/>
          </a:p>
        </p:txBody>
      </p:sp>
    </p:spTree>
    <p:extLst>
      <p:ext uri="{BB962C8B-B14F-4D97-AF65-F5344CB8AC3E}">
        <p14:creationId xmlns:p14="http://schemas.microsoft.com/office/powerpoint/2010/main" val="18469325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1"/>
          <p:cNvSpPr>
            <a:spLocks noGrp="1"/>
          </p:cNvSpPr>
          <p:nvPr>
            <p:ph idx="1"/>
          </p:nvPr>
        </p:nvSpPr>
        <p:spPr>
          <a:xfrm>
            <a:off x="288925" y="1349375"/>
            <a:ext cx="8548688" cy="4405313"/>
          </a:xfrm>
        </p:spPr>
        <p:txBody>
          <a:bodyPr>
            <a:normAutofit/>
          </a:bodyPr>
          <a:lstStyle/>
          <a:p>
            <a:r>
              <a:rPr lang="en-US" altLang="en-US" sz="3200" dirty="0" smtClean="0">
                <a:latin typeface="Arial" panose="020B0604020202020204" pitchFamily="34" charset="0"/>
                <a:cs typeface="Arial" panose="020B0604020202020204" pitchFamily="34" charset="0"/>
              </a:rPr>
              <a:t>LSAM modeling: delay led to similar transplant rates between HCC and non-HCC</a:t>
            </a:r>
          </a:p>
          <a:p>
            <a:pPr lvl="1">
              <a:buFont typeface="Wingdings" panose="05000000000000000000" pitchFamily="2" charset="2"/>
              <a:buChar char="Ø"/>
            </a:pPr>
            <a:r>
              <a:rPr lang="en-US" altLang="en-US" sz="3200" dirty="0" smtClean="0">
                <a:latin typeface="Arial" panose="020B0604020202020204" pitchFamily="34" charset="0"/>
                <a:cs typeface="Arial" panose="020B0604020202020204" pitchFamily="34" charset="0"/>
              </a:rPr>
              <a:t>At least in regions with lower waiting times</a:t>
            </a:r>
          </a:p>
          <a:p>
            <a:r>
              <a:rPr lang="en-US" altLang="en-US" sz="3200" dirty="0" smtClean="0">
                <a:latin typeface="Arial" panose="020B0604020202020204" pitchFamily="34" charset="0"/>
                <a:cs typeface="Arial" panose="020B0604020202020204" pitchFamily="34" charset="0"/>
              </a:rPr>
              <a:t>Study by </a:t>
            </a:r>
            <a:r>
              <a:rPr lang="en-US" altLang="en-US" sz="3200" dirty="0" err="1" smtClean="0">
                <a:latin typeface="Arial" panose="020B0604020202020204" pitchFamily="34" charset="0"/>
                <a:cs typeface="Arial" panose="020B0604020202020204" pitchFamily="34" charset="0"/>
              </a:rPr>
              <a:t>Halazun</a:t>
            </a:r>
            <a:r>
              <a:rPr lang="en-US" altLang="en-US" sz="3200" dirty="0" smtClean="0">
                <a:latin typeface="Arial" panose="020B0604020202020204" pitchFamily="34" charset="0"/>
                <a:cs typeface="Arial" panose="020B0604020202020204" pitchFamily="34" charset="0"/>
              </a:rPr>
              <a:t>, et al:  Recipients with HCC exceptions have worse outcomes in regions with shorter waiting times </a:t>
            </a:r>
          </a:p>
          <a:p>
            <a:pPr lvl="1">
              <a:buFont typeface="Wingdings" panose="05000000000000000000" pitchFamily="2" charset="2"/>
              <a:buChar char="Ø"/>
            </a:pPr>
            <a:r>
              <a:rPr lang="en-US" altLang="en-US" sz="3200" dirty="0" smtClean="0">
                <a:latin typeface="Arial" panose="020B0604020202020204" pitchFamily="34" charset="0"/>
                <a:cs typeface="Arial" panose="020B0604020202020204" pitchFamily="34" charset="0"/>
              </a:rPr>
              <a:t>“Biologic test” not met due to rapid transplantation</a:t>
            </a:r>
          </a:p>
        </p:txBody>
      </p:sp>
      <p:sp>
        <p:nvSpPr>
          <p:cNvPr id="19459" name="Title 2"/>
          <p:cNvSpPr>
            <a:spLocks noGrp="1"/>
          </p:cNvSpPr>
          <p:nvPr>
            <p:ph type="title"/>
          </p:nvPr>
        </p:nvSpPr>
        <p:spPr>
          <a:xfrm>
            <a:off x="288925" y="155575"/>
            <a:ext cx="8740775" cy="850900"/>
          </a:xfrm>
        </p:spPr>
        <p:txBody>
          <a:bodyPr/>
          <a:lstStyle/>
          <a:p>
            <a:pPr eaLnBrk="1" hangingPunct="1"/>
            <a:r>
              <a:rPr lang="en-US" altLang="en-US" sz="3600" dirty="0" smtClean="0">
                <a:latin typeface="Arial" panose="020B0604020202020204" pitchFamily="34" charset="0"/>
                <a:cs typeface="Arial" panose="020B0604020202020204" pitchFamily="34" charset="0"/>
              </a:rPr>
              <a:t>Delay HCC Supporting Evidence</a:t>
            </a:r>
          </a:p>
        </p:txBody>
      </p:sp>
    </p:spTree>
    <p:extLst>
      <p:ext uri="{BB962C8B-B14F-4D97-AF65-F5344CB8AC3E}">
        <p14:creationId xmlns:p14="http://schemas.microsoft.com/office/powerpoint/2010/main" val="17684696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4025" y="274638"/>
            <a:ext cx="8232775" cy="896937"/>
          </a:xfrm>
        </p:spPr>
        <p:txBody>
          <a:bodyPr/>
          <a:lstStyle/>
          <a:p>
            <a:pPr algn="ctr"/>
            <a:r>
              <a:rPr lang="en-US" altLang="en-US" smtClean="0">
                <a:latin typeface="Arial" panose="020B0604020202020204" pitchFamily="34" charset="0"/>
                <a:cs typeface="Arial" panose="020B0604020202020204" pitchFamily="34" charset="0"/>
              </a:rPr>
              <a:t>Transplant Rates by HCC Status</a:t>
            </a:r>
            <a:br>
              <a:rPr lang="en-US" altLang="en-US" smtClean="0">
                <a:latin typeface="Arial" panose="020B0604020202020204" pitchFamily="34" charset="0"/>
                <a:cs typeface="Arial" panose="020B0604020202020204" pitchFamily="34" charset="0"/>
              </a:rPr>
            </a:br>
            <a:r>
              <a:rPr lang="en-US" altLang="en-US" smtClean="0">
                <a:latin typeface="Arial" panose="020B0604020202020204" pitchFamily="34" charset="0"/>
                <a:cs typeface="Arial" panose="020B0604020202020204" pitchFamily="34" charset="0"/>
              </a:rPr>
              <a:t>LSAM Modeling Results</a:t>
            </a:r>
            <a:endParaRPr lang="en-US" altLang="en-US" smtClean="0"/>
          </a:p>
        </p:txBody>
      </p:sp>
      <p:graphicFrame>
        <p:nvGraphicFramePr>
          <p:cNvPr id="5" name="Chart 4"/>
          <p:cNvGraphicFramePr>
            <a:graphicFrameLocks/>
          </p:cNvGraphicFramePr>
          <p:nvPr>
            <p:extLst>
              <p:ext uri="{D42A27DB-BD31-4B8C-83A1-F6EECF244321}">
                <p14:modId xmlns:p14="http://schemas.microsoft.com/office/powerpoint/2010/main" val="1187442399"/>
              </p:ext>
            </p:extLst>
          </p:nvPr>
        </p:nvGraphicFramePr>
        <p:xfrm>
          <a:off x="454025" y="1338146"/>
          <a:ext cx="8232775" cy="452638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940104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Delay HCC Supporting Evidence</a:t>
            </a:r>
            <a:endParaRPr lang="en-US" dirty="0"/>
          </a:p>
        </p:txBody>
      </p:sp>
      <p:graphicFrame>
        <p:nvGraphicFramePr>
          <p:cNvPr id="5" name="Content Placeholder 3"/>
          <p:cNvGraphicFramePr>
            <a:graphicFrameLocks noGrp="1"/>
          </p:cNvGraphicFramePr>
          <p:nvPr>
            <p:ph idx="1"/>
            <p:extLst>
              <p:ext uri="{D42A27DB-BD31-4B8C-83A1-F6EECF244321}">
                <p14:modId xmlns:p14="http://schemas.microsoft.com/office/powerpoint/2010/main" val="1584545822"/>
              </p:ext>
            </p:extLst>
          </p:nvPr>
        </p:nvGraphicFramePr>
        <p:xfrm>
          <a:off x="1052647" y="1219200"/>
          <a:ext cx="7213876" cy="4327525"/>
        </p:xfrm>
        <a:graphic>
          <a:graphicData uri="http://schemas.openxmlformats.org/presentationml/2006/ole">
            <mc:AlternateContent xmlns:mc="http://schemas.openxmlformats.org/markup-compatibility/2006">
              <mc:Choice xmlns:v="urn:schemas-microsoft-com:vml" Requires="v">
                <p:oleObj spid="_x0000_s1046" name="Worksheet" r:id="rId5" imgW="7848600" imgH="5172075" progId="Excel.Sheet.8">
                  <p:embed/>
                </p:oleObj>
              </mc:Choice>
              <mc:Fallback>
                <p:oleObj name="Worksheet" r:id="rId5" imgW="7848600" imgH="5172075" progId="Excel.Sheet.8">
                  <p:embed/>
                  <p:pic>
                    <p:nvPicPr>
                      <p:cNvPr id="0" name=""/>
                      <p:cNvPicPr>
                        <a:picLocks noGrp="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52647" y="1219200"/>
                        <a:ext cx="7213876" cy="4327525"/>
                      </a:xfrm>
                      <a:prstGeom prst="rect">
                        <a:avLst/>
                      </a:prstGeom>
                      <a:noFill/>
                      <a:ln>
                        <a:noFill/>
                      </a:ln>
                    </p:spPr>
                  </p:pic>
                </p:oleObj>
              </mc:Fallback>
            </mc:AlternateContent>
          </a:graphicData>
        </a:graphic>
      </p:graphicFrame>
      <p:sp>
        <p:nvSpPr>
          <p:cNvPr id="2" name="TextBox 1"/>
          <p:cNvSpPr txBox="1"/>
          <p:nvPr/>
        </p:nvSpPr>
        <p:spPr>
          <a:xfrm>
            <a:off x="914400" y="5546725"/>
            <a:ext cx="7162800" cy="707886"/>
          </a:xfrm>
          <a:prstGeom prst="rect">
            <a:avLst/>
          </a:prstGeom>
          <a:noFill/>
        </p:spPr>
        <p:txBody>
          <a:bodyPr wrap="square" rtlCol="0">
            <a:spAutoFit/>
          </a:bodyPr>
          <a:lstStyle/>
          <a:p>
            <a:pPr algn="ctr"/>
            <a:r>
              <a:rPr lang="en-US" altLang="en-US" sz="2000" dirty="0">
                <a:latin typeface="Arial" panose="020B0604020202020204" pitchFamily="34" charset="0"/>
                <a:cs typeface="Arial" panose="020B0604020202020204" pitchFamily="34" charset="0"/>
              </a:rPr>
              <a:t>Overall Dropout Rates for HCC and Non-HCC Candidates: Listed 4/14/04-12/31/07 </a:t>
            </a:r>
            <a:endParaRPr lang="en-US" sz="2000" dirty="0"/>
          </a:p>
        </p:txBody>
      </p:sp>
    </p:spTree>
    <p:extLst>
      <p:ext uri="{BB962C8B-B14F-4D97-AF65-F5344CB8AC3E}">
        <p14:creationId xmlns:p14="http://schemas.microsoft.com/office/powerpoint/2010/main" val="400839856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po">
  <a:themeElements>
    <a:clrScheme name="Custom 12">
      <a:dk1>
        <a:sysClr val="windowText" lastClr="000000"/>
      </a:dk1>
      <a:lt1>
        <a:sysClr val="window" lastClr="FFFFFF"/>
      </a:lt1>
      <a:dk2>
        <a:srgbClr val="263B86"/>
      </a:dk2>
      <a:lt2>
        <a:srgbClr val="76B6F2"/>
      </a:lt2>
      <a:accent1>
        <a:srgbClr val="FBC01E"/>
      </a:accent1>
      <a:accent2>
        <a:srgbClr val="99CC4C"/>
      </a:accent2>
      <a:accent3>
        <a:srgbClr val="FA8716"/>
      </a:accent3>
      <a:accent4>
        <a:srgbClr val="BE0204"/>
      </a:accent4>
      <a:accent5>
        <a:srgbClr val="800040"/>
      </a:accent5>
      <a:accent6>
        <a:srgbClr val="7E13E3"/>
      </a:accent6>
      <a:hlink>
        <a:srgbClr val="76B6F2"/>
      </a:hlink>
      <a:folHlink>
        <a:srgbClr val="D0B9F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2_Custom Design">
  <a:themeElements>
    <a:clrScheme name="srtr colors">
      <a:dk1>
        <a:srgbClr val="333366"/>
      </a:dk1>
      <a:lt1>
        <a:srgbClr val="FFFFFF"/>
      </a:lt1>
      <a:dk2>
        <a:srgbClr val="6C1B1D"/>
      </a:dk2>
      <a:lt2>
        <a:srgbClr val="808080"/>
      </a:lt2>
      <a:accent1>
        <a:srgbClr val="666699"/>
      </a:accent1>
      <a:accent2>
        <a:srgbClr val="333300"/>
      </a:accent2>
      <a:accent3>
        <a:srgbClr val="999966"/>
      </a:accent3>
      <a:accent4>
        <a:srgbClr val="333366"/>
      </a:accent4>
      <a:accent5>
        <a:srgbClr val="626000"/>
      </a:accent5>
      <a:accent6>
        <a:srgbClr val="494991"/>
      </a:accent6>
      <a:hlink>
        <a:srgbClr val="000082"/>
      </a:hlink>
      <a:folHlink>
        <a:srgbClr val="6C1B1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12">
    <a:dk1>
      <a:sysClr val="windowText" lastClr="000000"/>
    </a:dk1>
    <a:lt1>
      <a:sysClr val="window" lastClr="FFFFFF"/>
    </a:lt1>
    <a:dk2>
      <a:srgbClr val="263B86"/>
    </a:dk2>
    <a:lt2>
      <a:srgbClr val="76B6F2"/>
    </a:lt2>
    <a:accent1>
      <a:srgbClr val="FBC01E"/>
    </a:accent1>
    <a:accent2>
      <a:srgbClr val="99CC4C"/>
    </a:accent2>
    <a:accent3>
      <a:srgbClr val="FA8716"/>
    </a:accent3>
    <a:accent4>
      <a:srgbClr val="BE0204"/>
    </a:accent4>
    <a:accent5>
      <a:srgbClr val="800040"/>
    </a:accent5>
    <a:accent6>
      <a:srgbClr val="7E13E3"/>
    </a:accent6>
    <a:hlink>
      <a:srgbClr val="76B6F2"/>
    </a:hlink>
    <a:folHlink>
      <a:srgbClr val="D0B9F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Comment xmlns="807d2b1c-adf4-4795-b92a-f5e245800038">Increase Access</Comment>
    <Status xmlns="807d2b1c-adf4-4795-b92a-f5e245800038">Ready for Director Review</Status>
    <TaxCatchAll xmlns="c8f9c7e0-6682-419d-a909-cda05b6ce1a7">
      <Value>6</Value>
    </TaxCatchAll>
    <Status_x0020__x002d__x0020_Policy xmlns="807d2b1c-adf4-4795-b92a-f5e245800038">Review pending</Status_x0020__x002d__x0020_Policy>
    <Status_x0020__x002d__x0020_Research xmlns="807d2b1c-adf4-4795-b92a-f5e245800038">Review pending</Status_x0020__x002d__x0020_Research>
    <Status_x0020__x002d__x0020_Counsel xmlns="807d2b1c-adf4-4795-b92a-f5e245800038">Review pending</Status_x0020__x002d__x0020_Counsel>
    <c4269b1b5a244d6cade965ef625899db xmlns="c8f9c7e0-6682-419d-a909-cda05b6ce1a7">
      <Terms xmlns="http://schemas.microsoft.com/office/infopath/2007/PartnerControls">
        <TermInfo xmlns="http://schemas.microsoft.com/office/infopath/2007/PartnerControls">
          <TermName xmlns="http://schemas.microsoft.com/office/infopath/2007/PartnerControls">Liver and Intestinal Organ Transplantation</TermName>
          <TermId xmlns="http://schemas.microsoft.com/office/infopath/2007/PartnerControls">b0acb3d8-2643-46db-a757-b03d0e0e3c76</TermId>
        </TermInfo>
      </Terms>
    </c4269b1b5a244d6cade965ef625899db>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30B5FD8D7FAC941A47B86D1F4C7EF3B" ma:contentTypeVersion="9" ma:contentTypeDescription="Create a new document." ma:contentTypeScope="" ma:versionID="6b1bc9517cba7455d2da4366aae5dd21">
  <xsd:schema xmlns:xsd="http://www.w3.org/2001/XMLSchema" xmlns:xs="http://www.w3.org/2001/XMLSchema" xmlns:p="http://schemas.microsoft.com/office/2006/metadata/properties" xmlns:ns2="807d2b1c-adf4-4795-b92a-f5e245800038" xmlns:ns3="c8f9c7e0-6682-419d-a909-cda05b6ce1a7" targetNamespace="http://schemas.microsoft.com/office/2006/metadata/properties" ma:root="true" ma:fieldsID="7e5c706863c45ad45fed3255ad36305e" ns2:_="" ns3:_="">
    <xsd:import namespace="807d2b1c-adf4-4795-b92a-f5e245800038"/>
    <xsd:import namespace="c8f9c7e0-6682-419d-a909-cda05b6ce1a7"/>
    <xsd:element name="properties">
      <xsd:complexType>
        <xsd:sequence>
          <xsd:element name="documentManagement">
            <xsd:complexType>
              <xsd:all>
                <xsd:element ref="ns2:Status" minOccurs="0"/>
                <xsd:element ref="ns2:Comment" minOccurs="0"/>
                <xsd:element ref="ns3:c4269b1b5a244d6cade965ef625899db" minOccurs="0"/>
                <xsd:element ref="ns3:TaxCatchAll" minOccurs="0"/>
                <xsd:element ref="ns2:Status_x0020__x002d__x0020_Policy" minOccurs="0"/>
                <xsd:element ref="ns2:Status_x0020__x002d__x0020_Research" minOccurs="0"/>
                <xsd:element ref="ns2:Status_x0020__x002d__x0020_Couns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07d2b1c-adf4-4795-b92a-f5e245800038" elementFormDefault="qualified">
    <xsd:import namespace="http://schemas.microsoft.com/office/2006/documentManagement/types"/>
    <xsd:import namespace="http://schemas.microsoft.com/office/infopath/2007/PartnerControls"/>
    <xsd:element name="Status" ma:index="8" nillable="true" ma:displayName="Status" ma:description="What is the current status of this document?" ma:format="RadioButtons" ma:internalName="Status">
      <xsd:simpleType>
        <xsd:union memberTypes="dms:Text">
          <xsd:simpleType>
            <xsd:restriction base="dms:Choice">
              <xsd:enumeration value="Draft"/>
              <xsd:enumeration value="Ready for Director Review"/>
              <xsd:enumeration value="Director Comments Pending"/>
              <xsd:enumeration value="Ready for A-Team Review"/>
              <xsd:enumeration value="Additional work required"/>
              <xsd:enumeration value="Final Version"/>
            </xsd:restriction>
          </xsd:simpleType>
        </xsd:union>
      </xsd:simpleType>
    </xsd:element>
    <xsd:element name="Comment" ma:index="9" nillable="true" ma:displayName="Comment" ma:internalName="Comment">
      <xsd:simpleType>
        <xsd:restriction base="dms:Text">
          <xsd:maxLength value="25"/>
        </xsd:restriction>
      </xsd:simpleType>
    </xsd:element>
    <xsd:element name="Status_x0020__x002d__x0020_Policy" ma:index="13" nillable="true" ma:displayName="Status - Policy" ma:default="Review pending" ma:description="Indicate the status of the review by Policy" ma:format="Dropdown" ma:internalName="Status_x0020__x002d__x0020_Policy">
      <xsd:simpleType>
        <xsd:union memberTypes="dms:Text">
          <xsd:simpleType>
            <xsd:restriction base="dms:Choice">
              <xsd:enumeration value="Review pending"/>
              <xsd:enumeration value="Comments pending"/>
              <xsd:enumeration value="Comments pending &amp; want to see it again"/>
              <xsd:enumeration value="Comments incorporated"/>
              <xsd:enumeration value="No Comments"/>
            </xsd:restriction>
          </xsd:simpleType>
        </xsd:union>
      </xsd:simpleType>
    </xsd:element>
    <xsd:element name="Status_x0020__x002d__x0020_Research" ma:index="14" nillable="true" ma:displayName="Status - Research" ma:default="Review pending" ma:description="Indicate the status of the review by Research" ma:format="Dropdown" ma:internalName="Status_x0020__x002d__x0020_Research">
      <xsd:simpleType>
        <xsd:union memberTypes="dms:Text">
          <xsd:simpleType>
            <xsd:restriction base="dms:Choice">
              <xsd:enumeration value="Review pending"/>
              <xsd:enumeration value="Comments pending"/>
              <xsd:enumeration value="Comments pending &amp; want to see it again"/>
              <xsd:enumeration value="Comments incorporated"/>
              <xsd:enumeration value="No Comments"/>
            </xsd:restriction>
          </xsd:simpleType>
        </xsd:union>
      </xsd:simpleType>
    </xsd:element>
    <xsd:element name="Status_x0020__x002d__x0020_Counsel" ma:index="15" nillable="true" ma:displayName="Status - Counsel" ma:default="Review pending" ma:description="Indicate the status of the review by Counsel" ma:format="Dropdown" ma:internalName="Status_x0020__x002d__x0020_Counsel">
      <xsd:simpleType>
        <xsd:union memberTypes="dms:Text">
          <xsd:simpleType>
            <xsd:restriction base="dms:Choice">
              <xsd:enumeration value="Review pending"/>
              <xsd:enumeration value="Comments pending"/>
              <xsd:enumeration value="Comments pending &amp; want to see it again"/>
              <xsd:enumeration value="Comments incorporated"/>
              <xsd:enumeration value="No Comments"/>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c8f9c7e0-6682-419d-a909-cda05b6ce1a7" elementFormDefault="qualified">
    <xsd:import namespace="http://schemas.microsoft.com/office/2006/documentManagement/types"/>
    <xsd:import namespace="http://schemas.microsoft.com/office/infopath/2007/PartnerControls"/>
    <xsd:element name="c4269b1b5a244d6cade965ef625899db" ma:index="11" nillable="true" ma:taxonomy="true" ma:internalName="c4269b1b5a244d6cade965ef625899db" ma:taxonomyFieldName="Committee" ma:displayName="Committee" ma:default="" ma:fieldId="{c4269b1b-5a24-4d6c-ade9-65ef625899db}" ma:sspId="09d43ddc-1a97-435c-9af9-0bb7717532f3" ma:termSetId="daa0dd1a-8990-4ffa-bf6d-8a700896fba3" ma:anchorId="00000000-0000-0000-0000-000000000000" ma:open="false" ma:isKeyword="false">
      <xsd:complexType>
        <xsd:sequence>
          <xsd:element ref="pc:Terms" minOccurs="0" maxOccurs="1"/>
        </xsd:sequence>
      </xsd:complexType>
    </xsd:element>
    <xsd:element name="TaxCatchAll" ma:index="12" nillable="true" ma:displayName="Taxonomy Catch All Column" ma:hidden="true" ma:list="{c982f4c0-1e9c-4234-ab42-12852a6abd89}" ma:internalName="TaxCatchAll" ma:showField="CatchAllData" ma:web="c8f9c7e0-6682-419d-a909-cda05b6ce1a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3CE655D-DFF2-4C8C-B86C-38556415151E}"/>
</file>

<file path=customXml/itemProps2.xml><?xml version="1.0" encoding="utf-8"?>
<ds:datastoreItem xmlns:ds="http://schemas.openxmlformats.org/officeDocument/2006/customXml" ds:itemID="{FEF39315-0512-4A0F-B9DC-4F35010ACC40}"/>
</file>

<file path=customXml/itemProps3.xml><?xml version="1.0" encoding="utf-8"?>
<ds:datastoreItem xmlns:ds="http://schemas.openxmlformats.org/officeDocument/2006/customXml" ds:itemID="{FE86A709-B7F7-4D5E-B932-62E6F8080F48}"/>
</file>

<file path=docProps/app.xml><?xml version="1.0" encoding="utf-8"?>
<Properties xmlns="http://schemas.openxmlformats.org/officeDocument/2006/extended-properties" xmlns:vt="http://schemas.openxmlformats.org/officeDocument/2006/docPropsVTypes">
  <Template>template_nature</Template>
  <TotalTime>4127</TotalTime>
  <Words>1323</Words>
  <Application>Microsoft Office PowerPoint</Application>
  <PresentationFormat>On-screen Show (4:3)</PresentationFormat>
  <Paragraphs>124</Paragraphs>
  <Slides>15</Slides>
  <Notes>13</Notes>
  <HiddenSlides>0</HiddenSlides>
  <MMClips>0</MMClips>
  <ScaleCrop>false</ScaleCrop>
  <HeadingPairs>
    <vt:vector size="8" baseType="variant">
      <vt:variant>
        <vt:lpstr>Fonts Used</vt:lpstr>
      </vt:variant>
      <vt:variant>
        <vt:i4>9</vt:i4>
      </vt:variant>
      <vt:variant>
        <vt:lpstr>Theme</vt:lpstr>
      </vt:variant>
      <vt:variant>
        <vt:i4>2</vt:i4>
      </vt:variant>
      <vt:variant>
        <vt:lpstr>Embedded OLE Servers</vt:lpstr>
      </vt:variant>
      <vt:variant>
        <vt:i4>1</vt:i4>
      </vt:variant>
      <vt:variant>
        <vt:lpstr>Slide Titles</vt:lpstr>
      </vt:variant>
      <vt:variant>
        <vt:i4>15</vt:i4>
      </vt:variant>
    </vt:vector>
  </HeadingPairs>
  <TitlesOfParts>
    <vt:vector size="27" baseType="lpstr">
      <vt:lpstr>ＭＳ Ｐゴシック</vt:lpstr>
      <vt:lpstr>ＭＳ Ｐゴシック</vt:lpstr>
      <vt:lpstr>Arial</vt:lpstr>
      <vt:lpstr>Calibri</vt:lpstr>
      <vt:lpstr>Impact</vt:lpstr>
      <vt:lpstr>Myriad Pro</vt:lpstr>
      <vt:lpstr>Trebuchet MS</vt:lpstr>
      <vt:lpstr>Wingdings</vt:lpstr>
      <vt:lpstr>ヒラギノ角ゴ Pro W3</vt:lpstr>
      <vt:lpstr>Expo</vt:lpstr>
      <vt:lpstr>2_Custom Design</vt:lpstr>
      <vt:lpstr>Worksheet</vt:lpstr>
      <vt:lpstr>Proposal to Delay the HCC Exception Score Assignment (Resolution 9)  Liver and Intestine Committee David Mulligan, Chair November 12 and 13, 2014</vt:lpstr>
      <vt:lpstr>The Final Rule: 42 CFR Part 121 October 20, 1999</vt:lpstr>
      <vt:lpstr>The Problem</vt:lpstr>
      <vt:lpstr>Strategic Plan</vt:lpstr>
      <vt:lpstr>Goal of the Proposal </vt:lpstr>
      <vt:lpstr>How the Proposal will Achieve its Goals</vt:lpstr>
      <vt:lpstr>Delay HCC Supporting Evidence</vt:lpstr>
      <vt:lpstr>Transplant Rates by HCC Status LSAM Modeling Results</vt:lpstr>
      <vt:lpstr>Delay HCC Supporting Evidence</vt:lpstr>
      <vt:lpstr>% Dropout within 12 Months: HCC and Non-HCC Candidates by Region Candidates Added 7/1/08 – 6/30/11</vt:lpstr>
      <vt:lpstr>Public Comment</vt:lpstr>
      <vt:lpstr>Committee Response</vt:lpstr>
      <vt:lpstr>Overall Project Impact</vt:lpstr>
      <vt:lpstr>RESOLUTION 9, Page 18</vt:lpstr>
      <vt:lpstr>Thank you for your consideration. Questions?</vt:lpstr>
    </vt:vector>
  </TitlesOfParts>
  <Company>Duke Medicine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Ashley Archer-Hayes</dc:creator>
  <cp:lastModifiedBy>Shandie Covington</cp:lastModifiedBy>
  <cp:revision>149</cp:revision>
  <dcterms:created xsi:type="dcterms:W3CDTF">2014-04-10T02:25:23Z</dcterms:created>
  <dcterms:modified xsi:type="dcterms:W3CDTF">2014-11-06T21:52:58Z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0x010100E30B5FD8D7FAC941A47B86D1F4C7EF3B</vt:lpwstr>
  </property>
  <property fmtid="{D5CDD505-2E9C-101B-9397-08002B2CF9AE}" pid="3" name="Order">
    <vt:r8>30900</vt:r8>
  </property>
  <property fmtid="{D5CDD505-2E9C-101B-9397-08002B2CF9AE}" pid="4" name="xd_ProgID">
    <vt:lpwstr/>
  </property>
  <property fmtid="{D5CDD505-2E9C-101B-9397-08002B2CF9AE}" pid="5" name="TemplateUrl">
    <vt:lpwstr/>
  </property>
  <property fmtid="{D5CDD505-2E9C-101B-9397-08002B2CF9AE}" pid="6" name="Committee">
    <vt:lpwstr>6;#Liver and Intestinal Organ Transplantation|b0acb3d8-2643-46db-a757-b03d0e0e3c76</vt:lpwstr>
  </property>
</Properties>
</file>