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31"/>
  </p:notesMasterIdLst>
  <p:sldIdLst>
    <p:sldId id="256" r:id="rId5"/>
    <p:sldId id="273" r:id="rId6"/>
    <p:sldId id="271" r:id="rId7"/>
    <p:sldId id="291" r:id="rId8"/>
    <p:sldId id="292" r:id="rId9"/>
    <p:sldId id="281" r:id="rId10"/>
    <p:sldId id="277" r:id="rId11"/>
    <p:sldId id="278" r:id="rId12"/>
    <p:sldId id="279" r:id="rId13"/>
    <p:sldId id="280" r:id="rId14"/>
    <p:sldId id="265" r:id="rId15"/>
    <p:sldId id="284" r:id="rId16"/>
    <p:sldId id="267" r:id="rId17"/>
    <p:sldId id="285" r:id="rId18"/>
    <p:sldId id="286" r:id="rId19"/>
    <p:sldId id="288" r:id="rId20"/>
    <p:sldId id="294" r:id="rId21"/>
    <p:sldId id="289" r:id="rId22"/>
    <p:sldId id="295" r:id="rId23"/>
    <p:sldId id="275" r:id="rId24"/>
    <p:sldId id="296" r:id="rId25"/>
    <p:sldId id="266" r:id="rId26"/>
    <p:sldId id="297" r:id="rId27"/>
    <p:sldId id="268" r:id="rId28"/>
    <p:sldId id="272" r:id="rId29"/>
    <p:sldId id="258" r:id="rId3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1" clrIdx="0"/>
  <p:cmAuthor id="2" name="Gena Boyle" initials="GB" lastIdx="1" clrIdx="1">
    <p:extLst>
      <p:ext uri="{19B8F6BF-5375-455C-9EA6-DF929625EA0E}">
        <p15:presenceInfo xmlns:p15="http://schemas.microsoft.com/office/powerpoint/2012/main" userId="S-1-5-21-3838001524-2532167733-2738084025-90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37"/>
    <a:srgbClr val="002045"/>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0197" autoAdjust="0"/>
  </p:normalViewPr>
  <p:slideViewPr>
    <p:cSldViewPr snapToGrid="0" snapToObjects="1">
      <p:cViewPr varScale="1">
        <p:scale>
          <a:sx n="62" d="100"/>
          <a:sy n="62" d="100"/>
        </p:scale>
        <p:origin x="20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Proposal to Align OPTN Policies with the 2013 PHS Guideline for Reducing Transmission of Human Immunodeficiency Virus (HIV), Hepatitis B Virus (HBV), and Hepatitis C Virus (HCV) Through Solid Organ Transplantation</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4500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231145072"/>
        <c:axId val="177045896"/>
      </c:scatterChart>
      <c:valAx>
        <c:axId val="2311450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7045896"/>
        <c:crossesAt val="0"/>
        <c:crossBetween val="midCat"/>
      </c:valAx>
      <c:valAx>
        <c:axId val="17704589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311450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Proposal to Align OPTN Policies with the 2013 PHS Guideline for Reducing Transmission of Human Immunodeficiency Virus (HIV), Hepatitis B Virus (HBV), and Hepatitis C Virus (HCV) Through Solid Organ Transplantation</c:v>
                </c:pt>
              </c:strCache>
            </c:strRef>
          </c:tx>
          <c:spPr>
            <a:ln w="25400" cap="rnd">
              <a:noFill/>
              <a:round/>
            </a:ln>
            <a:effectLst/>
          </c:spPr>
          <c:marker>
            <c:symbol val="diamond"/>
            <c:size val="20"/>
            <c:spPr>
              <a:solidFill>
                <a:srgbClr val="C00000"/>
              </a:solidFill>
              <a:ln w="127000">
                <a:noFill/>
              </a:ln>
              <a:effectLst/>
            </c:spPr>
          </c:marker>
          <c:dLbls>
            <c:dLbl>
              <c:idx val="0"/>
              <c:dLblPos val="t"/>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4950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232538656"/>
        <c:axId val="233668784"/>
      </c:scatterChart>
      <c:valAx>
        <c:axId val="232538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33668784"/>
        <c:crossesAt val="0"/>
        <c:crossBetween val="midCat"/>
      </c:valAx>
      <c:valAx>
        <c:axId val="23366878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3253865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2E0A5E0-EE49-4578-A715-BEB892F7B053}">
      <dgm:prSet phldrT="[Text]"/>
      <dgm:spPr/>
      <dgm:t>
        <a:bodyPr/>
        <a:lstStyle/>
        <a:p>
          <a:r>
            <a:rPr lang="en-US" b="1" dirty="0" smtClean="0">
              <a:latin typeface="Arial" panose="020B0604020202020204" pitchFamily="34" charset="0"/>
              <a:cs typeface="Arial" panose="020B0604020202020204" pitchFamily="34" charset="0"/>
            </a:rPr>
            <a:t>#5- Promote Living Donor Safety</a:t>
          </a:r>
          <a:endParaRPr lang="en-US" b="1" dirty="0">
            <a:latin typeface="Arial" panose="020B0604020202020204" pitchFamily="34" charset="0"/>
            <a:cs typeface="Arial" panose="020B0604020202020204" pitchFamily="34" charset="0"/>
          </a:endParaRPr>
        </a:p>
      </dgm:t>
    </dgm:pt>
    <dgm:pt modelId="{DA070F92-A539-46DE-BB0F-AC39D754951F}" type="parTrans" cxnId="{A6EA35B8-2FF7-457A-8603-8AC7A1B45349}">
      <dgm:prSet/>
      <dgm:spPr/>
      <dgm:t>
        <a:bodyPr/>
        <a:lstStyle/>
        <a:p>
          <a:endParaRPr lang="en-US"/>
        </a:p>
      </dgm:t>
    </dgm:pt>
    <dgm:pt modelId="{732D38D4-CA79-4DFF-9DF0-2B11DE73469D}" type="sibTrans" cxnId="{A6EA35B8-2FF7-457A-8603-8AC7A1B45349}">
      <dgm:prSet/>
      <dgm:spPr/>
      <dgm:t>
        <a:bodyPr/>
        <a:lstStyle/>
        <a:p>
          <a:endParaRPr lang="en-US"/>
        </a:p>
      </dgm:t>
    </dgm:pt>
    <dgm:pt modelId="{CE913EE2-83E4-47F4-AA6C-543B0FBEEDC2}">
      <dgm:prSet phldrT="[Text]" custT="1"/>
      <dgm:spPr/>
      <dgm:t>
        <a:bodyPr/>
        <a:lstStyle/>
        <a:p>
          <a:r>
            <a:rPr lang="en-US" sz="2400" dirty="0" smtClean="0">
              <a:latin typeface="Arial" panose="020B0604020202020204" pitchFamily="34" charset="0"/>
              <a:cs typeface="Arial" panose="020B0604020202020204" pitchFamily="34" charset="0"/>
            </a:rPr>
            <a:t>Develop policy for medical/social evaluation</a:t>
          </a:r>
          <a:endParaRPr lang="en-US" sz="2400" dirty="0">
            <a:latin typeface="Arial" panose="020B0604020202020204" pitchFamily="34" charset="0"/>
            <a:cs typeface="Arial" panose="020B0604020202020204" pitchFamily="34" charset="0"/>
          </a:endParaRPr>
        </a:p>
      </dgm:t>
    </dgm:pt>
    <dgm:pt modelId="{F8C91A65-E158-4DBC-BFE3-544055F8EB7D}" type="parTrans" cxnId="{1736B9F2-D4C5-4259-90DF-F509AD5D6F72}">
      <dgm:prSet/>
      <dgm:spPr/>
      <dgm:t>
        <a:bodyPr/>
        <a:lstStyle/>
        <a:p>
          <a:endParaRPr lang="en-US"/>
        </a:p>
      </dgm:t>
    </dgm:pt>
    <dgm:pt modelId="{CD855E1F-C424-4BE1-A725-19AB188ADF23}" type="sibTrans" cxnId="{1736B9F2-D4C5-4259-90DF-F509AD5D6F72}">
      <dgm:prSet/>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#4- Promote Transplant Patient Safety</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smtClean="0">
              <a:latin typeface="Arial" panose="020B0604020202020204" pitchFamily="34" charset="0"/>
              <a:cs typeface="Arial" panose="020B0604020202020204" pitchFamily="34" charset="0"/>
            </a:rPr>
            <a:t>Improve communication between OPOs and tx hospitals</a:t>
          </a:r>
          <a:endParaRPr lang="en-US" sz="2400" dirty="0">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CD5683F2-66C8-4DD3-BCB1-3733C28A8A18}">
      <dgm:prSet custT="1"/>
      <dgm:spPr/>
      <dgm:t>
        <a:bodyPr/>
        <a:lstStyle/>
        <a:p>
          <a:r>
            <a:rPr lang="en-US" sz="2400" dirty="0" smtClean="0">
              <a:latin typeface="Arial" panose="020B0604020202020204" pitchFamily="34" charset="0"/>
              <a:cs typeface="Arial" panose="020B0604020202020204" pitchFamily="34" charset="0"/>
            </a:rPr>
            <a:t>Increase capacity to identify patient safety issues</a:t>
          </a:r>
          <a:endParaRPr lang="en-US" sz="2400" dirty="0">
            <a:latin typeface="Arial" panose="020B0604020202020204" pitchFamily="34" charset="0"/>
            <a:cs typeface="Arial" panose="020B0604020202020204" pitchFamily="34" charset="0"/>
          </a:endParaRPr>
        </a:p>
      </dgm:t>
    </dgm:pt>
    <dgm:pt modelId="{C77964EA-07FB-4555-8170-4FB1BAE96470}" type="parTrans" cxnId="{DDC5576D-4251-488E-9716-C96DDE490529}">
      <dgm:prSet/>
      <dgm:spPr/>
      <dgm:t>
        <a:bodyPr/>
        <a:lstStyle/>
        <a:p>
          <a:endParaRPr lang="en-US"/>
        </a:p>
      </dgm:t>
    </dgm:pt>
    <dgm:pt modelId="{DCF08B50-EFE6-4ACF-BA6C-DEB16C61AAAF}" type="sibTrans" cxnId="{DDC5576D-4251-488E-9716-C96DDE490529}">
      <dgm:prSet/>
      <dgm:spPr/>
      <dgm:t>
        <a:bodyPr/>
        <a:lstStyle/>
        <a:p>
          <a:endParaRPr lang="en-US"/>
        </a:p>
      </dgm:t>
    </dgm:pt>
    <dgm:pt modelId="{7B9FBFBE-2C08-4AF3-8227-F452657F40B0}">
      <dgm:prSet custT="1"/>
      <dgm:spPr/>
      <dgm:t>
        <a:bodyPr/>
        <a:lstStyle/>
        <a:p>
          <a:endParaRPr lang="en-US" sz="2400" dirty="0">
            <a:latin typeface="Arial" panose="020B0604020202020204" pitchFamily="34" charset="0"/>
            <a:cs typeface="Arial" panose="020B0604020202020204" pitchFamily="34" charset="0"/>
          </a:endParaRPr>
        </a:p>
      </dgm:t>
    </dgm:pt>
    <dgm:pt modelId="{D17D2D03-AD2E-4A4E-B767-A7CF61B8A8AF}" type="sibTrans" cxnId="{A5B23AFD-FE12-42B6-AA1A-F400BEB699B4}">
      <dgm:prSet/>
      <dgm:spPr/>
      <dgm:t>
        <a:bodyPr/>
        <a:lstStyle/>
        <a:p>
          <a:endParaRPr lang="en-US"/>
        </a:p>
      </dgm:t>
    </dgm:pt>
    <dgm:pt modelId="{FF07167D-D0FB-4EB0-A3BA-C3B7A6701799}" type="parTrans" cxnId="{A5B23AFD-FE12-42B6-AA1A-F400BEB699B4}">
      <dgm:prSet/>
      <dgm:spPr/>
      <dgm:t>
        <a:bodyPr/>
        <a:lstStyle/>
        <a:p>
          <a:endParaRPr lang="en-US"/>
        </a:p>
      </dgm:t>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pt>
    <dgm:pt modelId="{3F42C630-22B8-4A0B-963C-09BC1C1E8496}" type="pres">
      <dgm:prSet presAssocID="{AAD2D272-20DA-4ECA-9984-341CB474A6E6}" presName="parTx" presStyleLbl="alignNode1" presStyleIdx="0" presStyleCnt="2">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2">
        <dgm:presLayoutVars>
          <dgm:bulletEnabled val="1"/>
        </dgm:presLayoutVars>
      </dgm:prSet>
      <dgm:spPr/>
      <dgm:t>
        <a:bodyPr/>
        <a:lstStyle/>
        <a:p>
          <a:endParaRPr lang="en-US"/>
        </a:p>
      </dgm:t>
    </dgm:pt>
    <dgm:pt modelId="{061FB6AB-5DB2-4927-8BDD-71E7BB3D480A}" type="pres">
      <dgm:prSet presAssocID="{730C23E2-BCE6-4A3D-99A2-5BF077F94091}" presName="space" presStyleCnt="0"/>
      <dgm:spPr/>
    </dgm:pt>
    <dgm:pt modelId="{AE2FF880-1F03-4D60-A15D-142001C0C4EC}" type="pres">
      <dgm:prSet presAssocID="{22E0A5E0-EE49-4578-A715-BEB892F7B053}" presName="composite" presStyleCnt="0"/>
      <dgm:spPr/>
    </dgm:pt>
    <dgm:pt modelId="{1158CD68-2F0B-4245-9AA7-F0E3AED57862}" type="pres">
      <dgm:prSet presAssocID="{22E0A5E0-EE49-4578-A715-BEB892F7B053}" presName="parTx" presStyleLbl="alignNode1" presStyleIdx="1" presStyleCnt="2">
        <dgm:presLayoutVars>
          <dgm:chMax val="0"/>
          <dgm:chPref val="0"/>
          <dgm:bulletEnabled val="1"/>
        </dgm:presLayoutVars>
      </dgm:prSet>
      <dgm:spPr/>
      <dgm:t>
        <a:bodyPr/>
        <a:lstStyle/>
        <a:p>
          <a:endParaRPr lang="en-US"/>
        </a:p>
      </dgm:t>
    </dgm:pt>
    <dgm:pt modelId="{F10CB869-F470-4F5F-8B69-DCF15D1DDF19}" type="pres">
      <dgm:prSet presAssocID="{22E0A5E0-EE49-4578-A715-BEB892F7B053}" presName="desTx" presStyleLbl="alignAccFollowNode1" presStyleIdx="1" presStyleCnt="2">
        <dgm:presLayoutVars>
          <dgm:bulletEnabled val="1"/>
        </dgm:presLayoutVars>
      </dgm:prSet>
      <dgm:spPr/>
      <dgm:t>
        <a:bodyPr/>
        <a:lstStyle/>
        <a:p>
          <a:endParaRPr lang="en-US"/>
        </a:p>
      </dgm:t>
    </dgm:pt>
  </dgm:ptLst>
  <dgm:cxnLst>
    <dgm:cxn modelId="{8D442444-F1D7-4ECF-A22E-2329DBB28A86}" srcId="{AAD2D272-20DA-4ECA-9984-341CB474A6E6}" destId="{E209D42C-93E3-4B7A-9311-61BE7059648D}" srcOrd="0" destOrd="0" parTransId="{DEAE833F-753A-482A-AA0B-DA70995BC685}" sibTransId="{2CDF609C-25F2-4676-BB0A-80E90E728738}"/>
    <dgm:cxn modelId="{E6DD091E-A2D2-4291-998C-6BE4A18971EA}" type="presOf" srcId="{AAD2D272-20DA-4ECA-9984-341CB474A6E6}" destId="{3F42C630-22B8-4A0B-963C-09BC1C1E8496}" srcOrd="0" destOrd="0" presId="urn:microsoft.com/office/officeart/2005/8/layout/hList1"/>
    <dgm:cxn modelId="{A5B23AFD-FE12-42B6-AA1A-F400BEB699B4}" srcId="{E209D42C-93E3-4B7A-9311-61BE7059648D}" destId="{7B9FBFBE-2C08-4AF3-8227-F452657F40B0}" srcOrd="0" destOrd="0" parTransId="{FF07167D-D0FB-4EB0-A3BA-C3B7A6701799}" sibTransId="{D17D2D03-AD2E-4A4E-B767-A7CF61B8A8AF}"/>
    <dgm:cxn modelId="{47846C31-D7E2-4585-A0A8-F5678038E056}" srcId="{A1D848EE-620F-4E12-816D-4A06E1211333}" destId="{AAD2D272-20DA-4ECA-9984-341CB474A6E6}" srcOrd="0" destOrd="0" parTransId="{C5670965-FDD9-4AAB-AB18-033131A7003F}" sibTransId="{730C23E2-BCE6-4A3D-99A2-5BF077F94091}"/>
    <dgm:cxn modelId="{D0AFE163-77A4-4604-A9C7-1B027B5FF544}" type="presOf" srcId="{A1D848EE-620F-4E12-816D-4A06E1211333}" destId="{1A3A651F-1535-4EF4-BBBE-2F882D42B77C}" srcOrd="0" destOrd="0" presId="urn:microsoft.com/office/officeart/2005/8/layout/hList1"/>
    <dgm:cxn modelId="{D0CA29EA-9CB4-4E67-A6CF-23D936B61D89}" type="presOf" srcId="{E209D42C-93E3-4B7A-9311-61BE7059648D}" destId="{18AAC9E2-1869-4607-BB6D-27B96748D22A}" srcOrd="0" destOrd="0" presId="urn:microsoft.com/office/officeart/2005/8/layout/hList1"/>
    <dgm:cxn modelId="{DDC5576D-4251-488E-9716-C96DDE490529}" srcId="{AAD2D272-20DA-4ECA-9984-341CB474A6E6}" destId="{CD5683F2-66C8-4DD3-BCB1-3733C28A8A18}" srcOrd="1" destOrd="0" parTransId="{C77964EA-07FB-4555-8170-4FB1BAE96470}" sibTransId="{DCF08B50-EFE6-4ACF-BA6C-DEB16C61AAAF}"/>
    <dgm:cxn modelId="{A6EA35B8-2FF7-457A-8603-8AC7A1B45349}" srcId="{A1D848EE-620F-4E12-816D-4A06E1211333}" destId="{22E0A5E0-EE49-4578-A715-BEB892F7B053}" srcOrd="1" destOrd="0" parTransId="{DA070F92-A539-46DE-BB0F-AC39D754951F}" sibTransId="{732D38D4-CA79-4DFF-9DF0-2B11DE73469D}"/>
    <dgm:cxn modelId="{DA347B5E-085E-429B-95C0-8C7D9076A551}" type="presOf" srcId="{22E0A5E0-EE49-4578-A715-BEB892F7B053}" destId="{1158CD68-2F0B-4245-9AA7-F0E3AED57862}" srcOrd="0" destOrd="0" presId="urn:microsoft.com/office/officeart/2005/8/layout/hList1"/>
    <dgm:cxn modelId="{F5AA910B-ACB9-4D30-A12E-C8FB9DACBFC0}" type="presOf" srcId="{CE913EE2-83E4-47F4-AA6C-543B0FBEEDC2}" destId="{F10CB869-F470-4F5F-8B69-DCF15D1DDF19}" srcOrd="0" destOrd="0" presId="urn:microsoft.com/office/officeart/2005/8/layout/hList1"/>
    <dgm:cxn modelId="{B97BD6C9-85DA-4649-AFF2-10870E336224}" type="presOf" srcId="{CD5683F2-66C8-4DD3-BCB1-3733C28A8A18}" destId="{18AAC9E2-1869-4607-BB6D-27B96748D22A}" srcOrd="0" destOrd="2" presId="urn:microsoft.com/office/officeart/2005/8/layout/hList1"/>
    <dgm:cxn modelId="{1736B9F2-D4C5-4259-90DF-F509AD5D6F72}" srcId="{22E0A5E0-EE49-4578-A715-BEB892F7B053}" destId="{CE913EE2-83E4-47F4-AA6C-543B0FBEEDC2}" srcOrd="0" destOrd="0" parTransId="{F8C91A65-E158-4DBC-BFE3-544055F8EB7D}" sibTransId="{CD855E1F-C424-4BE1-A725-19AB188ADF23}"/>
    <dgm:cxn modelId="{60B721E2-B945-4999-B807-1C5610EB1108}" type="presOf" srcId="{7B9FBFBE-2C08-4AF3-8227-F452657F40B0}" destId="{18AAC9E2-1869-4607-BB6D-27B96748D22A}" srcOrd="0" destOrd="1" presId="urn:microsoft.com/office/officeart/2005/8/layout/hList1"/>
    <dgm:cxn modelId="{8888F7D9-B8A9-4E9B-94FA-B5EE5C49EC41}" type="presParOf" srcId="{1A3A651F-1535-4EF4-BBBE-2F882D42B77C}" destId="{FE7DE089-C027-4CE4-9A49-E46E235C670B}" srcOrd="0" destOrd="0" presId="urn:microsoft.com/office/officeart/2005/8/layout/hList1"/>
    <dgm:cxn modelId="{DB972E40-517B-4DB7-87F7-5F5892A7A44C}" type="presParOf" srcId="{FE7DE089-C027-4CE4-9A49-E46E235C670B}" destId="{3F42C630-22B8-4A0B-963C-09BC1C1E8496}" srcOrd="0" destOrd="0" presId="urn:microsoft.com/office/officeart/2005/8/layout/hList1"/>
    <dgm:cxn modelId="{8AE371F5-A3C1-4A84-A578-C54306AE5876}" type="presParOf" srcId="{FE7DE089-C027-4CE4-9A49-E46E235C670B}" destId="{18AAC9E2-1869-4607-BB6D-27B96748D22A}" srcOrd="1" destOrd="0" presId="urn:microsoft.com/office/officeart/2005/8/layout/hList1"/>
    <dgm:cxn modelId="{FF917F1C-0BA7-434F-A9A2-C0A6E48A08F0}" type="presParOf" srcId="{1A3A651F-1535-4EF4-BBBE-2F882D42B77C}" destId="{061FB6AB-5DB2-4927-8BDD-71E7BB3D480A}" srcOrd="1" destOrd="0" presId="urn:microsoft.com/office/officeart/2005/8/layout/hList1"/>
    <dgm:cxn modelId="{1A475611-84D9-44F7-91E6-38E22BC1FDF3}" type="presParOf" srcId="{1A3A651F-1535-4EF4-BBBE-2F882D42B77C}" destId="{AE2FF880-1F03-4D60-A15D-142001C0C4EC}" srcOrd="2" destOrd="0" presId="urn:microsoft.com/office/officeart/2005/8/layout/hList1"/>
    <dgm:cxn modelId="{5618E888-9DFD-4964-AB02-FC07F89CDF42}" type="presParOf" srcId="{AE2FF880-1F03-4D60-A15D-142001C0C4EC}" destId="{1158CD68-2F0B-4245-9AA7-F0E3AED57862}" srcOrd="0" destOrd="0" presId="urn:microsoft.com/office/officeart/2005/8/layout/hList1"/>
    <dgm:cxn modelId="{521054A4-15CD-4687-A417-8EBB13D6437A}" type="presParOf" srcId="{AE2FF880-1F03-4D60-A15D-142001C0C4EC}" destId="{F10CB869-F470-4F5F-8B69-DCF15D1DDF1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A3CF47-4514-4A27-A368-06EBBC869E02}"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en-US"/>
        </a:p>
      </dgm:t>
    </dgm:pt>
    <dgm:pt modelId="{607431C5-6AD3-4BD9-9FAB-903B7225E0C6}">
      <dgm:prSet phldrT="[Text]"/>
      <dgm:spPr>
        <a:solidFill>
          <a:schemeClr val="accent2"/>
        </a:solidFill>
      </dgm:spPr>
      <dgm:t>
        <a:bodyPr/>
        <a:lstStyle/>
        <a:p>
          <a:r>
            <a:rPr lang="en-US" dirty="0" smtClean="0">
              <a:latin typeface="Arial" panose="020B0604020202020204" pitchFamily="34" charset="0"/>
              <a:cs typeface="Arial" panose="020B0604020202020204" pitchFamily="34" charset="0"/>
            </a:rPr>
            <a:t>ASTS</a:t>
          </a:r>
          <a:endParaRPr lang="en-US" dirty="0">
            <a:latin typeface="Arial" panose="020B0604020202020204" pitchFamily="34" charset="0"/>
            <a:cs typeface="Arial" panose="020B0604020202020204" pitchFamily="34" charset="0"/>
          </a:endParaRPr>
        </a:p>
      </dgm:t>
    </dgm:pt>
    <dgm:pt modelId="{C9786B12-E21A-4601-83C2-FFDB6B07122C}" type="parTrans" cxnId="{4E63D2B0-35D0-467D-A7CA-A853333623F0}">
      <dgm:prSet/>
      <dgm:spPr/>
      <dgm:t>
        <a:bodyPr/>
        <a:lstStyle/>
        <a:p>
          <a:endParaRPr lang="en-US"/>
        </a:p>
      </dgm:t>
    </dgm:pt>
    <dgm:pt modelId="{7C4361DE-42D4-4B1C-AA91-CDF64B7A4C95}" type="sibTrans" cxnId="{4E63D2B0-35D0-467D-A7CA-A853333623F0}">
      <dgm:prSet/>
      <dgm:spPr/>
      <dgm:t>
        <a:bodyPr/>
        <a:lstStyle/>
        <a:p>
          <a:endParaRPr lang="en-US"/>
        </a:p>
      </dgm:t>
    </dgm:pt>
    <dgm:pt modelId="{0ADC5BBC-20D2-4B79-AC71-F75FBA67B81E}">
      <dgm:prSet phldrT="[Text]"/>
      <dgm:spPr>
        <a:solidFill>
          <a:schemeClr val="accent2"/>
        </a:solidFill>
      </dgm:spPr>
      <dgm:t>
        <a:bodyPr/>
        <a:lstStyle/>
        <a:p>
          <a:r>
            <a:rPr lang="en-US" dirty="0" smtClean="0">
              <a:latin typeface="Arial" panose="020B0604020202020204" pitchFamily="34" charset="0"/>
              <a:cs typeface="Arial" panose="020B0604020202020204" pitchFamily="34" charset="0"/>
            </a:rPr>
            <a:t>Oppose due to universal HCV NAT requirement</a:t>
          </a:r>
          <a:endParaRPr lang="en-US" dirty="0">
            <a:latin typeface="Arial" panose="020B0604020202020204" pitchFamily="34" charset="0"/>
            <a:cs typeface="Arial" panose="020B0604020202020204" pitchFamily="34" charset="0"/>
          </a:endParaRPr>
        </a:p>
      </dgm:t>
    </dgm:pt>
    <dgm:pt modelId="{AD245A6F-1F7D-4AA5-ADA9-3A2791C1B9BB}" type="parTrans" cxnId="{3342CBF0-3A7C-4DBD-BBA3-D9DCFB9DA9EC}">
      <dgm:prSet/>
      <dgm:spPr/>
      <dgm:t>
        <a:bodyPr/>
        <a:lstStyle/>
        <a:p>
          <a:endParaRPr lang="en-US"/>
        </a:p>
      </dgm:t>
    </dgm:pt>
    <dgm:pt modelId="{094693B2-3AAE-451C-B685-3FE9A8EE12B2}" type="sibTrans" cxnId="{3342CBF0-3A7C-4DBD-BBA3-D9DCFB9DA9EC}">
      <dgm:prSet/>
      <dgm:spPr/>
      <dgm:t>
        <a:bodyPr/>
        <a:lstStyle/>
        <a:p>
          <a:endParaRPr lang="en-US"/>
        </a:p>
      </dgm:t>
    </dgm:pt>
    <dgm:pt modelId="{1BF47A36-CAB1-4C3D-B385-8FADF15962DA}">
      <dgm:prSet phldrT="[Text]"/>
      <dgm:spPr/>
      <dgm:t>
        <a:bodyPr/>
        <a:lstStyle/>
        <a:p>
          <a:r>
            <a:rPr lang="en-US" dirty="0" smtClean="0">
              <a:latin typeface="Arial" panose="020B0604020202020204" pitchFamily="34" charset="0"/>
              <a:cs typeface="Arial" panose="020B0604020202020204" pitchFamily="34" charset="0"/>
            </a:rPr>
            <a:t>AST</a:t>
          </a:r>
          <a:endParaRPr lang="en-US" dirty="0">
            <a:latin typeface="Arial" panose="020B0604020202020204" pitchFamily="34" charset="0"/>
            <a:cs typeface="Arial" panose="020B0604020202020204" pitchFamily="34" charset="0"/>
          </a:endParaRPr>
        </a:p>
      </dgm:t>
    </dgm:pt>
    <dgm:pt modelId="{C61D92CB-6C65-4703-A778-EF7C4ABCC956}" type="parTrans" cxnId="{DA7C7F0E-B6F5-4F70-9442-00AC956F17D2}">
      <dgm:prSet/>
      <dgm:spPr/>
      <dgm:t>
        <a:bodyPr/>
        <a:lstStyle/>
        <a:p>
          <a:endParaRPr lang="en-US"/>
        </a:p>
      </dgm:t>
    </dgm:pt>
    <dgm:pt modelId="{566B7CAD-BFE3-4F73-B3CB-64725B200D69}" type="sibTrans" cxnId="{DA7C7F0E-B6F5-4F70-9442-00AC956F17D2}">
      <dgm:prSet/>
      <dgm:spPr/>
      <dgm:t>
        <a:bodyPr/>
        <a:lstStyle/>
        <a:p>
          <a:endParaRPr lang="en-US"/>
        </a:p>
      </dgm:t>
    </dgm:pt>
    <dgm:pt modelId="{472A7E8C-B643-46DB-9409-1CC547C6E4FB}">
      <dgm:prSet phldrT="[Text]"/>
      <dgm:spPr/>
      <dgm:t>
        <a:bodyPr/>
        <a:lstStyle/>
        <a:p>
          <a:r>
            <a:rPr lang="en-US" dirty="0" smtClean="0">
              <a:latin typeface="Arial" panose="020B0604020202020204" pitchFamily="34" charset="0"/>
              <a:cs typeface="Arial" panose="020B0604020202020204" pitchFamily="34" charset="0"/>
            </a:rPr>
            <a:t>Oppose due to universal HCV NAT requirement</a:t>
          </a:r>
          <a:endParaRPr lang="en-US" dirty="0">
            <a:latin typeface="Arial" panose="020B0604020202020204" pitchFamily="34" charset="0"/>
            <a:cs typeface="Arial" panose="020B0604020202020204" pitchFamily="34" charset="0"/>
          </a:endParaRPr>
        </a:p>
      </dgm:t>
    </dgm:pt>
    <dgm:pt modelId="{276A14A2-2B74-44BD-9E80-CC6419F58D3C}" type="parTrans" cxnId="{D47235BB-49DB-4D57-842B-B9ABD90E145C}">
      <dgm:prSet/>
      <dgm:spPr/>
      <dgm:t>
        <a:bodyPr/>
        <a:lstStyle/>
        <a:p>
          <a:endParaRPr lang="en-US"/>
        </a:p>
      </dgm:t>
    </dgm:pt>
    <dgm:pt modelId="{6DE74C6A-E149-4AE0-87CA-8E96DE663D79}" type="sibTrans" cxnId="{D47235BB-49DB-4D57-842B-B9ABD90E145C}">
      <dgm:prSet/>
      <dgm:spPr/>
      <dgm:t>
        <a:bodyPr/>
        <a:lstStyle/>
        <a:p>
          <a:endParaRPr lang="en-US"/>
        </a:p>
      </dgm:t>
    </dgm:pt>
    <dgm:pt modelId="{D548C803-A67A-4519-95A5-24E588EC0FA4}">
      <dgm:prSet phldrT="[Text]"/>
      <dgm:spPr/>
      <dgm:t>
        <a:bodyPr/>
        <a:lstStyle/>
        <a:p>
          <a:r>
            <a:rPr lang="en-US" dirty="0" smtClean="0">
              <a:latin typeface="Arial" panose="020B0604020202020204" pitchFamily="34" charset="0"/>
              <a:cs typeface="Arial" panose="020B0604020202020204" pitchFamily="34" charset="0"/>
            </a:rPr>
            <a:t>NATCO</a:t>
          </a:r>
          <a:endParaRPr lang="en-US" dirty="0">
            <a:latin typeface="Arial" panose="020B0604020202020204" pitchFamily="34" charset="0"/>
            <a:cs typeface="Arial" panose="020B0604020202020204" pitchFamily="34" charset="0"/>
          </a:endParaRPr>
        </a:p>
      </dgm:t>
    </dgm:pt>
    <dgm:pt modelId="{F746FB01-65B5-41D4-AF7A-F7523B01D0C2}" type="parTrans" cxnId="{5AFDF69C-0265-4905-854F-4CF63EE0046F}">
      <dgm:prSet/>
      <dgm:spPr/>
      <dgm:t>
        <a:bodyPr/>
        <a:lstStyle/>
        <a:p>
          <a:endParaRPr lang="en-US"/>
        </a:p>
      </dgm:t>
    </dgm:pt>
    <dgm:pt modelId="{CB4684C1-4CB6-4F88-AE93-C75336C182F7}" type="sibTrans" cxnId="{5AFDF69C-0265-4905-854F-4CF63EE0046F}">
      <dgm:prSet/>
      <dgm:spPr/>
      <dgm:t>
        <a:bodyPr/>
        <a:lstStyle/>
        <a:p>
          <a:endParaRPr lang="en-US"/>
        </a:p>
      </dgm:t>
    </dgm:pt>
    <dgm:pt modelId="{4A11E65B-A68C-44C1-88A1-1351883E8646}">
      <dgm:prSet phldrT="[Text]"/>
      <dgm:spPr/>
      <dgm:t>
        <a:bodyPr/>
        <a:lstStyle/>
        <a:p>
          <a:r>
            <a:rPr lang="en-US" dirty="0" smtClean="0">
              <a:latin typeface="Arial" panose="020B0604020202020204" pitchFamily="34" charset="0"/>
              <a:cs typeface="Arial" panose="020B0604020202020204" pitchFamily="34" charset="0"/>
            </a:rPr>
            <a:t>Supports policy as written</a:t>
          </a:r>
          <a:endParaRPr lang="en-US" dirty="0">
            <a:latin typeface="Arial" panose="020B0604020202020204" pitchFamily="34" charset="0"/>
            <a:cs typeface="Arial" panose="020B0604020202020204" pitchFamily="34" charset="0"/>
          </a:endParaRPr>
        </a:p>
      </dgm:t>
    </dgm:pt>
    <dgm:pt modelId="{C77FBB40-4F6A-4762-98D5-9444BB5C9CF0}" type="parTrans" cxnId="{72FF7BBA-7715-4B81-A0D1-C3F75ABE9FD2}">
      <dgm:prSet/>
      <dgm:spPr/>
      <dgm:t>
        <a:bodyPr/>
        <a:lstStyle/>
        <a:p>
          <a:endParaRPr lang="en-US"/>
        </a:p>
      </dgm:t>
    </dgm:pt>
    <dgm:pt modelId="{BC08A10C-A491-4F9F-BBCE-FEDCF33DC4AD}" type="sibTrans" cxnId="{72FF7BBA-7715-4B81-A0D1-C3F75ABE9FD2}">
      <dgm:prSet/>
      <dgm:spPr/>
      <dgm:t>
        <a:bodyPr/>
        <a:lstStyle/>
        <a:p>
          <a:endParaRPr lang="en-US"/>
        </a:p>
      </dgm:t>
    </dgm:pt>
    <dgm:pt modelId="{5188656A-307D-4EDD-8335-5E05B6529A62}" type="pres">
      <dgm:prSet presAssocID="{3DA3CF47-4514-4A27-A368-06EBBC869E02}" presName="Name0" presStyleCnt="0">
        <dgm:presLayoutVars>
          <dgm:dir/>
          <dgm:resizeHandles val="exact"/>
        </dgm:presLayoutVars>
      </dgm:prSet>
      <dgm:spPr/>
      <dgm:t>
        <a:bodyPr/>
        <a:lstStyle/>
        <a:p>
          <a:endParaRPr lang="en-US"/>
        </a:p>
      </dgm:t>
    </dgm:pt>
    <dgm:pt modelId="{B87B0F07-43BB-4F5A-9E48-A8B065BF1DB6}" type="pres">
      <dgm:prSet presAssocID="{607431C5-6AD3-4BD9-9FAB-903B7225E0C6}" presName="node" presStyleLbl="node1" presStyleIdx="0" presStyleCnt="3">
        <dgm:presLayoutVars>
          <dgm:bulletEnabled val="1"/>
        </dgm:presLayoutVars>
      </dgm:prSet>
      <dgm:spPr/>
      <dgm:t>
        <a:bodyPr/>
        <a:lstStyle/>
        <a:p>
          <a:endParaRPr lang="en-US"/>
        </a:p>
      </dgm:t>
    </dgm:pt>
    <dgm:pt modelId="{53EFC5D2-0D8B-46AD-BCAA-75EC4F3E8E25}" type="pres">
      <dgm:prSet presAssocID="{7C4361DE-42D4-4B1C-AA91-CDF64B7A4C95}" presName="sibTrans" presStyleCnt="0"/>
      <dgm:spPr/>
    </dgm:pt>
    <dgm:pt modelId="{56C83256-28C0-4A3A-B44D-7AB310DE51FD}" type="pres">
      <dgm:prSet presAssocID="{1BF47A36-CAB1-4C3D-B385-8FADF15962DA}" presName="node" presStyleLbl="node1" presStyleIdx="1" presStyleCnt="3">
        <dgm:presLayoutVars>
          <dgm:bulletEnabled val="1"/>
        </dgm:presLayoutVars>
      </dgm:prSet>
      <dgm:spPr/>
      <dgm:t>
        <a:bodyPr/>
        <a:lstStyle/>
        <a:p>
          <a:endParaRPr lang="en-US"/>
        </a:p>
      </dgm:t>
    </dgm:pt>
    <dgm:pt modelId="{392E7F83-5CB2-4E2C-B34C-B247A1F34205}" type="pres">
      <dgm:prSet presAssocID="{566B7CAD-BFE3-4F73-B3CB-64725B200D69}" presName="sibTrans" presStyleCnt="0"/>
      <dgm:spPr/>
    </dgm:pt>
    <dgm:pt modelId="{CBB3626B-9038-41B5-B539-8FE537260CA0}" type="pres">
      <dgm:prSet presAssocID="{D548C803-A67A-4519-95A5-24E588EC0FA4}" presName="node" presStyleLbl="node1" presStyleIdx="2" presStyleCnt="3">
        <dgm:presLayoutVars>
          <dgm:bulletEnabled val="1"/>
        </dgm:presLayoutVars>
      </dgm:prSet>
      <dgm:spPr/>
      <dgm:t>
        <a:bodyPr/>
        <a:lstStyle/>
        <a:p>
          <a:endParaRPr lang="en-US"/>
        </a:p>
      </dgm:t>
    </dgm:pt>
  </dgm:ptLst>
  <dgm:cxnLst>
    <dgm:cxn modelId="{1CCAB207-7B51-4CDA-B3E0-3042D356740A}" type="presOf" srcId="{1BF47A36-CAB1-4C3D-B385-8FADF15962DA}" destId="{56C83256-28C0-4A3A-B44D-7AB310DE51FD}" srcOrd="0" destOrd="0" presId="urn:microsoft.com/office/officeart/2005/8/layout/hList6"/>
    <dgm:cxn modelId="{4B800E0A-A052-4318-9949-F655E9A48D05}" type="presOf" srcId="{3DA3CF47-4514-4A27-A368-06EBBC869E02}" destId="{5188656A-307D-4EDD-8335-5E05B6529A62}" srcOrd="0" destOrd="0" presId="urn:microsoft.com/office/officeart/2005/8/layout/hList6"/>
    <dgm:cxn modelId="{4E63D2B0-35D0-467D-A7CA-A853333623F0}" srcId="{3DA3CF47-4514-4A27-A368-06EBBC869E02}" destId="{607431C5-6AD3-4BD9-9FAB-903B7225E0C6}" srcOrd="0" destOrd="0" parTransId="{C9786B12-E21A-4601-83C2-FFDB6B07122C}" sibTransId="{7C4361DE-42D4-4B1C-AA91-CDF64B7A4C95}"/>
    <dgm:cxn modelId="{5AFDF69C-0265-4905-854F-4CF63EE0046F}" srcId="{3DA3CF47-4514-4A27-A368-06EBBC869E02}" destId="{D548C803-A67A-4519-95A5-24E588EC0FA4}" srcOrd="2" destOrd="0" parTransId="{F746FB01-65B5-41D4-AF7A-F7523B01D0C2}" sibTransId="{CB4684C1-4CB6-4F88-AE93-C75336C182F7}"/>
    <dgm:cxn modelId="{321E6C9D-328B-4C13-84EE-916C3BAB2DE0}" type="presOf" srcId="{D548C803-A67A-4519-95A5-24E588EC0FA4}" destId="{CBB3626B-9038-41B5-B539-8FE537260CA0}" srcOrd="0" destOrd="0" presId="urn:microsoft.com/office/officeart/2005/8/layout/hList6"/>
    <dgm:cxn modelId="{87872F55-4C0E-4E1C-9153-22B1E384D99A}" type="presOf" srcId="{607431C5-6AD3-4BD9-9FAB-903B7225E0C6}" destId="{B87B0F07-43BB-4F5A-9E48-A8B065BF1DB6}" srcOrd="0" destOrd="0" presId="urn:microsoft.com/office/officeart/2005/8/layout/hList6"/>
    <dgm:cxn modelId="{3342CBF0-3A7C-4DBD-BBA3-D9DCFB9DA9EC}" srcId="{607431C5-6AD3-4BD9-9FAB-903B7225E0C6}" destId="{0ADC5BBC-20D2-4B79-AC71-F75FBA67B81E}" srcOrd="0" destOrd="0" parTransId="{AD245A6F-1F7D-4AA5-ADA9-3A2791C1B9BB}" sibTransId="{094693B2-3AAE-451C-B685-3FE9A8EE12B2}"/>
    <dgm:cxn modelId="{6F5665B2-D625-4CBC-B718-BB7C16C5BCAC}" type="presOf" srcId="{4A11E65B-A68C-44C1-88A1-1351883E8646}" destId="{CBB3626B-9038-41B5-B539-8FE537260CA0}" srcOrd="0" destOrd="1" presId="urn:microsoft.com/office/officeart/2005/8/layout/hList6"/>
    <dgm:cxn modelId="{1B505822-6920-4B84-A8AC-A6813F524383}" type="presOf" srcId="{0ADC5BBC-20D2-4B79-AC71-F75FBA67B81E}" destId="{B87B0F07-43BB-4F5A-9E48-A8B065BF1DB6}" srcOrd="0" destOrd="1" presId="urn:microsoft.com/office/officeart/2005/8/layout/hList6"/>
    <dgm:cxn modelId="{72FF7BBA-7715-4B81-A0D1-C3F75ABE9FD2}" srcId="{D548C803-A67A-4519-95A5-24E588EC0FA4}" destId="{4A11E65B-A68C-44C1-88A1-1351883E8646}" srcOrd="0" destOrd="0" parTransId="{C77FBB40-4F6A-4762-98D5-9444BB5C9CF0}" sibTransId="{BC08A10C-A491-4F9F-BBCE-FEDCF33DC4AD}"/>
    <dgm:cxn modelId="{96DDE4B1-EE9C-4F18-9A5A-9469F5C0AC4D}" type="presOf" srcId="{472A7E8C-B643-46DB-9409-1CC547C6E4FB}" destId="{56C83256-28C0-4A3A-B44D-7AB310DE51FD}" srcOrd="0" destOrd="1" presId="urn:microsoft.com/office/officeart/2005/8/layout/hList6"/>
    <dgm:cxn modelId="{D47235BB-49DB-4D57-842B-B9ABD90E145C}" srcId="{1BF47A36-CAB1-4C3D-B385-8FADF15962DA}" destId="{472A7E8C-B643-46DB-9409-1CC547C6E4FB}" srcOrd="0" destOrd="0" parTransId="{276A14A2-2B74-44BD-9E80-CC6419F58D3C}" sibTransId="{6DE74C6A-E149-4AE0-87CA-8E96DE663D79}"/>
    <dgm:cxn modelId="{DA7C7F0E-B6F5-4F70-9442-00AC956F17D2}" srcId="{3DA3CF47-4514-4A27-A368-06EBBC869E02}" destId="{1BF47A36-CAB1-4C3D-B385-8FADF15962DA}" srcOrd="1" destOrd="0" parTransId="{C61D92CB-6C65-4703-A778-EF7C4ABCC956}" sibTransId="{566B7CAD-BFE3-4F73-B3CB-64725B200D69}"/>
    <dgm:cxn modelId="{52442231-2A94-45D2-B311-6B933431765D}" type="presParOf" srcId="{5188656A-307D-4EDD-8335-5E05B6529A62}" destId="{B87B0F07-43BB-4F5A-9E48-A8B065BF1DB6}" srcOrd="0" destOrd="0" presId="urn:microsoft.com/office/officeart/2005/8/layout/hList6"/>
    <dgm:cxn modelId="{CD22ED7D-853E-4DBF-BAB5-66F48CFA2248}" type="presParOf" srcId="{5188656A-307D-4EDD-8335-5E05B6529A62}" destId="{53EFC5D2-0D8B-46AD-BCAA-75EC4F3E8E25}" srcOrd="1" destOrd="0" presId="urn:microsoft.com/office/officeart/2005/8/layout/hList6"/>
    <dgm:cxn modelId="{86E47FED-CE89-4056-93A5-B70D31BB11B8}" type="presParOf" srcId="{5188656A-307D-4EDD-8335-5E05B6529A62}" destId="{56C83256-28C0-4A3A-B44D-7AB310DE51FD}" srcOrd="2" destOrd="0" presId="urn:microsoft.com/office/officeart/2005/8/layout/hList6"/>
    <dgm:cxn modelId="{C15446E9-3A5D-4450-B70E-1C57B1A86D44}" type="presParOf" srcId="{5188656A-307D-4EDD-8335-5E05B6529A62}" destId="{392E7F83-5CB2-4E2C-B34C-B247A1F34205}" srcOrd="3" destOrd="0" presId="urn:microsoft.com/office/officeart/2005/8/layout/hList6"/>
    <dgm:cxn modelId="{6C3E432E-D04F-4EC9-87EF-73268958C058}" type="presParOf" srcId="{5188656A-307D-4EDD-8335-5E05B6529A62}" destId="{CBB3626B-9038-41B5-B539-8FE537260CA0}"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FB198-D378-4CC5-BF74-8B17ACA6E945}" type="doc">
      <dgm:prSet loTypeId="urn:microsoft.com/office/officeart/2005/8/layout/hierarchy6" loCatId="hierarchy" qsTypeId="urn:microsoft.com/office/officeart/2005/8/quickstyle/3d1" qsCatId="3D" csTypeId="urn:microsoft.com/office/officeart/2005/8/colors/accent0_3" csCatId="mainScheme" phldr="1"/>
      <dgm:spPr/>
      <dgm:t>
        <a:bodyPr/>
        <a:lstStyle/>
        <a:p>
          <a:endParaRPr lang="en-US"/>
        </a:p>
      </dgm:t>
    </dgm:pt>
    <dgm:pt modelId="{CB654F6F-77C2-4FDF-917A-93E0BCF9A32E}">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8 donors transmitted hepatitis C</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ECCEDF7-C59D-4E1C-9FFE-E83BDE4F0731}" type="parTrans" cxnId="{0BE22005-34DD-4A54-BC2D-3220DED4719B}">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783F0D4-C6D4-4861-8F98-0C65F95D56F2}" type="sibTrans" cxnId="{0BE22005-34DD-4A54-BC2D-3220DED4719B}">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DED413C-E350-4E86-BDC5-0634A931E7A0}">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human error</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E293232-E300-400C-BD57-643FB51ADF1E}" type="parTrans" cxnId="{C43B8685-75C6-4563-A2DE-F1EDB23BF4A6}">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12E637-9B10-4B1B-81FA-743FAA61F112}" type="sibTrans" cxnId="{C43B8685-75C6-4563-A2DE-F1EDB23BF4A6}">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9460A3D-B158-46DC-8C26-8D5A7804BE95}">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r>
            <a:rPr lang="en-US" b="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detectable by NAT</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6C93888-86E8-4EE4-B4E2-BC0E64DA7E25}" type="parTrans" cxnId="{89F8348F-86F1-400E-82C2-E065487B35C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B0947E2-7FE9-43B4-962F-D3A1B55201E9}" type="sibTrans" cxnId="{89F8348F-86F1-400E-82C2-E065487B35C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60097D1-0A50-4326-BF51-F9E89A8D8F2A}">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One “eclipse” period</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265AD8B-A33F-406E-91F9-60C7423AC05B}" type="parTrans" cxnId="{3B4E5B41-38E8-4899-9C08-C920448D83E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FC4A957-F659-4A47-9078-1B6309071275}" type="sibTrans" cxnId="{3B4E5B41-38E8-4899-9C08-C920448D83E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C965163-FABB-4846-9131-E563AC00D1F9}">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false </a:t>
          </a:r>
          <a:r>
            <a:rPr lang="en-US"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neg</a:t>
          </a: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serology</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5269744-2D30-494B-83DC-EFEA6ACE4E7A}" type="parTrans" cxnId="{C845FFBE-65F5-4BEB-B1E2-B2690A0DAB92}">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3631761-5C26-4669-9C15-EE8FF9BD53AE}" type="sibTrans" cxnId="{C845FFBE-65F5-4BEB-B1E2-B2690A0DAB92}">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7342BDB-9959-42B4-B8E1-12DDF4EB0393}">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Likely detectable by NAT</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0468478-91B7-42BA-8F11-8ABD64E4BF6C}" type="parTrans" cxnId="{F43DE9CD-3452-4A8A-A891-BAFC05DAFE98}">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AF01121-D0BD-450F-A7C3-696719F23F84}" type="sibTrans" cxnId="{F43DE9CD-3452-4A8A-A891-BAFC05DAFE98}">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1963BE7-6641-4072-8913-F2E9AF5C6D61}">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window period</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43CD539-490D-4F39-9171-7ED1447667EC}" type="parTrans" cxnId="{E4BD4F46-7894-4A57-9B27-320E5CE56A5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0F581DC-A558-4F8D-8B8D-490311DCFB7B}" type="sibTrans" cxnId="{E4BD4F46-7894-4A57-9B27-320E5CE56A5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D4AD6C6-BFDA-4166-BC9A-03DFC73C3D29}" type="pres">
      <dgm:prSet presAssocID="{7EAFB198-D378-4CC5-BF74-8B17ACA6E945}" presName="mainComposite" presStyleCnt="0">
        <dgm:presLayoutVars>
          <dgm:chPref val="1"/>
          <dgm:dir/>
          <dgm:animOne val="branch"/>
          <dgm:animLvl val="lvl"/>
          <dgm:resizeHandles val="exact"/>
        </dgm:presLayoutVars>
      </dgm:prSet>
      <dgm:spPr/>
      <dgm:t>
        <a:bodyPr/>
        <a:lstStyle/>
        <a:p>
          <a:endParaRPr lang="en-US"/>
        </a:p>
      </dgm:t>
    </dgm:pt>
    <dgm:pt modelId="{124B4E45-819F-4E8D-A495-284F17D917C9}" type="pres">
      <dgm:prSet presAssocID="{7EAFB198-D378-4CC5-BF74-8B17ACA6E945}" presName="hierFlow" presStyleCnt="0"/>
      <dgm:spPr/>
    </dgm:pt>
    <dgm:pt modelId="{768578C5-8CA8-47B6-BEE9-B8029365A651}" type="pres">
      <dgm:prSet presAssocID="{7EAFB198-D378-4CC5-BF74-8B17ACA6E945}" presName="hierChild1" presStyleCnt="0">
        <dgm:presLayoutVars>
          <dgm:chPref val="1"/>
          <dgm:animOne val="branch"/>
          <dgm:animLvl val="lvl"/>
        </dgm:presLayoutVars>
      </dgm:prSet>
      <dgm:spPr/>
    </dgm:pt>
    <dgm:pt modelId="{4DACD3FB-3CAE-4105-9584-282FDE2C6E57}" type="pres">
      <dgm:prSet presAssocID="{CB654F6F-77C2-4FDF-917A-93E0BCF9A32E}" presName="Name14" presStyleCnt="0"/>
      <dgm:spPr/>
    </dgm:pt>
    <dgm:pt modelId="{F60BEC98-CF68-440F-8DEC-7CBFB604B228}" type="pres">
      <dgm:prSet presAssocID="{CB654F6F-77C2-4FDF-917A-93E0BCF9A32E}" presName="level1Shape" presStyleLbl="node0" presStyleIdx="0" presStyleCnt="1" custLinFactNeighborX="-6638" custLinFactNeighborY="-44">
        <dgm:presLayoutVars>
          <dgm:chPref val="3"/>
        </dgm:presLayoutVars>
      </dgm:prSet>
      <dgm:spPr/>
      <dgm:t>
        <a:bodyPr/>
        <a:lstStyle/>
        <a:p>
          <a:endParaRPr lang="en-US"/>
        </a:p>
      </dgm:t>
    </dgm:pt>
    <dgm:pt modelId="{3A84F2D2-4255-408C-89A9-C59F3C200AA3}" type="pres">
      <dgm:prSet presAssocID="{CB654F6F-77C2-4FDF-917A-93E0BCF9A32E}" presName="hierChild2" presStyleCnt="0"/>
      <dgm:spPr/>
    </dgm:pt>
    <dgm:pt modelId="{491BD3AB-5E7E-4A53-8344-9B1AA2D04F04}" type="pres">
      <dgm:prSet presAssocID="{9E293232-E300-400C-BD57-643FB51ADF1E}" presName="Name19" presStyleLbl="parChTrans1D2" presStyleIdx="0" presStyleCnt="3"/>
      <dgm:spPr/>
      <dgm:t>
        <a:bodyPr/>
        <a:lstStyle/>
        <a:p>
          <a:endParaRPr lang="en-US"/>
        </a:p>
      </dgm:t>
    </dgm:pt>
    <dgm:pt modelId="{67274C8E-4A1D-4E51-BCDE-922287AE02DB}" type="pres">
      <dgm:prSet presAssocID="{CDED413C-E350-4E86-BDC5-0634A931E7A0}" presName="Name21" presStyleCnt="0"/>
      <dgm:spPr/>
    </dgm:pt>
    <dgm:pt modelId="{0BAD7DA8-50EE-4803-90B0-41246078409E}" type="pres">
      <dgm:prSet presAssocID="{CDED413C-E350-4E86-BDC5-0634A931E7A0}" presName="level2Shape" presStyleLbl="node2" presStyleIdx="0" presStyleCnt="3"/>
      <dgm:spPr/>
      <dgm:t>
        <a:bodyPr/>
        <a:lstStyle/>
        <a:p>
          <a:endParaRPr lang="en-US"/>
        </a:p>
      </dgm:t>
    </dgm:pt>
    <dgm:pt modelId="{E974EB4F-4532-4596-BE10-1E25C6B4F09A}" type="pres">
      <dgm:prSet presAssocID="{CDED413C-E350-4E86-BDC5-0634A931E7A0}" presName="hierChild3" presStyleCnt="0"/>
      <dgm:spPr/>
    </dgm:pt>
    <dgm:pt modelId="{419291BE-174B-41E8-8825-584D82B991A8}" type="pres">
      <dgm:prSet presAssocID="{243CD539-490D-4F39-9171-7ED1447667EC}" presName="Name19" presStyleLbl="parChTrans1D2" presStyleIdx="1" presStyleCnt="3"/>
      <dgm:spPr/>
      <dgm:t>
        <a:bodyPr/>
        <a:lstStyle/>
        <a:p>
          <a:endParaRPr lang="en-US"/>
        </a:p>
      </dgm:t>
    </dgm:pt>
    <dgm:pt modelId="{ADA20A71-D75F-4548-B534-C92400776ED7}" type="pres">
      <dgm:prSet presAssocID="{11963BE7-6641-4072-8913-F2E9AF5C6D61}" presName="Name21" presStyleCnt="0"/>
      <dgm:spPr/>
    </dgm:pt>
    <dgm:pt modelId="{7F0216D8-7899-4092-857A-C7E5C918E13B}" type="pres">
      <dgm:prSet presAssocID="{11963BE7-6641-4072-8913-F2E9AF5C6D61}" presName="level2Shape" presStyleLbl="node2" presStyleIdx="1" presStyleCnt="3"/>
      <dgm:spPr/>
      <dgm:t>
        <a:bodyPr/>
        <a:lstStyle/>
        <a:p>
          <a:endParaRPr lang="en-US"/>
        </a:p>
      </dgm:t>
    </dgm:pt>
    <dgm:pt modelId="{6CC03299-1A43-40DF-BF14-04472ABFC89F}" type="pres">
      <dgm:prSet presAssocID="{11963BE7-6641-4072-8913-F2E9AF5C6D61}" presName="hierChild3" presStyleCnt="0"/>
      <dgm:spPr/>
    </dgm:pt>
    <dgm:pt modelId="{430BD0A3-8CE5-461A-B7C4-34F77D4B9F81}" type="pres">
      <dgm:prSet presAssocID="{26C93888-86E8-4EE4-B4E2-BC0E64DA7E25}" presName="Name19" presStyleLbl="parChTrans1D3" presStyleIdx="0" presStyleCnt="3"/>
      <dgm:spPr/>
      <dgm:t>
        <a:bodyPr/>
        <a:lstStyle/>
        <a:p>
          <a:endParaRPr lang="en-US"/>
        </a:p>
      </dgm:t>
    </dgm:pt>
    <dgm:pt modelId="{EBAF8341-A5C9-463F-A30B-76C555BC0F2E}" type="pres">
      <dgm:prSet presAssocID="{09460A3D-B158-46DC-8C26-8D5A7804BE95}" presName="Name21" presStyleCnt="0"/>
      <dgm:spPr/>
    </dgm:pt>
    <dgm:pt modelId="{A038AC2A-9D30-4EEE-961F-3E4E7F094B0F}" type="pres">
      <dgm:prSet presAssocID="{09460A3D-B158-46DC-8C26-8D5A7804BE95}" presName="level2Shape" presStyleLbl="node3" presStyleIdx="0" presStyleCnt="3"/>
      <dgm:spPr/>
      <dgm:t>
        <a:bodyPr/>
        <a:lstStyle/>
        <a:p>
          <a:endParaRPr lang="en-US"/>
        </a:p>
      </dgm:t>
    </dgm:pt>
    <dgm:pt modelId="{96528FF3-5A8D-4F52-96E1-7C217B55E4B8}" type="pres">
      <dgm:prSet presAssocID="{09460A3D-B158-46DC-8C26-8D5A7804BE95}" presName="hierChild3" presStyleCnt="0"/>
      <dgm:spPr/>
    </dgm:pt>
    <dgm:pt modelId="{D2E9552A-0319-4F47-B983-58BE5D294CC6}" type="pres">
      <dgm:prSet presAssocID="{E265AD8B-A33F-406E-91F9-60C7423AC05B}" presName="Name19" presStyleLbl="parChTrans1D3" presStyleIdx="1" presStyleCnt="3"/>
      <dgm:spPr/>
      <dgm:t>
        <a:bodyPr/>
        <a:lstStyle/>
        <a:p>
          <a:endParaRPr lang="en-US"/>
        </a:p>
      </dgm:t>
    </dgm:pt>
    <dgm:pt modelId="{7A41DB91-22F7-45BB-A8B7-30D48C3697EC}" type="pres">
      <dgm:prSet presAssocID="{660097D1-0A50-4326-BF51-F9E89A8D8F2A}" presName="Name21" presStyleCnt="0"/>
      <dgm:spPr/>
    </dgm:pt>
    <dgm:pt modelId="{D21052CC-9636-4520-854F-F0E375E01B58}" type="pres">
      <dgm:prSet presAssocID="{660097D1-0A50-4326-BF51-F9E89A8D8F2A}" presName="level2Shape" presStyleLbl="node3" presStyleIdx="1" presStyleCnt="3"/>
      <dgm:spPr/>
      <dgm:t>
        <a:bodyPr/>
        <a:lstStyle/>
        <a:p>
          <a:endParaRPr lang="en-US"/>
        </a:p>
      </dgm:t>
    </dgm:pt>
    <dgm:pt modelId="{1E546BAF-8216-46E6-8B6E-A78A5D3F2BA6}" type="pres">
      <dgm:prSet presAssocID="{660097D1-0A50-4326-BF51-F9E89A8D8F2A}" presName="hierChild3" presStyleCnt="0"/>
      <dgm:spPr/>
    </dgm:pt>
    <dgm:pt modelId="{A9FF52EF-1901-4CB1-8D3A-A8E69194ECE9}" type="pres">
      <dgm:prSet presAssocID="{55269744-2D30-494B-83DC-EFEA6ACE4E7A}" presName="Name19" presStyleLbl="parChTrans1D2" presStyleIdx="2" presStyleCnt="3"/>
      <dgm:spPr/>
      <dgm:t>
        <a:bodyPr/>
        <a:lstStyle/>
        <a:p>
          <a:endParaRPr lang="en-US"/>
        </a:p>
      </dgm:t>
    </dgm:pt>
    <dgm:pt modelId="{D109885D-93FE-4AAB-A7F3-D2563058B667}" type="pres">
      <dgm:prSet presAssocID="{3C965163-FABB-4846-9131-E563AC00D1F9}" presName="Name21" presStyleCnt="0"/>
      <dgm:spPr/>
    </dgm:pt>
    <dgm:pt modelId="{853FA6F5-D514-4279-BD3B-79F6BC1151F2}" type="pres">
      <dgm:prSet presAssocID="{3C965163-FABB-4846-9131-E563AC00D1F9}" presName="level2Shape" presStyleLbl="node2" presStyleIdx="2" presStyleCnt="3"/>
      <dgm:spPr/>
      <dgm:t>
        <a:bodyPr/>
        <a:lstStyle/>
        <a:p>
          <a:endParaRPr lang="en-US"/>
        </a:p>
      </dgm:t>
    </dgm:pt>
    <dgm:pt modelId="{DD337FDD-0345-4752-905C-6E361BC602B2}" type="pres">
      <dgm:prSet presAssocID="{3C965163-FABB-4846-9131-E563AC00D1F9}" presName="hierChild3" presStyleCnt="0"/>
      <dgm:spPr/>
    </dgm:pt>
    <dgm:pt modelId="{A7CB6CEA-307E-452E-874F-77E3B0779B4D}" type="pres">
      <dgm:prSet presAssocID="{40468478-91B7-42BA-8F11-8ABD64E4BF6C}" presName="Name19" presStyleLbl="parChTrans1D3" presStyleIdx="2" presStyleCnt="3"/>
      <dgm:spPr/>
      <dgm:t>
        <a:bodyPr/>
        <a:lstStyle/>
        <a:p>
          <a:endParaRPr lang="en-US"/>
        </a:p>
      </dgm:t>
    </dgm:pt>
    <dgm:pt modelId="{1DCFE689-FB51-437A-BDEF-84EF5F45EABB}" type="pres">
      <dgm:prSet presAssocID="{67342BDB-9959-42B4-B8E1-12DDF4EB0393}" presName="Name21" presStyleCnt="0"/>
      <dgm:spPr/>
    </dgm:pt>
    <dgm:pt modelId="{83EEE311-54D2-43D2-8B2B-DBC8E066C1E0}" type="pres">
      <dgm:prSet presAssocID="{67342BDB-9959-42B4-B8E1-12DDF4EB0393}" presName="level2Shape" presStyleLbl="node3" presStyleIdx="2" presStyleCnt="3"/>
      <dgm:spPr/>
      <dgm:t>
        <a:bodyPr/>
        <a:lstStyle/>
        <a:p>
          <a:endParaRPr lang="en-US"/>
        </a:p>
      </dgm:t>
    </dgm:pt>
    <dgm:pt modelId="{7BF75AF4-5229-4EE0-9E2B-9E055B07F3DC}" type="pres">
      <dgm:prSet presAssocID="{67342BDB-9959-42B4-B8E1-12DDF4EB0393}" presName="hierChild3" presStyleCnt="0"/>
      <dgm:spPr/>
    </dgm:pt>
    <dgm:pt modelId="{C91CC54C-DD44-4AFF-93D6-C6FB7D79CBC4}" type="pres">
      <dgm:prSet presAssocID="{7EAFB198-D378-4CC5-BF74-8B17ACA6E945}" presName="bgShapesFlow" presStyleCnt="0"/>
      <dgm:spPr/>
    </dgm:pt>
  </dgm:ptLst>
  <dgm:cxnLst>
    <dgm:cxn modelId="{E4BD4F46-7894-4A57-9B27-320E5CE56A51}" srcId="{CB654F6F-77C2-4FDF-917A-93E0BCF9A32E}" destId="{11963BE7-6641-4072-8913-F2E9AF5C6D61}" srcOrd="1" destOrd="0" parTransId="{243CD539-490D-4F39-9171-7ED1447667EC}" sibTransId="{20F581DC-A558-4F8D-8B8D-490311DCFB7B}"/>
    <dgm:cxn modelId="{0D729C0D-EB61-4E8B-A51D-6501917ECB2B}" type="presOf" srcId="{CDED413C-E350-4E86-BDC5-0634A931E7A0}" destId="{0BAD7DA8-50EE-4803-90B0-41246078409E}" srcOrd="0" destOrd="0" presId="urn:microsoft.com/office/officeart/2005/8/layout/hierarchy6"/>
    <dgm:cxn modelId="{7D950EEA-5180-4C57-9AAB-37659DEB046C}" type="presOf" srcId="{67342BDB-9959-42B4-B8E1-12DDF4EB0393}" destId="{83EEE311-54D2-43D2-8B2B-DBC8E066C1E0}" srcOrd="0" destOrd="0" presId="urn:microsoft.com/office/officeart/2005/8/layout/hierarchy6"/>
    <dgm:cxn modelId="{F9A59D34-C28F-4F1D-850E-2BBF99A43387}" type="presOf" srcId="{11963BE7-6641-4072-8913-F2E9AF5C6D61}" destId="{7F0216D8-7899-4092-857A-C7E5C918E13B}" srcOrd="0" destOrd="0" presId="urn:microsoft.com/office/officeart/2005/8/layout/hierarchy6"/>
    <dgm:cxn modelId="{5CEEC4EB-5F47-498B-B228-7B1C1A18C7A9}" type="presOf" srcId="{660097D1-0A50-4326-BF51-F9E89A8D8F2A}" destId="{D21052CC-9636-4520-854F-F0E375E01B58}" srcOrd="0" destOrd="0" presId="urn:microsoft.com/office/officeart/2005/8/layout/hierarchy6"/>
    <dgm:cxn modelId="{81D1D592-0D54-4F5A-851C-F6ECA619A609}" type="presOf" srcId="{7EAFB198-D378-4CC5-BF74-8B17ACA6E945}" destId="{3D4AD6C6-BFDA-4166-BC9A-03DFC73C3D29}" srcOrd="0" destOrd="0" presId="urn:microsoft.com/office/officeart/2005/8/layout/hierarchy6"/>
    <dgm:cxn modelId="{0F074313-A788-4499-88BC-00E895AEFAC5}" type="presOf" srcId="{CB654F6F-77C2-4FDF-917A-93E0BCF9A32E}" destId="{F60BEC98-CF68-440F-8DEC-7CBFB604B228}" srcOrd="0" destOrd="0" presId="urn:microsoft.com/office/officeart/2005/8/layout/hierarchy6"/>
    <dgm:cxn modelId="{C845FFBE-65F5-4BEB-B1E2-B2690A0DAB92}" srcId="{CB654F6F-77C2-4FDF-917A-93E0BCF9A32E}" destId="{3C965163-FABB-4846-9131-E563AC00D1F9}" srcOrd="2" destOrd="0" parTransId="{55269744-2D30-494B-83DC-EFEA6ACE4E7A}" sibTransId="{C3631761-5C26-4669-9C15-EE8FF9BD53AE}"/>
    <dgm:cxn modelId="{79DC8A7E-FAFF-4C1A-BB2A-4E33747E9358}" type="presOf" srcId="{9E293232-E300-400C-BD57-643FB51ADF1E}" destId="{491BD3AB-5E7E-4A53-8344-9B1AA2D04F04}" srcOrd="0" destOrd="0" presId="urn:microsoft.com/office/officeart/2005/8/layout/hierarchy6"/>
    <dgm:cxn modelId="{3B4E5B41-38E8-4899-9C08-C920448D83E1}" srcId="{11963BE7-6641-4072-8913-F2E9AF5C6D61}" destId="{660097D1-0A50-4326-BF51-F9E89A8D8F2A}" srcOrd="1" destOrd="0" parTransId="{E265AD8B-A33F-406E-91F9-60C7423AC05B}" sibTransId="{AFC4A957-F659-4A47-9078-1B6309071275}"/>
    <dgm:cxn modelId="{C43B8685-75C6-4563-A2DE-F1EDB23BF4A6}" srcId="{CB654F6F-77C2-4FDF-917A-93E0BCF9A32E}" destId="{CDED413C-E350-4E86-BDC5-0634A931E7A0}" srcOrd="0" destOrd="0" parTransId="{9E293232-E300-400C-BD57-643FB51ADF1E}" sibTransId="{0C12E637-9B10-4B1B-81FA-743FAA61F112}"/>
    <dgm:cxn modelId="{10095CB0-1F2C-49EF-876F-D77DECE1511D}" type="presOf" srcId="{09460A3D-B158-46DC-8C26-8D5A7804BE95}" destId="{A038AC2A-9D30-4EEE-961F-3E4E7F094B0F}" srcOrd="0" destOrd="0" presId="urn:microsoft.com/office/officeart/2005/8/layout/hierarchy6"/>
    <dgm:cxn modelId="{05D2E810-75C7-4A0B-87C1-C5136BB14EF0}" type="presOf" srcId="{E265AD8B-A33F-406E-91F9-60C7423AC05B}" destId="{D2E9552A-0319-4F47-B983-58BE5D294CC6}" srcOrd="0" destOrd="0" presId="urn:microsoft.com/office/officeart/2005/8/layout/hierarchy6"/>
    <dgm:cxn modelId="{C62060B8-EE7D-48F0-9866-E5B26713156A}" type="presOf" srcId="{3C965163-FABB-4846-9131-E563AC00D1F9}" destId="{853FA6F5-D514-4279-BD3B-79F6BC1151F2}" srcOrd="0" destOrd="0" presId="urn:microsoft.com/office/officeart/2005/8/layout/hierarchy6"/>
    <dgm:cxn modelId="{F43DE9CD-3452-4A8A-A891-BAFC05DAFE98}" srcId="{3C965163-FABB-4846-9131-E563AC00D1F9}" destId="{67342BDB-9959-42B4-B8E1-12DDF4EB0393}" srcOrd="0" destOrd="0" parTransId="{40468478-91B7-42BA-8F11-8ABD64E4BF6C}" sibTransId="{7AF01121-D0BD-450F-A7C3-696719F23F84}"/>
    <dgm:cxn modelId="{89F8348F-86F1-400E-82C2-E065487B35C1}" srcId="{11963BE7-6641-4072-8913-F2E9AF5C6D61}" destId="{09460A3D-B158-46DC-8C26-8D5A7804BE95}" srcOrd="0" destOrd="0" parTransId="{26C93888-86E8-4EE4-B4E2-BC0E64DA7E25}" sibTransId="{FB0947E2-7FE9-43B4-962F-D3A1B55201E9}"/>
    <dgm:cxn modelId="{9FBF9607-BA62-4E1C-B9A5-966ED3EC411D}" type="presOf" srcId="{55269744-2D30-494B-83DC-EFEA6ACE4E7A}" destId="{A9FF52EF-1901-4CB1-8D3A-A8E69194ECE9}" srcOrd="0" destOrd="0" presId="urn:microsoft.com/office/officeart/2005/8/layout/hierarchy6"/>
    <dgm:cxn modelId="{65DFD280-6EF6-4CF5-8F71-57C787666459}" type="presOf" srcId="{243CD539-490D-4F39-9171-7ED1447667EC}" destId="{419291BE-174B-41E8-8825-584D82B991A8}" srcOrd="0" destOrd="0" presId="urn:microsoft.com/office/officeart/2005/8/layout/hierarchy6"/>
    <dgm:cxn modelId="{99665D17-CD61-4623-A687-C4891368DAED}" type="presOf" srcId="{26C93888-86E8-4EE4-B4E2-BC0E64DA7E25}" destId="{430BD0A3-8CE5-461A-B7C4-34F77D4B9F81}" srcOrd="0" destOrd="0" presId="urn:microsoft.com/office/officeart/2005/8/layout/hierarchy6"/>
    <dgm:cxn modelId="{0DA6E7AD-7C37-4F32-87E7-4BDB6DEB4115}" type="presOf" srcId="{40468478-91B7-42BA-8F11-8ABD64E4BF6C}" destId="{A7CB6CEA-307E-452E-874F-77E3B0779B4D}" srcOrd="0" destOrd="0" presId="urn:microsoft.com/office/officeart/2005/8/layout/hierarchy6"/>
    <dgm:cxn modelId="{0BE22005-34DD-4A54-BC2D-3220DED4719B}" srcId="{7EAFB198-D378-4CC5-BF74-8B17ACA6E945}" destId="{CB654F6F-77C2-4FDF-917A-93E0BCF9A32E}" srcOrd="0" destOrd="0" parTransId="{BECCEDF7-C59D-4E1C-9FFE-E83BDE4F0731}" sibTransId="{F783F0D4-C6D4-4861-8F98-0C65F95D56F2}"/>
    <dgm:cxn modelId="{3CEE52D6-0CFA-4ED7-B2BF-5025EADA34D7}" type="presParOf" srcId="{3D4AD6C6-BFDA-4166-BC9A-03DFC73C3D29}" destId="{124B4E45-819F-4E8D-A495-284F17D917C9}" srcOrd="0" destOrd="0" presId="urn:microsoft.com/office/officeart/2005/8/layout/hierarchy6"/>
    <dgm:cxn modelId="{547FB4CD-C6EA-4415-B559-C89FEB478FF3}" type="presParOf" srcId="{124B4E45-819F-4E8D-A495-284F17D917C9}" destId="{768578C5-8CA8-47B6-BEE9-B8029365A651}" srcOrd="0" destOrd="0" presId="urn:microsoft.com/office/officeart/2005/8/layout/hierarchy6"/>
    <dgm:cxn modelId="{A00F055F-1ED9-4CDE-B585-F0E0A2E5E6C1}" type="presParOf" srcId="{768578C5-8CA8-47B6-BEE9-B8029365A651}" destId="{4DACD3FB-3CAE-4105-9584-282FDE2C6E57}" srcOrd="0" destOrd="0" presId="urn:microsoft.com/office/officeart/2005/8/layout/hierarchy6"/>
    <dgm:cxn modelId="{0C6054FF-37C0-46D8-830F-B05B75B0BFD1}" type="presParOf" srcId="{4DACD3FB-3CAE-4105-9584-282FDE2C6E57}" destId="{F60BEC98-CF68-440F-8DEC-7CBFB604B228}" srcOrd="0" destOrd="0" presId="urn:microsoft.com/office/officeart/2005/8/layout/hierarchy6"/>
    <dgm:cxn modelId="{B033C821-82B3-4857-B951-AF4EE8ADA3CE}" type="presParOf" srcId="{4DACD3FB-3CAE-4105-9584-282FDE2C6E57}" destId="{3A84F2D2-4255-408C-89A9-C59F3C200AA3}" srcOrd="1" destOrd="0" presId="urn:microsoft.com/office/officeart/2005/8/layout/hierarchy6"/>
    <dgm:cxn modelId="{745AD0BD-6585-41BB-978E-11CC2FA96485}" type="presParOf" srcId="{3A84F2D2-4255-408C-89A9-C59F3C200AA3}" destId="{491BD3AB-5E7E-4A53-8344-9B1AA2D04F04}" srcOrd="0" destOrd="0" presId="urn:microsoft.com/office/officeart/2005/8/layout/hierarchy6"/>
    <dgm:cxn modelId="{BA012CF7-0235-4E77-AD5A-7E940C5AEBC2}" type="presParOf" srcId="{3A84F2D2-4255-408C-89A9-C59F3C200AA3}" destId="{67274C8E-4A1D-4E51-BCDE-922287AE02DB}" srcOrd="1" destOrd="0" presId="urn:microsoft.com/office/officeart/2005/8/layout/hierarchy6"/>
    <dgm:cxn modelId="{39CFF39F-63B2-4FC3-AE7D-BD6DC8567A80}" type="presParOf" srcId="{67274C8E-4A1D-4E51-BCDE-922287AE02DB}" destId="{0BAD7DA8-50EE-4803-90B0-41246078409E}" srcOrd="0" destOrd="0" presId="urn:microsoft.com/office/officeart/2005/8/layout/hierarchy6"/>
    <dgm:cxn modelId="{51AF9F32-8E81-4C0F-8F98-1539EEA83168}" type="presParOf" srcId="{67274C8E-4A1D-4E51-BCDE-922287AE02DB}" destId="{E974EB4F-4532-4596-BE10-1E25C6B4F09A}" srcOrd="1" destOrd="0" presId="urn:microsoft.com/office/officeart/2005/8/layout/hierarchy6"/>
    <dgm:cxn modelId="{CAB7C85E-EB0E-442B-B2FE-58358B845D18}" type="presParOf" srcId="{3A84F2D2-4255-408C-89A9-C59F3C200AA3}" destId="{419291BE-174B-41E8-8825-584D82B991A8}" srcOrd="2" destOrd="0" presId="urn:microsoft.com/office/officeart/2005/8/layout/hierarchy6"/>
    <dgm:cxn modelId="{907D0F43-59AA-4C06-AAEA-A2FE3DC3E4A9}" type="presParOf" srcId="{3A84F2D2-4255-408C-89A9-C59F3C200AA3}" destId="{ADA20A71-D75F-4548-B534-C92400776ED7}" srcOrd="3" destOrd="0" presId="urn:microsoft.com/office/officeart/2005/8/layout/hierarchy6"/>
    <dgm:cxn modelId="{DF8F736E-49B7-4495-ABE2-24E1CD6ED47B}" type="presParOf" srcId="{ADA20A71-D75F-4548-B534-C92400776ED7}" destId="{7F0216D8-7899-4092-857A-C7E5C918E13B}" srcOrd="0" destOrd="0" presId="urn:microsoft.com/office/officeart/2005/8/layout/hierarchy6"/>
    <dgm:cxn modelId="{6D0609F2-E5DC-49AE-960C-0BB694AEFA0C}" type="presParOf" srcId="{ADA20A71-D75F-4548-B534-C92400776ED7}" destId="{6CC03299-1A43-40DF-BF14-04472ABFC89F}" srcOrd="1" destOrd="0" presId="urn:microsoft.com/office/officeart/2005/8/layout/hierarchy6"/>
    <dgm:cxn modelId="{93D50FCD-D6A9-4CAC-8281-C20DE16CF6E4}" type="presParOf" srcId="{6CC03299-1A43-40DF-BF14-04472ABFC89F}" destId="{430BD0A3-8CE5-461A-B7C4-34F77D4B9F81}" srcOrd="0" destOrd="0" presId="urn:microsoft.com/office/officeart/2005/8/layout/hierarchy6"/>
    <dgm:cxn modelId="{7241CC86-05BE-42A8-977F-9A24B2F10C78}" type="presParOf" srcId="{6CC03299-1A43-40DF-BF14-04472ABFC89F}" destId="{EBAF8341-A5C9-463F-A30B-76C555BC0F2E}" srcOrd="1" destOrd="0" presId="urn:microsoft.com/office/officeart/2005/8/layout/hierarchy6"/>
    <dgm:cxn modelId="{1DC932FF-D131-4A6A-86F5-36A6B0FECDAF}" type="presParOf" srcId="{EBAF8341-A5C9-463F-A30B-76C555BC0F2E}" destId="{A038AC2A-9D30-4EEE-961F-3E4E7F094B0F}" srcOrd="0" destOrd="0" presId="urn:microsoft.com/office/officeart/2005/8/layout/hierarchy6"/>
    <dgm:cxn modelId="{68E74DCE-B891-46D1-9D2C-D6586D79A185}" type="presParOf" srcId="{EBAF8341-A5C9-463F-A30B-76C555BC0F2E}" destId="{96528FF3-5A8D-4F52-96E1-7C217B55E4B8}" srcOrd="1" destOrd="0" presId="urn:microsoft.com/office/officeart/2005/8/layout/hierarchy6"/>
    <dgm:cxn modelId="{437F7D3A-F191-4AAE-8586-ED79FCE1B7FD}" type="presParOf" srcId="{6CC03299-1A43-40DF-BF14-04472ABFC89F}" destId="{D2E9552A-0319-4F47-B983-58BE5D294CC6}" srcOrd="2" destOrd="0" presId="urn:microsoft.com/office/officeart/2005/8/layout/hierarchy6"/>
    <dgm:cxn modelId="{DD6E4B4E-1ED0-4282-92BB-2DB6E5AA2AF8}" type="presParOf" srcId="{6CC03299-1A43-40DF-BF14-04472ABFC89F}" destId="{7A41DB91-22F7-45BB-A8B7-30D48C3697EC}" srcOrd="3" destOrd="0" presId="urn:microsoft.com/office/officeart/2005/8/layout/hierarchy6"/>
    <dgm:cxn modelId="{BAE6C5AA-A2D7-469D-9BE9-24323D4F1E38}" type="presParOf" srcId="{7A41DB91-22F7-45BB-A8B7-30D48C3697EC}" destId="{D21052CC-9636-4520-854F-F0E375E01B58}" srcOrd="0" destOrd="0" presId="urn:microsoft.com/office/officeart/2005/8/layout/hierarchy6"/>
    <dgm:cxn modelId="{A20FBF5D-82E9-4CBF-AAE6-4DDA7DA532AC}" type="presParOf" srcId="{7A41DB91-22F7-45BB-A8B7-30D48C3697EC}" destId="{1E546BAF-8216-46E6-8B6E-A78A5D3F2BA6}" srcOrd="1" destOrd="0" presId="urn:microsoft.com/office/officeart/2005/8/layout/hierarchy6"/>
    <dgm:cxn modelId="{3A845901-722D-485B-840A-667D70D4A871}" type="presParOf" srcId="{3A84F2D2-4255-408C-89A9-C59F3C200AA3}" destId="{A9FF52EF-1901-4CB1-8D3A-A8E69194ECE9}" srcOrd="4" destOrd="0" presId="urn:microsoft.com/office/officeart/2005/8/layout/hierarchy6"/>
    <dgm:cxn modelId="{63DD6701-73E1-4B03-919F-4DA667ED6E8E}" type="presParOf" srcId="{3A84F2D2-4255-408C-89A9-C59F3C200AA3}" destId="{D109885D-93FE-4AAB-A7F3-D2563058B667}" srcOrd="5" destOrd="0" presId="urn:microsoft.com/office/officeart/2005/8/layout/hierarchy6"/>
    <dgm:cxn modelId="{A70B007A-1492-4E9F-822E-B7253E5D403A}" type="presParOf" srcId="{D109885D-93FE-4AAB-A7F3-D2563058B667}" destId="{853FA6F5-D514-4279-BD3B-79F6BC1151F2}" srcOrd="0" destOrd="0" presId="urn:microsoft.com/office/officeart/2005/8/layout/hierarchy6"/>
    <dgm:cxn modelId="{371B92BC-403D-4116-9CF2-D1FD8BB8EBE9}" type="presParOf" srcId="{D109885D-93FE-4AAB-A7F3-D2563058B667}" destId="{DD337FDD-0345-4752-905C-6E361BC602B2}" srcOrd="1" destOrd="0" presId="urn:microsoft.com/office/officeart/2005/8/layout/hierarchy6"/>
    <dgm:cxn modelId="{8AC9C754-45FC-41D2-801B-6725FA6F9C17}" type="presParOf" srcId="{DD337FDD-0345-4752-905C-6E361BC602B2}" destId="{A7CB6CEA-307E-452E-874F-77E3B0779B4D}" srcOrd="0" destOrd="0" presId="urn:microsoft.com/office/officeart/2005/8/layout/hierarchy6"/>
    <dgm:cxn modelId="{0625C0BF-EBAC-4016-A4E4-75739DD737F2}" type="presParOf" srcId="{DD337FDD-0345-4752-905C-6E361BC602B2}" destId="{1DCFE689-FB51-437A-BDEF-84EF5F45EABB}" srcOrd="1" destOrd="0" presId="urn:microsoft.com/office/officeart/2005/8/layout/hierarchy6"/>
    <dgm:cxn modelId="{D7A8F520-FD37-4A19-AD61-DBDF20691F01}" type="presParOf" srcId="{1DCFE689-FB51-437A-BDEF-84EF5F45EABB}" destId="{83EEE311-54D2-43D2-8B2B-DBC8E066C1E0}" srcOrd="0" destOrd="0" presId="urn:microsoft.com/office/officeart/2005/8/layout/hierarchy6"/>
    <dgm:cxn modelId="{D99C4AAF-CC46-44BE-86F7-A75D074B0137}" type="presParOf" srcId="{1DCFE689-FB51-437A-BDEF-84EF5F45EABB}" destId="{7BF75AF4-5229-4EE0-9E2B-9E055B07F3DC}" srcOrd="1" destOrd="0" presId="urn:microsoft.com/office/officeart/2005/8/layout/hierarchy6"/>
    <dgm:cxn modelId="{70CA8004-09FF-4753-90DA-9F15F5ED6E69}" type="presParOf" srcId="{3D4AD6C6-BFDA-4166-BC9A-03DFC73C3D29}" destId="{C91CC54C-DD44-4AFF-93D6-C6FB7D79CBC4}"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Policy</a:t>
          </a:r>
        </a:p>
        <a:p>
          <a:r>
            <a:rPr lang="en-US" sz="2000" dirty="0" smtClean="0">
              <a:solidFill>
                <a:schemeClr val="tx1"/>
              </a:solidFill>
              <a:latin typeface="Arial" panose="020B0604020202020204" pitchFamily="34" charset="0"/>
              <a:cs typeface="Arial" panose="020B0604020202020204" pitchFamily="34" charset="0"/>
            </a:rPr>
            <a:t>Programming</a:t>
          </a:r>
        </a:p>
        <a:p>
          <a:r>
            <a:rPr lang="en-US" sz="2000" dirty="0" smtClean="0">
              <a:solidFill>
                <a:schemeClr val="tx1"/>
              </a:solidFill>
              <a:latin typeface="Arial" panose="020B0604020202020204" pitchFamily="34" charset="0"/>
              <a:cs typeface="Arial" panose="020B0604020202020204" pitchFamily="34" charset="0"/>
            </a:rPr>
            <a:t>Related education</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Deceased </a:t>
          </a:r>
          <a:r>
            <a:rPr lang="en-US" sz="2000" i="1" u="sng" dirty="0" smtClean="0">
              <a:solidFill>
                <a:schemeClr val="tx1"/>
              </a:solidFill>
              <a:latin typeface="Arial" panose="020B0604020202020204" pitchFamily="34" charset="0"/>
              <a:cs typeface="Arial" panose="020B0604020202020204" pitchFamily="34" charset="0"/>
            </a:rPr>
            <a:t>and</a:t>
          </a:r>
          <a:r>
            <a:rPr lang="en-US" sz="2000" i="1" dirty="0" smtClean="0">
              <a:solidFill>
                <a:schemeClr val="tx1"/>
              </a:solidFill>
              <a:latin typeface="Arial" panose="020B0604020202020204" pitchFamily="34" charset="0"/>
              <a:cs typeface="Arial" panose="020B0604020202020204" pitchFamily="34" charset="0"/>
            </a:rPr>
            <a:t> Living Donors</a:t>
          </a:r>
        </a:p>
        <a:p>
          <a:r>
            <a:rPr lang="en-US" sz="2000" i="1" dirty="0" smtClean="0">
              <a:solidFill>
                <a:schemeClr val="tx1"/>
              </a:solidFill>
              <a:latin typeface="Arial" panose="020B0604020202020204" pitchFamily="34" charset="0"/>
              <a:cs typeface="Arial" panose="020B0604020202020204" pitchFamily="34" charset="0"/>
            </a:rPr>
            <a:t>Transplant Candidates and Recipients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6"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6"/>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2"/>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6"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6"/>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2"/>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6" custScaleX="131870"/>
      <dgm:spPr/>
      <dgm:t>
        <a:bodyPr/>
        <a:lstStyle/>
        <a:p>
          <a:endParaRPr lang="en-US"/>
        </a:p>
      </dgm:t>
    </dgm:pt>
    <dgm:pt modelId="{9FFD080B-15D6-48EB-A478-4A105C1E40C8}" type="pres">
      <dgm:prSet presAssocID="{E0D40CAC-E6AE-4D76-B6D8-D5BFE621A6A5}" presName="vert1"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5" presStyleCnt="6" custScaleX="131870"/>
      <dgm:spPr/>
      <dgm:t>
        <a:bodyPr/>
        <a:lstStyle/>
        <a:p>
          <a:endParaRPr lang="en-US"/>
        </a:p>
      </dgm:t>
    </dgm:pt>
    <dgm:pt modelId="{9DD34CEB-28BC-445C-9FC4-11A28BD5B0A8}" type="pres">
      <dgm:prSet presAssocID="{7A2CDC2D-77C7-463E-9635-B16567B66E15}" presName="vert1" presStyleCnt="0"/>
      <dgm:spPr/>
    </dgm:pt>
  </dgm:ptLst>
  <dgm:cxnLst>
    <dgm:cxn modelId="{7E46EB9E-BDD3-4911-82A7-43A25D36B1EB}" type="presOf" srcId="{DD067FA4-E570-408F-AE72-AEA73E06A60C}" destId="{A25D3FC2-CC95-4E66-9F45-8730BC74FE22}" srcOrd="0" destOrd="0" presId="urn:microsoft.com/office/officeart/2008/layout/LinedList"/>
    <dgm:cxn modelId="{EB84B504-CEF1-433C-A3D4-7C5E417BB25E}" type="presOf" srcId="{E0D40CAC-E6AE-4D76-B6D8-D5BFE621A6A5}" destId="{9FB2DCDC-7274-477E-BFB8-85CD2E556C33}" srcOrd="0" destOrd="0" presId="urn:microsoft.com/office/officeart/2008/layout/LinedList"/>
    <dgm:cxn modelId="{E4F38299-39FF-4B30-9D69-C7063477B996}" type="presOf" srcId="{107DAC96-9379-4FC9-8D99-FD7B22EC551A}" destId="{41D4BA01-01B6-49C5-935D-2CC14EF342A5}" srcOrd="0" destOrd="0" presId="urn:microsoft.com/office/officeart/2008/layout/LinedList"/>
    <dgm:cxn modelId="{218C5691-7D68-4B13-8134-89BB8E8D7688}" srcId="{107DAC96-9379-4FC9-8D99-FD7B22EC551A}" destId="{31AB2575-17D4-4484-A195-B98F1871CAF6}" srcOrd="1" destOrd="0" parTransId="{8180586E-EAB3-44DA-B1CC-F721E903BC67}" sibTransId="{686CB44E-E647-4A7E-A8E6-25BB46BDDCAE}"/>
    <dgm:cxn modelId="{8DD2B4C7-651C-4A2A-AF7D-5B5E9A976CD8}" srcId="{107DAC96-9379-4FC9-8D99-FD7B22EC551A}" destId="{90C7039E-1A19-4A07-89CA-1703A6F7A7ED}" srcOrd="0" destOrd="0" parTransId="{FB5F58F9-6C95-424B-A05E-887E7B7C3702}" sibTransId="{EE4E6103-79AB-452B-A190-915787FAD0C1}"/>
    <dgm:cxn modelId="{EFC06654-E9B5-48BB-B43B-5672DE37CC56}" type="presOf" srcId="{90C7039E-1A19-4A07-89CA-1703A6F7A7ED}" destId="{A5164E4D-52C9-4693-9BB3-731FD558CDB5}"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6F733F34-9D90-40D1-A5D7-2A370C08FF32}" srcId="{90C7039E-1A19-4A07-89CA-1703A6F7A7ED}" destId="{CAC8CA2F-C5D4-492A-80A9-07814665961A}" srcOrd="0" destOrd="0" parTransId="{C87B7695-3D9E-4761-B947-EF7830EC70B6}" sibTransId="{6C203F6D-E820-4C09-9295-E7BBC4D1F4D9}"/>
    <dgm:cxn modelId="{BD69BC59-C44E-4B5A-B631-943D5D423EDC}" type="presOf" srcId="{CAC8CA2F-C5D4-492A-80A9-07814665961A}" destId="{61BBD1D9-C9D7-41CB-B9D0-28A16CBCAB48}" srcOrd="0" destOrd="0" presId="urn:microsoft.com/office/officeart/2008/layout/LinedList"/>
    <dgm:cxn modelId="{D39B6B09-C9CB-4F0E-9834-6BCB1D86AF6C}" type="presOf" srcId="{7A2CDC2D-77C7-463E-9635-B16567B66E15}" destId="{ADC3D47B-7D2E-4AF0-A293-9DFB5F3B4F90}" srcOrd="0" destOrd="0" presId="urn:microsoft.com/office/officeart/2008/layout/LinedList"/>
    <dgm:cxn modelId="{A4B117CC-595D-4B25-AA7F-5EA917E96E7F}" type="presOf" srcId="{31AB2575-17D4-4484-A195-B98F1871CAF6}" destId="{2EE21AA4-E753-4588-9BC0-C124E9356183}"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54BADF5F-040A-46F2-85F0-6F9459F1AFF1}" srcId="{107DAC96-9379-4FC9-8D99-FD7B22EC551A}" destId="{7A2CDC2D-77C7-463E-9635-B16567B66E15}" srcOrd="3" destOrd="0" parTransId="{9EA893E0-EAF1-4207-B0EE-DF199BB53C9D}" sibTransId="{17FA660C-04AA-449F-903C-B668DE723767}"/>
    <dgm:cxn modelId="{2A62E4B3-FA87-47CC-9F4C-4E18EE9497BB}" type="presParOf" srcId="{41D4BA01-01B6-49C5-935D-2CC14EF342A5}" destId="{F672B312-8A2F-42A6-BD7A-10DAE6DC2E9A}" srcOrd="0" destOrd="0" presId="urn:microsoft.com/office/officeart/2008/layout/LinedList"/>
    <dgm:cxn modelId="{2B7A52DB-EB52-47C1-8E3B-8AA5208B09D9}" type="presParOf" srcId="{41D4BA01-01B6-49C5-935D-2CC14EF342A5}" destId="{2F39CE7D-EB04-4B04-859C-37777E176A04}" srcOrd="1" destOrd="0" presId="urn:microsoft.com/office/officeart/2008/layout/LinedList"/>
    <dgm:cxn modelId="{FAD32497-9E8E-4514-9AFF-858176D20373}" type="presParOf" srcId="{2F39CE7D-EB04-4B04-859C-37777E176A04}" destId="{A5164E4D-52C9-4693-9BB3-731FD558CDB5}" srcOrd="0" destOrd="0" presId="urn:microsoft.com/office/officeart/2008/layout/LinedList"/>
    <dgm:cxn modelId="{80FEF49D-7BF5-4D8A-A03E-613E347C0008}" type="presParOf" srcId="{2F39CE7D-EB04-4B04-859C-37777E176A04}" destId="{6EBC72D3-A0BE-480D-9B95-D7F64FAAEF2B}" srcOrd="1" destOrd="0" presId="urn:microsoft.com/office/officeart/2008/layout/LinedList"/>
    <dgm:cxn modelId="{7C087127-AAEC-4607-BA40-AF820DF68B8C}" type="presParOf" srcId="{6EBC72D3-A0BE-480D-9B95-D7F64FAAEF2B}" destId="{A8B27A4B-2122-4829-9D67-B7DE50EAB6BF}" srcOrd="0" destOrd="0" presId="urn:microsoft.com/office/officeart/2008/layout/LinedList"/>
    <dgm:cxn modelId="{2263FA15-7635-4C8E-93B4-3541C90D1BCC}" type="presParOf" srcId="{6EBC72D3-A0BE-480D-9B95-D7F64FAAEF2B}" destId="{EF3C3B9D-832C-4943-B3F8-4D7E6F482C4E}" srcOrd="1" destOrd="0" presId="urn:microsoft.com/office/officeart/2008/layout/LinedList"/>
    <dgm:cxn modelId="{BE43A622-5544-48BC-BC0F-C5459FB8D1CA}" type="presParOf" srcId="{EF3C3B9D-832C-4943-B3F8-4D7E6F482C4E}" destId="{4A5940EF-9DA9-4799-9D29-72427154A12A}" srcOrd="0" destOrd="0" presId="urn:microsoft.com/office/officeart/2008/layout/LinedList"/>
    <dgm:cxn modelId="{FAD08A6B-B225-4CE5-B093-C42A5D453837}" type="presParOf" srcId="{EF3C3B9D-832C-4943-B3F8-4D7E6F482C4E}" destId="{61BBD1D9-C9D7-41CB-B9D0-28A16CBCAB48}" srcOrd="1" destOrd="0" presId="urn:microsoft.com/office/officeart/2008/layout/LinedList"/>
    <dgm:cxn modelId="{B0E3A6D8-5B1B-43D2-89FF-F4903B412C59}" type="presParOf" srcId="{EF3C3B9D-832C-4943-B3F8-4D7E6F482C4E}" destId="{78507362-2B58-4DAF-B20A-AF42B52BA9E2}" srcOrd="2" destOrd="0" presId="urn:microsoft.com/office/officeart/2008/layout/LinedList"/>
    <dgm:cxn modelId="{24FE91F1-6C00-4CE8-B53D-DB51251DD9DA}" type="presParOf" srcId="{6EBC72D3-A0BE-480D-9B95-D7F64FAAEF2B}" destId="{151C5AA3-6813-4CAD-A994-5131D6BBE9AD}" srcOrd="2" destOrd="0" presId="urn:microsoft.com/office/officeart/2008/layout/LinedList"/>
    <dgm:cxn modelId="{D559314A-9CC7-4D8E-ABE1-295AD0362E70}" type="presParOf" srcId="{6EBC72D3-A0BE-480D-9B95-D7F64FAAEF2B}" destId="{D1D066CB-D08E-4063-ACDD-594F1F42EFB9}" srcOrd="3" destOrd="0" presId="urn:microsoft.com/office/officeart/2008/layout/LinedList"/>
    <dgm:cxn modelId="{9596D04E-184C-4023-B50D-4CB5287735BB}" type="presParOf" srcId="{41D4BA01-01B6-49C5-935D-2CC14EF342A5}" destId="{2CBC7001-A7F3-439C-96BF-29AA2FFC3FD0}" srcOrd="2" destOrd="0" presId="urn:microsoft.com/office/officeart/2008/layout/LinedList"/>
    <dgm:cxn modelId="{8A10665A-F7AD-48CC-8879-3538E8E93A47}" type="presParOf" srcId="{41D4BA01-01B6-49C5-935D-2CC14EF342A5}" destId="{925C180E-1473-4D1E-95F6-AEDC171E879F}" srcOrd="3" destOrd="0" presId="urn:microsoft.com/office/officeart/2008/layout/LinedList"/>
    <dgm:cxn modelId="{5BE12BE3-55E5-4AA3-885D-4FC159C5801B}" type="presParOf" srcId="{925C180E-1473-4D1E-95F6-AEDC171E879F}" destId="{2EE21AA4-E753-4588-9BC0-C124E9356183}" srcOrd="0" destOrd="0" presId="urn:microsoft.com/office/officeart/2008/layout/LinedList"/>
    <dgm:cxn modelId="{3F0517AF-CF9C-4DE4-BF1F-C25BC0CBAE53}" type="presParOf" srcId="{925C180E-1473-4D1E-95F6-AEDC171E879F}" destId="{073E8A70-1283-4758-AFE1-58ABB7EC9E07}" srcOrd="1" destOrd="0" presId="urn:microsoft.com/office/officeart/2008/layout/LinedList"/>
    <dgm:cxn modelId="{5E4C9C10-F5EE-44AA-B336-FDE06BB6711F}" type="presParOf" srcId="{073E8A70-1283-4758-AFE1-58ABB7EC9E07}" destId="{80035B78-66B3-48FB-8D82-CD93C9FE0FA1}" srcOrd="0" destOrd="0" presId="urn:microsoft.com/office/officeart/2008/layout/LinedList"/>
    <dgm:cxn modelId="{3DC509ED-B904-44DF-8CED-043809C44B9B}" type="presParOf" srcId="{073E8A70-1283-4758-AFE1-58ABB7EC9E07}" destId="{FCEA6826-8433-4ECD-B343-E5B8C6CFC6A8}" srcOrd="1" destOrd="0" presId="urn:microsoft.com/office/officeart/2008/layout/LinedList"/>
    <dgm:cxn modelId="{F8FA0D32-6B44-4DB8-B61B-D20D696BD825}" type="presParOf" srcId="{FCEA6826-8433-4ECD-B343-E5B8C6CFC6A8}" destId="{6CF2EA9B-9216-4F87-B1F5-CB4799CE2454}" srcOrd="0" destOrd="0" presId="urn:microsoft.com/office/officeart/2008/layout/LinedList"/>
    <dgm:cxn modelId="{0B32D0A0-A75C-45E8-9B0E-686EB262EA9B}" type="presParOf" srcId="{FCEA6826-8433-4ECD-B343-E5B8C6CFC6A8}" destId="{A25D3FC2-CC95-4E66-9F45-8730BC74FE22}" srcOrd="1" destOrd="0" presId="urn:microsoft.com/office/officeart/2008/layout/LinedList"/>
    <dgm:cxn modelId="{060A8375-B97E-49A5-A996-7903E03C81CD}" type="presParOf" srcId="{FCEA6826-8433-4ECD-B343-E5B8C6CFC6A8}" destId="{649854D2-843E-4033-87F1-EDC98CC694E3}" srcOrd="2" destOrd="0" presId="urn:microsoft.com/office/officeart/2008/layout/LinedList"/>
    <dgm:cxn modelId="{8DD8CE54-3080-4DB3-BB1D-115CD0942DE5}" type="presParOf" srcId="{073E8A70-1283-4758-AFE1-58ABB7EC9E07}" destId="{7CA78E68-D3BD-4481-A6E9-F5B1FE2EC337}" srcOrd="2" destOrd="0" presId="urn:microsoft.com/office/officeart/2008/layout/LinedList"/>
    <dgm:cxn modelId="{71EAD967-2A50-4F92-9A63-6EFB73C096AC}" type="presParOf" srcId="{073E8A70-1283-4758-AFE1-58ABB7EC9E07}" destId="{A1461EA6-765E-4003-A4C2-F4B97CA39016}" srcOrd="3" destOrd="0" presId="urn:microsoft.com/office/officeart/2008/layout/LinedList"/>
    <dgm:cxn modelId="{B1A1ED46-E0BD-461F-A1D9-797E3683F418}" type="presParOf" srcId="{41D4BA01-01B6-49C5-935D-2CC14EF342A5}" destId="{5E29DEEA-F388-446E-B22C-6373E22BE969}" srcOrd="4" destOrd="0" presId="urn:microsoft.com/office/officeart/2008/layout/LinedList"/>
    <dgm:cxn modelId="{4F202988-A63C-464D-8E41-339BF8206E8C}" type="presParOf" srcId="{41D4BA01-01B6-49C5-935D-2CC14EF342A5}" destId="{6D5BC7C4-250A-4757-ADAC-8E6ECE1D4B1D}" srcOrd="5" destOrd="0" presId="urn:microsoft.com/office/officeart/2008/layout/LinedList"/>
    <dgm:cxn modelId="{A1156B27-D076-4899-9695-6CB45F6CF53A}" type="presParOf" srcId="{6D5BC7C4-250A-4757-ADAC-8E6ECE1D4B1D}" destId="{9FB2DCDC-7274-477E-BFB8-85CD2E556C33}" srcOrd="0" destOrd="0" presId="urn:microsoft.com/office/officeart/2008/layout/LinedList"/>
    <dgm:cxn modelId="{A1CDF0A3-563D-4B07-ACFD-54A12B171FC8}" type="presParOf" srcId="{6D5BC7C4-250A-4757-ADAC-8E6ECE1D4B1D}" destId="{9FFD080B-15D6-48EB-A478-4A105C1E40C8}" srcOrd="1" destOrd="0" presId="urn:microsoft.com/office/officeart/2008/layout/LinedList"/>
    <dgm:cxn modelId="{B62409CF-7E06-4EB5-90E6-38943DEDA6CF}" type="presParOf" srcId="{41D4BA01-01B6-49C5-935D-2CC14EF342A5}" destId="{F8AB323A-62E1-4835-95AC-FAB9E52EE188}" srcOrd="6" destOrd="0" presId="urn:microsoft.com/office/officeart/2008/layout/LinedList"/>
    <dgm:cxn modelId="{248CF84C-2298-41F6-A79E-2D1057DA9570}" type="presParOf" srcId="{41D4BA01-01B6-49C5-935D-2CC14EF342A5}" destId="{8899CA0B-61C8-4A35-B7B6-932FA8FF9A97}" srcOrd="7" destOrd="0" presId="urn:microsoft.com/office/officeart/2008/layout/LinedList"/>
    <dgm:cxn modelId="{665434FD-59DC-4556-9227-791C9B57D89B}" type="presParOf" srcId="{8899CA0B-61C8-4A35-B7B6-932FA8FF9A97}" destId="{ADC3D47B-7D2E-4AF0-A293-9DFB5F3B4F90}" srcOrd="0" destOrd="0" presId="urn:microsoft.com/office/officeart/2008/layout/LinedList"/>
    <dgm:cxn modelId="{7929D606-B8FE-4646-BD97-22A0B22AF959}" type="presParOf" srcId="{8899CA0B-61C8-4A35-B7B6-932FA8FF9A97}" destId="{9DD34CEB-28BC-445C-9FC4-11A28BD5B0A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C57AEBD-8EF0-4431-B9CD-227FEEF420DD}" type="datetimeFigureOut">
              <a:rPr lang="en-US"/>
              <a:pPr>
                <a:defRPr/>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C1721B-CA6E-43C8-A538-AA3D4906C8FD}" type="slidenum">
              <a:rPr lang="en-US" altLang="en-US"/>
              <a:pPr>
                <a:defRPr/>
              </a:pPr>
              <a:t>‹#›</a:t>
            </a:fld>
            <a:endParaRPr lang="en-US" altLang="en-US"/>
          </a:p>
        </p:txBody>
      </p:sp>
    </p:spTree>
    <p:extLst>
      <p:ext uri="{BB962C8B-B14F-4D97-AF65-F5344CB8AC3E}">
        <p14:creationId xmlns:p14="http://schemas.microsoft.com/office/powerpoint/2010/main" val="3168066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cbi.nlm.nih.gov/pubmed?term=Theodoropoulos%20N%5bAuthor%5d&amp;cauthor=true&amp;cauthor_uid=23711196"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D008A4-96AB-4522-8B40-9560B32391BA}" type="slidenum">
              <a:rPr lang="en-US" smtClean="0"/>
              <a:t>5</a:t>
            </a:fld>
            <a:endParaRPr lang="en-US" dirty="0"/>
          </a:p>
        </p:txBody>
      </p:sp>
    </p:spTree>
    <p:extLst>
      <p:ext uri="{BB962C8B-B14F-4D97-AF65-F5344CB8AC3E}">
        <p14:creationId xmlns:p14="http://schemas.microsoft.com/office/powerpoint/2010/main" val="123799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47500" lnSpcReduction="20000"/>
          </a:bodyPr>
          <a:lstStyle/>
          <a:p>
            <a:pPr>
              <a:defRPr/>
            </a:pPr>
            <a:r>
              <a:rPr lang="en-US" dirty="0" smtClean="0"/>
              <a:t>The DTAC appreciates that it will take some OPOs more time than others to change internal protocols and procedures as well as arrange for changes to standing organ donor testing orders within living donor organ recovery hospital, donor hospital, self-contained, or contract laboratories. The literature suggests that nearly every OPO is already completing donor NAT to some degree, and these results are generally reported in the Donor Highlights section of DonorNet</a:t>
            </a:r>
            <a:r>
              <a:rPr lang="en-US" baseline="30000" dirty="0" smtClean="0"/>
              <a:t>SM</a:t>
            </a:r>
            <a:r>
              <a:rPr lang="en-US" dirty="0" smtClean="0"/>
              <a:t> because there is currently no data collection field on existing form for this information.  The DTAC encourages OPOs to continue this practice, but does not intend to pursue implementation of a deceased or living donor NAT requirement until programming is completed to capture this information appropriately in DonorNet</a:t>
            </a:r>
            <a:r>
              <a:rPr lang="en-US" baseline="30000" dirty="0" smtClean="0"/>
              <a:t>SM </a:t>
            </a:r>
            <a:r>
              <a:rPr lang="en-US" dirty="0" smtClean="0"/>
              <a:t>and complete programming to allow for its use in screening potential candidates unwilling to receive organ offers from NAT positive donors from appearing on organ match runs. The Committee suggests implementation of other parts of this proposal, that do not require programming, within the standard period, currently proposed for February 1, 2015.</a:t>
            </a:r>
          </a:p>
          <a:p>
            <a:pPr>
              <a:defRPr/>
            </a:pPr>
            <a:r>
              <a:rPr lang="en-US" dirty="0" smtClean="0"/>
              <a:t>-----</a:t>
            </a:r>
          </a:p>
          <a:p>
            <a:pPr>
              <a:defRPr/>
            </a:pPr>
            <a:r>
              <a:rPr lang="en-US" dirty="0" smtClean="0"/>
              <a:t>The 2013 PHS Guideline indicates that potential organ donors who have received hemodialysis at any point in the preceding 12 months be classified as an increased risk donor due to potential for HCV infection </a:t>
            </a:r>
            <a:r>
              <a:rPr lang="en-US" u="sng" dirty="0" smtClean="0"/>
              <a:t>only</a:t>
            </a:r>
            <a:r>
              <a:rPr lang="en-US" dirty="0" smtClean="0"/>
              <a:t>. This has been a topic of some confusion since the release of the Guideline, and has led to discussion between the DTAC and CDC representatives. The increased risk of HCV from hemodialysis is due to the fact that hemodialysis machines are used by multiple patients. Those who have ever used hemodialysis, regardless of the length of time, are at increased risk for new hepatitis C infection until 12 months have passed since their last dialysis treatment. This would include a single dialysis treatment at the time of terminal hospitalization.  Conversely, continuous </a:t>
            </a:r>
            <a:r>
              <a:rPr lang="en-US" dirty="0" err="1" smtClean="0"/>
              <a:t>veno</a:t>
            </a:r>
            <a:r>
              <a:rPr lang="en-US" dirty="0" smtClean="0"/>
              <a:t>-venous hemofiltration (CVVH) which is individually used and not machinery shared by multiple patients, will not put a donor at increased risk of HCV infection. The same is true for peritoneal dialysis, which does not use shared machinery and therefore will also not result in classification as an increased risk donor. For this reason, if it is known that a donor has had dialysis in the past 12 months, care should be taken by the OPO or living donor recovery hospital to determine which type of dialysis was used in order to avoid misclassification of donor risk. </a:t>
            </a:r>
          </a:p>
          <a:p>
            <a:pPr>
              <a:defRPr/>
            </a:pPr>
            <a:endParaRPr lang="en-US" dirty="0" smtClean="0"/>
          </a:p>
          <a:p>
            <a:pPr>
              <a:defRPr/>
            </a:pPr>
            <a:r>
              <a:rPr lang="en-US" dirty="0" smtClean="0"/>
              <a:t>The DTAC partnered with CDC to develop a recorded town hall meeting meant to be an educational resource to OPOs and transplant hospitals related to application of the PHS increased risk criteria. This was posted in October 2014 on the OPTN website. Additionally a frequently asked questions document covering similar topics was posted on the OPTN website as a professional resource to the transplant community in February 2014.</a:t>
            </a:r>
          </a:p>
          <a:p>
            <a:pPr>
              <a:defRPr/>
            </a:pPr>
            <a:r>
              <a:rPr lang="en-US" dirty="0" smtClean="0"/>
              <a:t> </a:t>
            </a:r>
          </a:p>
          <a:p>
            <a:pPr>
              <a:defRPr/>
            </a:pPr>
            <a:r>
              <a:rPr lang="en-US" dirty="0" smtClean="0"/>
              <a:t>I would also like to point out that donors whose only increased risk factor is hemodialysis are at risk only for HCV infection, and not HIV of HBV. For this reason, these donors are not required to have HIV NAT as recommended in the PHS Guideline and proposed for deceased donors in </a:t>
            </a:r>
            <a:r>
              <a:rPr lang="en-US" i="1" dirty="0" smtClean="0"/>
              <a:t>Policy 2.9 (Required Deceased Donor Infectious Disease Testing)</a:t>
            </a:r>
            <a:r>
              <a:rPr lang="en-US" b="1" dirty="0" smtClean="0"/>
              <a:t> </a:t>
            </a:r>
            <a:r>
              <a:rPr lang="en-US" dirty="0" smtClean="0"/>
              <a:t>and for living donors in </a:t>
            </a:r>
            <a:r>
              <a:rPr lang="en-US" i="1" dirty="0" smtClean="0"/>
              <a:t>Table 14.2 (Requirements for Living Kidney Donor Medical Evaluations</a:t>
            </a:r>
            <a:r>
              <a:rPr lang="en-US" dirty="0" smtClean="0"/>
              <a:t>), and this is a post-public comment modification clearly outlined in the language presented to the Board for consideration.</a:t>
            </a:r>
          </a:p>
          <a:p>
            <a:pPr>
              <a:defRPr/>
            </a:pPr>
            <a:r>
              <a:rPr lang="en-US" dirty="0" smtClean="0"/>
              <a:t>-------</a:t>
            </a:r>
          </a:p>
          <a:p>
            <a:pPr>
              <a:defRPr/>
            </a:pPr>
            <a:r>
              <a:rPr lang="en-US" dirty="0" smtClean="0"/>
              <a:t>The DTAC understands and appreciates the longstanding desire of the transplant community to receive guidance on the topic of informed consent, especially in relation to informed consent of increased risk donor organs. This is a topic that has come up frequently over the years.  While the DTAC is happy to partner in the development of guidance or best practices, it believes that this task may best be addressed by the professional societies rather than the OPTN. It may be outside of the purview of the OPTN, and might best be developed with additional input from transplant social workers and independent advocates who could assist in providing plain-language comparisons to frame the risk of potential donor-derived disease transmission risk related to increased risk donor organ offers in a tangible way.</a:t>
            </a:r>
          </a:p>
          <a:p>
            <a:pPr>
              <a:defRPr/>
            </a:pPr>
            <a:r>
              <a:rPr lang="en-US" dirty="0" smtClean="0"/>
              <a:t>-----</a:t>
            </a:r>
          </a:p>
          <a:p>
            <a:pPr>
              <a:defRPr/>
            </a:pPr>
            <a:r>
              <a:rPr lang="en-US" dirty="0" smtClean="0"/>
              <a:t>The DTAC had lengthy discussion on potential living donor scenarios where consent discussions might be extremely challenging in that they could impact privacy or even damage existing relationships between friends or loved ones. While the Committee is understanding of the difficult situations that this may put a potential living donor in, it still sees greater value in disclosure in the interest of enhanced patient safety. Living donation is a choice. The living donor always has the opportunity to decline donation at any point during the evaluation process. This is noted in </a:t>
            </a:r>
            <a:r>
              <a:rPr lang="en-US" i="1" dirty="0" smtClean="0"/>
              <a:t>Policy 14.3.A.ii: Living Kidney Donor Informed Consent Requirements</a:t>
            </a:r>
            <a:r>
              <a:rPr lang="en-US" dirty="0" smtClean="0"/>
              <a:t>. Living donor recovery hospital staff, including the independent living donor advocate, would be a key resource for helping the living donor navigate such scenarios deftly without compromising privacy regarding information that was preferred to be kept private.  The Committee could not conceive of a scenario where withholding this information would allow for informed consent of a potential candidate </a:t>
            </a:r>
            <a:r>
              <a:rPr lang="en-US" u="sng" dirty="0" smtClean="0"/>
              <a:t>without</a:t>
            </a:r>
            <a:r>
              <a:rPr lang="en-US" dirty="0" smtClean="0"/>
              <a:t> potentially compromising his or her safety. For these reasons, the Committee respectfully declined modifying its proposed language in this area.</a:t>
            </a:r>
          </a:p>
          <a:p>
            <a:pPr>
              <a:defRPr/>
            </a:pPr>
            <a:endParaRPr lang="en-US" dirty="0" smtClean="0"/>
          </a:p>
          <a:p>
            <a:pPr>
              <a:defRPr/>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CE50DF5-3DA6-4990-AB02-B016D20BD76E}" type="slidenum">
              <a:rPr lang="en-US" altLang="en-US" smtClean="0"/>
              <a:pPr/>
              <a:t>20</a:t>
            </a:fld>
            <a:endParaRPr lang="en-US" altLang="en-US" smtClean="0"/>
          </a:p>
        </p:txBody>
      </p:sp>
    </p:spTree>
    <p:extLst>
      <p:ext uri="{BB962C8B-B14F-4D97-AF65-F5344CB8AC3E}">
        <p14:creationId xmlns:p14="http://schemas.microsoft.com/office/powerpoint/2010/main" val="1347368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21</a:t>
            </a:fld>
            <a:endParaRPr lang="en-US" altLang="en-US" smtClean="0"/>
          </a:p>
        </p:txBody>
      </p:sp>
    </p:spTree>
    <p:extLst>
      <p:ext uri="{BB962C8B-B14F-4D97-AF65-F5344CB8AC3E}">
        <p14:creationId xmlns:p14="http://schemas.microsoft.com/office/powerpoint/2010/main" val="2590336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Living Donor Committee noted concern that Policy 15.3 was proposed to apply to all donors, but made a reference to handling exceptions that applied only to deceased donors. This section was revisited and a reference corresponding living donor policy to prohibit the transplant of HIV positive donor organs was referenced. This, of course, will be revisited as the OPTN and its committees consider the HIV Organ Policy Equity (HOPE) Act and its impact on current practice in the coming months.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69AD970-E5CE-47E2-A592-DB2893A80841}" type="slidenum">
              <a:rPr lang="en-US" altLang="en-US" smtClean="0"/>
              <a:pPr/>
              <a:t>22</a:t>
            </a:fld>
            <a:endParaRPr lang="en-US" altLang="en-US" smtClean="0"/>
          </a:p>
        </p:txBody>
      </p:sp>
    </p:spTree>
    <p:extLst>
      <p:ext uri="{BB962C8B-B14F-4D97-AF65-F5344CB8AC3E}">
        <p14:creationId xmlns:p14="http://schemas.microsoft.com/office/powerpoint/2010/main" val="415421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reviewing proposed</a:t>
            </a:r>
            <a:r>
              <a:rPr lang="en-US" baseline="0" dirty="0" smtClean="0"/>
              <a:t> language in response to a question received regarding the appropriateness of PCR testing to meet the NAT requirement, it was determined that the NAT language as proposed for the deceased donor policy 2.9 may still cause confusion for OPOs.  To make this language consistent with the other tests required in this policy, the DTAC proposes the addition of the language you seen here in red.  This language would be added to lines 73 and 80 of the language you see in your Board materials.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23</a:t>
            </a:fld>
            <a:endParaRPr lang="en-US" altLang="en-US"/>
          </a:p>
        </p:txBody>
      </p:sp>
    </p:spTree>
    <p:extLst>
      <p:ext uri="{BB962C8B-B14F-4D97-AF65-F5344CB8AC3E}">
        <p14:creationId xmlns:p14="http://schemas.microsoft.com/office/powerpoint/2010/main" val="1805417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25DD5B2-428C-4A14-B8C7-6950EA9797A2}" type="slidenum">
              <a:rPr lang="en-US" altLang="en-US" smtClean="0"/>
              <a:pPr/>
              <a:t>24</a:t>
            </a:fld>
            <a:endParaRPr lang="en-US" altLang="en-US" smtClean="0"/>
          </a:p>
        </p:txBody>
      </p:sp>
    </p:spTree>
    <p:extLst>
      <p:ext uri="{BB962C8B-B14F-4D97-AF65-F5344CB8AC3E}">
        <p14:creationId xmlns:p14="http://schemas.microsoft.com/office/powerpoint/2010/main" val="2276756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EBE8E19-C734-45A9-8DAB-E36A908AA29C}" type="slidenum">
              <a:rPr lang="en-US" altLang="en-US" smtClean="0"/>
              <a:pPr/>
              <a:t>25</a:t>
            </a:fld>
            <a:endParaRPr lang="en-US" altLang="en-US" smtClean="0"/>
          </a:p>
        </p:txBody>
      </p:sp>
    </p:spTree>
    <p:extLst>
      <p:ext uri="{BB962C8B-B14F-4D97-AF65-F5344CB8AC3E}">
        <p14:creationId xmlns:p14="http://schemas.microsoft.com/office/powerpoint/2010/main" val="340380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Living donor NAT data collection fields were addressed as part of OMB effort</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6</a:t>
            </a:fld>
            <a:endParaRPr lang="en-US" altLang="en-US"/>
          </a:p>
        </p:txBody>
      </p:sp>
    </p:spTree>
    <p:extLst>
      <p:ext uri="{BB962C8B-B14F-4D97-AF65-F5344CB8AC3E}">
        <p14:creationId xmlns:p14="http://schemas.microsoft.com/office/powerpoint/2010/main" val="85072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smtClean="0"/>
              <a:t>Ten OPTN regions voted in support of this proposal,</a:t>
            </a:r>
            <a:r>
              <a:rPr lang="en-US" altLang="en-US" baseline="0" dirty="0" smtClean="0"/>
              <a:t> with the eleventh in favor with amendments.</a:t>
            </a:r>
          </a:p>
          <a:p>
            <a:pPr>
              <a:defRPr/>
            </a:pPr>
            <a:endParaRPr lang="en-US" altLang="en-US" baseline="0" dirty="0" smtClean="0"/>
          </a:p>
          <a:p>
            <a:pPr>
              <a:defRPr/>
            </a:pPr>
            <a:r>
              <a:rPr lang="en-US" altLang="en-US" baseline="0" dirty="0" smtClean="0"/>
              <a:t>Individual comments were mostly in favor with specific concerns coming from two of the professional societies…</a:t>
            </a:r>
            <a:endParaRPr lang="en-US" altLang="en-US" dirty="0" smtClean="0"/>
          </a:p>
          <a:p>
            <a:pPr>
              <a:defRPr/>
            </a:pPr>
            <a:endParaRPr lang="en-US" altLang="en-US" dirty="0" smtClean="0"/>
          </a:p>
          <a:p>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C9EF2E7-CF50-47E6-99E7-E06B5635D961}" type="slidenum">
              <a:rPr lang="en-US" altLang="en-US" smtClean="0"/>
              <a:pPr/>
              <a:t>11</a:t>
            </a:fld>
            <a:endParaRPr lang="en-US" altLang="en-US" smtClean="0"/>
          </a:p>
        </p:txBody>
      </p:sp>
    </p:spTree>
    <p:extLst>
      <p:ext uri="{BB962C8B-B14F-4D97-AF65-F5344CB8AC3E}">
        <p14:creationId xmlns:p14="http://schemas.microsoft.com/office/powerpoint/2010/main" val="3340054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60463" indent="-231775">
              <a:defRPr>
                <a:solidFill>
                  <a:schemeClr val="tx1"/>
                </a:solidFill>
                <a:latin typeface="Arial" panose="020B0604020202020204" pitchFamily="34" charset="0"/>
              </a:defRPr>
            </a:lvl3pPr>
            <a:lvl4pPr marL="1625600" indent="-231775">
              <a:defRPr>
                <a:solidFill>
                  <a:schemeClr val="tx1"/>
                </a:solidFill>
                <a:latin typeface="Arial" panose="020B0604020202020204" pitchFamily="34" charset="0"/>
              </a:defRPr>
            </a:lvl4pPr>
            <a:lvl5pPr marL="2089150" indent="-231775">
              <a:defRPr>
                <a:solidFill>
                  <a:schemeClr val="tx1"/>
                </a:solidFill>
                <a:latin typeface="Arial" panose="020B0604020202020204" pitchFamily="34" charset="0"/>
              </a:defRPr>
            </a:lvl5pPr>
            <a:lvl6pPr marL="2546350" indent="-231775" defTabSz="457200" eaLnBrk="0" fontAlgn="base" hangingPunct="0">
              <a:spcBef>
                <a:spcPct val="0"/>
              </a:spcBef>
              <a:spcAft>
                <a:spcPct val="0"/>
              </a:spcAft>
              <a:defRPr>
                <a:solidFill>
                  <a:schemeClr val="tx1"/>
                </a:solidFill>
                <a:latin typeface="Arial" panose="020B0604020202020204" pitchFamily="34" charset="0"/>
              </a:defRPr>
            </a:lvl6pPr>
            <a:lvl7pPr marL="3003550" indent="-231775" defTabSz="457200" eaLnBrk="0" fontAlgn="base" hangingPunct="0">
              <a:spcBef>
                <a:spcPct val="0"/>
              </a:spcBef>
              <a:spcAft>
                <a:spcPct val="0"/>
              </a:spcAft>
              <a:defRPr>
                <a:solidFill>
                  <a:schemeClr val="tx1"/>
                </a:solidFill>
                <a:latin typeface="Arial" panose="020B0604020202020204" pitchFamily="34" charset="0"/>
              </a:defRPr>
            </a:lvl7pPr>
            <a:lvl8pPr marL="3460750" indent="-231775" defTabSz="457200" eaLnBrk="0" fontAlgn="base" hangingPunct="0">
              <a:spcBef>
                <a:spcPct val="0"/>
              </a:spcBef>
              <a:spcAft>
                <a:spcPct val="0"/>
              </a:spcAft>
              <a:defRPr>
                <a:solidFill>
                  <a:schemeClr val="tx1"/>
                </a:solidFill>
                <a:latin typeface="Arial" panose="020B0604020202020204" pitchFamily="34" charset="0"/>
              </a:defRPr>
            </a:lvl8pPr>
            <a:lvl9pPr marL="391795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47C8A5B0-3E80-47C2-9F4C-3338B5B81AB2}" type="slidenum">
              <a:rPr lang="en-US" altLang="en-US" smtClean="0"/>
              <a:pPr/>
              <a:t>12</a:t>
            </a:fld>
            <a:endParaRPr lang="en-US" altLang="en-US" smtClean="0"/>
          </a:p>
        </p:txBody>
      </p:sp>
    </p:spTree>
    <p:extLst>
      <p:ext uri="{BB962C8B-B14F-4D97-AF65-F5344CB8AC3E}">
        <p14:creationId xmlns:p14="http://schemas.microsoft.com/office/powerpoint/2010/main" val="37674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dirty="0" smtClean="0"/>
              <a:t>I will take some time to go through the next few slides to address these themes.</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14E21FF-09CA-4CC9-B7ED-FC0097CCCCC0}" type="slidenum">
              <a:rPr lang="en-US" altLang="en-US" smtClean="0"/>
              <a:pPr/>
              <a:t>13</a:t>
            </a:fld>
            <a:endParaRPr lang="en-US" altLang="en-US" smtClean="0"/>
          </a:p>
        </p:txBody>
      </p:sp>
    </p:spTree>
    <p:extLst>
      <p:ext uri="{BB962C8B-B14F-4D97-AF65-F5344CB8AC3E}">
        <p14:creationId xmlns:p14="http://schemas.microsoft.com/office/powerpoint/2010/main" val="3625013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err="1" smtClean="0">
                <a:hlinkClick r:id="rId3"/>
              </a:rPr>
              <a:t>Theodoropoulos</a:t>
            </a:r>
            <a:r>
              <a:rPr lang="en-US" dirty="0" smtClean="0">
                <a:hlinkClick r:id="rId3"/>
              </a:rPr>
              <a:t> </a:t>
            </a:r>
            <a:r>
              <a:rPr lang="en-US" baseline="0" dirty="0" smtClean="0"/>
              <a:t> et al in AJT, August 2013</a:t>
            </a:r>
          </a:p>
          <a:p>
            <a:r>
              <a:rPr lang="en-US" b="1" dirty="0" smtClean="0"/>
              <a:t>Abstract</a:t>
            </a:r>
          </a:p>
          <a:p>
            <a:r>
              <a:rPr lang="en-US" dirty="0" smtClean="0"/>
              <a:t>Although Organ Procurement and Transplantation Network (OPTN) policy requires that all potential deceased organ donors are screened for human immunodeficiency (HIV), hepatitis B (HBV) and hepatitis C (HCV) viruses by serology, no current policy requires the use of nucleic acid testing (NAT) for organ donor screening. An electronic survey was sent to 58 organ procurement organizations (OPO) in the United States to assess current screening practices of potential deceased organ donors. Fifty-seven responses were collected for data analysis; not all respondents answered all questions. All OPOs performed required HIV, HBV and HCV serology screening and 48 (84%) performed confirmatory testing for seropositive donors. Ninety-eight percent, 75% and 97% of OPOs performed prospective HIV, HBV and HCV NAT, respectively. Fifty-two percent and 47% used a transcription-mediated amplification assay for HIV and HCV NAT, respectively. Of the 56 respondents that performed HIV NAT and 55 respondents that performed HCV NAT, 39 tested all donors. Seventeen (32%) OPOs performed confirmatory testing for all HIV-positive NAT results, and 15 (27%) OPOs performed confirmatory testing for all HCV-positive NAT results. Since 2008, the number of OPOs performing NAT has increased and more OPOs are testing all donors. </a:t>
            </a:r>
          </a:p>
          <a:p>
            <a:endParaRPr lang="en-US" b="1" dirty="0" smtClean="0"/>
          </a:p>
          <a:p>
            <a:r>
              <a:rPr lang="en-US" b="1" dirty="0" smtClean="0"/>
              <a:t>Nucleic acid test result confirmation</a:t>
            </a:r>
          </a:p>
          <a:p>
            <a:r>
              <a:rPr lang="en-US" dirty="0" smtClean="0"/>
              <a:t>Of the responses to questions about confirmation of positive NAT results, 17/54 (31.5%) OPOs performed confirmatory testing for all HIV-positive NAT results and 10 (18.5%) confirmed positive results only some of the time, whereas, 15/55 (27.3%) OPOs performed confirmatory testing for all HCV positive NAT results and 6 (10.9%) did so only sometimes. Nine of 43 (20.9%) OPOs performed confirmatory testing of positive HBV NAT results.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15</a:t>
            </a:fld>
            <a:endParaRPr lang="en-US" altLang="en-US"/>
          </a:p>
        </p:txBody>
      </p:sp>
    </p:spTree>
    <p:extLst>
      <p:ext uri="{BB962C8B-B14F-4D97-AF65-F5344CB8AC3E}">
        <p14:creationId xmlns:p14="http://schemas.microsoft.com/office/powerpoint/2010/main" val="2737808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16</a:t>
            </a:fld>
            <a:endParaRPr lang="en-US" altLang="en-US"/>
          </a:p>
        </p:txBody>
      </p:sp>
    </p:spTree>
    <p:extLst>
      <p:ext uri="{BB962C8B-B14F-4D97-AF65-F5344CB8AC3E}">
        <p14:creationId xmlns:p14="http://schemas.microsoft.com/office/powerpoint/2010/main" val="3798604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DTAC is sensitive to concerns related to sub-populations of donors.  This question was specifically posed to readers within the At-A-Glance box that preceded the proposal. The OPO Committee carefully considered this question and may be best suited to respond to it, as this group represents a variety of donor service areas as well as different sized OPOs and different testing laboratory arrangements. OPO Committee members suggested that it is not prudent to assume that a sub-group of potential donors be assumed as “no increased risk” and allow for exemption from testing requirements. Laboratories and test package inserts report an extremely low incidence of false positive rates. Further, OPO Committee members supported the universal HCV NAT requirement, noting that creating sub-groups or tiers of testing may ultimately lead to greater risk where a test is potentially not done and a positive result could be missed.  The DTAC appreciated the OPO Committee’s approach and points made. Interpretation of the Final Rule does not allow for exclusion of specific subpopulations from the Hepatitis C testing requirements. Of course, the DTACwill continue to monitor reported potential donor-derived disease transmission events, patient safety report data, and any additional available data that might provide insight in to any potential negative impacts related to a universal HCV NAT requirement for all donors.</a:t>
            </a:r>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17</a:t>
            </a:fld>
            <a:endParaRPr lang="en-US" altLang="en-US"/>
          </a:p>
        </p:txBody>
      </p:sp>
    </p:spTree>
    <p:extLst>
      <p:ext uri="{BB962C8B-B14F-4D97-AF65-F5344CB8AC3E}">
        <p14:creationId xmlns:p14="http://schemas.microsoft.com/office/powerpoint/2010/main" val="2426175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200" dirty="0" smtClean="0">
                <a:latin typeface="Arial" panose="020B0604020202020204" pitchFamily="34" charset="0"/>
                <a:cs typeface="Arial" panose="020B0604020202020204" pitchFamily="34" charset="0"/>
              </a:rPr>
              <a:t>DTAC will monitor reported potential transmission events/patient safety report data/additional available data for negative consequences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200" i="1" dirty="0" smtClean="0">
              <a:solidFill>
                <a:srgbClr val="002045"/>
              </a:solidFill>
              <a:latin typeface="Arial" panose="020B0604020202020204" pitchFamily="34" charset="0"/>
              <a:cs typeface="Arial" panose="020B0604020202020204" pitchFamily="34"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200" i="1" dirty="0" smtClean="0">
                <a:solidFill>
                  <a:srgbClr val="002045"/>
                </a:solidFill>
                <a:latin typeface="Arial" panose="020B0604020202020204" pitchFamily="34" charset="0"/>
                <a:cs typeface="Arial" panose="020B0604020202020204" pitchFamily="34" charset="0"/>
              </a:rPr>
              <a:t>Difficult to obtain info on lost donors due to false positive assays</a:t>
            </a:r>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18</a:t>
            </a:fld>
            <a:endParaRPr lang="en-US" altLang="en-US"/>
          </a:p>
        </p:txBody>
      </p:sp>
    </p:spTree>
    <p:extLst>
      <p:ext uri="{BB962C8B-B14F-4D97-AF65-F5344CB8AC3E}">
        <p14:creationId xmlns:p14="http://schemas.microsoft.com/office/powerpoint/2010/main" val="244113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50205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26296085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chart" Target="../charts/char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handie.covington@unos.org" TargetMode="External"/><Relationship Id="rId2" Type="http://schemas.openxmlformats.org/officeDocument/2006/relationships/hyperlink" Target="mailto:kauld@med.umich.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3" y="914400"/>
            <a:ext cx="8307387" cy="2425700"/>
          </a:xfrm>
        </p:spPr>
        <p:txBody>
          <a:bodyPr/>
          <a:lstStyle/>
          <a:p>
            <a:pPr eaLnBrk="1" hangingPunct="1"/>
            <a:r>
              <a:rPr lang="en-US" altLang="en-US" sz="4000" dirty="0" smtClean="0">
                <a:latin typeface="Arial" panose="020B0604020202020204" pitchFamily="34" charset="0"/>
                <a:cs typeface="Arial" panose="020B0604020202020204" pitchFamily="34" charset="0"/>
              </a:rPr>
              <a:t>Align OPTN Policies with the 2013 PHS Guideline for Reducing Transmission of HIV, HBV, and HCV Through Solid Organ Transplantation</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(Resolution 13)</a:t>
            </a:r>
          </a:p>
        </p:txBody>
      </p:sp>
      <p:sp>
        <p:nvSpPr>
          <p:cNvPr id="3" name="Subtitle 2"/>
          <p:cNvSpPr>
            <a:spLocks noGrp="1"/>
          </p:cNvSpPr>
          <p:nvPr>
            <p:ph type="subTitle" idx="1"/>
          </p:nvPr>
        </p:nvSpPr>
        <p:spPr>
          <a:xfrm>
            <a:off x="417513" y="4479925"/>
            <a:ext cx="8307387" cy="1670050"/>
          </a:xfrm>
        </p:spPr>
        <p:txBody>
          <a:bodyPr rtlCol="0">
            <a:noAutofit/>
          </a:bodyPr>
          <a:lstStyle/>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Ad Hoc Disease Transmission Advisory Committee (DTAC) Committee</a:t>
            </a:r>
          </a:p>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November 12-13, 2014</a:t>
            </a:r>
            <a:endParaRPr lang="en-US" sz="3200" dirty="0">
              <a:solidFill>
                <a:schemeClr val="tx1">
                  <a:lumMod val="75000"/>
                  <a:lumOff val="25000"/>
                </a:schemeClr>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288925" y="1349375"/>
            <a:ext cx="8548688" cy="4405313"/>
          </a:xfrm>
        </p:spPr>
        <p:txBody>
          <a:bodyPr/>
          <a:lstStyle/>
          <a:p>
            <a:r>
              <a:rPr lang="en-US" altLang="en-US" smtClean="0">
                <a:latin typeface="Arial" panose="020B0604020202020204" pitchFamily="34" charset="0"/>
                <a:cs typeface="Arial" panose="020B0604020202020204" pitchFamily="34" charset="0"/>
              </a:rPr>
              <a:t>The Final Rule, §121.4, notes that the OPTN Board of Directors is responsible for developing policies that are </a:t>
            </a:r>
            <a:r>
              <a:rPr lang="en-US" altLang="en-US" b="1" smtClean="0">
                <a:solidFill>
                  <a:srgbClr val="FF0000"/>
                </a:solidFill>
                <a:latin typeface="Arial" panose="020B0604020202020204" pitchFamily="34" charset="0"/>
                <a:cs typeface="Arial" panose="020B0604020202020204" pitchFamily="34" charset="0"/>
              </a:rPr>
              <a:t>consistent with recommendations</a:t>
            </a:r>
            <a:r>
              <a:rPr lang="en-US" altLang="en-US" smtClean="0">
                <a:solidFill>
                  <a:schemeClr val="bg2"/>
                </a:solidFill>
                <a:latin typeface="Arial" panose="020B0604020202020204" pitchFamily="34" charset="0"/>
                <a:cs typeface="Arial" panose="020B0604020202020204" pitchFamily="34" charset="0"/>
              </a:rPr>
              <a:t> </a:t>
            </a:r>
            <a:r>
              <a:rPr lang="en-US" altLang="en-US" smtClean="0">
                <a:latin typeface="Arial" panose="020B0604020202020204" pitchFamily="34" charset="0"/>
                <a:cs typeface="Arial" panose="020B0604020202020204" pitchFamily="34" charset="0"/>
              </a:rPr>
              <a:t>of the Centers for Disease Control and Prevention (CDC) to </a:t>
            </a:r>
            <a:r>
              <a:rPr lang="en-US" altLang="en-US" b="1" smtClean="0">
                <a:solidFill>
                  <a:srgbClr val="FF0000"/>
                </a:solidFill>
                <a:latin typeface="Arial" panose="020B0604020202020204" pitchFamily="34" charset="0"/>
                <a:cs typeface="Arial" panose="020B0604020202020204" pitchFamily="34" charset="0"/>
              </a:rPr>
              <a:t>test</a:t>
            </a:r>
            <a:r>
              <a:rPr lang="en-US" altLang="en-US" smtClean="0">
                <a:solidFill>
                  <a:srgbClr val="FF0000"/>
                </a:solidFill>
                <a:latin typeface="Arial" panose="020B0604020202020204" pitchFamily="34" charset="0"/>
                <a:cs typeface="Arial" panose="020B0604020202020204" pitchFamily="34" charset="0"/>
              </a:rPr>
              <a:t> </a:t>
            </a:r>
            <a:r>
              <a:rPr lang="en-US" altLang="en-US" b="1" smtClean="0">
                <a:solidFill>
                  <a:srgbClr val="FF0000"/>
                </a:solidFill>
                <a:latin typeface="Arial" panose="020B0604020202020204" pitchFamily="34" charset="0"/>
                <a:cs typeface="Arial" panose="020B0604020202020204" pitchFamily="34" charset="0"/>
              </a:rPr>
              <a:t>potential organ donors </a:t>
            </a:r>
            <a:r>
              <a:rPr lang="en-US" altLang="en-US" smtClean="0">
                <a:latin typeface="Arial" panose="020B0604020202020204" pitchFamily="34" charset="0"/>
                <a:cs typeface="Arial" panose="020B0604020202020204" pitchFamily="34" charset="0"/>
              </a:rPr>
              <a:t>and </a:t>
            </a:r>
            <a:r>
              <a:rPr lang="en-US" altLang="en-US" b="1" smtClean="0">
                <a:solidFill>
                  <a:srgbClr val="FF0000"/>
                </a:solidFill>
                <a:latin typeface="Arial" panose="020B0604020202020204" pitchFamily="34" charset="0"/>
                <a:cs typeface="Arial" panose="020B0604020202020204" pitchFamily="34" charset="0"/>
              </a:rPr>
              <a:t>following transplant recipients</a:t>
            </a:r>
            <a:r>
              <a:rPr lang="en-US" altLang="en-US" smtClean="0">
                <a:latin typeface="Arial" panose="020B0604020202020204" pitchFamily="34" charset="0"/>
                <a:cs typeface="Arial" panose="020B0604020202020204" pitchFamily="34" charset="0"/>
              </a:rPr>
              <a:t> to prevent the spread of infectious disease.  </a:t>
            </a:r>
          </a:p>
          <a:p>
            <a:endParaRPr lang="en-US" altLang="en-US" smtClean="0">
              <a:latin typeface="Calibri" panose="020F0502020204030204" pitchFamily="34" charset="0"/>
            </a:endParaRPr>
          </a:p>
        </p:txBody>
      </p:sp>
      <p:sp>
        <p:nvSpPr>
          <p:cNvPr id="8195"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Why is this an issue?</a:t>
            </a:r>
          </a:p>
        </p:txBody>
      </p:sp>
    </p:spTree>
    <p:extLst>
      <p:ext uri="{BB962C8B-B14F-4D97-AF65-F5344CB8AC3E}">
        <p14:creationId xmlns:p14="http://schemas.microsoft.com/office/powerpoint/2010/main" val="1696804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3802347"/>
              </p:ext>
            </p:extLst>
          </p:nvPr>
        </p:nvGraphicFramePr>
        <p:xfrm>
          <a:off x="288925" y="1371600"/>
          <a:ext cx="8480425" cy="4571999"/>
        </p:xfrm>
        <a:graphic>
          <a:graphicData uri="http://schemas.openxmlformats.org/drawingml/2006/table">
            <a:tbl>
              <a:tblPr firstRow="1" firstCol="1" lastRow="1" lastCol="1" bandRow="1" bandCol="1"/>
              <a:tblGrid>
                <a:gridCol w="1726706"/>
                <a:gridCol w="1413401"/>
                <a:gridCol w="1121841"/>
                <a:gridCol w="1479296"/>
                <a:gridCol w="1350699"/>
                <a:gridCol w="1388482"/>
              </a:tblGrid>
              <a:tr h="646881">
                <a:tc gridSpan="6">
                  <a:txBody>
                    <a:bodyPr/>
                    <a:lstStyle/>
                    <a:p>
                      <a:pPr marL="0" marR="0" algn="just">
                        <a:spcBef>
                          <a:spcPts val="0"/>
                        </a:spcBef>
                        <a:spcAft>
                          <a:spcPts val="0"/>
                        </a:spcAft>
                      </a:pPr>
                      <a:r>
                        <a:rPr lang="en-US" sz="2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Public Comment Response Tally</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6044">
                <a:tc>
                  <a:txBody>
                    <a:bodyPr/>
                    <a:lstStyle/>
                    <a:p>
                      <a:pPr marL="0" marR="0" algn="ctr">
                        <a:spcBef>
                          <a:spcPts val="0"/>
                        </a:spcBef>
                        <a:spcAft>
                          <a:spcPts val="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Type of Response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Response Total</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In Favor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endParaRPr lang="en-US" sz="20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2000" b="1" dirty="0" smtClean="0">
                          <a:effectLst/>
                          <a:latin typeface="Arial" panose="020B0604020202020204" pitchFamily="34" charset="0"/>
                          <a:ea typeface="Times New Roman" panose="02020603050405020304" pitchFamily="18" charset="0"/>
                          <a:cs typeface="Arial" panose="020B0604020202020204" pitchFamily="34" charset="0"/>
                        </a:rPr>
                        <a:t>In </a:t>
                      </a:r>
                      <a:r>
                        <a:rPr lang="en-US" sz="2000" b="1" dirty="0">
                          <a:effectLst/>
                          <a:latin typeface="Arial" panose="020B0604020202020204" pitchFamily="34" charset="0"/>
                          <a:ea typeface="Times New Roman" panose="02020603050405020304" pitchFamily="18" charset="0"/>
                          <a:cs typeface="Arial" panose="020B0604020202020204" pitchFamily="34" charset="0"/>
                        </a:rPr>
                        <a:t>Favor as Amended</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Opposed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Vote/</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Comment/ Did Not Consider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752679">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Individual</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29</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22 (76%)</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5</a:t>
                      </a:r>
                    </a:p>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 (17%)</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2</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r>
              <a:tr h="766282">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Regional</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11</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10 (91%)</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a:t>
                      </a:r>
                    </a:p>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 (9%)</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0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810113">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Committee</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19</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6 (32%)</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 </a:t>
                      </a:r>
                    </a:p>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(5%)</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400" b="1" dirty="0" smtClean="0">
                          <a:effectLst/>
                          <a:latin typeface="Arial" panose="020B0604020202020204" pitchFamily="34" charset="0"/>
                          <a:ea typeface="Times New Roman" panose="02020603050405020304" pitchFamily="18" charset="0"/>
                          <a:cs typeface="Arial" panose="020B0604020202020204" pitchFamily="34" charset="0"/>
                        </a:rPr>
                        <a:t>12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7209"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Public Comment Feedback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35920237"/>
              </p:ext>
            </p:extLst>
          </p:nvPr>
        </p:nvGraphicFramePr>
        <p:xfrm>
          <a:off x="288925" y="1349375"/>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5"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Professional Society Feedback</a:t>
            </a:r>
          </a:p>
        </p:txBody>
      </p:sp>
    </p:spTree>
    <p:extLst>
      <p:ext uri="{BB962C8B-B14F-4D97-AF65-F5344CB8AC3E}">
        <p14:creationId xmlns:p14="http://schemas.microsoft.com/office/powerpoint/2010/main" val="200916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88925" y="1642820"/>
            <a:ext cx="8548688" cy="5032618"/>
          </a:xfrm>
        </p:spPr>
        <p:txBody>
          <a:bodyPr/>
          <a:lstStyle/>
          <a:p>
            <a:pPr marL="0" indent="0">
              <a:buNone/>
            </a:pPr>
            <a:r>
              <a:rPr lang="en-US" altLang="en-US" b="1" dirty="0" smtClean="0">
                <a:latin typeface="Arial" panose="020B0604020202020204" pitchFamily="34" charset="0"/>
                <a:cs typeface="Arial" panose="020B0604020202020204" pitchFamily="34" charset="0"/>
              </a:rPr>
              <a:t>Several themes arose in reviewing feedback, and are outlined in detail on page 45 of the briefing paper, Exhibit A ,in the DTAC’s board report.</a:t>
            </a:r>
            <a:endParaRPr lang="en-US" altLang="en-US" sz="2600" dirty="0" smtClean="0">
              <a:latin typeface="Arial" panose="020B0604020202020204" pitchFamily="34" charset="0"/>
              <a:cs typeface="Arial" panose="020B0604020202020204" pitchFamily="34" charset="0"/>
            </a:endParaRPr>
          </a:p>
          <a:p>
            <a:endParaRPr lang="en-US" altLang="en-US" sz="2400" dirty="0" smtClean="0">
              <a:latin typeface="Arial" panose="020B0604020202020204" pitchFamily="34" charset="0"/>
              <a:cs typeface="Arial" panose="020B0604020202020204" pitchFamily="34" charset="0"/>
            </a:endParaRPr>
          </a:p>
        </p:txBody>
      </p:sp>
      <p:sp>
        <p:nvSpPr>
          <p:cNvPr id="9219"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Comment Themes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85801070"/>
              </p:ext>
            </p:extLst>
          </p:nvPr>
        </p:nvGraphicFramePr>
        <p:xfrm>
          <a:off x="288925" y="806113"/>
          <a:ext cx="8548688" cy="5334000"/>
        </p:xfrm>
        <a:graphic>
          <a:graphicData uri="http://schemas.openxmlformats.org/drawingml/2006/table">
            <a:tbl>
              <a:tblPr firstRow="1" bandRow="1">
                <a:tableStyleId>{5C22544A-7EE6-4342-B048-85BDC9FD1C3A}</a:tableStyleId>
              </a:tblPr>
              <a:tblGrid>
                <a:gridCol w="4274344"/>
                <a:gridCol w="4274344"/>
              </a:tblGrid>
              <a:tr h="370840">
                <a:tc>
                  <a:txBody>
                    <a:bodyPr/>
                    <a:lstStyle/>
                    <a:p>
                      <a:r>
                        <a:rPr lang="en-US" sz="2600" dirty="0" smtClean="0">
                          <a:latin typeface="Arial" panose="020B0604020202020204" pitchFamily="34" charset="0"/>
                          <a:cs typeface="Arial" panose="020B0604020202020204" pitchFamily="34" charset="0"/>
                        </a:rPr>
                        <a:t>Issues</a:t>
                      </a:r>
                      <a:r>
                        <a:rPr lang="en-US" sz="2600" baseline="0" dirty="0" smtClean="0">
                          <a:latin typeface="Arial" panose="020B0604020202020204" pitchFamily="34" charset="0"/>
                          <a:cs typeface="Arial" panose="020B0604020202020204" pitchFamily="34" charset="0"/>
                        </a:rPr>
                        <a:t> Raised</a:t>
                      </a:r>
                      <a:endParaRPr lang="en-US" sz="2600" dirty="0">
                        <a:latin typeface="Arial" panose="020B0604020202020204" pitchFamily="34" charset="0"/>
                        <a:cs typeface="Arial" panose="020B0604020202020204" pitchFamily="34" charset="0"/>
                      </a:endParaRPr>
                    </a:p>
                  </a:txBody>
                  <a:tcPr/>
                </a:tc>
                <a:tc>
                  <a:txBody>
                    <a:bodyPr/>
                    <a:lstStyle/>
                    <a:p>
                      <a:r>
                        <a:rPr lang="en-US" sz="2600" dirty="0" smtClean="0">
                          <a:latin typeface="Arial" panose="020B0604020202020204" pitchFamily="34" charset="0"/>
                          <a:cs typeface="Arial" panose="020B0604020202020204" pitchFamily="34" charset="0"/>
                        </a:rPr>
                        <a:t>DTAC Comments</a:t>
                      </a:r>
                      <a:endParaRPr lang="en-US" sz="2600" dirty="0">
                        <a:latin typeface="Arial" panose="020B0604020202020204" pitchFamily="34" charset="0"/>
                        <a:cs typeface="Arial" panose="020B0604020202020204" pitchFamily="34" charset="0"/>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600" b="1" dirty="0" smtClean="0">
                          <a:latin typeface="Arial" panose="020B0604020202020204" pitchFamily="34" charset="0"/>
                          <a:cs typeface="Arial" panose="020B0604020202020204" pitchFamily="34" charset="0"/>
                        </a:rPr>
                        <a:t>Desire for standardization of NAT across platforms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2600" b="1" dirty="0" smtClean="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600" b="1" dirty="0" smtClean="0">
                          <a:latin typeface="Arial" panose="020B0604020202020204" pitchFamily="34" charset="0"/>
                          <a:cs typeface="Arial" panose="020B0604020202020204" pitchFamily="34" charset="0"/>
                        </a:rPr>
                        <a:t>Guidance on how to proceed with initial positive (e.g. Triplex)</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2600" b="1" dirty="0" smtClean="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600" b="1" dirty="0" smtClean="0">
                          <a:latin typeface="Arial" panose="020B0604020202020204" pitchFamily="34" charset="0"/>
                          <a:cs typeface="Arial" panose="020B0604020202020204" pitchFamily="34" charset="0"/>
                        </a:rPr>
                        <a:t>How to proceed with possible false positive tests</a:t>
                      </a:r>
                    </a:p>
                  </a:txBody>
                  <a:tcPr/>
                </a:tc>
                <a:tc>
                  <a:txBody>
                    <a:bodyPr/>
                    <a:lstStyle/>
                    <a:p>
                      <a:pPr marL="457200"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Challenging, but outside of OPTN purview. </a:t>
                      </a:r>
                    </a:p>
                    <a:p>
                      <a:pPr marL="0" indent="0">
                        <a:buFont typeface="Arial" panose="020B0604020202020204" pitchFamily="34" charset="0"/>
                        <a:buNone/>
                      </a:pPr>
                      <a:endParaRPr lang="en-US" sz="26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Thresholds for </a:t>
                      </a:r>
                      <a:r>
                        <a:rPr lang="en-US" sz="2600" dirty="0" err="1" smtClean="0">
                          <a:latin typeface="Arial" panose="020B0604020202020204" pitchFamily="34" charset="0"/>
                          <a:cs typeface="Arial" panose="020B0604020202020204" pitchFamily="34" charset="0"/>
                        </a:rPr>
                        <a:t>pos</a:t>
                      </a:r>
                      <a:r>
                        <a:rPr lang="en-US" sz="2600" dirty="0" smtClean="0">
                          <a:latin typeface="Arial" panose="020B0604020202020204" pitchFamily="34" charset="0"/>
                          <a:cs typeface="Arial" panose="020B0604020202020204" pitchFamily="34" charset="0"/>
                        </a:rPr>
                        <a:t> test results are set by industry and FDA. </a:t>
                      </a:r>
                    </a:p>
                    <a:p>
                      <a:pPr marL="0" indent="0">
                        <a:buFont typeface="Arial" panose="020B0604020202020204" pitchFamily="34" charset="0"/>
                        <a:buNone/>
                      </a:pPr>
                      <a:endParaRPr lang="en-US" sz="26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OPOs and </a:t>
                      </a:r>
                      <a:r>
                        <a:rPr lang="en-US" sz="2600" dirty="0" err="1" smtClean="0">
                          <a:latin typeface="Arial" panose="020B0604020202020204" pitchFamily="34" charset="0"/>
                          <a:cs typeface="Arial" panose="020B0604020202020204" pitchFamily="34" charset="0"/>
                        </a:rPr>
                        <a:t>tx</a:t>
                      </a:r>
                      <a:r>
                        <a:rPr lang="en-US" sz="2600" dirty="0" smtClean="0">
                          <a:latin typeface="Arial" panose="020B0604020202020204" pitchFamily="34" charset="0"/>
                          <a:cs typeface="Arial" panose="020B0604020202020204" pitchFamily="34" charset="0"/>
                        </a:rPr>
                        <a:t> centers should work closely with their labs and carefully review FDA guidance,</a:t>
                      </a:r>
                      <a:r>
                        <a:rPr lang="en-US" sz="2600" baseline="0"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testing package inserts</a:t>
                      </a:r>
                      <a:endParaRPr lang="en-US" sz="2600"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NAT Concerns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194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0339996"/>
              </p:ext>
            </p:extLst>
          </p:nvPr>
        </p:nvGraphicFramePr>
        <p:xfrm>
          <a:off x="289034" y="788291"/>
          <a:ext cx="8548688" cy="4693920"/>
        </p:xfrm>
        <a:graphic>
          <a:graphicData uri="http://schemas.openxmlformats.org/drawingml/2006/table">
            <a:tbl>
              <a:tblPr firstRow="1" bandRow="1">
                <a:tableStyleId>{5C22544A-7EE6-4342-B048-85BDC9FD1C3A}</a:tableStyleId>
              </a:tblPr>
              <a:tblGrid>
                <a:gridCol w="4274344"/>
                <a:gridCol w="4274344"/>
              </a:tblGrid>
              <a:tr h="370840">
                <a:tc>
                  <a:txBody>
                    <a:bodyPr/>
                    <a:lstStyle/>
                    <a:p>
                      <a:r>
                        <a:rPr lang="en-US" sz="2600" dirty="0" smtClean="0">
                          <a:latin typeface="Arial" panose="020B0604020202020204" pitchFamily="34" charset="0"/>
                          <a:cs typeface="Arial" panose="020B0604020202020204" pitchFamily="34" charset="0"/>
                        </a:rPr>
                        <a:t>Issues</a:t>
                      </a:r>
                      <a:r>
                        <a:rPr lang="en-US" sz="2600" baseline="0" dirty="0" smtClean="0">
                          <a:latin typeface="Arial" panose="020B0604020202020204" pitchFamily="34" charset="0"/>
                          <a:cs typeface="Arial" panose="020B0604020202020204" pitchFamily="34" charset="0"/>
                        </a:rPr>
                        <a:t> Raised</a:t>
                      </a:r>
                      <a:endParaRPr lang="en-US" sz="2600" dirty="0">
                        <a:latin typeface="Arial" panose="020B0604020202020204" pitchFamily="34" charset="0"/>
                        <a:cs typeface="Arial" panose="020B0604020202020204" pitchFamily="34" charset="0"/>
                      </a:endParaRPr>
                    </a:p>
                  </a:txBody>
                  <a:tcPr/>
                </a:tc>
                <a:tc>
                  <a:txBody>
                    <a:bodyPr/>
                    <a:lstStyle/>
                    <a:p>
                      <a:r>
                        <a:rPr lang="en-US" sz="2600" dirty="0" smtClean="0">
                          <a:latin typeface="Arial" panose="020B0604020202020204" pitchFamily="34" charset="0"/>
                          <a:cs typeface="Arial" panose="020B0604020202020204" pitchFamily="34" charset="0"/>
                        </a:rPr>
                        <a:t>DTAC Comments</a:t>
                      </a:r>
                      <a:endParaRPr lang="en-US" sz="2600" dirty="0">
                        <a:latin typeface="Arial" panose="020B0604020202020204" pitchFamily="34" charset="0"/>
                        <a:cs typeface="Arial" panose="020B0604020202020204" pitchFamily="34" charset="0"/>
                      </a:endParaRPr>
                    </a:p>
                  </a:txBody>
                  <a:tcPr/>
                </a:tc>
              </a:tr>
              <a:tr h="370840">
                <a:tc>
                  <a:txBody>
                    <a:bodyPr/>
                    <a:lstStyle/>
                    <a:p>
                      <a:pPr marL="0" lvl="1" indent="0"/>
                      <a:r>
                        <a:rPr lang="en-US" altLang="en-US" sz="3000" b="1" dirty="0" smtClean="0">
                          <a:latin typeface="Arial" panose="020B0604020202020204" pitchFamily="34" charset="0"/>
                          <a:cs typeface="Arial" panose="020B0604020202020204" pitchFamily="34" charset="0"/>
                        </a:rPr>
                        <a:t>Concerns related to access to NAT in some donor service areas. </a:t>
                      </a:r>
                    </a:p>
                    <a:p>
                      <a:pPr marL="0" lvl="1" indent="0"/>
                      <a:endParaRPr lang="en-US" altLang="en-US" sz="3000" b="1" dirty="0" smtClean="0">
                        <a:latin typeface="Arial" panose="020B0604020202020204" pitchFamily="34" charset="0"/>
                        <a:cs typeface="Arial" panose="020B0604020202020204" pitchFamily="34" charset="0"/>
                      </a:endParaRPr>
                    </a:p>
                    <a:p>
                      <a:pPr marL="0" lvl="1" indent="0"/>
                      <a:r>
                        <a:rPr lang="en-US" altLang="en-US" sz="3000" b="1" dirty="0" smtClean="0">
                          <a:latin typeface="Arial" panose="020B0604020202020204" pitchFamily="34" charset="0"/>
                          <a:cs typeface="Arial" panose="020B0604020202020204" pitchFamily="34" charset="0"/>
                        </a:rPr>
                        <a:t>Could a NAT requirement lead to delayed donation or lost donors?</a:t>
                      </a:r>
                    </a:p>
                  </a:txBody>
                  <a:tcPr/>
                </a:tc>
                <a:tc>
                  <a:txBody>
                    <a:bodyPr/>
                    <a:lstStyle/>
                    <a:p>
                      <a:pPr marL="457200" indent="-45720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Most OPOs have capacity to perform NAT</a:t>
                      </a:r>
                    </a:p>
                    <a:p>
                      <a:pPr marL="457200" indent="-457200">
                        <a:buFont typeface="Arial" panose="020B0604020202020204" pitchFamily="34" charset="0"/>
                        <a:buChar char="•"/>
                      </a:pPr>
                      <a:r>
                        <a:rPr lang="en-US" sz="2800" baseline="0" dirty="0" smtClean="0">
                          <a:solidFill>
                            <a:schemeClr val="tx1"/>
                          </a:solidFill>
                          <a:latin typeface="Arial" panose="020B0604020202020204" pitchFamily="34" charset="0"/>
                          <a:cs typeface="Arial" panose="020B0604020202020204" pitchFamily="34" charset="0"/>
                        </a:rPr>
                        <a:t>A variety of process issues could result in delayed or lost donors</a:t>
                      </a:r>
                      <a:endParaRPr lang="en-US" sz="28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NAT Concerns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718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8943606"/>
              </p:ext>
            </p:extLst>
          </p:nvPr>
        </p:nvGraphicFramePr>
        <p:xfrm>
          <a:off x="289034" y="2104749"/>
          <a:ext cx="8548688" cy="1371600"/>
        </p:xfrm>
        <a:graphic>
          <a:graphicData uri="http://schemas.openxmlformats.org/drawingml/2006/table">
            <a:tbl>
              <a:tblPr firstRow="1" bandRow="1">
                <a:tableStyleId>{5C22544A-7EE6-4342-B048-85BDC9FD1C3A}</a:tableStyleId>
              </a:tblPr>
              <a:tblGrid>
                <a:gridCol w="2137172"/>
                <a:gridCol w="2137172"/>
                <a:gridCol w="2137172"/>
                <a:gridCol w="2137172"/>
              </a:tblGrid>
              <a:tr h="370840">
                <a:tc>
                  <a:txBody>
                    <a:bodyPr/>
                    <a:lstStyle/>
                    <a:p>
                      <a:r>
                        <a:rPr lang="en-US" sz="2400" dirty="0" smtClean="0"/>
                        <a:t>Year</a:t>
                      </a:r>
                      <a:endParaRPr lang="en-US" sz="2400" dirty="0"/>
                    </a:p>
                  </a:txBody>
                  <a:tcPr/>
                </a:tc>
                <a:tc>
                  <a:txBody>
                    <a:bodyPr/>
                    <a:lstStyle/>
                    <a:p>
                      <a:r>
                        <a:rPr lang="en-US" sz="2400" dirty="0" smtClean="0"/>
                        <a:t>HIV NAT</a:t>
                      </a:r>
                      <a:endParaRPr lang="en-US" sz="2400" dirty="0"/>
                    </a:p>
                  </a:txBody>
                  <a:tcPr/>
                </a:tc>
                <a:tc>
                  <a:txBody>
                    <a:bodyPr/>
                    <a:lstStyle/>
                    <a:p>
                      <a:r>
                        <a:rPr lang="en-US" sz="2400" dirty="0" smtClean="0"/>
                        <a:t>HBV NAT</a:t>
                      </a:r>
                      <a:endParaRPr lang="en-US" sz="2400" dirty="0"/>
                    </a:p>
                  </a:txBody>
                  <a:tcPr/>
                </a:tc>
                <a:tc>
                  <a:txBody>
                    <a:bodyPr/>
                    <a:lstStyle/>
                    <a:p>
                      <a:r>
                        <a:rPr lang="en-US" sz="2400" dirty="0" smtClean="0"/>
                        <a:t>HCV NAT</a:t>
                      </a:r>
                      <a:endParaRPr lang="en-US" sz="2400" dirty="0"/>
                    </a:p>
                  </a:txBody>
                  <a:tcPr/>
                </a:tc>
              </a:tr>
              <a:tr h="370840">
                <a:tc>
                  <a:txBody>
                    <a:bodyPr/>
                    <a:lstStyle/>
                    <a:p>
                      <a:r>
                        <a:rPr lang="en-US" sz="2400" dirty="0" smtClean="0"/>
                        <a:t>2008</a:t>
                      </a:r>
                      <a:endParaRPr lang="en-US" sz="2400" dirty="0"/>
                    </a:p>
                  </a:txBody>
                  <a:tcPr/>
                </a:tc>
                <a:tc>
                  <a:txBody>
                    <a:bodyPr/>
                    <a:lstStyle/>
                    <a:p>
                      <a:r>
                        <a:rPr lang="en-US" sz="2400" dirty="0" smtClean="0"/>
                        <a:t>44/58 (76%)</a:t>
                      </a:r>
                      <a:endParaRPr lang="en-US" sz="2400" dirty="0"/>
                    </a:p>
                  </a:txBody>
                  <a:tcPr/>
                </a:tc>
                <a:tc>
                  <a:txBody>
                    <a:bodyPr/>
                    <a:lstStyle/>
                    <a:p>
                      <a:r>
                        <a:rPr lang="en-US" sz="2400" dirty="0" smtClean="0"/>
                        <a:t>20/58 (34%)</a:t>
                      </a:r>
                      <a:endParaRPr lang="en-US" sz="2400" dirty="0"/>
                    </a:p>
                  </a:txBody>
                  <a:tcPr/>
                </a:tc>
                <a:tc>
                  <a:txBody>
                    <a:bodyPr/>
                    <a:lstStyle/>
                    <a:p>
                      <a:r>
                        <a:rPr lang="en-US" sz="2400" dirty="0" smtClean="0"/>
                        <a:t>40/58 (69%)</a:t>
                      </a:r>
                      <a:endParaRPr lang="en-US" sz="2400" dirty="0"/>
                    </a:p>
                  </a:txBody>
                  <a:tcPr/>
                </a:tc>
              </a:tr>
              <a:tr h="370840">
                <a:tc>
                  <a:txBody>
                    <a:bodyPr/>
                    <a:lstStyle/>
                    <a:p>
                      <a:r>
                        <a:rPr lang="en-US" sz="2400" dirty="0" smtClean="0"/>
                        <a:t>2010</a:t>
                      </a:r>
                      <a:endParaRPr lang="en-US" sz="2400" dirty="0"/>
                    </a:p>
                  </a:txBody>
                  <a:tcPr/>
                </a:tc>
                <a:tc>
                  <a:txBody>
                    <a:bodyPr/>
                    <a:lstStyle/>
                    <a:p>
                      <a:r>
                        <a:rPr lang="en-US" sz="2400" dirty="0" smtClean="0"/>
                        <a:t>56/57 (98%)</a:t>
                      </a:r>
                      <a:endParaRPr lang="en-US" sz="2400" dirty="0"/>
                    </a:p>
                  </a:txBody>
                  <a:tcPr/>
                </a:tc>
                <a:tc>
                  <a:txBody>
                    <a:bodyPr/>
                    <a:lstStyle/>
                    <a:p>
                      <a:r>
                        <a:rPr lang="en-US" sz="2400" dirty="0" smtClean="0"/>
                        <a:t>43/57 (75%)</a:t>
                      </a:r>
                      <a:endParaRPr lang="en-US" sz="2400" dirty="0"/>
                    </a:p>
                  </a:txBody>
                  <a:tcPr/>
                </a:tc>
                <a:tc>
                  <a:txBody>
                    <a:bodyPr/>
                    <a:lstStyle/>
                    <a:p>
                      <a:r>
                        <a:rPr lang="en-US" sz="2400" dirty="0" smtClean="0"/>
                        <a:t>55/57 (97%)</a:t>
                      </a:r>
                      <a:endParaRPr lang="en-US" sz="2400" dirty="0"/>
                    </a:p>
                  </a:txBody>
                  <a:tcPr/>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OPO NAT Survey Results</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289034" y="1128417"/>
            <a:ext cx="8548688" cy="954107"/>
          </a:xfrm>
          <a:prstGeom prst="rect">
            <a:avLst/>
          </a:prstGeom>
          <a:noFill/>
        </p:spPr>
        <p:txBody>
          <a:bodyPr wrap="square" rtlCol="0">
            <a:spAutoFit/>
          </a:bodyPr>
          <a:lstStyle/>
          <a:p>
            <a:r>
              <a:rPr lang="en-US" sz="2800" b="1" dirty="0" smtClean="0"/>
              <a:t>OPOs performing NAT for screening of potential deceased organ donors</a:t>
            </a:r>
            <a:endParaRPr lang="en-US" sz="2800" b="1" dirty="0"/>
          </a:p>
        </p:txBody>
      </p:sp>
      <p:sp>
        <p:nvSpPr>
          <p:cNvPr id="6" name="TextBox 5"/>
          <p:cNvSpPr txBox="1"/>
          <p:nvPr/>
        </p:nvSpPr>
        <p:spPr>
          <a:xfrm>
            <a:off x="289034" y="3476349"/>
            <a:ext cx="8548688" cy="1384995"/>
          </a:xfrm>
          <a:prstGeom prst="rect">
            <a:avLst/>
          </a:prstGeom>
          <a:noFill/>
        </p:spPr>
        <p:txBody>
          <a:bodyPr wrap="square" rtlCol="0">
            <a:spAutoFit/>
          </a:bodyPr>
          <a:lstStyle/>
          <a:p>
            <a:r>
              <a:rPr lang="en-US" sz="2800" b="1" dirty="0" smtClean="0"/>
              <a:t>OPOs performing NAT for screening of </a:t>
            </a:r>
            <a:r>
              <a:rPr lang="en-US" sz="2800" b="1" u="sng" dirty="0" smtClean="0"/>
              <a:t>all</a:t>
            </a:r>
            <a:r>
              <a:rPr lang="en-US" sz="2800" b="1" dirty="0" smtClean="0"/>
              <a:t> potential deceased organ donor, regardless of risk status</a:t>
            </a:r>
            <a:endParaRPr lang="en-US" sz="2800" b="1"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479010342"/>
              </p:ext>
            </p:extLst>
          </p:nvPr>
        </p:nvGraphicFramePr>
        <p:xfrm>
          <a:off x="289034" y="4738214"/>
          <a:ext cx="8548688" cy="1371600"/>
        </p:xfrm>
        <a:graphic>
          <a:graphicData uri="http://schemas.openxmlformats.org/drawingml/2006/table">
            <a:tbl>
              <a:tblPr firstRow="1" bandRow="1">
                <a:tableStyleId>{21E4AEA4-8DFA-4A89-87EB-49C32662AFE0}</a:tableStyleId>
              </a:tblPr>
              <a:tblGrid>
                <a:gridCol w="2137172"/>
                <a:gridCol w="2137172"/>
                <a:gridCol w="2137172"/>
                <a:gridCol w="2137172"/>
              </a:tblGrid>
              <a:tr h="401345">
                <a:tc>
                  <a:txBody>
                    <a:bodyPr/>
                    <a:lstStyle/>
                    <a:p>
                      <a:r>
                        <a:rPr lang="en-US" sz="2400" dirty="0" smtClean="0"/>
                        <a:t>Year</a:t>
                      </a:r>
                      <a:endParaRPr lang="en-US" sz="2400" dirty="0"/>
                    </a:p>
                  </a:txBody>
                  <a:tcPr/>
                </a:tc>
                <a:tc>
                  <a:txBody>
                    <a:bodyPr/>
                    <a:lstStyle/>
                    <a:p>
                      <a:r>
                        <a:rPr lang="en-US" sz="2400" dirty="0" smtClean="0"/>
                        <a:t>HIV NAT</a:t>
                      </a:r>
                      <a:endParaRPr lang="en-US" sz="2400" dirty="0"/>
                    </a:p>
                  </a:txBody>
                  <a:tcPr/>
                </a:tc>
                <a:tc>
                  <a:txBody>
                    <a:bodyPr/>
                    <a:lstStyle/>
                    <a:p>
                      <a:r>
                        <a:rPr lang="en-US" sz="2400" dirty="0" smtClean="0"/>
                        <a:t>HBV NAT</a:t>
                      </a:r>
                      <a:endParaRPr lang="en-US" sz="2400" dirty="0"/>
                    </a:p>
                  </a:txBody>
                  <a:tcPr/>
                </a:tc>
                <a:tc>
                  <a:txBody>
                    <a:bodyPr/>
                    <a:lstStyle/>
                    <a:p>
                      <a:r>
                        <a:rPr lang="en-US" sz="2400" dirty="0" smtClean="0"/>
                        <a:t>HCV NAT</a:t>
                      </a:r>
                      <a:endParaRPr lang="en-US" sz="2400" dirty="0"/>
                    </a:p>
                  </a:txBody>
                  <a:tcPr/>
                </a:tc>
              </a:tr>
              <a:tr h="370840">
                <a:tc>
                  <a:txBody>
                    <a:bodyPr/>
                    <a:lstStyle/>
                    <a:p>
                      <a:r>
                        <a:rPr lang="en-US" sz="2400" dirty="0" smtClean="0"/>
                        <a:t>2008</a:t>
                      </a:r>
                      <a:endParaRPr lang="en-US" sz="2400" dirty="0"/>
                    </a:p>
                  </a:txBody>
                  <a:tcPr/>
                </a:tc>
                <a:tc>
                  <a:txBody>
                    <a:bodyPr/>
                    <a:lstStyle/>
                    <a:p>
                      <a:r>
                        <a:rPr lang="en-US" sz="2400" dirty="0" smtClean="0"/>
                        <a:t>30/58 (52%)</a:t>
                      </a:r>
                      <a:endParaRPr lang="en-US" sz="2400" dirty="0"/>
                    </a:p>
                  </a:txBody>
                  <a:tcPr/>
                </a:tc>
                <a:tc>
                  <a:txBody>
                    <a:bodyPr/>
                    <a:lstStyle/>
                    <a:p>
                      <a:r>
                        <a:rPr lang="en-US" sz="2400" dirty="0" smtClean="0"/>
                        <a:t>14/58 (24%)</a:t>
                      </a:r>
                      <a:endParaRPr lang="en-US" sz="2400" dirty="0"/>
                    </a:p>
                  </a:txBody>
                  <a:tcPr/>
                </a:tc>
                <a:tc>
                  <a:txBody>
                    <a:bodyPr/>
                    <a:lstStyle/>
                    <a:p>
                      <a:r>
                        <a:rPr lang="en-US" sz="2400" dirty="0" smtClean="0"/>
                        <a:t>28/58 (48%)</a:t>
                      </a:r>
                      <a:endParaRPr lang="en-US" sz="2400" dirty="0"/>
                    </a:p>
                  </a:txBody>
                  <a:tcPr/>
                </a:tc>
              </a:tr>
              <a:tr h="370840">
                <a:tc>
                  <a:txBody>
                    <a:bodyPr/>
                    <a:lstStyle/>
                    <a:p>
                      <a:r>
                        <a:rPr lang="en-US" sz="2400" dirty="0" smtClean="0"/>
                        <a:t>2010</a:t>
                      </a:r>
                      <a:endParaRPr lang="en-US" sz="2400" dirty="0"/>
                    </a:p>
                  </a:txBody>
                  <a:tcPr/>
                </a:tc>
                <a:tc>
                  <a:txBody>
                    <a:bodyPr/>
                    <a:lstStyle/>
                    <a:p>
                      <a:r>
                        <a:rPr lang="en-US" sz="2400" dirty="0" smtClean="0"/>
                        <a:t>39/57 (68%)</a:t>
                      </a:r>
                      <a:endParaRPr lang="en-US" sz="2400" dirty="0"/>
                    </a:p>
                  </a:txBody>
                  <a:tcPr/>
                </a:tc>
                <a:tc>
                  <a:txBody>
                    <a:bodyPr/>
                    <a:lstStyle/>
                    <a:p>
                      <a:r>
                        <a:rPr lang="en-US" sz="2400" dirty="0" smtClean="0"/>
                        <a:t>30/57 (53%)</a:t>
                      </a:r>
                      <a:endParaRPr lang="en-US" sz="2400" dirty="0"/>
                    </a:p>
                  </a:txBody>
                  <a:tcPr/>
                </a:tc>
                <a:tc>
                  <a:txBody>
                    <a:bodyPr/>
                    <a:lstStyle/>
                    <a:p>
                      <a:r>
                        <a:rPr lang="en-US" sz="2400" dirty="0" smtClean="0"/>
                        <a:t>39/57 (68%)</a:t>
                      </a:r>
                      <a:endParaRPr lang="en-US" sz="2400" dirty="0"/>
                    </a:p>
                  </a:txBody>
                  <a:tcPr/>
                </a:tc>
              </a:tr>
            </a:tbl>
          </a:graphicData>
        </a:graphic>
      </p:graphicFrame>
    </p:spTree>
    <p:extLst>
      <p:ext uri="{BB962C8B-B14F-4D97-AF65-F5344CB8AC3E}">
        <p14:creationId xmlns:p14="http://schemas.microsoft.com/office/powerpoint/2010/main" val="149353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3807212"/>
              </p:ext>
            </p:extLst>
          </p:nvPr>
        </p:nvGraphicFramePr>
        <p:xfrm>
          <a:off x="289034" y="1007241"/>
          <a:ext cx="8548688" cy="4779947"/>
        </p:xfrm>
        <a:graphic>
          <a:graphicData uri="http://schemas.openxmlformats.org/drawingml/2006/table">
            <a:tbl>
              <a:tblPr firstRow="1" bandRow="1">
                <a:tableStyleId>{5C22544A-7EE6-4342-B048-85BDC9FD1C3A}</a:tableStyleId>
              </a:tblPr>
              <a:tblGrid>
                <a:gridCol w="4274344"/>
                <a:gridCol w="4274344"/>
              </a:tblGrid>
              <a:tr h="550210">
                <a:tc>
                  <a:txBody>
                    <a:bodyPr/>
                    <a:lstStyle/>
                    <a:p>
                      <a:r>
                        <a:rPr lang="en-US" sz="2600" dirty="0" smtClean="0">
                          <a:latin typeface="Arial" panose="020B0604020202020204" pitchFamily="34" charset="0"/>
                          <a:cs typeface="Arial" panose="020B0604020202020204" pitchFamily="34" charset="0"/>
                        </a:rPr>
                        <a:t>Issues</a:t>
                      </a:r>
                      <a:r>
                        <a:rPr lang="en-US" sz="2600" baseline="0" dirty="0" smtClean="0">
                          <a:latin typeface="Arial" panose="020B0604020202020204" pitchFamily="34" charset="0"/>
                          <a:cs typeface="Arial" panose="020B0604020202020204" pitchFamily="34" charset="0"/>
                        </a:rPr>
                        <a:t> Raised</a:t>
                      </a:r>
                      <a:endParaRPr lang="en-US" sz="2600" dirty="0">
                        <a:latin typeface="Arial" panose="020B0604020202020204" pitchFamily="34" charset="0"/>
                        <a:cs typeface="Arial" panose="020B0604020202020204" pitchFamily="34" charset="0"/>
                      </a:endParaRPr>
                    </a:p>
                  </a:txBody>
                  <a:tcPr/>
                </a:tc>
                <a:tc>
                  <a:txBody>
                    <a:bodyPr/>
                    <a:lstStyle/>
                    <a:p>
                      <a:r>
                        <a:rPr lang="en-US" sz="2600" dirty="0" smtClean="0">
                          <a:latin typeface="Arial" panose="020B0604020202020204" pitchFamily="34" charset="0"/>
                          <a:cs typeface="Arial" panose="020B0604020202020204" pitchFamily="34" charset="0"/>
                        </a:rPr>
                        <a:t>DTAC Comments</a:t>
                      </a:r>
                      <a:endParaRPr lang="en-US" sz="2600" dirty="0">
                        <a:latin typeface="Arial" panose="020B0604020202020204" pitchFamily="34" charset="0"/>
                        <a:cs typeface="Arial" panose="020B0604020202020204" pitchFamily="34" charset="0"/>
                      </a:endParaRPr>
                    </a:p>
                  </a:txBody>
                  <a:tcPr/>
                </a:tc>
              </a:tr>
              <a:tr h="4229737">
                <a:tc>
                  <a:txBody>
                    <a:bodyPr/>
                    <a:lstStyle/>
                    <a:p>
                      <a:pPr>
                        <a:defRPr/>
                      </a:pPr>
                      <a:r>
                        <a:rPr lang="en-US" sz="3000" b="1" dirty="0" smtClean="0">
                          <a:latin typeface="Arial" panose="020B0604020202020204" pitchFamily="34" charset="0"/>
                          <a:cs typeface="Arial" panose="020B0604020202020204" pitchFamily="34" charset="0"/>
                        </a:rPr>
                        <a:t>Increased</a:t>
                      </a:r>
                      <a:r>
                        <a:rPr lang="en-US" sz="3000" b="1" baseline="0" dirty="0" smtClean="0">
                          <a:latin typeface="Arial" panose="020B0604020202020204" pitchFamily="34" charset="0"/>
                          <a:cs typeface="Arial" panose="020B0604020202020204" pitchFamily="34" charset="0"/>
                        </a:rPr>
                        <a:t> false positives in low prevalence population with organ wastage </a:t>
                      </a:r>
                      <a:r>
                        <a:rPr lang="en-US" sz="3000" b="1" dirty="0" smtClean="0">
                          <a:latin typeface="Arial" panose="020B0604020202020204" pitchFamily="34" charset="0"/>
                          <a:cs typeface="Arial" panose="020B0604020202020204" pitchFamily="34" charset="0"/>
                        </a:rPr>
                        <a:t>(e.g. pediatric donors)</a:t>
                      </a:r>
                    </a:p>
                  </a:txBody>
                  <a:tcPr/>
                </a:tc>
                <a:tc>
                  <a:txBody>
                    <a:bodyPr/>
                    <a:lstStyle/>
                    <a:p>
                      <a:pPr marL="0" indent="0">
                        <a:buFont typeface="Arial" panose="020B0604020202020204" pitchFamily="34" charset="0"/>
                        <a:buNone/>
                      </a:pPr>
                      <a:r>
                        <a:rPr lang="en-US" sz="2400" dirty="0" smtClean="0"/>
                        <a:t>OPO Committee supported universal</a:t>
                      </a:r>
                      <a:r>
                        <a:rPr lang="en-US" sz="2400" baseline="0" dirty="0" smtClean="0"/>
                        <a:t> HCV NAT,</a:t>
                      </a:r>
                      <a:r>
                        <a:rPr lang="en-US" sz="2400" dirty="0" smtClean="0"/>
                        <a:t> suggesting:</a:t>
                      </a:r>
                    </a:p>
                    <a:p>
                      <a:pPr marL="342900" indent="-342900">
                        <a:buFont typeface="Arial" panose="020B0604020202020204" pitchFamily="34" charset="0"/>
                        <a:buChar char="•"/>
                      </a:pPr>
                      <a:r>
                        <a:rPr lang="en-US" sz="2400" dirty="0" smtClean="0"/>
                        <a:t>danger in assuming</a:t>
                      </a:r>
                      <a:r>
                        <a:rPr lang="en-US" sz="2400" baseline="0" dirty="0" smtClean="0"/>
                        <a:t> </a:t>
                      </a:r>
                      <a:r>
                        <a:rPr lang="en-US" sz="2400" dirty="0" smtClean="0"/>
                        <a:t>that a sub-group of potential donors be assumed as “no increased risk” and allow for exemption from testing requirements. </a:t>
                      </a:r>
                    </a:p>
                    <a:p>
                      <a:pPr marL="0" indent="0">
                        <a:buFont typeface="Arial" panose="020B0604020202020204" pitchFamily="34" charset="0"/>
                        <a:buNone/>
                      </a:pPr>
                      <a:endParaRPr lang="en-US" sz="2400" dirty="0" smtClean="0">
                        <a:solidFill>
                          <a:schemeClr val="accent6"/>
                        </a:solidFill>
                      </a:endParaRPr>
                    </a:p>
                    <a:p>
                      <a:pPr marL="0" indent="0" algn="ctr">
                        <a:buFont typeface="Arial" panose="020B0604020202020204" pitchFamily="34" charset="0"/>
                        <a:buNone/>
                      </a:pPr>
                      <a:r>
                        <a:rPr lang="en-US" sz="2400" b="1" dirty="0" smtClean="0">
                          <a:solidFill>
                            <a:schemeClr val="tx1"/>
                          </a:solidFill>
                        </a:rPr>
                        <a:t>Final Rule does not</a:t>
                      </a:r>
                      <a:r>
                        <a:rPr lang="en-US" sz="2400" b="1" baseline="0" dirty="0" smtClean="0">
                          <a:solidFill>
                            <a:schemeClr val="tx1"/>
                          </a:solidFill>
                        </a:rPr>
                        <a:t> allow for the exclusion of any specific group</a:t>
                      </a:r>
                      <a:endParaRPr lang="en-US" sz="2400" b="1"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NAT Concerns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183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9149" y="1192696"/>
            <a:ext cx="8890988" cy="5348186"/>
          </a:xfrm>
        </p:spPr>
        <p:txBody>
          <a:bodyPr>
            <a:noAutofit/>
          </a:bodyPr>
          <a:lstStyle/>
          <a:p>
            <a:pPr>
              <a:spcBef>
                <a:spcPts val="0"/>
              </a:spcBef>
            </a:pPr>
            <a:r>
              <a:rPr lang="en-US" sz="2600" b="1" dirty="0" smtClean="0">
                <a:solidFill>
                  <a:srgbClr val="001B37"/>
                </a:solidFill>
                <a:latin typeface="Arial" panose="020B0604020202020204" pitchFamily="34" charset="0"/>
                <a:cs typeface="Arial" panose="020B0604020202020204" pitchFamily="34" charset="0"/>
              </a:rPr>
              <a:t>Proportion of false positives depends on incidence in population</a:t>
            </a:r>
          </a:p>
          <a:p>
            <a:pPr>
              <a:spcBef>
                <a:spcPts val="0"/>
              </a:spcBef>
            </a:pPr>
            <a:r>
              <a:rPr lang="en-US" sz="2600" b="1" dirty="0" smtClean="0">
                <a:solidFill>
                  <a:srgbClr val="001B37"/>
                </a:solidFill>
                <a:latin typeface="Arial" panose="020B0604020202020204" pitchFamily="34" charset="0"/>
                <a:cs typeface="Arial" panose="020B0604020202020204" pitchFamily="34" charset="0"/>
              </a:rPr>
              <a:t>Further testing to clarify initial results rarely practical in deceased donors</a:t>
            </a:r>
          </a:p>
          <a:p>
            <a:pPr>
              <a:spcBef>
                <a:spcPts val="0"/>
              </a:spcBef>
            </a:pPr>
            <a:r>
              <a:rPr lang="en-US" sz="2600" dirty="0" smtClean="0">
                <a:latin typeface="Arial" panose="020B0604020202020204" pitchFamily="34" charset="0"/>
                <a:cs typeface="Arial" panose="020B0604020202020204" pitchFamily="34" charset="0"/>
              </a:rPr>
              <a:t>Labs and test package inserts report an </a:t>
            </a:r>
            <a:r>
              <a:rPr lang="en-US" sz="2600" u="sng" dirty="0" smtClean="0">
                <a:latin typeface="Arial" panose="020B0604020202020204" pitchFamily="34" charset="0"/>
                <a:cs typeface="Arial" panose="020B0604020202020204" pitchFamily="34" charset="0"/>
              </a:rPr>
              <a:t>extremely low incidence</a:t>
            </a:r>
            <a:r>
              <a:rPr lang="en-US" sz="2600" dirty="0" smtClean="0">
                <a:latin typeface="Arial" panose="020B0604020202020204" pitchFamily="34" charset="0"/>
                <a:cs typeface="Arial" panose="020B0604020202020204" pitchFamily="34" charset="0"/>
              </a:rPr>
              <a:t> of false positive rates. </a:t>
            </a:r>
          </a:p>
          <a:p>
            <a:pPr>
              <a:spcBef>
                <a:spcPts val="0"/>
              </a:spcBef>
            </a:pPr>
            <a:r>
              <a:rPr lang="en-US" sz="2600" b="1" dirty="0" smtClean="0">
                <a:solidFill>
                  <a:srgbClr val="001B37"/>
                </a:solidFill>
                <a:latin typeface="Arial" panose="020B0604020202020204" pitchFamily="34" charset="0"/>
                <a:cs typeface="Arial" panose="020B0604020202020204" pitchFamily="34" charset="0"/>
              </a:rPr>
              <a:t>9179 NAT (HIV/HCV) runs in organ or tissue donors</a:t>
            </a:r>
          </a:p>
          <a:p>
            <a:pPr lvl="1">
              <a:spcBef>
                <a:spcPts val="0"/>
              </a:spcBef>
            </a:pPr>
            <a:r>
              <a:rPr lang="en-US" sz="2600" b="1" dirty="0" smtClean="0">
                <a:solidFill>
                  <a:srgbClr val="001B37"/>
                </a:solidFill>
                <a:latin typeface="Arial" panose="020B0604020202020204" pitchFamily="34" charset="0"/>
                <a:cs typeface="Arial" panose="020B0604020202020204" pitchFamily="34" charset="0"/>
              </a:rPr>
              <a:t>0.9% initially reactive but not repeatable</a:t>
            </a:r>
          </a:p>
          <a:p>
            <a:pPr lvl="1">
              <a:spcBef>
                <a:spcPts val="0"/>
              </a:spcBef>
            </a:pPr>
            <a:r>
              <a:rPr lang="en-US" sz="2600" b="1" dirty="0" smtClean="0">
                <a:solidFill>
                  <a:srgbClr val="001B37"/>
                </a:solidFill>
                <a:latin typeface="Arial" panose="020B0604020202020204" pitchFamily="34" charset="0"/>
                <a:cs typeface="Arial" panose="020B0604020202020204" pitchFamily="34" charset="0"/>
              </a:rPr>
              <a:t>0.04% reactive but not discriminated</a:t>
            </a:r>
          </a:p>
          <a:p>
            <a:pPr lvl="1">
              <a:spcBef>
                <a:spcPts val="0"/>
              </a:spcBef>
            </a:pPr>
            <a:r>
              <a:rPr lang="en-US" sz="2600" b="1" dirty="0" smtClean="0">
                <a:solidFill>
                  <a:srgbClr val="001B37"/>
                </a:solidFill>
                <a:latin typeface="Arial" panose="020B0604020202020204" pitchFamily="34" charset="0"/>
                <a:cs typeface="Arial" panose="020B0604020202020204" pitchFamily="34" charset="0"/>
              </a:rPr>
              <a:t>0.001% inhibitors and could not be amplified</a:t>
            </a:r>
          </a:p>
          <a:p>
            <a:pPr lvl="1">
              <a:spcBef>
                <a:spcPts val="0"/>
              </a:spcBef>
            </a:pPr>
            <a:r>
              <a:rPr lang="en-US" sz="2600" b="1" dirty="0" smtClean="0">
                <a:solidFill>
                  <a:srgbClr val="001B37"/>
                </a:solidFill>
                <a:latin typeface="Arial" panose="020B0604020202020204" pitchFamily="34" charset="0"/>
                <a:cs typeface="Arial" panose="020B0604020202020204" pitchFamily="34" charset="0"/>
              </a:rPr>
              <a:t>3 (0.03%) NAT reactive and </a:t>
            </a:r>
            <a:r>
              <a:rPr lang="en-US" sz="2600" b="1" dirty="0" err="1" smtClean="0">
                <a:solidFill>
                  <a:srgbClr val="001B37"/>
                </a:solidFill>
                <a:latin typeface="Arial" panose="020B0604020202020204" pitchFamily="34" charset="0"/>
                <a:cs typeface="Arial" panose="020B0604020202020204" pitchFamily="34" charset="0"/>
              </a:rPr>
              <a:t>seronegative</a:t>
            </a:r>
            <a:r>
              <a:rPr lang="en-US" sz="2600" b="1" dirty="0" smtClean="0">
                <a:solidFill>
                  <a:srgbClr val="001B37"/>
                </a:solidFill>
                <a:latin typeface="Arial" panose="020B0604020202020204" pitchFamily="34" charset="0"/>
                <a:cs typeface="Arial" panose="020B0604020202020204" pitchFamily="34" charset="0"/>
              </a:rPr>
              <a:t> for HIV-1, HCV</a:t>
            </a:r>
          </a:p>
        </p:txBody>
      </p:sp>
      <p:sp>
        <p:nvSpPr>
          <p:cNvPr id="3" name="Title 2"/>
          <p:cNvSpPr>
            <a:spLocks noGrp="1"/>
          </p:cNvSpPr>
          <p:nvPr>
            <p:ph type="title"/>
          </p:nvPr>
        </p:nvSpPr>
        <p:spPr>
          <a:xfrm>
            <a:off x="289034" y="156310"/>
            <a:ext cx="8741103" cy="589323"/>
          </a:xfrm>
        </p:spPr>
        <p:txBody>
          <a:bodyPr/>
          <a:lstStyle/>
          <a:p>
            <a:r>
              <a:rPr lang="en-US" dirty="0" smtClean="0">
                <a:latin typeface="Arial" panose="020B0604020202020204" pitchFamily="34" charset="0"/>
                <a:cs typeface="Arial" panose="020B0604020202020204" pitchFamily="34" charset="0"/>
              </a:rPr>
              <a:t>False positive NAT results</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1596645" y="5978838"/>
            <a:ext cx="5975995" cy="307777"/>
          </a:xfrm>
          <a:prstGeom prst="rect">
            <a:avLst/>
          </a:prstGeom>
          <a:noFill/>
        </p:spPr>
        <p:txBody>
          <a:bodyPr wrap="none" rtlCol="0">
            <a:spAutoFit/>
          </a:bodyPr>
          <a:lstStyle/>
          <a:p>
            <a:r>
              <a:rPr lang="en-US" sz="1400" dirty="0" smtClean="0"/>
              <a:t>Personal communication, Marek </a:t>
            </a:r>
            <a:r>
              <a:rPr lang="en-US" sz="1400" dirty="0" err="1" smtClean="0"/>
              <a:t>Nowicki</a:t>
            </a:r>
            <a:r>
              <a:rPr lang="en-US" sz="1400" dirty="0" smtClean="0"/>
              <a:t>, Nat Institute of Transplantation</a:t>
            </a:r>
            <a:endParaRPr lang="en-US" sz="1400" dirty="0"/>
          </a:p>
        </p:txBody>
      </p:sp>
    </p:spTree>
    <p:extLst>
      <p:ext uri="{BB962C8B-B14F-4D97-AF65-F5344CB8AC3E}">
        <p14:creationId xmlns:p14="http://schemas.microsoft.com/office/powerpoint/2010/main" val="800794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5264641"/>
              </p:ext>
            </p:extLst>
          </p:nvPr>
        </p:nvGraphicFramePr>
        <p:xfrm>
          <a:off x="289034" y="1118556"/>
          <a:ext cx="8548688" cy="4405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HCV donor-derived infection Jan 2008 to October 2013</a:t>
            </a:r>
            <a:endParaRPr lang="en-US" sz="3200" dirty="0">
              <a:latin typeface="Arial" panose="020B0604020202020204" pitchFamily="34" charset="0"/>
              <a:cs typeface="Arial" panose="020B0604020202020204" pitchFamily="34" charset="0"/>
            </a:endParaRPr>
          </a:p>
        </p:txBody>
      </p:sp>
      <p:sp>
        <p:nvSpPr>
          <p:cNvPr id="2" name="TextBox 1"/>
          <p:cNvSpPr txBox="1"/>
          <p:nvPr/>
        </p:nvSpPr>
        <p:spPr>
          <a:xfrm>
            <a:off x="2598821" y="6472989"/>
            <a:ext cx="4373120" cy="276999"/>
          </a:xfrm>
          <a:prstGeom prst="rect">
            <a:avLst/>
          </a:prstGeom>
          <a:noFill/>
        </p:spPr>
        <p:txBody>
          <a:bodyPr wrap="none" rtlCol="0">
            <a:spAutoFit/>
          </a:bodyPr>
          <a:lstStyle/>
          <a:p>
            <a:r>
              <a:rPr lang="en-US" sz="1200" dirty="0" smtClean="0"/>
              <a:t>DTAC Experience with Donor Hepatitis C Testing; WTC 2014 </a:t>
            </a:r>
            <a:endParaRPr lang="en-US" sz="1200" dirty="0"/>
          </a:p>
        </p:txBody>
      </p:sp>
    </p:spTree>
    <p:extLst>
      <p:ext uri="{BB962C8B-B14F-4D97-AF65-F5344CB8AC3E}">
        <p14:creationId xmlns:p14="http://schemas.microsoft.com/office/powerpoint/2010/main" val="3182773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03338"/>
            <a:ext cx="8548688" cy="4822825"/>
          </a:xfrm>
        </p:spPr>
        <p:txBody>
          <a:bodyPr>
            <a:normAutofit lnSpcReduction="10000"/>
          </a:bodyPr>
          <a:lstStyle/>
          <a:p>
            <a:pPr>
              <a:defRPr/>
            </a:pPr>
            <a:r>
              <a:rPr lang="en-US" sz="2700" dirty="0" smtClean="0">
                <a:latin typeface="Arial" panose="020B0604020202020204" pitchFamily="34" charset="0"/>
                <a:cs typeface="Arial" panose="020B0604020202020204" pitchFamily="34" charset="0"/>
              </a:rPr>
              <a:t>June 2013- US Public Health Service released new PHS Guideline that now include Hepatitis B (HBV) and Hepatitis C (HCV)  in addition to HIV</a:t>
            </a:r>
          </a:p>
          <a:p>
            <a:pPr>
              <a:defRPr/>
            </a:pPr>
            <a:r>
              <a:rPr lang="en-US" sz="2700" dirty="0" smtClean="0">
                <a:latin typeface="Arial" panose="020B0604020202020204" pitchFamily="34" charset="0"/>
                <a:cs typeface="Arial" panose="020B0604020202020204" pitchFamily="34" charset="0"/>
              </a:rPr>
              <a:t>The </a:t>
            </a:r>
            <a:r>
              <a:rPr lang="en-US" sz="2700" dirty="0">
                <a:latin typeface="Arial" panose="020B0604020202020204" pitchFamily="34" charset="0"/>
                <a:cs typeface="Arial" panose="020B0604020202020204" pitchFamily="34" charset="0"/>
              </a:rPr>
              <a:t>Final Rule, §121.4 (OPTN policies: Secretarial review and appeals</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notes that the OPTN Board </a:t>
            </a:r>
            <a:r>
              <a:rPr lang="en-US" sz="2700" dirty="0" smtClean="0">
                <a:latin typeface="Arial" panose="020B0604020202020204" pitchFamily="34" charset="0"/>
                <a:cs typeface="Arial" panose="020B0604020202020204" pitchFamily="34" charset="0"/>
              </a:rPr>
              <a:t>is </a:t>
            </a:r>
            <a:r>
              <a:rPr lang="en-US" sz="2700" dirty="0">
                <a:latin typeface="Arial" panose="020B0604020202020204" pitchFamily="34" charset="0"/>
                <a:cs typeface="Arial" panose="020B0604020202020204" pitchFamily="34" charset="0"/>
              </a:rPr>
              <a:t>responsible for developing policies </a:t>
            </a:r>
            <a:r>
              <a:rPr lang="en-US" sz="2700" b="1" dirty="0" smtClean="0">
                <a:latin typeface="Arial" panose="020B0604020202020204" pitchFamily="34" charset="0"/>
                <a:cs typeface="Arial" panose="020B0604020202020204" pitchFamily="34" charset="0"/>
              </a:rPr>
              <a:t>consistent </a:t>
            </a:r>
            <a:r>
              <a:rPr lang="en-US" sz="2700" b="1" dirty="0">
                <a:latin typeface="Arial" panose="020B0604020202020204" pitchFamily="34" charset="0"/>
                <a:cs typeface="Arial" panose="020B0604020202020204" pitchFamily="34" charset="0"/>
              </a:rPr>
              <a:t>with recommendations</a:t>
            </a:r>
            <a:r>
              <a:rPr lang="en-US" sz="2700" dirty="0">
                <a:latin typeface="Arial" panose="020B0604020202020204" pitchFamily="34" charset="0"/>
                <a:cs typeface="Arial" panose="020B0604020202020204" pitchFamily="34" charset="0"/>
              </a:rPr>
              <a:t> of the CDC to test potential organ donors and </a:t>
            </a:r>
            <a:r>
              <a:rPr lang="en-US" sz="2700" dirty="0" smtClean="0">
                <a:latin typeface="Arial" panose="020B0604020202020204" pitchFamily="34" charset="0"/>
                <a:cs typeface="Arial" panose="020B0604020202020204" pitchFamily="34" charset="0"/>
              </a:rPr>
              <a:t>follow </a:t>
            </a:r>
            <a:r>
              <a:rPr lang="en-US" sz="2700" dirty="0">
                <a:latin typeface="Arial" panose="020B0604020202020204" pitchFamily="34" charset="0"/>
                <a:cs typeface="Arial" panose="020B0604020202020204" pitchFamily="34" charset="0"/>
              </a:rPr>
              <a:t>transplant recipients to prevent the spread of infectious disease. </a:t>
            </a:r>
            <a:endParaRPr lang="en-US" sz="2700" dirty="0" smtClean="0">
              <a:latin typeface="Arial" panose="020B0604020202020204" pitchFamily="34" charset="0"/>
              <a:cs typeface="Arial" panose="020B0604020202020204" pitchFamily="34" charset="0"/>
            </a:endParaRPr>
          </a:p>
          <a:p>
            <a:pPr>
              <a:defRPr/>
            </a:pPr>
            <a:r>
              <a:rPr lang="en-US" sz="2700" dirty="0" smtClean="0">
                <a:latin typeface="Arial" panose="020B0604020202020204" pitchFamily="34" charset="0"/>
                <a:cs typeface="Arial" panose="020B0604020202020204" pitchFamily="34" charset="0"/>
              </a:rPr>
              <a:t>Current policies are not consistent with new PHS Guideline</a:t>
            </a:r>
          </a:p>
          <a:p>
            <a:pPr marL="0" indent="0">
              <a:buFont typeface="Wingdings" panose="05000000000000000000" pitchFamily="2" charset="2"/>
              <a:buNone/>
              <a:defRPr/>
            </a:pPr>
            <a:endParaRPr lang="en-US" dirty="0"/>
          </a:p>
        </p:txBody>
      </p:sp>
      <p:sp>
        <p:nvSpPr>
          <p:cNvPr id="5123"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The Problem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96538"/>
            <a:ext cx="8548688" cy="4738255"/>
          </a:xfrm>
        </p:spPr>
        <p:txBody>
          <a:bodyPr>
            <a:normAutofit/>
          </a:bodyPr>
          <a:lstStyle/>
          <a:p>
            <a:pPr>
              <a:defRPr/>
            </a:pPr>
            <a:r>
              <a:rPr lang="en-US" dirty="0" smtClean="0">
                <a:latin typeface="Arial" panose="020B0604020202020204" pitchFamily="34" charset="0"/>
                <a:cs typeface="Arial" panose="020B0604020202020204" pitchFamily="34" charset="0"/>
              </a:rPr>
              <a:t>Timeline for implementation: OPOs and transplant hospitals need time to develop new internal procedures and testing protocols.</a:t>
            </a:r>
          </a:p>
          <a:p>
            <a:pPr>
              <a:defRPr/>
            </a:pPr>
            <a:r>
              <a:rPr lang="en-US" dirty="0" smtClean="0">
                <a:latin typeface="Arial" panose="020B0604020202020204" pitchFamily="34" charset="0"/>
                <a:cs typeface="Arial" panose="020B0604020202020204" pitchFamily="34" charset="0"/>
              </a:rPr>
              <a:t>Hemodialysis as an increased risk factor for HCV only</a:t>
            </a:r>
          </a:p>
          <a:p>
            <a:pPr>
              <a:defRPr/>
            </a:pPr>
            <a:r>
              <a:rPr lang="en-US" dirty="0" smtClean="0">
                <a:latin typeface="Arial" panose="020B0604020202020204" pitchFamily="34" charset="0"/>
                <a:cs typeface="Arial" panose="020B0604020202020204" pitchFamily="34" charset="0"/>
              </a:rPr>
              <a:t>Education materials for patients considering increased risk organs</a:t>
            </a:r>
          </a:p>
          <a:p>
            <a:pPr>
              <a:defRPr/>
            </a:pPr>
            <a:r>
              <a:rPr lang="en-US" dirty="0" smtClean="0">
                <a:latin typeface="Arial" panose="020B0604020202020204" pitchFamily="34" charset="0"/>
                <a:cs typeface="Arial" panose="020B0604020202020204" pitchFamily="34" charset="0"/>
              </a:rPr>
              <a:t>How to handle recipient consent if potential living donor meets increased risk criteria</a:t>
            </a:r>
          </a:p>
          <a:p>
            <a:pPr>
              <a:defRPr/>
            </a:pPr>
            <a:endParaRPr lang="en-US" dirty="0"/>
          </a:p>
        </p:txBody>
      </p:sp>
      <p:sp>
        <p:nvSpPr>
          <p:cNvPr id="11267"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Additional Comment Themes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7505285"/>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sp>
        <p:nvSpPr>
          <p:cNvPr id="2" name="TextBox 1"/>
          <p:cNvSpPr txBox="1"/>
          <p:nvPr/>
        </p:nvSpPr>
        <p:spPr>
          <a:xfrm>
            <a:off x="2514599" y="5029200"/>
            <a:ext cx="1600201" cy="369332"/>
          </a:xfrm>
          <a:prstGeom prst="rect">
            <a:avLst/>
          </a:prstGeom>
          <a:noFill/>
        </p:spPr>
        <p:txBody>
          <a:bodyPr wrap="square" rtlCol="0">
            <a:spAutoFit/>
          </a:bodyPr>
          <a:lstStyle/>
          <a:p>
            <a:r>
              <a:rPr lang="en-US" sz="1800" b="1" dirty="0" smtClean="0"/>
              <a:t>4,950/17,885</a:t>
            </a:r>
            <a:endParaRPr lang="en-US" sz="1800" b="1" dirty="0"/>
          </a:p>
        </p:txBody>
      </p:sp>
      <p:sp>
        <p:nvSpPr>
          <p:cNvPr id="3" name="TextBox 2"/>
          <p:cNvSpPr txBox="1"/>
          <p:nvPr/>
        </p:nvSpPr>
        <p:spPr>
          <a:xfrm>
            <a:off x="2514599" y="3733800"/>
            <a:ext cx="1524001" cy="369332"/>
          </a:xfrm>
          <a:prstGeom prst="rect">
            <a:avLst/>
          </a:prstGeom>
          <a:noFill/>
        </p:spPr>
        <p:txBody>
          <a:bodyPr wrap="square" rtlCol="0">
            <a:spAutoFit/>
          </a:bodyPr>
          <a:lstStyle/>
          <a:p>
            <a:r>
              <a:rPr lang="en-US" b="1" dirty="0" smtClean="0"/>
              <a:t>4,500/10,680</a:t>
            </a:r>
            <a:endParaRPr lang="en-US" b="1" dirty="0"/>
          </a:p>
        </p:txBody>
      </p:sp>
      <p:graphicFrame>
        <p:nvGraphicFramePr>
          <p:cNvPr id="12" name="Chart 11"/>
          <p:cNvGraphicFramePr>
            <a:graphicFrameLocks/>
          </p:cNvGraphicFramePr>
          <p:nvPr>
            <p:extLst>
              <p:ext uri="{D42A27DB-BD31-4B8C-83A1-F6EECF244321}">
                <p14:modId xmlns:p14="http://schemas.microsoft.com/office/powerpoint/2010/main" val="3397989899"/>
              </p:ext>
            </p:extLst>
          </p:nvPr>
        </p:nvGraphicFramePr>
        <p:xfrm>
          <a:off x="4323729" y="3724276"/>
          <a:ext cx="4352925" cy="130492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p:cNvGraphicFramePr>
            <a:graphicFrameLocks/>
          </p:cNvGraphicFramePr>
          <p:nvPr>
            <p:extLst>
              <p:ext uri="{D42A27DB-BD31-4B8C-83A1-F6EECF244321}">
                <p14:modId xmlns:p14="http://schemas.microsoft.com/office/powerpoint/2010/main" val="4085721614"/>
              </p:ext>
            </p:extLst>
          </p:nvPr>
        </p:nvGraphicFramePr>
        <p:xfrm>
          <a:off x="4323729" y="5029200"/>
          <a:ext cx="4352925" cy="10953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144195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288925" y="1006474"/>
            <a:ext cx="8548688" cy="5553351"/>
          </a:xfrm>
        </p:spPr>
        <p:txBody>
          <a:bodyPr>
            <a:normAutofit/>
          </a:bodyPr>
          <a:lstStyle/>
          <a:p>
            <a:pPr lvl="2"/>
            <a:endParaRPr lang="en-US" altLang="en-US" sz="2600" dirty="0" smtClean="0">
              <a:latin typeface="Arial" panose="020B0604020202020204" pitchFamily="34" charset="0"/>
              <a:cs typeface="Arial" panose="020B0604020202020204" pitchFamily="34" charset="0"/>
            </a:endParaRPr>
          </a:p>
          <a:p>
            <a:pPr lvl="2"/>
            <a:r>
              <a:rPr lang="en-US" altLang="en-US" sz="2600" dirty="0" smtClean="0">
                <a:latin typeface="Arial" panose="020B0604020202020204" pitchFamily="34" charset="0"/>
                <a:cs typeface="Arial" panose="020B0604020202020204" pitchFamily="34" charset="0"/>
              </a:rPr>
              <a:t>Added clarification that HIV NAT is not required when dialysis is </a:t>
            </a:r>
            <a:r>
              <a:rPr lang="en-US" altLang="en-US" sz="2600" u="sng" dirty="0" smtClean="0">
                <a:latin typeface="Arial" panose="020B0604020202020204" pitchFamily="34" charset="0"/>
                <a:cs typeface="Arial" panose="020B0604020202020204" pitchFamily="34" charset="0"/>
              </a:rPr>
              <a:t>only</a:t>
            </a:r>
            <a:r>
              <a:rPr lang="en-US" altLang="en-US" sz="2600" dirty="0" smtClean="0">
                <a:latin typeface="Arial" panose="020B0604020202020204" pitchFamily="34" charset="0"/>
                <a:cs typeface="Arial" panose="020B0604020202020204" pitchFamily="34" charset="0"/>
              </a:rPr>
              <a:t> risk factor</a:t>
            </a:r>
          </a:p>
          <a:p>
            <a:pPr lvl="3"/>
            <a:r>
              <a:rPr lang="en-US" altLang="en-US" sz="2600" dirty="0" smtClean="0">
                <a:latin typeface="Arial" panose="020B0604020202020204" pitchFamily="34" charset="0"/>
                <a:cs typeface="Arial" panose="020B0604020202020204" pitchFamily="34" charset="0"/>
              </a:rPr>
              <a:t>For living and deceased donors</a:t>
            </a:r>
          </a:p>
          <a:p>
            <a:pPr lvl="2"/>
            <a:r>
              <a:rPr lang="en-US" altLang="en-US" sz="2600" dirty="0" smtClean="0">
                <a:latin typeface="Arial" panose="020B0604020202020204" pitchFamily="34" charset="0"/>
                <a:cs typeface="Arial" panose="020B0604020202020204" pitchFamily="34" charset="0"/>
              </a:rPr>
              <a:t>Modifications to nomenclature for viruses to be consistent between living and deceased donor language</a:t>
            </a:r>
          </a:p>
          <a:p>
            <a:pPr lvl="2"/>
            <a:r>
              <a:rPr lang="en-US" altLang="en-US" sz="2600" dirty="0" smtClean="0">
                <a:latin typeface="Arial" panose="020B0604020202020204" pitchFamily="34" charset="0"/>
                <a:cs typeface="Arial" panose="020B0604020202020204" pitchFamily="34" charset="0"/>
              </a:rPr>
              <a:t>Addition to include appropriate living donor reference since it applies to living and deceased donors</a:t>
            </a:r>
          </a:p>
          <a:p>
            <a:pPr marL="457200" lvl="2" indent="0">
              <a:buNone/>
            </a:pPr>
            <a:endParaRPr lang="en-US" altLang="en-US" sz="2600" dirty="0" smtClean="0">
              <a:latin typeface="Arial" panose="020B0604020202020204" pitchFamily="34" charset="0"/>
              <a:cs typeface="Arial" panose="020B0604020202020204" pitchFamily="34" charset="0"/>
            </a:endParaRPr>
          </a:p>
        </p:txBody>
      </p:sp>
      <p:sp>
        <p:nvSpPr>
          <p:cNvPr id="13315"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Post-Public Comment Modifications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490869"/>
            <a:ext cx="8548414" cy="5148469"/>
          </a:xfrm>
        </p:spPr>
        <p:txBody>
          <a:bodyPr>
            <a:normAutofit fontScale="32500" lnSpcReduction="20000"/>
          </a:bodyPr>
          <a:lstStyle/>
          <a:p>
            <a:pPr marL="914400" marR="0" indent="-914400">
              <a:lnSpc>
                <a:spcPct val="115000"/>
              </a:lnSpc>
              <a:spcBef>
                <a:spcPts val="0"/>
              </a:spcBef>
              <a:spcAft>
                <a:spcPts val="600"/>
              </a:spcAft>
              <a:buNone/>
            </a:pPr>
            <a:r>
              <a:rPr lang="en-US" sz="6800" b="1" dirty="0" smtClean="0">
                <a:solidFill>
                  <a:schemeClr val="tx1"/>
                </a:solidFill>
                <a:latin typeface="Arial" panose="020B0604020202020204" pitchFamily="34" charset="0"/>
                <a:ea typeface="Times New Roman" panose="02020603050405020304" pitchFamily="18" charset="0"/>
              </a:rPr>
              <a:t>2.9	</a:t>
            </a:r>
            <a:r>
              <a:rPr lang="en-US" sz="6800" b="1" dirty="0" smtClean="0">
                <a:solidFill>
                  <a:schemeClr val="tx1"/>
                </a:solidFill>
                <a:latin typeface="Arial" panose="020B0604020202020204" pitchFamily="34" charset="0"/>
                <a:ea typeface="Calibri" panose="020F0502020204030204" pitchFamily="34" charset="0"/>
              </a:rPr>
              <a:t>Required Deceased Donor Infectious Disease Testing </a:t>
            </a:r>
            <a:endParaRPr lang="en-US" sz="6800" dirty="0" smtClean="0">
              <a:solidFill>
                <a:schemeClr val="tx1"/>
              </a:solidFill>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6800" spc="-10" dirty="0" smtClean="0">
                <a:solidFill>
                  <a:schemeClr val="tx1"/>
                </a:solidFill>
                <a:latin typeface="Arial" panose="020B0604020202020204" pitchFamily="34" charset="0"/>
                <a:ea typeface="Calibri" panose="020F0502020204030204" pitchFamily="34" charset="0"/>
              </a:rPr>
              <a:t> </a:t>
            </a:r>
            <a:endParaRPr lang="en-US" sz="6800" dirty="0" smtClean="0">
              <a:solidFill>
                <a:schemeClr val="tx1"/>
              </a:solidFill>
              <a:latin typeface="Arial" panose="020B0604020202020204" pitchFamily="34" charset="0"/>
              <a:ea typeface="Times New Roman" panose="02020603050405020304" pitchFamily="18" charset="0"/>
            </a:endParaRPr>
          </a:p>
          <a:p>
            <a:pPr marL="517525" marR="0" indent="-288925">
              <a:lnSpc>
                <a:spcPct val="120000"/>
              </a:lnSpc>
              <a:spcBef>
                <a:spcPts val="0"/>
              </a:spcBef>
              <a:spcAft>
                <a:spcPts val="0"/>
              </a:spcAft>
              <a:buNone/>
            </a:pPr>
            <a:r>
              <a:rPr lang="en-US" sz="6800" u="sng" spc="-10" dirty="0" smtClean="0">
                <a:solidFill>
                  <a:schemeClr val="tx1"/>
                </a:solidFill>
                <a:latin typeface="Arial" panose="020B0604020202020204" pitchFamily="34" charset="0"/>
                <a:ea typeface="Times New Roman" panose="02020603050405020304" pitchFamily="18" charset="0"/>
              </a:rPr>
              <a:t>e. Hepatitis C ribonucleic acid (RNA) by </a:t>
            </a:r>
            <a:r>
              <a:rPr lang="en-US" sz="6800" b="1" u="dbl" spc="-10" dirty="0" smtClean="0">
                <a:solidFill>
                  <a:srgbClr val="FF0000"/>
                </a:solidFill>
                <a:latin typeface="Arial" panose="020B0604020202020204" pitchFamily="34" charset="0"/>
                <a:ea typeface="Times New Roman" panose="02020603050405020304" pitchFamily="18" charset="0"/>
              </a:rPr>
              <a:t>donor</a:t>
            </a:r>
            <a:r>
              <a:rPr lang="en-US" sz="6800" u="sng" spc="-10" dirty="0" smtClean="0">
                <a:solidFill>
                  <a:schemeClr val="tx1"/>
                </a:solidFill>
                <a:latin typeface="Arial" panose="020B0604020202020204" pitchFamily="34" charset="0"/>
                <a:ea typeface="Times New Roman" panose="02020603050405020304" pitchFamily="18" charset="0"/>
              </a:rPr>
              <a:t> screening </a:t>
            </a:r>
            <a:r>
              <a:rPr lang="en-US" sz="6800" b="1" i="1" u="dbl" spc="-10" dirty="0" smtClean="0">
                <a:solidFill>
                  <a:srgbClr val="FF0000"/>
                </a:solidFill>
                <a:latin typeface="Arial" panose="020B0604020202020204" pitchFamily="34" charset="0"/>
                <a:ea typeface="Times New Roman" panose="02020603050405020304" pitchFamily="18" charset="0"/>
              </a:rPr>
              <a:t>or</a:t>
            </a:r>
            <a:r>
              <a:rPr lang="en-US" sz="6800" b="1" u="dbl" spc="-10" dirty="0" smtClean="0">
                <a:solidFill>
                  <a:srgbClr val="FF0000"/>
                </a:solidFill>
                <a:latin typeface="Arial" panose="020B0604020202020204" pitchFamily="34" charset="0"/>
                <a:ea typeface="Times New Roman" panose="02020603050405020304" pitchFamily="18" charset="0"/>
              </a:rPr>
              <a:t> diagnostic</a:t>
            </a:r>
            <a:r>
              <a:rPr lang="en-US" sz="6800" u="sng" spc="-10" dirty="0" smtClean="0">
                <a:solidFill>
                  <a:srgbClr val="FF0000"/>
                </a:solidFill>
                <a:latin typeface="Arial" panose="020B0604020202020204" pitchFamily="34" charset="0"/>
                <a:ea typeface="Times New Roman" panose="02020603050405020304" pitchFamily="18" charset="0"/>
              </a:rPr>
              <a:t> </a:t>
            </a:r>
            <a:r>
              <a:rPr lang="en-US" sz="6800" u="sng" spc="-10" dirty="0" smtClean="0">
                <a:solidFill>
                  <a:schemeClr val="tx1"/>
                </a:solidFill>
                <a:latin typeface="Arial" panose="020B0604020202020204" pitchFamily="34" charset="0"/>
                <a:ea typeface="Times New Roman" panose="02020603050405020304" pitchFamily="18" charset="0"/>
              </a:rPr>
              <a:t>nucleic acid test (NAT)</a:t>
            </a:r>
          </a:p>
          <a:p>
            <a:pPr marL="914400" marR="0" indent="-685800">
              <a:lnSpc>
                <a:spcPct val="120000"/>
              </a:lnSpc>
              <a:spcBef>
                <a:spcPts val="0"/>
              </a:spcBef>
              <a:spcAft>
                <a:spcPts val="0"/>
              </a:spcAft>
              <a:buNone/>
            </a:pPr>
            <a:endParaRPr lang="en-US" sz="6800" u="sng" spc="-10" dirty="0" smtClean="0">
              <a:solidFill>
                <a:schemeClr val="tx1"/>
              </a:solidFill>
              <a:latin typeface="Arial" panose="020B0604020202020204" pitchFamily="34" charset="0"/>
              <a:ea typeface="Times New Roman" panose="02020603050405020304" pitchFamily="18" charset="0"/>
            </a:endParaRPr>
          </a:p>
          <a:p>
            <a:pPr marL="238125" indent="-9525">
              <a:lnSpc>
                <a:spcPct val="120000"/>
              </a:lnSpc>
              <a:spcBef>
                <a:spcPts val="0"/>
              </a:spcBef>
              <a:spcAft>
                <a:spcPts val="0"/>
              </a:spcAft>
              <a:buNone/>
            </a:pPr>
            <a:r>
              <a:rPr lang="en-US" sz="6800" u="sng" dirty="0" smtClean="0">
                <a:solidFill>
                  <a:schemeClr val="tx1"/>
                </a:solidFill>
                <a:latin typeface="Arial" panose="020B0604020202020204" pitchFamily="34" charset="0"/>
                <a:cs typeface="Arial" panose="020B0604020202020204" pitchFamily="34" charset="0"/>
              </a:rPr>
              <a:t>If a deceased donor is identified as being at increased risk for HIV, HBV, and HCV transmission according to </a:t>
            </a:r>
            <a:r>
              <a:rPr lang="en-US" sz="6800" i="1" u="sng" dirty="0" smtClean="0">
                <a:solidFill>
                  <a:schemeClr val="tx1"/>
                </a:solidFill>
                <a:latin typeface="Arial" panose="020B0604020202020204" pitchFamily="34" charset="0"/>
                <a:cs typeface="Arial" panose="020B0604020202020204" pitchFamily="34" charset="0"/>
              </a:rPr>
              <a:t>the U.S. Public Health Services (PHS) Guideline</a:t>
            </a:r>
            <a:r>
              <a:rPr lang="en-US" sz="6800" u="sng" dirty="0" smtClean="0">
                <a:solidFill>
                  <a:schemeClr val="tx1"/>
                </a:solidFill>
                <a:latin typeface="Arial" panose="020B0604020202020204" pitchFamily="34" charset="0"/>
                <a:cs typeface="Arial" panose="020B0604020202020204" pitchFamily="34" charset="0"/>
              </a:rPr>
              <a:t>, testing must also include HIV ribonucleic acid (RNA) by </a:t>
            </a:r>
            <a:r>
              <a:rPr lang="en-US" sz="6800" b="1" u="dbl" dirty="0" smtClean="0">
                <a:solidFill>
                  <a:srgbClr val="FF0000"/>
                </a:solidFill>
                <a:latin typeface="Arial" panose="020B0604020202020204" pitchFamily="34" charset="0"/>
                <a:cs typeface="Arial" panose="020B0604020202020204" pitchFamily="34" charset="0"/>
              </a:rPr>
              <a:t>donor screening </a:t>
            </a:r>
            <a:r>
              <a:rPr lang="en-US" sz="6800" b="1" i="1" u="dbl" dirty="0" smtClean="0">
                <a:solidFill>
                  <a:srgbClr val="FF0000"/>
                </a:solidFill>
                <a:latin typeface="Arial" panose="020B0604020202020204" pitchFamily="34" charset="0"/>
                <a:cs typeface="Arial" panose="020B0604020202020204" pitchFamily="34" charset="0"/>
              </a:rPr>
              <a:t>or</a:t>
            </a:r>
            <a:r>
              <a:rPr lang="en-US" sz="6800" b="1" u="dbl" dirty="0" smtClean="0">
                <a:solidFill>
                  <a:srgbClr val="FF0000"/>
                </a:solidFill>
                <a:latin typeface="Arial" panose="020B0604020202020204" pitchFamily="34" charset="0"/>
                <a:cs typeface="Arial" panose="020B0604020202020204" pitchFamily="34" charset="0"/>
              </a:rPr>
              <a:t> diagnostic</a:t>
            </a:r>
            <a:r>
              <a:rPr lang="en-US" sz="6800" u="sng" dirty="0" smtClean="0">
                <a:solidFill>
                  <a:srgbClr val="FF0000"/>
                </a:solidFill>
                <a:latin typeface="Arial" panose="020B0604020202020204" pitchFamily="34" charset="0"/>
                <a:cs typeface="Arial" panose="020B0604020202020204" pitchFamily="34" charset="0"/>
              </a:rPr>
              <a:t> </a:t>
            </a:r>
            <a:r>
              <a:rPr lang="en-US" sz="6800" u="sng" dirty="0" smtClean="0">
                <a:solidFill>
                  <a:schemeClr val="tx1"/>
                </a:solidFill>
                <a:latin typeface="Arial" panose="020B0604020202020204" pitchFamily="34" charset="0"/>
                <a:cs typeface="Arial" panose="020B0604020202020204" pitchFamily="34" charset="0"/>
              </a:rPr>
              <a:t>NAT or HIV antigen/antibody (Ag/Ab) combination test. This does not apply to donors whose only increased risk factor is receiving hemodialysis within the preceding 12 months, as they are at risk only for HCV according to the </a:t>
            </a:r>
            <a:r>
              <a:rPr lang="en-US" sz="6800" i="1" u="sng" dirty="0" smtClean="0">
                <a:solidFill>
                  <a:schemeClr val="tx1"/>
                </a:solidFill>
                <a:latin typeface="Arial" panose="020B0604020202020204" pitchFamily="34" charset="0"/>
                <a:cs typeface="Arial" panose="020B0604020202020204" pitchFamily="34" charset="0"/>
              </a:rPr>
              <a:t>U.S. Public Health Services (PHS) Guideline</a:t>
            </a:r>
            <a:r>
              <a:rPr lang="en-US" sz="6800" u="sng" dirty="0" smtClean="0">
                <a:solidFill>
                  <a:schemeClr val="tx1"/>
                </a:solidFill>
                <a:latin typeface="Arial" panose="020B0604020202020204" pitchFamily="34" charset="0"/>
                <a:cs typeface="Arial" panose="020B0604020202020204" pitchFamily="34" charset="0"/>
              </a:rPr>
              <a:t>.</a:t>
            </a:r>
            <a:endParaRPr lang="en-US" sz="6800" dirty="0" smtClean="0">
              <a:solidFill>
                <a:schemeClr val="tx1"/>
              </a:solidFill>
              <a:latin typeface="Arial" panose="020B0604020202020204" pitchFamily="34" charset="0"/>
              <a:cs typeface="Arial" panose="020B0604020202020204" pitchFamily="34" charset="0"/>
            </a:endParaRPr>
          </a:p>
          <a:p>
            <a:pPr marL="914400" marR="0" indent="-685800">
              <a:lnSpc>
                <a:spcPct val="120000"/>
              </a:lnSpc>
              <a:spcBef>
                <a:spcPts val="0"/>
              </a:spcBef>
              <a:spcAft>
                <a:spcPts val="0"/>
              </a:spcAft>
              <a:buNone/>
            </a:pPr>
            <a:endParaRPr lang="en-US" sz="6000" dirty="0">
              <a:solidFill>
                <a:schemeClr val="tx1"/>
              </a:solidFill>
              <a:latin typeface="Arial" panose="020B0604020202020204" pitchFamily="34" charset="0"/>
              <a:ea typeface="Times New Roman" panose="02020603050405020304" pitchFamily="18" charset="0"/>
            </a:endParaRPr>
          </a:p>
        </p:txBody>
      </p:sp>
      <p:sp>
        <p:nvSpPr>
          <p:cNvPr id="3" name="Title 2"/>
          <p:cNvSpPr>
            <a:spLocks noGrp="1"/>
          </p:cNvSpPr>
          <p:nvPr>
            <p:ph type="title"/>
          </p:nvPr>
        </p:nvSpPr>
        <p:spPr>
          <a:xfrm>
            <a:off x="289034" y="156310"/>
            <a:ext cx="8741103" cy="1096020"/>
          </a:xfrm>
        </p:spPr>
        <p:txBody>
          <a:bodyPr/>
          <a:lstStyle/>
          <a:p>
            <a:r>
              <a:rPr lang="en-US" dirty="0" smtClean="0">
                <a:solidFill>
                  <a:srgbClr val="FF0000"/>
                </a:solidFill>
              </a:rPr>
              <a:t>Proposed Amendment </a:t>
            </a:r>
            <a:r>
              <a:rPr lang="en-US" dirty="0" smtClean="0">
                <a:solidFill>
                  <a:schemeClr val="tx1"/>
                </a:solidFill>
              </a:rPr>
              <a:t>to</a:t>
            </a:r>
            <a:r>
              <a:rPr lang="en-US" dirty="0" smtClean="0">
                <a:solidFill>
                  <a:srgbClr val="FF0000"/>
                </a:solidFill>
              </a:rPr>
              <a:t> </a:t>
            </a:r>
            <a:r>
              <a:rPr lang="en-US" dirty="0" smtClean="0"/>
              <a:t>Language (lines 90 and 97, page 24 of book)</a:t>
            </a:r>
            <a:endParaRPr lang="en-US" dirty="0"/>
          </a:p>
        </p:txBody>
      </p:sp>
    </p:spTree>
    <p:extLst>
      <p:ext uri="{BB962C8B-B14F-4D97-AF65-F5344CB8AC3E}">
        <p14:creationId xmlns:p14="http://schemas.microsoft.com/office/powerpoint/2010/main" val="2598026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288925" y="1257300"/>
            <a:ext cx="8548688" cy="4906963"/>
          </a:xfrm>
        </p:spPr>
        <p:txBody>
          <a:bodyPr>
            <a:noAutofit/>
          </a:bodyPr>
          <a:lstStyle/>
          <a:p>
            <a:pPr>
              <a:defRPr/>
            </a:pPr>
            <a:r>
              <a:rPr lang="en-US" sz="2400" b="1" dirty="0">
                <a:latin typeface="Arial" panose="020B0604020202020204" pitchFamily="34" charset="0"/>
                <a:cs typeface="Arial" panose="020B0604020202020204" pitchFamily="34" charset="0"/>
              </a:rPr>
              <a:t>RESOLVED, that additions and modifications to Policies 2.2 (OPO Responsibilities), 2.4 (Deceased Donor Medical and Behavioral History), 2.7.B (Informing Personnel), Table 14-2 (Requirements for Living Kidney Donor Medical Evaluations) with the exception of NAT-related requirements, 15.3 (Informed Consent of Transmissible Disease Risk), 15.3.A (Deceased Donors with Additional Risk Identified Pre-transplant), 15.3.B (Deceased Donor at Increased Risk for Transmission of Blood-borne Pathogens), and 16.7.B (Vessel Storage) as set forth in Exhibit A, are hereby approved, effective February 1, 2015</a:t>
            </a:r>
            <a:r>
              <a:rPr lang="en-US" sz="2400" b="1"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ctr">
              <a:buFont typeface="Wingdings" panose="05000000000000000000" pitchFamily="2" charset="2"/>
              <a:buNone/>
              <a:defRPr/>
            </a:pPr>
            <a:r>
              <a:rPr lang="en-US" sz="2250" dirty="0"/>
              <a:t> </a:t>
            </a:r>
            <a:r>
              <a:rPr lang="en-US" sz="2250" dirty="0" smtClean="0"/>
              <a:t>  </a:t>
            </a:r>
            <a:r>
              <a:rPr lang="en-US" b="1" dirty="0" smtClean="0">
                <a:solidFill>
                  <a:srgbClr val="FF0000"/>
                </a:solidFill>
                <a:latin typeface="Arial" panose="020B0604020202020204" pitchFamily="34" charset="0"/>
                <a:cs typeface="Arial" panose="020B0604020202020204" pitchFamily="34" charset="0"/>
              </a:rPr>
              <a:t>and…</a:t>
            </a:r>
            <a:endParaRPr lang="en-US" b="1" dirty="0">
              <a:solidFill>
                <a:srgbClr val="FF0000"/>
              </a:solidFill>
              <a:latin typeface="Arial" panose="020B0604020202020204" pitchFamily="34" charset="0"/>
              <a:cs typeface="Arial" panose="020B0604020202020204" pitchFamily="34" charset="0"/>
            </a:endParaRPr>
          </a:p>
        </p:txBody>
      </p:sp>
      <p:sp>
        <p:nvSpPr>
          <p:cNvPr id="1536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Resolution 13 (page 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288925" y="1349375"/>
            <a:ext cx="8548688" cy="4405313"/>
          </a:xfrm>
        </p:spPr>
        <p:txBody>
          <a:bodyPr/>
          <a:lstStyle/>
          <a:p>
            <a:r>
              <a:rPr lang="en-US" altLang="en-US" b="1" dirty="0" smtClean="0">
                <a:latin typeface="Arial" panose="020B0604020202020204" pitchFamily="34" charset="0"/>
                <a:cs typeface="Arial" panose="020B0604020202020204" pitchFamily="34" charset="0"/>
              </a:rPr>
              <a:t>FURTHER RESOLVED, that additions and modifications related to donor nucleic acid testing (NAT) requirements in Policy 2.9 (Required Deceased Donor Infectious Disease Testing) and Table 14-2 (Requirements for Living Kidney Donor Medical Evaluations) as set forth in Exhibit A, are hereby approved, effective pending programming and notice to the OPTN membership.</a:t>
            </a:r>
            <a:endParaRPr lang="en-US" altLang="en-US" dirty="0" smtClean="0">
              <a:latin typeface="Arial" panose="020B0604020202020204" pitchFamily="34" charset="0"/>
              <a:cs typeface="Arial" panose="020B0604020202020204" pitchFamily="34" charset="0"/>
            </a:endParaRPr>
          </a:p>
          <a:p>
            <a:endParaRPr lang="en-US" altLang="en-US" dirty="0" smtClean="0">
              <a:latin typeface="Calibri" panose="020F0502020204030204" pitchFamily="34" charset="0"/>
            </a:endParaRPr>
          </a:p>
        </p:txBody>
      </p:sp>
      <p:sp>
        <p:nvSpPr>
          <p:cNvPr id="17411"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Resolution 13 (page 22)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88925" y="777875"/>
            <a:ext cx="8548688" cy="4976813"/>
          </a:xfrm>
        </p:spPr>
        <p:txBody>
          <a:bodyPr/>
          <a:lstStyle/>
          <a:p>
            <a:pPr marL="0" indent="0" eaLnBrk="1" hangingPunct="1">
              <a:buFont typeface="Wingdings" panose="05000000000000000000" pitchFamily="2" charset="2"/>
              <a:buNone/>
            </a:pPr>
            <a:endParaRPr lang="en-US" altLang="en-US"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sz="6600" smtClean="0">
                <a:solidFill>
                  <a:srgbClr val="FF0000"/>
                </a:solidFill>
                <a:latin typeface="Edwardian Script ITC" panose="030303020407070D0804" pitchFamily="66" charset="0"/>
                <a:cs typeface="Arial" panose="020B0604020202020204" pitchFamily="34" charset="0"/>
              </a:rPr>
              <a:t>Thank you!</a:t>
            </a:r>
          </a:p>
          <a:p>
            <a:pPr marL="0" indent="0" algn="ctr" eaLnBrk="1" hangingPunct="1">
              <a:buFont typeface="Wingdings" panose="05000000000000000000" pitchFamily="2" charset="2"/>
              <a:buNone/>
            </a:pPr>
            <a:r>
              <a:rPr lang="en-US" altLang="en-US" smtClean="0">
                <a:latin typeface="Arial" panose="020B0604020202020204" pitchFamily="34" charset="0"/>
                <a:cs typeface="Arial" panose="020B0604020202020204" pitchFamily="34" charset="0"/>
              </a:rPr>
              <a:t>Daniel Kaul, MD, Committee Chair</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hlinkClick r:id="rId2"/>
              </a:rPr>
              <a:t>kauld@med.umich.edu</a:t>
            </a:r>
            <a:endParaRPr lang="en-US" altLang="en-US"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smtClean="0">
                <a:latin typeface="Arial" panose="020B0604020202020204" pitchFamily="34" charset="0"/>
                <a:cs typeface="Arial" panose="020B0604020202020204" pitchFamily="34" charset="0"/>
              </a:rPr>
              <a:t>Shandie Covington, Committee Liaison</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hlinkClick r:id="rId3"/>
              </a:rPr>
              <a:t>shandie.covington@unos.org</a:t>
            </a:r>
            <a:endParaRPr lang="en-US" altLang="en-US"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endParaRPr lang="en-US" altLang="en-US" smtClean="0">
              <a:latin typeface="Arial" panose="020B0604020202020204" pitchFamily="34" charset="0"/>
              <a:cs typeface="Arial" panose="020B0604020202020204" pitchFamily="34" charset="0"/>
            </a:endParaRPr>
          </a:p>
        </p:txBody>
      </p:sp>
      <p:sp>
        <p:nvSpPr>
          <p:cNvPr id="19459" name="Title 2"/>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18965340"/>
              </p:ext>
            </p:extLst>
          </p:nvPr>
        </p:nvGraphicFramePr>
        <p:xfrm>
          <a:off x="288925" y="571499"/>
          <a:ext cx="8548688" cy="5646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Title 2"/>
          <p:cNvSpPr>
            <a:spLocks noGrp="1"/>
          </p:cNvSpPr>
          <p:nvPr>
            <p:ph type="title"/>
          </p:nvPr>
        </p:nvSpPr>
        <p:spPr>
          <a:xfrm>
            <a:off x="288925" y="-274638"/>
            <a:ext cx="8740775" cy="1760538"/>
          </a:xfrm>
        </p:spPr>
        <p:txBody>
          <a:bodyPr/>
          <a:lstStyle/>
          <a:p>
            <a:r>
              <a:rPr lang="en-US" altLang="en-US" smtClean="0">
                <a:latin typeface="Arial" panose="020B0604020202020204" pitchFamily="34" charset="0"/>
                <a:cs typeface="Arial" panose="020B0604020202020204" pitchFamily="34" charset="0"/>
              </a:rPr>
              <a:t>Strategic</a:t>
            </a:r>
            <a:r>
              <a:rPr lang="en-US" altLang="en-US" smtClean="0">
                <a:latin typeface="Calibri" panose="020F0502020204030204" pitchFamily="34" charset="0"/>
              </a:rPr>
              <a:t> </a:t>
            </a:r>
            <a:r>
              <a:rPr lang="en-US" altLang="en-US" smtClean="0">
                <a:latin typeface="Arial" panose="020B0604020202020204" pitchFamily="34" charset="0"/>
                <a:cs typeface="Arial" panose="020B0604020202020204" pitchFamily="34" charset="0"/>
              </a:rPr>
              <a:t>Plan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Align OPTN policy with 2013 PHS Guideline to meet Final Rule requirements</a:t>
            </a:r>
          </a:p>
          <a:p>
            <a:r>
              <a:rPr lang="en-US" dirty="0" smtClean="0">
                <a:latin typeface="Arial" panose="020B0604020202020204" pitchFamily="34" charset="0"/>
                <a:cs typeface="Arial" panose="020B0604020202020204" pitchFamily="34" charset="0"/>
              </a:rPr>
              <a:t>Enhance transplant recipient and living donor safety through updates to donor and recipient testing, informed consent, and vessel storage</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Goal of the Proposal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84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68477942"/>
              </p:ext>
            </p:extLst>
          </p:nvPr>
        </p:nvGraphicFramePr>
        <p:xfrm>
          <a:off x="288925" y="1006477"/>
          <a:ext cx="8548689" cy="5090260"/>
        </p:xfrm>
        <a:graphic>
          <a:graphicData uri="http://schemas.openxmlformats.org/drawingml/2006/table">
            <a:tbl>
              <a:tblPr firstRow="1" bandRow="1">
                <a:tableStyleId>{21E4AEA4-8DFA-4A89-87EB-49C32662AFE0}</a:tableStyleId>
              </a:tblPr>
              <a:tblGrid>
                <a:gridCol w="2007466"/>
                <a:gridCol w="2888673"/>
                <a:gridCol w="3652550"/>
              </a:tblGrid>
              <a:tr h="426665">
                <a:tc>
                  <a:txBody>
                    <a:bodyPr/>
                    <a:lstStyle/>
                    <a:p>
                      <a:pPr algn="ctr"/>
                      <a:r>
                        <a:rPr lang="en-US" sz="2400" dirty="0" smtClean="0">
                          <a:solidFill>
                            <a:schemeClr val="tx1"/>
                          </a:solidFill>
                          <a:latin typeface="Arial" panose="020B0604020202020204" pitchFamily="34" charset="0"/>
                          <a:cs typeface="Arial" panose="020B0604020202020204" pitchFamily="34" charset="0"/>
                        </a:rPr>
                        <a:t>OPOs</a:t>
                      </a:r>
                      <a:endParaRPr lang="en-US" sz="2400" dirty="0">
                        <a:solidFill>
                          <a:schemeClr val="tx1"/>
                        </a:solidFill>
                        <a:latin typeface="Arial" panose="020B0604020202020204" pitchFamily="34" charset="0"/>
                        <a:cs typeface="Arial" panose="020B0604020202020204" pitchFamily="34" charset="0"/>
                      </a:endParaRPr>
                    </a:p>
                  </a:txBody>
                  <a:tcPr marT="45730" marB="45730"/>
                </a:tc>
                <a:tc>
                  <a:txBody>
                    <a:bodyPr/>
                    <a:lstStyle/>
                    <a:p>
                      <a:pPr algn="ctr"/>
                      <a:r>
                        <a:rPr lang="en-US" sz="2400" dirty="0" smtClean="0">
                          <a:solidFill>
                            <a:schemeClr val="tx1"/>
                          </a:solidFill>
                          <a:latin typeface="Arial" panose="020B0604020202020204" pitchFamily="34" charset="0"/>
                          <a:cs typeface="Arial" panose="020B0604020202020204" pitchFamily="34" charset="0"/>
                        </a:rPr>
                        <a:t>Tx</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Hospitals</a:t>
                      </a:r>
                      <a:endParaRPr lang="en-US" sz="2400" dirty="0">
                        <a:solidFill>
                          <a:schemeClr val="tx1"/>
                        </a:solidFill>
                        <a:latin typeface="Arial" panose="020B0604020202020204" pitchFamily="34" charset="0"/>
                        <a:cs typeface="Arial" panose="020B0604020202020204" pitchFamily="34" charset="0"/>
                      </a:endParaRPr>
                    </a:p>
                  </a:txBody>
                  <a:tcPr marT="45730" marB="45730"/>
                </a:tc>
                <a:tc>
                  <a:txBody>
                    <a:bodyPr/>
                    <a:lstStyle/>
                    <a:p>
                      <a:pPr algn="ctr"/>
                      <a:r>
                        <a:rPr lang="en-US" sz="2400" dirty="0" smtClean="0">
                          <a:solidFill>
                            <a:schemeClr val="tx1"/>
                          </a:solidFill>
                          <a:latin typeface="Arial" panose="020B0604020202020204" pitchFamily="34" charset="0"/>
                          <a:cs typeface="Arial" panose="020B0604020202020204" pitchFamily="34" charset="0"/>
                        </a:rPr>
                        <a:t>LD </a:t>
                      </a:r>
                      <a:r>
                        <a:rPr lang="en-US" sz="2400" baseline="0" dirty="0" smtClean="0">
                          <a:solidFill>
                            <a:schemeClr val="tx1"/>
                          </a:solidFill>
                          <a:latin typeface="Arial" panose="020B0604020202020204" pitchFamily="34" charset="0"/>
                          <a:cs typeface="Arial" panose="020B0604020202020204" pitchFamily="34" charset="0"/>
                        </a:rPr>
                        <a:t>Recovery Programs</a:t>
                      </a:r>
                      <a:endParaRPr lang="en-US" sz="2400" dirty="0">
                        <a:solidFill>
                          <a:schemeClr val="tx1"/>
                        </a:solidFill>
                        <a:latin typeface="Arial" panose="020B0604020202020204" pitchFamily="34" charset="0"/>
                        <a:cs typeface="Arial" panose="020B0604020202020204" pitchFamily="34" charset="0"/>
                      </a:endParaRPr>
                    </a:p>
                  </a:txBody>
                  <a:tcPr marT="45730" marB="45730"/>
                </a:tc>
              </a:tr>
              <a:tr h="1341848">
                <a:tc>
                  <a:txBody>
                    <a:bodyPr/>
                    <a:lstStyle/>
                    <a:p>
                      <a:r>
                        <a:rPr lang="en-US" sz="2000" dirty="0" smtClean="0">
                          <a:latin typeface="Arial" panose="020B0604020202020204" pitchFamily="34" charset="0"/>
                          <a:cs typeface="Arial" panose="020B0604020202020204" pitchFamily="34" charset="0"/>
                        </a:rPr>
                        <a:t>Store</a:t>
                      </a:r>
                      <a:r>
                        <a:rPr lang="en-US" sz="2000" baseline="0" dirty="0" smtClean="0">
                          <a:latin typeface="Arial" panose="020B0604020202020204" pitchFamily="34" charset="0"/>
                          <a:cs typeface="Arial" panose="020B0604020202020204" pitchFamily="34" charset="0"/>
                        </a:rPr>
                        <a:t> samples for serology </a:t>
                      </a:r>
                      <a:r>
                        <a:rPr lang="en-US" sz="2000" u="sng" baseline="0" dirty="0" smtClean="0">
                          <a:latin typeface="Arial" panose="020B0604020202020204" pitchFamily="34" charset="0"/>
                          <a:cs typeface="Arial" panose="020B0604020202020204" pitchFamily="34" charset="0"/>
                        </a:rPr>
                        <a:t>and</a:t>
                      </a:r>
                      <a:r>
                        <a:rPr lang="en-US" sz="2000" baseline="0" dirty="0" smtClean="0">
                          <a:latin typeface="Arial" panose="020B0604020202020204" pitchFamily="34" charset="0"/>
                          <a:cs typeface="Arial" panose="020B0604020202020204" pitchFamily="34" charset="0"/>
                        </a:rPr>
                        <a:t> NAT for 10 yrs</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Develop</a:t>
                      </a:r>
                      <a:r>
                        <a:rPr lang="en-US" sz="2000" baseline="0" dirty="0" smtClean="0">
                          <a:latin typeface="Arial" panose="020B0604020202020204" pitchFamily="34" charset="0"/>
                          <a:cs typeface="Arial" panose="020B0604020202020204" pitchFamily="34" charset="0"/>
                        </a:rPr>
                        <a:t> and implement written protocol for post-tx testing for </a:t>
                      </a:r>
                      <a:r>
                        <a:rPr lang="en-US" sz="2000" b="1" baseline="0" dirty="0" smtClean="0">
                          <a:solidFill>
                            <a:schemeClr val="tx1"/>
                          </a:solidFill>
                          <a:latin typeface="Arial" panose="020B0604020202020204" pitchFamily="34" charset="0"/>
                          <a:cs typeface="Arial" panose="020B0604020202020204" pitchFamily="34" charset="0"/>
                        </a:rPr>
                        <a:t>HIV/HBV/HCV</a:t>
                      </a:r>
                      <a:r>
                        <a:rPr lang="en-US" sz="2000" baseline="0" dirty="0" smtClean="0">
                          <a:solidFill>
                            <a:schemeClr val="accent6"/>
                          </a:solidFill>
                          <a:latin typeface="Arial" panose="020B0604020202020204" pitchFamily="34" charset="0"/>
                          <a:cs typeface="Arial" panose="020B0604020202020204" pitchFamily="34" charset="0"/>
                        </a:rPr>
                        <a:t> </a:t>
                      </a:r>
                      <a:r>
                        <a:rPr lang="en-US" sz="2000" baseline="0" dirty="0" smtClean="0">
                          <a:latin typeface="Arial" panose="020B0604020202020204" pitchFamily="34" charset="0"/>
                          <a:cs typeface="Arial" panose="020B0604020202020204" pitchFamily="34" charset="0"/>
                        </a:rPr>
                        <a:t>(unless + pre-tx)</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Complete</a:t>
                      </a:r>
                      <a:r>
                        <a:rPr lang="en-US" sz="2000" baseline="0" dirty="0" smtClean="0">
                          <a:latin typeface="Arial" panose="020B0604020202020204" pitchFamily="34" charset="0"/>
                          <a:cs typeface="Arial" panose="020B0604020202020204" pitchFamily="34" charset="0"/>
                        </a:rPr>
                        <a:t> t</a:t>
                      </a:r>
                      <a:r>
                        <a:rPr lang="en-US" sz="2000" dirty="0" smtClean="0">
                          <a:latin typeface="Arial" panose="020B0604020202020204" pitchFamily="34" charset="0"/>
                          <a:cs typeface="Arial" panose="020B0604020202020204" pitchFamily="34" charset="0"/>
                        </a:rPr>
                        <a:t>esting for the</a:t>
                      </a:r>
                      <a:r>
                        <a:rPr lang="en-US" sz="2000" baseline="0" dirty="0" smtClean="0">
                          <a:latin typeface="Arial" panose="020B0604020202020204" pitchFamily="34" charset="0"/>
                          <a:cs typeface="Arial" panose="020B0604020202020204" pitchFamily="34" charset="0"/>
                        </a:rPr>
                        <a:t> </a:t>
                      </a:r>
                      <a:r>
                        <a:rPr lang="en-US" sz="2000" b="1" baseline="0" dirty="0" smtClean="0">
                          <a:solidFill>
                            <a:schemeClr val="tx1"/>
                          </a:solidFill>
                          <a:latin typeface="Arial" panose="020B0604020202020204" pitchFamily="34" charset="0"/>
                          <a:cs typeface="Arial" panose="020B0604020202020204" pitchFamily="34" charset="0"/>
                        </a:rPr>
                        <a:t>HIV/HBV/HCV </a:t>
                      </a:r>
                      <a:r>
                        <a:rPr lang="en-US" sz="2000" dirty="0" smtClean="0">
                          <a:latin typeface="Arial" panose="020B0604020202020204" pitchFamily="34" charset="0"/>
                          <a:cs typeface="Arial" panose="020B0604020202020204" pitchFamily="34" charset="0"/>
                        </a:rPr>
                        <a:t>as</a:t>
                      </a:r>
                      <a:r>
                        <a:rPr lang="en-US" sz="2000" baseline="0" dirty="0" smtClean="0">
                          <a:latin typeface="Arial" panose="020B0604020202020204" pitchFamily="34" charset="0"/>
                          <a:cs typeface="Arial" panose="020B0604020202020204" pitchFamily="34" charset="0"/>
                        </a:rPr>
                        <a:t> close to organ recovery as possible but </a:t>
                      </a:r>
                      <a:r>
                        <a:rPr lang="en-US" sz="2000" b="1" u="sng" baseline="0" dirty="0" smtClean="0">
                          <a:solidFill>
                            <a:srgbClr val="FF0000"/>
                          </a:solidFill>
                          <a:latin typeface="Arial" panose="020B0604020202020204" pitchFamily="34" charset="0"/>
                          <a:cs typeface="Arial" panose="020B0604020202020204" pitchFamily="34" charset="0"/>
                        </a:rPr>
                        <a:t>&lt;</a:t>
                      </a:r>
                      <a:r>
                        <a:rPr lang="en-US" sz="2000" b="1" baseline="0" dirty="0" smtClean="0">
                          <a:solidFill>
                            <a:srgbClr val="FF0000"/>
                          </a:solidFill>
                          <a:latin typeface="Arial" panose="020B0604020202020204" pitchFamily="34" charset="0"/>
                          <a:cs typeface="Arial" panose="020B0604020202020204" pitchFamily="34" charset="0"/>
                        </a:rPr>
                        <a:t>28 days</a:t>
                      </a:r>
                      <a:endParaRPr lang="en-US" sz="2000" b="1" dirty="0">
                        <a:solidFill>
                          <a:srgbClr val="FF0000"/>
                        </a:solidFill>
                        <a:latin typeface="Arial" panose="020B0604020202020204" pitchFamily="34" charset="0"/>
                        <a:cs typeface="Arial" panose="020B0604020202020204" pitchFamily="34" charset="0"/>
                      </a:endParaRPr>
                    </a:p>
                  </a:txBody>
                  <a:tcPr marT="45730" marB="45730"/>
                </a:tc>
              </a:tr>
              <a:tr h="938640">
                <a:tc>
                  <a:txBody>
                    <a:bodyPr/>
                    <a:lstStyle/>
                    <a:p>
                      <a:r>
                        <a:rPr lang="en-US" sz="2000" dirty="0" smtClean="0">
                          <a:latin typeface="Arial" panose="020B0604020202020204" pitchFamily="34" charset="0"/>
                          <a:cs typeface="Arial" panose="020B0604020202020204" pitchFamily="34" charset="0"/>
                        </a:rPr>
                        <a:t>No donor med/soc = increased</a:t>
                      </a:r>
                      <a:r>
                        <a:rPr lang="en-US" sz="2000" baseline="0" dirty="0" smtClean="0">
                          <a:latin typeface="Arial" panose="020B0604020202020204" pitchFamily="34" charset="0"/>
                          <a:cs typeface="Arial" panose="020B0604020202020204" pitchFamily="34" charset="0"/>
                        </a:rPr>
                        <a:t> risk</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Clarify informed consent</a:t>
                      </a:r>
                      <a:r>
                        <a:rPr lang="en-US" sz="2000" baseline="0" dirty="0" smtClean="0">
                          <a:latin typeface="Arial" panose="020B0604020202020204" pitchFamily="34" charset="0"/>
                          <a:cs typeface="Arial" panose="020B0604020202020204" pitchFamily="34" charset="0"/>
                        </a:rPr>
                        <a:t> policies - 15.3</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HIV NAT </a:t>
                      </a:r>
                      <a:r>
                        <a:rPr lang="en-US" sz="2000" u="sng" dirty="0" smtClean="0">
                          <a:latin typeface="Arial" panose="020B0604020202020204" pitchFamily="34" charset="0"/>
                          <a:cs typeface="Arial" panose="020B0604020202020204" pitchFamily="34" charset="0"/>
                        </a:rPr>
                        <a:t>or</a:t>
                      </a:r>
                      <a:r>
                        <a:rPr lang="en-US" sz="2000" dirty="0" smtClean="0">
                          <a:latin typeface="Arial" panose="020B0604020202020204" pitchFamily="34" charset="0"/>
                          <a:cs typeface="Arial" panose="020B0604020202020204" pitchFamily="34" charset="0"/>
                        </a:rPr>
                        <a:t> Ag/Ab combo</a:t>
                      </a:r>
                      <a:r>
                        <a:rPr lang="en-US" sz="2000" baseline="0" dirty="0" smtClean="0">
                          <a:latin typeface="Arial" panose="020B0604020202020204" pitchFamily="34" charset="0"/>
                          <a:cs typeface="Arial" panose="020B0604020202020204" pitchFamily="34" charset="0"/>
                        </a:rPr>
                        <a:t> for </a:t>
                      </a:r>
                      <a:r>
                        <a:rPr lang="en-US" sz="2000" b="1" baseline="0" dirty="0" smtClean="0">
                          <a:latin typeface="Arial" panose="020B0604020202020204" pitchFamily="34" charset="0"/>
                          <a:cs typeface="Arial" panose="020B0604020202020204" pitchFamily="34" charset="0"/>
                        </a:rPr>
                        <a:t>increased</a:t>
                      </a:r>
                      <a:r>
                        <a:rPr lang="en-US" sz="2000" baseline="0" dirty="0" smtClean="0">
                          <a:latin typeface="Arial" panose="020B0604020202020204" pitchFamily="34" charset="0"/>
                          <a:cs typeface="Arial" panose="020B0604020202020204" pitchFamily="34" charset="0"/>
                        </a:rPr>
                        <a:t> risk donors</a:t>
                      </a:r>
                      <a:endParaRPr lang="en-US" sz="2000" dirty="0">
                        <a:latin typeface="Arial" panose="020B0604020202020204" pitchFamily="34" charset="0"/>
                        <a:cs typeface="Arial" panose="020B0604020202020204" pitchFamily="34" charset="0"/>
                      </a:endParaRPr>
                    </a:p>
                  </a:txBody>
                  <a:tcPr marT="45730" marB="45730"/>
                </a:tc>
              </a:tr>
              <a:tr h="1223071">
                <a:tc>
                  <a:txBody>
                    <a:bodyPr/>
                    <a:lstStyle/>
                    <a:p>
                      <a:r>
                        <a:rPr lang="en-US" sz="2000" dirty="0" smtClean="0">
                          <a:latin typeface="Arial" panose="020B0604020202020204" pitchFamily="34" charset="0"/>
                          <a:cs typeface="Arial" panose="020B0604020202020204" pitchFamily="34" charset="0"/>
                        </a:rPr>
                        <a:t>HIV NAT </a:t>
                      </a:r>
                      <a:r>
                        <a:rPr lang="en-US" sz="2000" u="sng" dirty="0" smtClean="0">
                          <a:latin typeface="Arial" panose="020B0604020202020204" pitchFamily="34" charset="0"/>
                          <a:cs typeface="Arial" panose="020B0604020202020204" pitchFamily="34" charset="0"/>
                        </a:rPr>
                        <a:t>or</a:t>
                      </a:r>
                      <a:r>
                        <a:rPr lang="en-US" sz="2000" dirty="0" smtClean="0">
                          <a:latin typeface="Arial" panose="020B0604020202020204" pitchFamily="34" charset="0"/>
                          <a:cs typeface="Arial" panose="020B0604020202020204" pitchFamily="34" charset="0"/>
                        </a:rPr>
                        <a:t> Ag/Ab combo</a:t>
                      </a:r>
                      <a:r>
                        <a:rPr lang="en-US" sz="2000" baseline="0" dirty="0" smtClean="0">
                          <a:latin typeface="Arial" panose="020B0604020202020204" pitchFamily="34" charset="0"/>
                          <a:cs typeface="Arial" panose="020B0604020202020204" pitchFamily="34" charset="0"/>
                        </a:rPr>
                        <a:t> for</a:t>
                      </a:r>
                      <a:r>
                        <a:rPr lang="en-US" sz="2000" b="1" baseline="0" dirty="0" smtClean="0">
                          <a:latin typeface="Arial" panose="020B0604020202020204" pitchFamily="34" charset="0"/>
                          <a:cs typeface="Arial" panose="020B0604020202020204" pitchFamily="34" charset="0"/>
                        </a:rPr>
                        <a:t> increased </a:t>
                      </a:r>
                      <a:r>
                        <a:rPr lang="en-US" sz="2000" baseline="0" dirty="0" smtClean="0">
                          <a:latin typeface="Arial" panose="020B0604020202020204" pitchFamily="34" charset="0"/>
                          <a:cs typeface="Arial" panose="020B0604020202020204" pitchFamily="34" charset="0"/>
                        </a:rPr>
                        <a:t>risk donors</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Cannot store HCV Ab or NAT pos or HBsAg or NAT pos extra vessels</a:t>
                      </a:r>
                      <a:endParaRPr lang="en-US" sz="2000" dirty="0">
                        <a:latin typeface="Arial" panose="020B0604020202020204" pitchFamily="34" charset="0"/>
                        <a:cs typeface="Arial" panose="020B0604020202020204" pitchFamily="34" charset="0"/>
                      </a:endParaRPr>
                    </a:p>
                  </a:txBody>
                  <a:tcPr marT="45730" marB="45730"/>
                </a:tc>
                <a:tc>
                  <a:txBody>
                    <a:bodyPr/>
                    <a:lstStyle/>
                    <a:p>
                      <a:r>
                        <a:rPr lang="en-US" sz="2000" dirty="0" smtClean="0">
                          <a:latin typeface="Arial" panose="020B0604020202020204" pitchFamily="34" charset="0"/>
                          <a:cs typeface="Arial" panose="020B0604020202020204" pitchFamily="34" charset="0"/>
                        </a:rPr>
                        <a:t>HCV NAT for </a:t>
                      </a:r>
                      <a:r>
                        <a:rPr lang="en-US" sz="2000" b="1" u="sng" dirty="0" smtClean="0">
                          <a:solidFill>
                            <a:srgbClr val="FF0000"/>
                          </a:solidFill>
                          <a:latin typeface="Arial" panose="020B0604020202020204" pitchFamily="34" charset="0"/>
                          <a:cs typeface="Arial" panose="020B0604020202020204" pitchFamily="34" charset="0"/>
                        </a:rPr>
                        <a:t>ALL</a:t>
                      </a:r>
                      <a:r>
                        <a:rPr lang="en-US" sz="2000" dirty="0" smtClean="0">
                          <a:latin typeface="Arial" panose="020B0604020202020204" pitchFamily="34" charset="0"/>
                          <a:cs typeface="Arial" panose="020B0604020202020204" pitchFamily="34" charset="0"/>
                        </a:rPr>
                        <a:t> donors</a:t>
                      </a:r>
                      <a:endParaRPr lang="en-US" sz="2000" dirty="0">
                        <a:latin typeface="Arial" panose="020B0604020202020204" pitchFamily="34" charset="0"/>
                        <a:cs typeface="Arial" panose="020B0604020202020204" pitchFamily="34" charset="0"/>
                      </a:endParaRPr>
                    </a:p>
                  </a:txBody>
                  <a:tcPr marT="45730" marB="45730"/>
                </a:tc>
              </a:tr>
              <a:tr h="654209">
                <a:tc>
                  <a:txBody>
                    <a:bodyPr/>
                    <a:lstStyle/>
                    <a:p>
                      <a:r>
                        <a:rPr lang="en-US" sz="2000" dirty="0" smtClean="0">
                          <a:latin typeface="Arial" panose="020B0604020202020204" pitchFamily="34" charset="0"/>
                          <a:cs typeface="Arial" panose="020B0604020202020204" pitchFamily="34" charset="0"/>
                        </a:rPr>
                        <a:t>HCV NAT for </a:t>
                      </a:r>
                      <a:r>
                        <a:rPr lang="en-US" sz="2000" b="1" u="sng" dirty="0" smtClean="0">
                          <a:solidFill>
                            <a:srgbClr val="FF0000"/>
                          </a:solidFill>
                          <a:latin typeface="Arial" panose="020B0604020202020204" pitchFamily="34" charset="0"/>
                          <a:cs typeface="Arial" panose="020B0604020202020204" pitchFamily="34" charset="0"/>
                        </a:rPr>
                        <a:t>ALL</a:t>
                      </a:r>
                      <a:r>
                        <a:rPr lang="en-US" sz="2000" dirty="0" smtClean="0">
                          <a:latin typeface="Arial" panose="020B0604020202020204" pitchFamily="34" charset="0"/>
                          <a:cs typeface="Arial" panose="020B0604020202020204" pitchFamily="34" charset="0"/>
                        </a:rPr>
                        <a:t> donors</a:t>
                      </a:r>
                      <a:endParaRPr lang="en-US" sz="2000" dirty="0">
                        <a:latin typeface="Arial" panose="020B0604020202020204" pitchFamily="34" charset="0"/>
                        <a:cs typeface="Arial" panose="020B0604020202020204" pitchFamily="34" charset="0"/>
                      </a:endParaRPr>
                    </a:p>
                  </a:txBody>
                  <a:tcPr marT="45730" marB="45730"/>
                </a:tc>
                <a:tc>
                  <a:txBody>
                    <a:bodyPr/>
                    <a:lstStyle/>
                    <a:p>
                      <a:endParaRPr lang="en-US" sz="2400" dirty="0">
                        <a:latin typeface="Arial" panose="020B0604020202020204" pitchFamily="34" charset="0"/>
                        <a:cs typeface="Arial" panose="020B0604020202020204" pitchFamily="34" charset="0"/>
                      </a:endParaRPr>
                    </a:p>
                  </a:txBody>
                  <a:tcPr marT="45730" marB="45730"/>
                </a:tc>
                <a:tc>
                  <a:txBody>
                    <a:bodyPr/>
                    <a:lstStyle/>
                    <a:p>
                      <a:endParaRPr lang="en-US" sz="2400" dirty="0">
                        <a:latin typeface="Arial" panose="020B0604020202020204" pitchFamily="34" charset="0"/>
                        <a:cs typeface="Arial" panose="020B0604020202020204" pitchFamily="34" charset="0"/>
                      </a:endParaRPr>
                    </a:p>
                  </a:txBody>
                  <a:tcPr marT="45730" marB="45730"/>
                </a:tc>
              </a:tr>
            </a:tbl>
          </a:graphicData>
        </a:graphic>
      </p:graphicFrame>
      <p:sp>
        <p:nvSpPr>
          <p:cNvPr id="28700" name="Title 2"/>
          <p:cNvSpPr>
            <a:spLocks noGrp="1"/>
          </p:cNvSpPr>
          <p:nvPr>
            <p:ph type="title"/>
          </p:nvPr>
        </p:nvSpPr>
        <p:spPr>
          <a:xfrm>
            <a:off x="288925" y="155575"/>
            <a:ext cx="8740775" cy="669925"/>
          </a:xfrm>
        </p:spPr>
        <p:txBody>
          <a:bodyPr/>
          <a:lstStyle/>
          <a:p>
            <a:r>
              <a:rPr lang="en-US" altLang="en-US" dirty="0" smtClean="0">
                <a:latin typeface="Arial" panose="020B0604020202020204" pitchFamily="34" charset="0"/>
                <a:cs typeface="Arial" panose="020B0604020202020204" pitchFamily="34" charset="0"/>
              </a:rPr>
              <a:t>How Proposal Achieves its Goals</a:t>
            </a:r>
          </a:p>
        </p:txBody>
      </p:sp>
    </p:spTree>
    <p:extLst>
      <p:ext uri="{BB962C8B-B14F-4D97-AF65-F5344CB8AC3E}">
        <p14:creationId xmlns:p14="http://schemas.microsoft.com/office/powerpoint/2010/main" val="1458643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213658"/>
            <a:ext cx="8548414" cy="5202908"/>
          </a:xfrm>
        </p:spPr>
        <p:txBody>
          <a:bodyPr>
            <a:normAutofit fontScale="92500"/>
          </a:bodyPr>
          <a:lstStyle/>
          <a:p>
            <a:r>
              <a:rPr lang="en-US" dirty="0" smtClean="0">
                <a:latin typeface="Arial" panose="020B0604020202020204" pitchFamily="34" charset="0"/>
                <a:cs typeface="Arial" panose="020B0604020202020204" pitchFamily="34" charset="0"/>
              </a:rPr>
              <a:t>HIV, HBV, and HCV NAT data collection fields in </a:t>
            </a:r>
            <a:r>
              <a:rPr lang="en-US" dirty="0" err="1" smtClean="0">
                <a:latin typeface="Arial" panose="020B0604020202020204" pitchFamily="34" charset="0"/>
                <a:cs typeface="Arial" panose="020B0604020202020204" pitchFamily="34" charset="0"/>
              </a:rPr>
              <a:t>DonorNet</a:t>
            </a:r>
            <a:r>
              <a:rPr lang="en-US" dirty="0" smtClean="0">
                <a:latin typeface="Arial" panose="020B0604020202020204" pitchFamily="34" charset="0"/>
                <a:cs typeface="Arial" panose="020B0604020202020204" pitchFamily="34" charset="0"/>
              </a:rPr>
              <a:t>® for deceased organ donors </a:t>
            </a:r>
          </a:p>
          <a:p>
            <a:pPr lvl="1"/>
            <a:r>
              <a:rPr lang="en-US" dirty="0" smtClean="0">
                <a:latin typeface="Arial" panose="020B0604020202020204" pitchFamily="34" charset="0"/>
                <a:cs typeface="Arial" panose="020B0604020202020204" pitchFamily="34" charset="0"/>
              </a:rPr>
              <a:t>Fields must display on </a:t>
            </a:r>
            <a:r>
              <a:rPr lang="en-US" dirty="0" err="1" smtClean="0">
                <a:latin typeface="Arial" panose="020B0604020202020204" pitchFamily="34" charset="0"/>
                <a:cs typeface="Arial" panose="020B0604020202020204" pitchFamily="34" charset="0"/>
              </a:rPr>
              <a:t>DonorNet</a:t>
            </a:r>
            <a:r>
              <a:rPr lang="en-US" dirty="0" smtClean="0">
                <a:latin typeface="Arial" panose="020B0604020202020204" pitchFamily="34" charset="0"/>
                <a:cs typeface="Arial" panose="020B0604020202020204" pitchFamily="34" charset="0"/>
              </a:rPr>
              <a:t>® and </a:t>
            </a:r>
            <a:r>
              <a:rPr lang="en-US" dirty="0" err="1" smtClean="0">
                <a:latin typeface="Arial" panose="020B0604020202020204" pitchFamily="34" charset="0"/>
                <a:cs typeface="Arial" panose="020B0604020202020204" pitchFamily="34" charset="0"/>
              </a:rPr>
              <a:t>DonorNet</a:t>
            </a:r>
            <a:r>
              <a:rPr lang="en-US" dirty="0" smtClean="0">
                <a:latin typeface="Arial" panose="020B0604020202020204" pitchFamily="34" charset="0"/>
                <a:cs typeface="Arial" panose="020B0604020202020204" pitchFamily="34" charset="0"/>
              </a:rPr>
              <a:t>® mobile</a:t>
            </a:r>
          </a:p>
          <a:p>
            <a:pPr lvl="1"/>
            <a:r>
              <a:rPr lang="en-US" dirty="0" smtClean="0">
                <a:latin typeface="Arial" panose="020B0604020202020204" pitchFamily="34" charset="0"/>
                <a:cs typeface="Arial" panose="020B0604020202020204" pitchFamily="34" charset="0"/>
              </a:rPr>
              <a:t>Serologies tab where they will reside renamed “Viral Detection”</a:t>
            </a:r>
          </a:p>
          <a:p>
            <a:r>
              <a:rPr lang="en-US" dirty="0" smtClean="0">
                <a:latin typeface="Arial" panose="020B0604020202020204" pitchFamily="34" charset="0"/>
                <a:cs typeface="Arial" panose="020B0604020202020204" pitchFamily="34" charset="0"/>
              </a:rPr>
              <a:t>HBV and HCV NAT screening criteria all organ match runs for all organs for deceased and living donors</a:t>
            </a:r>
          </a:p>
          <a:p>
            <a:pPr lvl="1"/>
            <a:r>
              <a:rPr lang="en-US" dirty="0" smtClean="0">
                <a:latin typeface="Arial" panose="020B0604020202020204" pitchFamily="34" charset="0"/>
                <a:cs typeface="Arial" panose="020B0604020202020204" pitchFamily="34" charset="0"/>
              </a:rPr>
              <a:t>Adds fields to the Waiting List for candidates</a:t>
            </a:r>
          </a:p>
          <a:p>
            <a:r>
              <a:rPr lang="en-US" dirty="0">
                <a:latin typeface="Arial" panose="020B0604020202020204" pitchFamily="34" charset="0"/>
                <a:cs typeface="Arial" panose="020B0604020202020204" pitchFamily="34" charset="0"/>
              </a:rPr>
              <a:t>HIV, HBV, and HCV NAT data collection </a:t>
            </a:r>
            <a:r>
              <a:rPr lang="en-US" dirty="0" smtClean="0">
                <a:latin typeface="Arial" panose="020B0604020202020204" pitchFamily="34" charset="0"/>
                <a:cs typeface="Arial" panose="020B0604020202020204" pitchFamily="34" charset="0"/>
              </a:rPr>
              <a:t>fields in </a:t>
            </a:r>
            <a:r>
              <a:rPr lang="en-US" dirty="0" err="1" smtClean="0">
                <a:latin typeface="Arial" panose="020B0604020202020204" pitchFamily="34" charset="0"/>
                <a:cs typeface="Arial" panose="020B0604020202020204" pitchFamily="34" charset="0"/>
              </a:rPr>
              <a:t>Tiedi</a:t>
            </a:r>
            <a:r>
              <a:rPr lang="en-US" dirty="0" smtClean="0">
                <a:latin typeface="Arial" panose="020B0604020202020204" pitchFamily="34" charset="0"/>
                <a:cs typeface="Arial" panose="020B0604020202020204" pitchFamily="34" charset="0"/>
              </a:rPr>
              <a:t> (Transplant Recipient Registration)</a:t>
            </a:r>
            <a:endParaRPr lang="en-US" dirty="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Additional NAT fields on LDR/DDR already being implemented as part of OMB project</a:t>
            </a: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Programming Includes: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25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9044102"/>
              </p:ext>
            </p:extLst>
          </p:nvPr>
        </p:nvGraphicFramePr>
        <p:xfrm>
          <a:off x="288925" y="1843088"/>
          <a:ext cx="8548689" cy="3017836"/>
        </p:xfrm>
        <a:graphic>
          <a:graphicData uri="http://schemas.openxmlformats.org/drawingml/2006/table">
            <a:tbl>
              <a:tblPr firstRow="1" bandRow="1">
                <a:tableStyleId>{21E4AEA4-8DFA-4A89-87EB-49C32662AFE0}</a:tableStyleId>
              </a:tblPr>
              <a:tblGrid>
                <a:gridCol w="2849563"/>
                <a:gridCol w="2849563"/>
                <a:gridCol w="2849563"/>
              </a:tblGrid>
              <a:tr h="823046">
                <a:tc>
                  <a:txBody>
                    <a:bodyPr/>
                    <a:lstStyle/>
                    <a:p>
                      <a:pPr algn="ctr"/>
                      <a:r>
                        <a:rPr lang="en-US" sz="2400" dirty="0" smtClean="0">
                          <a:solidFill>
                            <a:schemeClr val="tx1"/>
                          </a:solidFill>
                          <a:latin typeface="Arial" pitchFamily="34" charset="0"/>
                          <a:cs typeface="Arial" pitchFamily="34" charset="0"/>
                        </a:rPr>
                        <a:t>OPTN Committees</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Professional Societies</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Government </a:t>
                      </a:r>
                    </a:p>
                    <a:p>
                      <a:pPr algn="ctr"/>
                      <a:r>
                        <a:rPr lang="en-US" sz="2400" dirty="0" smtClean="0">
                          <a:solidFill>
                            <a:schemeClr val="tx1"/>
                          </a:solidFill>
                          <a:latin typeface="Arial" pitchFamily="34" charset="0"/>
                          <a:cs typeface="Arial" pitchFamily="34" charset="0"/>
                        </a:rPr>
                        <a:t>Ex Officio</a:t>
                      </a:r>
                      <a:endParaRPr lang="en-US" sz="2400" dirty="0">
                        <a:solidFill>
                          <a:schemeClr val="tx1"/>
                        </a:solidFill>
                        <a:latin typeface="Arial" pitchFamily="34" charset="0"/>
                        <a:cs typeface="Arial" pitchFamily="34" charset="0"/>
                      </a:endParaRPr>
                    </a:p>
                  </a:txBody>
                  <a:tcPr marT="45725" marB="45725"/>
                </a:tc>
              </a:tr>
              <a:tr h="457248">
                <a:tc>
                  <a:txBody>
                    <a:bodyPr/>
                    <a:lstStyle/>
                    <a:p>
                      <a:pPr algn="ctr"/>
                      <a:r>
                        <a:rPr lang="en-US" sz="2400" dirty="0" smtClean="0">
                          <a:solidFill>
                            <a:schemeClr val="tx1"/>
                          </a:solidFill>
                          <a:latin typeface="Arial" pitchFamily="34" charset="0"/>
                          <a:cs typeface="Arial" pitchFamily="34" charset="0"/>
                        </a:rPr>
                        <a:t>DTAC</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AOPO</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HRSA </a:t>
                      </a:r>
                      <a:endParaRPr lang="en-US" sz="2400" dirty="0">
                        <a:solidFill>
                          <a:schemeClr val="tx1"/>
                        </a:solidFill>
                        <a:latin typeface="Arial" pitchFamily="34" charset="0"/>
                        <a:cs typeface="Arial" pitchFamily="34" charset="0"/>
                      </a:endParaRPr>
                    </a:p>
                  </a:txBody>
                  <a:tcPr marT="45725" marB="45725"/>
                </a:tc>
              </a:tr>
              <a:tr h="457248">
                <a:tc>
                  <a:txBody>
                    <a:bodyPr/>
                    <a:lstStyle/>
                    <a:p>
                      <a:pPr algn="ctr"/>
                      <a:r>
                        <a:rPr lang="en-US" sz="2400" dirty="0" smtClean="0">
                          <a:solidFill>
                            <a:schemeClr val="tx1"/>
                          </a:solidFill>
                          <a:latin typeface="Arial" pitchFamily="34" charset="0"/>
                          <a:cs typeface="Arial" pitchFamily="34" charset="0"/>
                        </a:rPr>
                        <a:t>Living Donor</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AST</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FDA</a:t>
                      </a:r>
                      <a:endParaRPr lang="en-US" sz="2400" dirty="0">
                        <a:solidFill>
                          <a:schemeClr val="tx1"/>
                        </a:solidFill>
                        <a:latin typeface="Arial" pitchFamily="34" charset="0"/>
                        <a:cs typeface="Arial" pitchFamily="34" charset="0"/>
                      </a:endParaRPr>
                    </a:p>
                  </a:txBody>
                  <a:tcPr marT="45725" marB="45725"/>
                </a:tc>
              </a:tr>
              <a:tr h="457248">
                <a:tc>
                  <a:txBody>
                    <a:bodyPr/>
                    <a:lstStyle/>
                    <a:p>
                      <a:pPr algn="ctr"/>
                      <a:r>
                        <a:rPr lang="en-US" sz="2400" dirty="0" smtClean="0">
                          <a:solidFill>
                            <a:schemeClr val="tx1"/>
                          </a:solidFill>
                          <a:latin typeface="Arial" pitchFamily="34" charset="0"/>
                          <a:cs typeface="Arial" pitchFamily="34" charset="0"/>
                        </a:rPr>
                        <a:t>OPO</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ASTS</a:t>
                      </a:r>
                      <a:endParaRPr lang="en-US" sz="2400" dirty="0">
                        <a:solidFill>
                          <a:schemeClr val="tx1"/>
                        </a:solidFill>
                        <a:latin typeface="Arial" pitchFamily="34" charset="0"/>
                        <a:cs typeface="Arial" pitchFamily="34" charset="0"/>
                      </a:endParaRPr>
                    </a:p>
                  </a:txBody>
                  <a:tcPr marT="45725" marB="45725"/>
                </a:tc>
                <a:tc>
                  <a:txBody>
                    <a:bodyPr/>
                    <a:lstStyle/>
                    <a:p>
                      <a:pPr algn="ctr"/>
                      <a:endParaRPr lang="en-US" sz="2400" dirty="0">
                        <a:solidFill>
                          <a:schemeClr val="tx1"/>
                        </a:solidFill>
                        <a:latin typeface="Arial" pitchFamily="34" charset="0"/>
                        <a:cs typeface="Arial" pitchFamily="34" charset="0"/>
                      </a:endParaRPr>
                    </a:p>
                  </a:txBody>
                  <a:tcPr marT="45725" marB="45725"/>
                </a:tc>
              </a:tr>
              <a:tr h="823046">
                <a:tc>
                  <a:txBody>
                    <a:bodyPr/>
                    <a:lstStyle/>
                    <a:p>
                      <a:pPr algn="ctr"/>
                      <a:r>
                        <a:rPr lang="en-US" sz="2400" dirty="0" smtClean="0">
                          <a:solidFill>
                            <a:schemeClr val="tx1"/>
                          </a:solidFill>
                          <a:latin typeface="Arial" pitchFamily="34" charset="0"/>
                          <a:cs typeface="Arial" pitchFamily="34" charset="0"/>
                        </a:rPr>
                        <a:t>Operations &amp; Safety</a:t>
                      </a:r>
                      <a:endParaRPr lang="en-US" sz="2400" dirty="0">
                        <a:solidFill>
                          <a:schemeClr val="tx1"/>
                        </a:solidFill>
                        <a:latin typeface="Arial" pitchFamily="34" charset="0"/>
                        <a:cs typeface="Arial" pitchFamily="34" charset="0"/>
                      </a:endParaRPr>
                    </a:p>
                  </a:txBody>
                  <a:tcPr marT="45725" marB="45725"/>
                </a:tc>
                <a:tc>
                  <a:txBody>
                    <a:bodyPr/>
                    <a:lstStyle/>
                    <a:p>
                      <a:pPr algn="ctr"/>
                      <a:r>
                        <a:rPr lang="en-US" sz="2400" dirty="0" smtClean="0">
                          <a:solidFill>
                            <a:schemeClr val="tx1"/>
                          </a:solidFill>
                          <a:latin typeface="Arial" pitchFamily="34" charset="0"/>
                          <a:cs typeface="Arial" pitchFamily="34" charset="0"/>
                        </a:rPr>
                        <a:t>NATCO</a:t>
                      </a:r>
                      <a:endParaRPr lang="en-US" sz="2400" dirty="0">
                        <a:solidFill>
                          <a:schemeClr val="tx1"/>
                        </a:solidFill>
                        <a:latin typeface="Arial" pitchFamily="34" charset="0"/>
                        <a:cs typeface="Arial" pitchFamily="34" charset="0"/>
                      </a:endParaRPr>
                    </a:p>
                  </a:txBody>
                  <a:tcPr marT="45725" marB="45725"/>
                </a:tc>
                <a:tc>
                  <a:txBody>
                    <a:bodyPr/>
                    <a:lstStyle/>
                    <a:p>
                      <a:pPr algn="ctr"/>
                      <a:endParaRPr lang="en-US" sz="2400" dirty="0">
                        <a:solidFill>
                          <a:schemeClr val="tx1"/>
                        </a:solidFill>
                        <a:latin typeface="Arial" pitchFamily="34" charset="0"/>
                        <a:cs typeface="Arial" pitchFamily="34" charset="0"/>
                      </a:endParaRPr>
                    </a:p>
                  </a:txBody>
                  <a:tcPr marT="45725" marB="45725"/>
                </a:tc>
              </a:tr>
            </a:tbl>
          </a:graphicData>
        </a:graphic>
      </p:graphicFrame>
      <p:sp>
        <p:nvSpPr>
          <p:cNvPr id="5148" name="Title 2"/>
          <p:cNvSpPr>
            <a:spLocks noGrp="1"/>
          </p:cNvSpPr>
          <p:nvPr>
            <p:ph type="title"/>
          </p:nvPr>
        </p:nvSpPr>
        <p:spPr>
          <a:xfrm>
            <a:off x="288925" y="155575"/>
            <a:ext cx="8740775" cy="850900"/>
          </a:xfrm>
        </p:spPr>
        <p:txBody>
          <a:bodyPr/>
          <a:lstStyle/>
          <a:p>
            <a:pPr algn="just"/>
            <a:r>
              <a:rPr lang="en-US" altLang="en-US" dirty="0" smtClean="0">
                <a:latin typeface="Arial" panose="020B0604020202020204" pitchFamily="34" charset="0"/>
                <a:cs typeface="Arial" panose="020B0604020202020204" pitchFamily="34" charset="0"/>
              </a:rPr>
              <a:t>Joint Subcommittee Composition</a:t>
            </a:r>
          </a:p>
        </p:txBody>
      </p:sp>
      <p:sp>
        <p:nvSpPr>
          <p:cNvPr id="5149" name="TextBox 4"/>
          <p:cNvSpPr txBox="1">
            <a:spLocks noChangeArrowheads="1"/>
          </p:cNvSpPr>
          <p:nvPr/>
        </p:nvSpPr>
        <p:spPr bwMode="auto">
          <a:xfrm>
            <a:off x="1333500" y="5143500"/>
            <a:ext cx="6972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a:cs typeface="Myriad Pro"/>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5pPr>
            <a:lvl6pPr marL="2514600" indent="-228600" defTabSz="4572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6pPr>
            <a:lvl7pPr marL="2971800" indent="-228600" defTabSz="4572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7pPr>
            <a:lvl8pPr marL="3429000" indent="-228600" defTabSz="4572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8pPr>
            <a:lvl9pPr marL="3886200" indent="-228600" defTabSz="4572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a:cs typeface="Myriad Pro"/>
              </a:defRPr>
            </a:lvl9pPr>
          </a:lstStyle>
          <a:p>
            <a:pPr eaLnBrk="1" hangingPunct="1">
              <a:spcBef>
                <a:spcPct val="0"/>
              </a:spcBef>
              <a:buClrTx/>
              <a:buSzTx/>
              <a:buFontTx/>
              <a:buNone/>
            </a:pPr>
            <a:r>
              <a:rPr lang="en-US" altLang="en-US" sz="2000" dirty="0" smtClean="0">
                <a:solidFill>
                  <a:schemeClr val="tx1"/>
                </a:solidFill>
                <a:latin typeface="Arial" panose="020B0604020202020204" pitchFamily="34" charset="0"/>
              </a:rPr>
              <a:t>SRTR </a:t>
            </a:r>
            <a:r>
              <a:rPr lang="en-US" altLang="en-US" sz="2000" dirty="0">
                <a:solidFill>
                  <a:schemeClr val="tx1"/>
                </a:solidFill>
                <a:latin typeface="Arial" panose="020B0604020202020204" pitchFamily="34" charset="0"/>
              </a:rPr>
              <a:t>invited, but did not participate. Representatives received all emails and open invite to attend as desired.</a:t>
            </a:r>
          </a:p>
        </p:txBody>
      </p:sp>
    </p:spTree>
    <p:extLst>
      <p:ext uri="{BB962C8B-B14F-4D97-AF65-F5344CB8AC3E}">
        <p14:creationId xmlns:p14="http://schemas.microsoft.com/office/powerpoint/2010/main" val="341187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173163"/>
            <a:ext cx="8548688" cy="5200650"/>
          </a:xfrm>
        </p:spPr>
        <p:txBody>
          <a:bodyPr/>
          <a:lstStyle/>
          <a:p>
            <a:pPr>
              <a:defRPr/>
            </a:pPr>
            <a:r>
              <a:rPr lang="en-US" dirty="0" smtClean="0">
                <a:latin typeface="Arial" pitchFamily="34" charset="0"/>
                <a:cs typeface="Arial" pitchFamily="34" charset="0"/>
              </a:rPr>
              <a:t>Joint </a:t>
            </a:r>
            <a:r>
              <a:rPr lang="en-US" dirty="0">
                <a:latin typeface="Arial" pitchFamily="34" charset="0"/>
                <a:cs typeface="Arial" pitchFamily="34" charset="0"/>
              </a:rPr>
              <a:t>Subcommittee completing comprehensive review of Guideline’s 34 recommendations to determine:</a:t>
            </a:r>
          </a:p>
          <a:p>
            <a:pPr lvl="1">
              <a:defRPr/>
            </a:pPr>
            <a:r>
              <a:rPr lang="en-US" sz="2400" dirty="0">
                <a:latin typeface="Arial" pitchFamily="34" charset="0"/>
                <a:cs typeface="Arial" pitchFamily="34" charset="0"/>
              </a:rPr>
              <a:t>Is the PHS recommendation covered by the Final Rule?</a:t>
            </a:r>
          </a:p>
          <a:p>
            <a:pPr lvl="1">
              <a:defRPr/>
            </a:pPr>
            <a:r>
              <a:rPr lang="en-US" sz="2400" dirty="0">
                <a:latin typeface="Arial" pitchFamily="34" charset="0"/>
                <a:cs typeface="Arial" pitchFamily="34" charset="0"/>
              </a:rPr>
              <a:t>Is there policy already in place to address this?  Does it need to be changed?</a:t>
            </a:r>
          </a:p>
          <a:p>
            <a:pPr lvl="1">
              <a:defRPr/>
            </a:pPr>
            <a:r>
              <a:rPr lang="en-US" sz="2400" dirty="0">
                <a:latin typeface="Arial" pitchFamily="34" charset="0"/>
                <a:cs typeface="Arial" pitchFamily="34" charset="0"/>
              </a:rPr>
              <a:t>Should there be policy in place to address this, or should it remain a PHS recommendations</a:t>
            </a:r>
            <a:r>
              <a:rPr lang="en-US" sz="2400" dirty="0" smtClean="0">
                <a:latin typeface="Arial" pitchFamily="34" charset="0"/>
                <a:cs typeface="Arial" pitchFamily="34" charset="0"/>
              </a:rPr>
              <a:t>?</a:t>
            </a:r>
          </a:p>
          <a:p>
            <a:pPr marL="0" indent="0">
              <a:buFont typeface="Wingdings" panose="05000000000000000000" pitchFamily="2" charset="2"/>
              <a:buNone/>
              <a:defRPr/>
            </a:pPr>
            <a:endParaRPr lang="en-US" dirty="0">
              <a:solidFill>
                <a:schemeClr val="tx1"/>
              </a:solidFill>
              <a:latin typeface="+mn-lt"/>
            </a:endParaRPr>
          </a:p>
        </p:txBody>
      </p:sp>
      <p:sp>
        <p:nvSpPr>
          <p:cNvPr id="3" name="Title 2"/>
          <p:cNvSpPr>
            <a:spLocks noGrp="1"/>
          </p:cNvSpPr>
          <p:nvPr>
            <p:ph type="title"/>
          </p:nvPr>
        </p:nvSpPr>
        <p:spPr>
          <a:xfrm>
            <a:off x="288925" y="155575"/>
            <a:ext cx="8740775" cy="850900"/>
          </a:xfrm>
        </p:spPr>
        <p:txBody>
          <a:bodyPr/>
          <a:lstStyle/>
          <a:p>
            <a:pPr>
              <a:defRPr/>
            </a:pPr>
            <a:r>
              <a:rPr lang="en-US" dirty="0" smtClean="0">
                <a:latin typeface="Arial" panose="020B0604020202020204" pitchFamily="34" charset="0"/>
                <a:cs typeface="Arial" panose="020B0604020202020204" pitchFamily="34" charset="0"/>
              </a:rPr>
              <a:t>Proposal Development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537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49375"/>
            <a:ext cx="8548688" cy="4405313"/>
          </a:xfrm>
        </p:spPr>
        <p:txBody>
          <a:bodyPr>
            <a:normAutofit lnSpcReduction="10000"/>
          </a:bodyPr>
          <a:lstStyle/>
          <a:p>
            <a:pPr>
              <a:defRPr/>
            </a:pPr>
            <a:r>
              <a:rPr lang="en-US" dirty="0">
                <a:latin typeface="Arial" pitchFamily="34" charset="0"/>
                <a:cs typeface="Arial" pitchFamily="34" charset="0"/>
              </a:rPr>
              <a:t>Strong agreement on addressing the 34 PHS recommendations and subsections within joint subcommittee and DTAC with one exception</a:t>
            </a:r>
            <a:endParaRPr lang="en-US" dirty="0">
              <a:solidFill>
                <a:schemeClr val="tx1"/>
              </a:solidFill>
              <a:latin typeface="Arial" panose="020B0604020202020204" pitchFamily="34" charset="0"/>
              <a:cs typeface="Arial" panose="020B0604020202020204" pitchFamily="34" charset="0"/>
            </a:endParaRPr>
          </a:p>
          <a:p>
            <a:pPr>
              <a:defRPr/>
            </a:pPr>
            <a:r>
              <a:rPr lang="en-US" b="1" dirty="0">
                <a:solidFill>
                  <a:schemeClr val="tx2">
                    <a:lumMod val="50000"/>
                  </a:schemeClr>
                </a:solidFill>
                <a:latin typeface="Arial" panose="020B0604020202020204" pitchFamily="34" charset="0"/>
                <a:cs typeface="Arial" panose="020B0604020202020204" pitchFamily="34" charset="0"/>
              </a:rPr>
              <a:t>Split vote on this topic from both groups…</a:t>
            </a:r>
          </a:p>
          <a:p>
            <a:pPr marL="0" indent="0" algn="ctr">
              <a:spcBef>
                <a:spcPts val="0"/>
              </a:spcBef>
              <a:buFont typeface="Wingdings" panose="05000000000000000000" pitchFamily="2" charset="2"/>
              <a:buNone/>
              <a:defRPr/>
            </a:pPr>
            <a:r>
              <a:rPr lang="en-US" b="1" kern="100" dirty="0">
                <a:solidFill>
                  <a:srgbClr val="FF0000"/>
                </a:solidFill>
                <a:latin typeface="Arial" panose="020B0604020202020204" pitchFamily="34" charset="0"/>
                <a:cs typeface="Arial" panose="020B0604020202020204" pitchFamily="34" charset="0"/>
              </a:rPr>
              <a:t>HCV nucleic acid testing (NAT)</a:t>
            </a:r>
          </a:p>
          <a:p>
            <a:pPr marL="0" indent="0" algn="ctr">
              <a:spcBef>
                <a:spcPts val="0"/>
              </a:spcBef>
              <a:buFont typeface="Wingdings" panose="05000000000000000000" pitchFamily="2" charset="2"/>
              <a:buNone/>
              <a:defRPr/>
            </a:pPr>
            <a:r>
              <a:rPr lang="en-US" b="1" kern="100" dirty="0" smtClean="0">
                <a:solidFill>
                  <a:srgbClr val="FF0000"/>
                </a:solidFill>
                <a:latin typeface="Arial" panose="020B0604020202020204" pitchFamily="34" charset="0"/>
                <a:cs typeface="Arial" panose="020B0604020202020204" pitchFamily="34" charset="0"/>
              </a:rPr>
              <a:t> </a:t>
            </a:r>
            <a:r>
              <a:rPr lang="en-US" b="1" kern="100" dirty="0">
                <a:solidFill>
                  <a:srgbClr val="FF0000"/>
                </a:solidFill>
                <a:latin typeface="Arial" panose="020B0604020202020204" pitchFamily="34" charset="0"/>
                <a:cs typeface="Arial" panose="020B0604020202020204" pitchFamily="34" charset="0"/>
              </a:rPr>
              <a:t>for </a:t>
            </a:r>
            <a:r>
              <a:rPr lang="en-US" b="1" u="sng" kern="100" dirty="0">
                <a:solidFill>
                  <a:srgbClr val="FF0000"/>
                </a:solidFill>
                <a:latin typeface="Arial" panose="020B0604020202020204" pitchFamily="34" charset="0"/>
                <a:cs typeface="Arial" panose="020B0604020202020204" pitchFamily="34" charset="0"/>
              </a:rPr>
              <a:t>ALL</a:t>
            </a:r>
            <a:r>
              <a:rPr lang="en-US" b="1" kern="100" dirty="0">
                <a:solidFill>
                  <a:srgbClr val="FF0000"/>
                </a:solidFill>
                <a:latin typeface="Arial" panose="020B0604020202020204" pitchFamily="34" charset="0"/>
                <a:cs typeface="Arial" panose="020B0604020202020204" pitchFamily="34" charset="0"/>
              </a:rPr>
              <a:t> organ </a:t>
            </a:r>
            <a:r>
              <a:rPr lang="en-US" b="1" kern="100" dirty="0" smtClean="0">
                <a:solidFill>
                  <a:srgbClr val="FF0000"/>
                </a:solidFill>
                <a:latin typeface="Arial" panose="020B0604020202020204" pitchFamily="34" charset="0"/>
                <a:cs typeface="Arial" panose="020B0604020202020204" pitchFamily="34" charset="0"/>
              </a:rPr>
              <a:t>donors</a:t>
            </a:r>
          </a:p>
          <a:p>
            <a:pPr marL="0" indent="0" algn="ctr">
              <a:spcBef>
                <a:spcPts val="0"/>
              </a:spcBef>
              <a:buFont typeface="Wingdings" panose="05000000000000000000" pitchFamily="2" charset="2"/>
              <a:buNone/>
              <a:defRPr/>
            </a:pPr>
            <a:endParaRPr lang="en-US" b="1" kern="100" dirty="0" smtClean="0">
              <a:solidFill>
                <a:srgbClr val="FF0000"/>
              </a:solidFill>
              <a:latin typeface="Arial" panose="020B0604020202020204" pitchFamily="34" charset="0"/>
              <a:cs typeface="Arial" panose="020B0604020202020204" pitchFamily="34" charset="0"/>
            </a:endParaRPr>
          </a:p>
          <a:p>
            <a:pPr>
              <a:spcBef>
                <a:spcPts val="0"/>
              </a:spcBef>
              <a:defRPr/>
            </a:pPr>
            <a:r>
              <a:rPr lang="en-US" kern="100" dirty="0" smtClean="0">
                <a:solidFill>
                  <a:srgbClr val="002060"/>
                </a:solidFill>
                <a:latin typeface="Arial" panose="020B0604020202020204" pitchFamily="34" charset="0"/>
                <a:cs typeface="Arial" panose="020B0604020202020204" pitchFamily="34" charset="0"/>
              </a:rPr>
              <a:t>Committee unanimously supported HIV and HCV NAT for increased risk donors, but could not come to agreement on </a:t>
            </a:r>
            <a:r>
              <a:rPr lang="en-US" b="1" kern="100" dirty="0" smtClean="0">
                <a:solidFill>
                  <a:srgbClr val="002060"/>
                </a:solidFill>
                <a:latin typeface="Arial" panose="020B0604020202020204" pitchFamily="34" charset="0"/>
                <a:cs typeface="Arial" panose="020B0604020202020204" pitchFamily="34" charset="0"/>
              </a:rPr>
              <a:t>universal </a:t>
            </a:r>
            <a:r>
              <a:rPr lang="en-US" kern="100" dirty="0" smtClean="0">
                <a:solidFill>
                  <a:srgbClr val="002060"/>
                </a:solidFill>
                <a:latin typeface="Arial" panose="020B0604020202020204" pitchFamily="34" charset="0"/>
                <a:cs typeface="Arial" panose="020B0604020202020204" pitchFamily="34" charset="0"/>
              </a:rPr>
              <a:t>HCV NAT</a:t>
            </a:r>
            <a:endParaRPr lang="en-US" kern="100" dirty="0">
              <a:solidFill>
                <a:srgbClr val="002060"/>
              </a:solidFill>
              <a:latin typeface="Arial" panose="020B0604020202020204" pitchFamily="34" charset="0"/>
              <a:cs typeface="Arial" panose="020B0604020202020204" pitchFamily="34" charset="0"/>
            </a:endParaRPr>
          </a:p>
        </p:txBody>
      </p:sp>
      <p:sp>
        <p:nvSpPr>
          <p:cNvPr id="7171"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Proposal Development</a:t>
            </a:r>
          </a:p>
        </p:txBody>
      </p:sp>
    </p:spTree>
    <p:extLst>
      <p:ext uri="{BB962C8B-B14F-4D97-AF65-F5344CB8AC3E}">
        <p14:creationId xmlns:p14="http://schemas.microsoft.com/office/powerpoint/2010/main" val="956056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7</Value>
    </TaxCatchAll>
    <Comment xmlns="807d2b1c-adf4-4795-b92a-f5e245800038">Action Item Pt Safety</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Ad Hoc Disease Transmission Advisory</TermName>
          <TermId>3cb809d3-77be-40b7-be27-8ea034d86d31</TermId>
        </TermInfo>
      </Terms>
    </c4269b1b5a244d6cade965ef625899db>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5AA8D4-3E3B-45EC-AAAE-72E6212F45B7}">
  <ds:schemaRefs>
    <ds:schemaRef ds:uri="http://schemas.microsoft.com/office/2006/metadata/longProperties"/>
  </ds:schemaRefs>
</ds:datastoreItem>
</file>

<file path=customXml/itemProps2.xml><?xml version="1.0" encoding="utf-8"?>
<ds:datastoreItem xmlns:ds="http://schemas.openxmlformats.org/officeDocument/2006/customXml" ds:itemID="{D0083B30-C313-44F9-B0DD-EF91CE70A603}">
  <ds:schemaRefs>
    <ds:schemaRef ds:uri="http://schemas.microsoft.com/office/2006/metadata/properties"/>
    <ds:schemaRef ds:uri="807d2b1c-adf4-4795-b92a-f5e245800038"/>
    <ds:schemaRef ds:uri="http://purl.org/dc/terms/"/>
    <ds:schemaRef ds:uri="http://schemas.openxmlformats.org/package/2006/metadata/core-propertie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c8f9c7e0-6682-419d-a909-cda05b6ce1a7"/>
  </ds:schemaRefs>
</ds:datastoreItem>
</file>

<file path=customXml/itemProps3.xml><?xml version="1.0" encoding="utf-8"?>
<ds:datastoreItem xmlns:ds="http://schemas.openxmlformats.org/officeDocument/2006/customXml" ds:itemID="{FAEBD8A8-55A9-4508-8982-D2DD8DAEE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d2b1c-adf4-4795-b92a-f5e245800038"/>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2250</TotalTime>
  <Words>2845</Words>
  <Application>Microsoft Office PowerPoint</Application>
  <PresentationFormat>On-screen Show (4:3)</PresentationFormat>
  <Paragraphs>266</Paragraphs>
  <Slides>26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Edwardian Script ITC</vt:lpstr>
      <vt:lpstr>Myriad Pro</vt:lpstr>
      <vt:lpstr>Times New Roman</vt:lpstr>
      <vt:lpstr>Wingdings</vt:lpstr>
      <vt:lpstr>Expo</vt:lpstr>
      <vt:lpstr>Align OPTN Policies with the 2013 PHS Guideline for Reducing Transmission of HIV, HBV, and HCV Through Solid Organ Transplantation (Resolution 13)</vt:lpstr>
      <vt:lpstr>The Problem</vt:lpstr>
      <vt:lpstr>Strategic Plan</vt:lpstr>
      <vt:lpstr>Goal of the Proposal</vt:lpstr>
      <vt:lpstr>How Proposal Achieves its Goals</vt:lpstr>
      <vt:lpstr>Programming Includes:</vt:lpstr>
      <vt:lpstr>Joint Subcommittee Composition</vt:lpstr>
      <vt:lpstr>Proposal Development</vt:lpstr>
      <vt:lpstr>Proposal Development</vt:lpstr>
      <vt:lpstr>Why is this an issue?</vt:lpstr>
      <vt:lpstr>Public Comment Feedback</vt:lpstr>
      <vt:lpstr>Professional Society Feedback</vt:lpstr>
      <vt:lpstr>Comment Themes</vt:lpstr>
      <vt:lpstr>NAT Concerns</vt:lpstr>
      <vt:lpstr>NAT Concerns</vt:lpstr>
      <vt:lpstr>OPO NAT Survey Results</vt:lpstr>
      <vt:lpstr>NAT Concerns</vt:lpstr>
      <vt:lpstr>False positive NAT results</vt:lpstr>
      <vt:lpstr>HCV donor-derived infection Jan 2008 to October 2013</vt:lpstr>
      <vt:lpstr>Additional Comment Themes</vt:lpstr>
      <vt:lpstr>Overall Project Impact</vt:lpstr>
      <vt:lpstr>Post-Public Comment Modifications</vt:lpstr>
      <vt:lpstr>Proposed Amendment to Language (lines 90 and 97, page 24 of book)</vt:lpstr>
      <vt:lpstr>Resolution 13 (page 22)</vt:lpstr>
      <vt:lpstr>Resolution 13 (page 22)</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Katie M. DeCastro</cp:lastModifiedBy>
  <cp:revision>157</cp:revision>
  <dcterms:created xsi:type="dcterms:W3CDTF">2010-09-17T15:26:33Z</dcterms:created>
  <dcterms:modified xsi:type="dcterms:W3CDTF">2014-11-13T14:53:47Z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0x010100E30B5FD8D7FAC941A47B86D1F4C7EF3B</vt:lpwstr>
  </property>
  <property fmtid="{D5CDD505-2E9C-101B-9397-08002B2CF9AE}" pid="4" name="display_urn:schemas-microsoft-com:office:office#Editor">
    <vt:lpwstr>Shandie Covington</vt:lpwstr>
  </property>
  <property fmtid="{D5CDD505-2E9C-101B-9397-08002B2CF9AE}" pid="5" name="TemplateUrl">
    <vt:lpwstr/>
  </property>
  <property fmtid="{D5CDD505-2E9C-101B-9397-08002B2CF9AE}" pid="6" name="Order">
    <vt:lpwstr>314500.000000000</vt:lpwstr>
  </property>
  <property fmtid="{D5CDD505-2E9C-101B-9397-08002B2CF9AE}" pid="7" name="xd_ProgID">
    <vt:lpwstr/>
  </property>
  <property fmtid="{D5CDD505-2E9C-101B-9397-08002B2CF9AE}" pid="8" name="display_urn:schemas-microsoft-com:office:office#Author">
    <vt:lpwstr>Shandie Covington</vt:lpwstr>
  </property>
  <property fmtid="{D5CDD505-2E9C-101B-9397-08002B2CF9AE}" pid="9" name="Description0">
    <vt:lpwstr/>
  </property>
  <property fmtid="{D5CDD505-2E9C-101B-9397-08002B2CF9AE}" pid="10" name="Committee">
    <vt:lpwstr>7;#Ad Hoc Disease Transmission Advisory|3cb809d3-77be-40b7-be27-8ea034d86d31</vt:lpwstr>
  </property>
</Properties>
</file>