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4" r:id="rId5"/>
    <p:sldId id="257" r:id="rId6"/>
    <p:sldId id="258" r:id="rId7"/>
    <p:sldId id="259" r:id="rId8"/>
    <p:sldId id="260" r:id="rId9"/>
    <p:sldId id="261"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4660"/>
  </p:normalViewPr>
  <p:slideViewPr>
    <p:cSldViewPr snapToGrid="0">
      <p:cViewPr varScale="1">
        <p:scale>
          <a:sx n="67" d="100"/>
          <a:sy n="67" d="100"/>
        </p:scale>
        <p:origin x="678" y="66"/>
      </p:cViewPr>
      <p:guideLst/>
    </p:cSldViewPr>
  </p:slideViewPr>
  <p:notesTextViewPr>
    <p:cViewPr>
      <p:scale>
        <a:sx n="1" d="1"/>
        <a:sy n="1" d="1"/>
      </p:scale>
      <p:origin x="0" y="0"/>
    </p:cViewPr>
  </p:notesTextViewPr>
  <p:notesViewPr>
    <p:cSldViewPr snapToGrid="0">
      <p:cViewPr varScale="1">
        <p:scale>
          <a:sx n="74" d="100"/>
          <a:sy n="74" d="100"/>
        </p:scale>
        <p:origin x="31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2C140D-2189-4336-B84A-46150A6CBEEE}" type="datetimeFigureOut">
              <a:rPr lang="en-US" smtClean="0"/>
              <a:t>11/6/2014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4110-B2E0-462E-8970-71B376C014EA}" type="slidenum">
              <a:rPr lang="en-US" smtClean="0"/>
              <a:t>‹#›</a:t>
            </a:fld>
            <a:endParaRPr lang="en-US"/>
          </a:p>
        </p:txBody>
      </p:sp>
    </p:spTree>
    <p:extLst>
      <p:ext uri="{BB962C8B-B14F-4D97-AF65-F5344CB8AC3E}">
        <p14:creationId xmlns:p14="http://schemas.microsoft.com/office/powerpoint/2010/main" val="3635423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0E68E7-68CA-45BD-9CF6-8F6542871579}"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351434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Committee has amended the proposal in response to the community’s concerns and plans to recirculate for Public Comment in the Spring of 2015, likely for Board consideration in December 2015.</a:t>
            </a:r>
          </a:p>
        </p:txBody>
      </p:sp>
      <p:sp>
        <p:nvSpPr>
          <p:cNvPr id="4" name="Slide Number Placeholder 3"/>
          <p:cNvSpPr>
            <a:spLocks noGrp="1"/>
          </p:cNvSpPr>
          <p:nvPr>
            <p:ph type="sldNum" sz="quarter" idx="10"/>
          </p:nvPr>
        </p:nvSpPr>
        <p:spPr/>
        <p:txBody>
          <a:bodyPr/>
          <a:lstStyle/>
          <a:p>
            <a:fld id="{59AF4110-B2E0-462E-8970-71B376C014EA}" type="slidenum">
              <a:rPr lang="en-US" smtClean="0"/>
              <a:t>7</a:t>
            </a:fld>
            <a:endParaRPr lang="en-US"/>
          </a:p>
        </p:txBody>
      </p:sp>
    </p:spTree>
    <p:extLst>
      <p:ext uri="{BB962C8B-B14F-4D97-AF65-F5344CB8AC3E}">
        <p14:creationId xmlns:p14="http://schemas.microsoft.com/office/powerpoint/2010/main" val="1422028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AF4110-B2E0-462E-8970-71B376C014EA}" type="slidenum">
              <a:rPr lang="en-US" smtClean="0"/>
              <a:t>8</a:t>
            </a:fld>
            <a:endParaRPr lang="en-US"/>
          </a:p>
        </p:txBody>
      </p:sp>
    </p:spTree>
    <p:extLst>
      <p:ext uri="{BB962C8B-B14F-4D97-AF65-F5344CB8AC3E}">
        <p14:creationId xmlns:p14="http://schemas.microsoft.com/office/powerpoint/2010/main" val="49686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556685" y="3810000"/>
            <a:ext cx="11076516"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63874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8"/>
            <a:ext cx="11397885"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379" y="156310"/>
            <a:ext cx="11654804"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78022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385234" y="155575"/>
            <a:ext cx="11654367"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85233" y="1349376"/>
            <a:ext cx="11398251"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5" cstate="print"/>
          <a:srcRect/>
          <a:stretch>
            <a:fillRect/>
          </a:stretch>
        </p:blipFill>
        <p:spPr bwMode="auto">
          <a:xfrm>
            <a:off x="385234" y="6273801"/>
            <a:ext cx="1900767"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6" cstate="print"/>
          <a:srcRect/>
          <a:stretch>
            <a:fillRect/>
          </a:stretch>
        </p:blipFill>
        <p:spPr bwMode="auto">
          <a:xfrm>
            <a:off x="9895418" y="6199188"/>
            <a:ext cx="1993900" cy="582612"/>
          </a:xfrm>
          <a:prstGeom prst="rect">
            <a:avLst/>
          </a:prstGeom>
          <a:noFill/>
          <a:ln w="9525">
            <a:noFill/>
            <a:miter lim="800000"/>
            <a:headEnd/>
            <a:tailEnd/>
          </a:ln>
        </p:spPr>
      </p:pic>
    </p:spTree>
    <p:extLst>
      <p:ext uri="{BB962C8B-B14F-4D97-AF65-F5344CB8AC3E}">
        <p14:creationId xmlns:p14="http://schemas.microsoft.com/office/powerpoint/2010/main" val="3214025733"/>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avid.Mulligan@yale.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Ashley.Archer-Hayes@uno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941514" y="1066800"/>
            <a:ext cx="8307387" cy="914400"/>
          </a:xfrm>
        </p:spPr>
        <p:txBody>
          <a:bodyPr/>
          <a:lstStyle/>
          <a:p>
            <a:pPr eaLnBrk="1" hangingPunct="1"/>
            <a:r>
              <a:rPr lang="en-US" altLang="en-US" dirty="0" smtClean="0">
                <a:latin typeface="Arial" panose="020B0604020202020204" pitchFamily="34" charset="0"/>
                <a:cs typeface="Arial" panose="020B0604020202020204" pitchFamily="34" charset="0"/>
              </a:rPr>
              <a:t>Liver and Intestinal Organ Transplantation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Committee Update</a:t>
            </a:r>
          </a:p>
        </p:txBody>
      </p:sp>
      <p:sp>
        <p:nvSpPr>
          <p:cNvPr id="3" name="Subtitle 2"/>
          <p:cNvSpPr>
            <a:spLocks noGrp="1"/>
          </p:cNvSpPr>
          <p:nvPr>
            <p:ph type="subTitle" idx="1"/>
          </p:nvPr>
        </p:nvSpPr>
        <p:spPr>
          <a:xfrm>
            <a:off x="1941514" y="3505200"/>
            <a:ext cx="8307387" cy="2514600"/>
          </a:xfrm>
        </p:spPr>
        <p:txBody>
          <a:bodyPr rtlCol="0">
            <a:normAutofit/>
          </a:bodyPr>
          <a:lstStyle/>
          <a:p>
            <a:pPr fontAlgn="auto">
              <a:spcAft>
                <a:spcPts val="0"/>
              </a:spcAft>
              <a:defRPr/>
            </a:pPr>
            <a:endParaRPr lang="en-US" dirty="0" smtClean="0">
              <a:solidFill>
                <a:schemeClr val="tx1">
                  <a:lumMod val="95000"/>
                  <a:lumOff val="5000"/>
                </a:schemeClr>
              </a:solidFill>
              <a:latin typeface="Arial" pitchFamily="34" charset="0"/>
              <a:ea typeface="+mn-ea"/>
              <a:cs typeface="Arial" pitchFamily="34" charset="0"/>
            </a:endParaRPr>
          </a:p>
          <a:p>
            <a:pPr>
              <a:defRPr/>
            </a:pPr>
            <a:r>
              <a:rPr lang="en-US" sz="3200" dirty="0">
                <a:solidFill>
                  <a:schemeClr val="bg1">
                    <a:lumMod val="50000"/>
                  </a:schemeClr>
                </a:solidFill>
              </a:rPr>
              <a:t>David Mulligan, MD, Chair</a:t>
            </a:r>
          </a:p>
          <a:p>
            <a:pPr eaLnBrk="1" hangingPunct="1">
              <a:defRPr/>
            </a:pPr>
            <a:r>
              <a:rPr lang="en-US" sz="3200" dirty="0">
                <a:solidFill>
                  <a:schemeClr val="bg1">
                    <a:lumMod val="50000"/>
                  </a:schemeClr>
                </a:solidFill>
              </a:rPr>
              <a:t>OPTN/UNOS Board of Directors Meeting</a:t>
            </a:r>
          </a:p>
          <a:p>
            <a:pPr eaLnBrk="1" hangingPunct="1">
              <a:defRPr/>
            </a:pPr>
            <a:r>
              <a:rPr lang="en-US" sz="3200" dirty="0">
                <a:solidFill>
                  <a:schemeClr val="bg1">
                    <a:lumMod val="50000"/>
                  </a:schemeClr>
                </a:solidFill>
              </a:rPr>
              <a:t>November 12-13, 2014</a:t>
            </a:r>
            <a:endParaRPr lang="en-US" sz="2800" b="1" dirty="0">
              <a:solidFill>
                <a:schemeClr val="tx1"/>
              </a:solidFill>
            </a:endParaRPr>
          </a:p>
          <a:p>
            <a:pPr fontAlgn="auto">
              <a:spcAft>
                <a:spcPts val="0"/>
              </a:spcAft>
              <a:defRPr/>
            </a:pPr>
            <a:endParaRPr lang="en-US" sz="2400" b="1" dirty="0">
              <a:solidFill>
                <a:schemeClr val="tx1">
                  <a:lumMod val="95000"/>
                  <a:lumOff val="5000"/>
                </a:schemeClr>
              </a:solidFill>
              <a:ea typeface="+mn-ea"/>
            </a:endParaRPr>
          </a:p>
        </p:txBody>
      </p:sp>
    </p:spTree>
    <p:extLst>
      <p:ext uri="{BB962C8B-B14F-4D97-AF65-F5344CB8AC3E}">
        <p14:creationId xmlns:p14="http://schemas.microsoft.com/office/powerpoint/2010/main" val="192909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003" y="2128838"/>
            <a:ext cx="10522040" cy="6068565"/>
          </a:xfrm>
        </p:spPr>
        <p:txBody>
          <a:bodyPr/>
          <a:lstStyle/>
          <a:p>
            <a:pPr algn="l"/>
            <a:r>
              <a:rPr lang="en-US" sz="4400" dirty="0"/>
              <a:t>Proposed Membership and Personnel Requirements for Intestine Transplant Programs</a:t>
            </a:r>
            <a:br>
              <a:rPr lang="en-US" sz="4400" dirty="0"/>
            </a:br>
            <a:r>
              <a:rPr lang="en-US" sz="4400" dirty="0"/>
              <a:t/>
            </a:r>
            <a:br>
              <a:rPr lang="en-US" sz="4400" dirty="0"/>
            </a:br>
            <a:r>
              <a:rPr lang="en-US" dirty="0" smtClean="0"/>
              <a:t/>
            </a:r>
            <a:br>
              <a:rPr lang="en-US" dirty="0" smtClean="0"/>
            </a:br>
            <a:endParaRPr lang="en-US" sz="2800" dirty="0"/>
          </a:p>
        </p:txBody>
      </p:sp>
    </p:spTree>
    <p:extLst>
      <p:ext uri="{BB962C8B-B14F-4D97-AF65-F5344CB8AC3E}">
        <p14:creationId xmlns:p14="http://schemas.microsoft.com/office/powerpoint/2010/main" val="311069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4704378"/>
              </p:ext>
            </p:extLst>
          </p:nvPr>
        </p:nvGraphicFramePr>
        <p:xfrm>
          <a:off x="1249251" y="1349374"/>
          <a:ext cx="9112362" cy="3969386"/>
        </p:xfrm>
        <a:graphic>
          <a:graphicData uri="http://schemas.openxmlformats.org/drawingml/2006/table">
            <a:tbl>
              <a:tblPr firstRow="1" bandRow="1">
                <a:tableStyleId>{21E4AEA4-8DFA-4A89-87EB-49C32662AFE0}</a:tableStyleId>
              </a:tblPr>
              <a:tblGrid>
                <a:gridCol w="9112362"/>
              </a:tblGrid>
              <a:tr h="1317626">
                <a:tc>
                  <a:txBody>
                    <a:bodyPr/>
                    <a:lstStyle/>
                    <a:p>
                      <a:pPr algn="ctr"/>
                      <a:r>
                        <a:rPr lang="en-US" sz="3600" dirty="0" smtClean="0"/>
                        <a:t>Goal 4: </a:t>
                      </a:r>
                    </a:p>
                    <a:p>
                      <a:pPr algn="ctr"/>
                      <a:r>
                        <a:rPr lang="en-US" sz="3600" dirty="0" smtClean="0"/>
                        <a:t>Promote Transplant Patient Safety</a:t>
                      </a:r>
                      <a:endParaRPr lang="en-US" sz="3600" dirty="0"/>
                    </a:p>
                  </a:txBody>
                  <a:tcPr/>
                </a:tc>
              </a:tr>
              <a:tr h="1704356">
                <a:tc>
                  <a:txBody>
                    <a:bodyPr/>
                    <a:lstStyle/>
                    <a:p>
                      <a:pPr marL="457200" indent="-457200">
                        <a:buFont typeface="Arial" panose="020B0604020202020204" pitchFamily="34" charset="0"/>
                        <a:buChar char="•"/>
                      </a:pPr>
                      <a:r>
                        <a:rPr lang="en-US" sz="2800" dirty="0" smtClean="0"/>
                        <a:t>Maintain high level of medical expertise</a:t>
                      </a:r>
                    </a:p>
                    <a:p>
                      <a:pPr marL="457200" indent="-457200">
                        <a:buFont typeface="Arial" panose="020B0604020202020204" pitchFamily="34" charset="0"/>
                        <a:buChar char="•"/>
                      </a:pPr>
                      <a:r>
                        <a:rPr lang="en-US" sz="2800" dirty="0" smtClean="0"/>
                        <a:t>Ensure</a:t>
                      </a:r>
                      <a:r>
                        <a:rPr lang="en-US" sz="2800" baseline="0" dirty="0" smtClean="0"/>
                        <a:t> surgeons and physicians at OPTN transplant centers have current and relative knowledge and experience</a:t>
                      </a:r>
                    </a:p>
                    <a:p>
                      <a:pPr marL="457200" indent="-457200">
                        <a:buFont typeface="Arial" panose="020B0604020202020204" pitchFamily="34" charset="0"/>
                        <a:buChar char="•"/>
                      </a:pPr>
                      <a:r>
                        <a:rPr lang="en-US" sz="2800" dirty="0" smtClean="0"/>
                        <a:t>Reassess currency</a:t>
                      </a:r>
                      <a:r>
                        <a:rPr lang="en-US" sz="2800" baseline="0" dirty="0" smtClean="0"/>
                        <a:t> requirements for surgeons and physicians </a:t>
                      </a:r>
                      <a:endParaRPr lang="en-US" sz="2800" dirty="0"/>
                    </a:p>
                  </a:txBody>
                  <a:tcPr/>
                </a:tc>
              </a:tr>
            </a:tbl>
          </a:graphicData>
        </a:graphic>
      </p:graphicFrame>
      <p:sp>
        <p:nvSpPr>
          <p:cNvPr id="3" name="Title 2"/>
          <p:cNvSpPr>
            <a:spLocks noGrp="1"/>
          </p:cNvSpPr>
          <p:nvPr>
            <p:ph type="title"/>
          </p:nvPr>
        </p:nvSpPr>
        <p:spPr/>
        <p:txBody>
          <a:bodyPr/>
          <a:lstStyle/>
          <a:p>
            <a:r>
              <a:rPr lang="en-US" sz="4800" dirty="0" smtClean="0"/>
              <a:t>Strategic Plan	</a:t>
            </a:r>
            <a:endParaRPr lang="en-US" sz="4800" dirty="0"/>
          </a:p>
        </p:txBody>
      </p:sp>
    </p:spTree>
    <p:extLst>
      <p:ext uri="{BB962C8B-B14F-4D97-AF65-F5344CB8AC3E}">
        <p14:creationId xmlns:p14="http://schemas.microsoft.com/office/powerpoint/2010/main" val="272458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600" dirty="0"/>
              <a:t>The proposed bylaw will define a designated intestine transplant program and establish minimum qualifications for primary intestine transplant surgeons and physicians. </a:t>
            </a:r>
          </a:p>
          <a:p>
            <a:pPr marL="0" indent="0" algn="ctr">
              <a:buNone/>
            </a:pPr>
            <a:r>
              <a:rPr lang="en-US" sz="3600" dirty="0"/>
              <a:t>The intent is to set minimum standards where none currently exist without compromising quality or restricting new program formation.</a:t>
            </a:r>
          </a:p>
        </p:txBody>
      </p:sp>
      <p:sp>
        <p:nvSpPr>
          <p:cNvPr id="3" name="Title 2"/>
          <p:cNvSpPr>
            <a:spLocks noGrp="1"/>
          </p:cNvSpPr>
          <p:nvPr>
            <p:ph type="title"/>
          </p:nvPr>
        </p:nvSpPr>
        <p:spPr/>
        <p:txBody>
          <a:bodyPr/>
          <a:lstStyle/>
          <a:p>
            <a:r>
              <a:rPr lang="en-US" dirty="0" smtClean="0"/>
              <a:t>Goal of the Proposal</a:t>
            </a:r>
            <a:endParaRPr lang="en-US" dirty="0"/>
          </a:p>
        </p:txBody>
      </p:sp>
    </p:spTree>
    <p:extLst>
      <p:ext uri="{BB962C8B-B14F-4D97-AF65-F5344CB8AC3E}">
        <p14:creationId xmlns:p14="http://schemas.microsoft.com/office/powerpoint/2010/main" val="100294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07583" y="2057401"/>
            <a:ext cx="9697792" cy="3375573"/>
          </a:xfrm>
        </p:spPr>
        <p:txBody>
          <a:bodyPr>
            <a:normAutofit/>
          </a:bodyPr>
          <a:lstStyle/>
          <a:p>
            <a:pPr marL="0" indent="0" algn="ctr">
              <a:buNone/>
            </a:pPr>
            <a:r>
              <a:rPr lang="en-US" sz="4000" dirty="0"/>
              <a:t>This policy will set minimum levels of experience for intestine surgeons and physicians to serve as primary staff, which should serve to better protect patients.</a:t>
            </a:r>
          </a:p>
        </p:txBody>
      </p:sp>
      <p:sp>
        <p:nvSpPr>
          <p:cNvPr id="3" name="Title 2"/>
          <p:cNvSpPr>
            <a:spLocks noGrp="1"/>
          </p:cNvSpPr>
          <p:nvPr>
            <p:ph type="title"/>
          </p:nvPr>
        </p:nvSpPr>
        <p:spPr>
          <a:xfrm>
            <a:off x="463639" y="156310"/>
            <a:ext cx="10090499" cy="1192517"/>
          </a:xfrm>
        </p:spPr>
        <p:txBody>
          <a:bodyPr/>
          <a:lstStyle/>
          <a:p>
            <a:r>
              <a:rPr lang="en-US" dirty="0" smtClean="0"/>
              <a:t>How this proposal will Achieve its Goal	</a:t>
            </a:r>
            <a:endParaRPr lang="en-US" dirty="0"/>
          </a:p>
        </p:txBody>
      </p:sp>
    </p:spTree>
    <p:extLst>
      <p:ext uri="{BB962C8B-B14F-4D97-AF65-F5344CB8AC3E}">
        <p14:creationId xmlns:p14="http://schemas.microsoft.com/office/powerpoint/2010/main" val="8784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6578" y="1371600"/>
            <a:ext cx="5029200" cy="4419600"/>
          </a:xfrm>
        </p:spPr>
      </p:pic>
      <p:sp>
        <p:nvSpPr>
          <p:cNvPr id="5" name="TextBox 4"/>
          <p:cNvSpPr txBox="1"/>
          <p:nvPr/>
        </p:nvSpPr>
        <p:spPr>
          <a:xfrm>
            <a:off x="1731578" y="2667000"/>
            <a:ext cx="1905000" cy="1077218"/>
          </a:xfrm>
          <a:prstGeom prst="rect">
            <a:avLst/>
          </a:prstGeom>
          <a:noFill/>
        </p:spPr>
        <p:txBody>
          <a:bodyPr wrap="square" rtlCol="0">
            <a:spAutoFit/>
          </a:bodyPr>
          <a:lstStyle/>
          <a:p>
            <a:pPr algn="ctr" eaLnBrk="0" fontAlgn="base" hangingPunct="0">
              <a:spcBef>
                <a:spcPct val="0"/>
              </a:spcBef>
              <a:spcAft>
                <a:spcPct val="0"/>
              </a:spcAft>
            </a:pPr>
            <a:r>
              <a:rPr lang="en-US" sz="3200" b="1" dirty="0">
                <a:solidFill>
                  <a:prstClr val="black"/>
                </a:solidFill>
                <a:ea typeface="ヒラギノ角ゴ Pro W3" pitchFamily="1" charset="-128"/>
              </a:rPr>
              <a:t>Patient Safety</a:t>
            </a:r>
          </a:p>
        </p:txBody>
      </p:sp>
      <p:sp>
        <p:nvSpPr>
          <p:cNvPr id="6" name="TextBox 5"/>
          <p:cNvSpPr txBox="1"/>
          <p:nvPr/>
        </p:nvSpPr>
        <p:spPr>
          <a:xfrm>
            <a:off x="8323119" y="2667000"/>
            <a:ext cx="1969815" cy="1077218"/>
          </a:xfrm>
          <a:prstGeom prst="rect">
            <a:avLst/>
          </a:prstGeom>
          <a:noFill/>
        </p:spPr>
        <p:txBody>
          <a:bodyPr wrap="square" rtlCol="0">
            <a:spAutoFit/>
          </a:bodyPr>
          <a:lstStyle/>
          <a:p>
            <a:pPr algn="ctr" eaLnBrk="0" fontAlgn="base" hangingPunct="0">
              <a:spcBef>
                <a:spcPct val="0"/>
              </a:spcBef>
              <a:spcAft>
                <a:spcPct val="0"/>
              </a:spcAft>
            </a:pPr>
            <a:r>
              <a:rPr lang="en-US" sz="3200" b="1" dirty="0">
                <a:solidFill>
                  <a:prstClr val="black"/>
                </a:solidFill>
                <a:ea typeface="ヒラギノ角ゴ Pro W3" pitchFamily="1" charset="-128"/>
              </a:rPr>
              <a:t>Patient Access</a:t>
            </a:r>
          </a:p>
        </p:txBody>
      </p:sp>
      <p:sp>
        <p:nvSpPr>
          <p:cNvPr id="15" name="TextBox 14"/>
          <p:cNvSpPr txBox="1"/>
          <p:nvPr/>
        </p:nvSpPr>
        <p:spPr>
          <a:xfrm>
            <a:off x="4855778" y="304801"/>
            <a:ext cx="2590800" cy="1384995"/>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prstClr val="black"/>
                </a:solidFill>
                <a:ea typeface="ヒラギノ角ゴ Pro W3" pitchFamily="1" charset="-128"/>
              </a:rPr>
              <a:t>Qualified Physicians &amp; Surgeons</a:t>
            </a:r>
          </a:p>
        </p:txBody>
      </p:sp>
      <p:cxnSp>
        <p:nvCxnSpPr>
          <p:cNvPr id="30" name="Elbow Connector 29"/>
          <p:cNvCxnSpPr>
            <a:stCxn id="5" idx="0"/>
          </p:cNvCxnSpPr>
          <p:nvPr/>
        </p:nvCxnSpPr>
        <p:spPr>
          <a:xfrm rot="5400000" flipH="1" flipV="1">
            <a:off x="2942239" y="656239"/>
            <a:ext cx="1752600" cy="2268922"/>
          </a:xfrm>
          <a:prstGeom prst="bentConnector2">
            <a:avLst/>
          </a:prstGeom>
          <a:ln>
            <a:solidFill>
              <a:schemeClr val="tx2"/>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a:off x="7439652" y="914400"/>
            <a:ext cx="2009149" cy="1752600"/>
          </a:xfrm>
          <a:prstGeom prst="bentConnector3">
            <a:avLst>
              <a:gd name="adj1" fmla="val 100166"/>
            </a:avLst>
          </a:prstGeom>
          <a:ln>
            <a:solidFill>
              <a:schemeClr val="tx2"/>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752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5915" y="1348828"/>
            <a:ext cx="10148553" cy="4670973"/>
          </a:xfrm>
        </p:spPr>
        <p:txBody>
          <a:bodyPr>
            <a:noAutofit/>
          </a:bodyPr>
          <a:lstStyle/>
          <a:p>
            <a:pPr marL="0" indent="0" algn="ctr">
              <a:buNone/>
            </a:pPr>
            <a:r>
              <a:rPr lang="en-US" sz="2400" dirty="0" smtClean="0"/>
              <a:t>Released for public comment 03/2014</a:t>
            </a:r>
          </a:p>
          <a:p>
            <a:pPr marL="0" indent="0" algn="ctr">
              <a:buNone/>
            </a:pPr>
            <a:r>
              <a:rPr lang="en-US" sz="2400" dirty="0" smtClean="0"/>
              <a:t>20 </a:t>
            </a:r>
            <a:r>
              <a:rPr lang="en-US" sz="2400" dirty="0"/>
              <a:t>responses </a:t>
            </a:r>
            <a:r>
              <a:rPr lang="en-US" sz="2400" dirty="0" smtClean="0"/>
              <a:t>received.</a:t>
            </a:r>
          </a:p>
          <a:p>
            <a:pPr marL="0" indent="0" algn="ctr">
              <a:buNone/>
            </a:pPr>
            <a:r>
              <a:rPr lang="en-US" sz="2400" b="1" dirty="0" smtClean="0"/>
              <a:t>13 </a:t>
            </a:r>
            <a:r>
              <a:rPr lang="en-US" sz="2400" b="1" dirty="0"/>
              <a:t>(65.00%) supported the </a:t>
            </a:r>
            <a:r>
              <a:rPr lang="en-US" sz="2400" b="1" dirty="0" smtClean="0"/>
              <a:t>proposal</a:t>
            </a:r>
          </a:p>
          <a:p>
            <a:pPr marL="0" indent="0" algn="ctr">
              <a:buNone/>
            </a:pPr>
            <a:r>
              <a:rPr lang="en-US" sz="2400" dirty="0" smtClean="0"/>
              <a:t>1 </a:t>
            </a:r>
            <a:r>
              <a:rPr lang="en-US" sz="2400" dirty="0"/>
              <a:t>(5.00%) opposed the </a:t>
            </a:r>
            <a:r>
              <a:rPr lang="en-US" sz="2400" dirty="0" smtClean="0"/>
              <a:t>proposal</a:t>
            </a:r>
          </a:p>
          <a:p>
            <a:pPr marL="0" indent="0" algn="ctr">
              <a:buNone/>
            </a:pPr>
            <a:r>
              <a:rPr lang="en-US" sz="2400" dirty="0" smtClean="0"/>
              <a:t>6 </a:t>
            </a:r>
            <a:r>
              <a:rPr lang="en-US" sz="2400" dirty="0"/>
              <a:t>(30.00%) had no </a:t>
            </a:r>
            <a:r>
              <a:rPr lang="en-US" sz="2400" dirty="0" smtClean="0"/>
              <a:t>opinion</a:t>
            </a:r>
          </a:p>
          <a:p>
            <a:pPr marL="0" indent="0" algn="ctr">
              <a:buNone/>
            </a:pPr>
            <a:r>
              <a:rPr lang="en-US" sz="2400" dirty="0"/>
              <a:t>Of the 14 who responded </a:t>
            </a:r>
            <a:r>
              <a:rPr lang="en-US" sz="2400" i="1" dirty="0"/>
              <a:t>with an </a:t>
            </a:r>
            <a:r>
              <a:rPr lang="en-US" sz="2400" i="1" dirty="0" smtClean="0"/>
              <a:t>opinion</a:t>
            </a:r>
          </a:p>
          <a:p>
            <a:pPr marL="0" indent="0" algn="ctr">
              <a:buNone/>
            </a:pPr>
            <a:r>
              <a:rPr lang="en-US" sz="2400" b="1" dirty="0" smtClean="0"/>
              <a:t>13 </a:t>
            </a:r>
            <a:r>
              <a:rPr lang="en-US" sz="2400" b="1" dirty="0"/>
              <a:t>(92.86%) supported the </a:t>
            </a:r>
            <a:r>
              <a:rPr lang="en-US" sz="2400" b="1" dirty="0" smtClean="0"/>
              <a:t>proposal</a:t>
            </a:r>
          </a:p>
          <a:p>
            <a:pPr marL="0" indent="0" algn="ctr">
              <a:buNone/>
            </a:pPr>
            <a:r>
              <a:rPr lang="en-US" sz="2400" dirty="0" smtClean="0"/>
              <a:t>1 </a:t>
            </a:r>
            <a:r>
              <a:rPr lang="en-US" sz="2400" dirty="0"/>
              <a:t>(7.14%) opposed the proposal. </a:t>
            </a:r>
          </a:p>
          <a:p>
            <a:pPr marL="0" indent="0" algn="ctr">
              <a:buNone/>
            </a:pPr>
            <a:endParaRPr lang="en-US" sz="2400" dirty="0" smtClean="0"/>
          </a:p>
        </p:txBody>
      </p:sp>
      <p:sp>
        <p:nvSpPr>
          <p:cNvPr id="3" name="Title 2"/>
          <p:cNvSpPr>
            <a:spLocks noGrp="1"/>
          </p:cNvSpPr>
          <p:nvPr>
            <p:ph type="title"/>
          </p:nvPr>
        </p:nvSpPr>
        <p:spPr/>
        <p:txBody>
          <a:bodyPr/>
          <a:lstStyle/>
          <a:p>
            <a:r>
              <a:rPr lang="en-US" sz="3600" dirty="0"/>
              <a:t>Review of Public Comment</a:t>
            </a:r>
          </a:p>
        </p:txBody>
      </p:sp>
      <p:sp>
        <p:nvSpPr>
          <p:cNvPr id="4" name="Rounded Rectangle 3"/>
          <p:cNvSpPr/>
          <p:nvPr/>
        </p:nvSpPr>
        <p:spPr>
          <a:xfrm rot="4349884">
            <a:off x="697010" y="1319947"/>
            <a:ext cx="2167501" cy="2515715"/>
          </a:xfrm>
          <a:prstGeom prst="roundRect">
            <a:avLst/>
          </a:prstGeom>
          <a:solidFill>
            <a:srgbClr val="00B05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5" name="TextBox 4"/>
          <p:cNvSpPr txBox="1"/>
          <p:nvPr/>
        </p:nvSpPr>
        <p:spPr>
          <a:xfrm rot="20456893">
            <a:off x="616230" y="1608307"/>
            <a:ext cx="2329059" cy="1938992"/>
          </a:xfrm>
          <a:prstGeom prst="rect">
            <a:avLst/>
          </a:prstGeom>
          <a:noFill/>
        </p:spPr>
        <p:txBody>
          <a:bodyPr wrap="square" rtlCol="0">
            <a:spAutoFit/>
          </a:bodyPr>
          <a:lstStyle/>
          <a:p>
            <a:pPr algn="ctr" eaLnBrk="0" fontAlgn="base" hangingPunct="0">
              <a:spcBef>
                <a:spcPct val="0"/>
              </a:spcBef>
              <a:spcAft>
                <a:spcPct val="0"/>
              </a:spcAft>
            </a:pPr>
            <a:r>
              <a:rPr lang="en-US" sz="2400" b="1" dirty="0">
                <a:solidFill>
                  <a:prstClr val="black"/>
                </a:solidFill>
                <a:ea typeface="ヒラギノ角ゴ Pro W3" pitchFamily="1" charset="-128"/>
              </a:rPr>
              <a:t>Overall, supportive but opportunity for improvement</a:t>
            </a:r>
          </a:p>
        </p:txBody>
      </p:sp>
    </p:spTree>
    <p:extLst>
      <p:ext uri="{BB962C8B-B14F-4D97-AF65-F5344CB8AC3E}">
        <p14:creationId xmlns:p14="http://schemas.microsoft.com/office/powerpoint/2010/main" val="810535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pPr>
            <a:r>
              <a:rPr lang="en-US" sz="3200" dirty="0"/>
              <a:t>David C. Mulligan, MD</a:t>
            </a:r>
          </a:p>
          <a:p>
            <a:pPr marL="0" indent="0">
              <a:spcBef>
                <a:spcPts val="0"/>
              </a:spcBef>
              <a:buNone/>
            </a:pPr>
            <a:r>
              <a:rPr lang="en-US" sz="3200" dirty="0"/>
              <a:t>Committee Chair</a:t>
            </a:r>
          </a:p>
          <a:p>
            <a:pPr marL="0" indent="0">
              <a:spcBef>
                <a:spcPts val="0"/>
              </a:spcBef>
              <a:buNone/>
            </a:pPr>
            <a:r>
              <a:rPr lang="en-US" sz="3200" dirty="0">
                <a:hlinkClick r:id="rId3"/>
              </a:rPr>
              <a:t>David.Mulligan@yale.edu</a:t>
            </a:r>
            <a:endParaRPr lang="en-US" sz="3200" dirty="0"/>
          </a:p>
          <a:p>
            <a:pPr marL="0" indent="0">
              <a:buNone/>
            </a:pPr>
            <a:endParaRPr lang="en-US" sz="3200" dirty="0"/>
          </a:p>
          <a:p>
            <a:pPr marL="0" indent="0">
              <a:spcBef>
                <a:spcPts val="0"/>
              </a:spcBef>
              <a:buNone/>
            </a:pPr>
            <a:r>
              <a:rPr lang="en-US" sz="3200" dirty="0"/>
              <a:t>Ashley Archer-Hayes, MAS</a:t>
            </a:r>
          </a:p>
          <a:p>
            <a:pPr marL="0" indent="0">
              <a:spcBef>
                <a:spcPts val="0"/>
              </a:spcBef>
              <a:buNone/>
            </a:pPr>
            <a:r>
              <a:rPr lang="en-US" sz="3200" dirty="0"/>
              <a:t>Committee Liaison</a:t>
            </a:r>
          </a:p>
          <a:p>
            <a:pPr marL="0" indent="0">
              <a:spcBef>
                <a:spcPts val="0"/>
              </a:spcBef>
              <a:buNone/>
            </a:pPr>
            <a:r>
              <a:rPr lang="en-US" sz="3200" dirty="0">
                <a:hlinkClick r:id="rId4"/>
              </a:rPr>
              <a:t>Ashley.Archer-Hayes@unos.org</a:t>
            </a:r>
            <a:endParaRPr lang="en-US" sz="3200" dirty="0"/>
          </a:p>
          <a:p>
            <a:pPr marL="0" indent="0">
              <a:spcBef>
                <a:spcPts val="0"/>
              </a:spcBef>
              <a:buNone/>
            </a:pPr>
            <a:endParaRPr lang="en-US" dirty="0"/>
          </a:p>
        </p:txBody>
      </p:sp>
      <p:sp>
        <p:nvSpPr>
          <p:cNvPr id="3" name="Title 2"/>
          <p:cNvSpPr>
            <a:spLocks noGrp="1"/>
          </p:cNvSpPr>
          <p:nvPr>
            <p:ph type="title"/>
          </p:nvPr>
        </p:nvSpPr>
        <p:spPr>
          <a:xfrm>
            <a:off x="1813035" y="228601"/>
            <a:ext cx="8741103" cy="894389"/>
          </a:xfrm>
        </p:spPr>
        <p:txBody>
          <a:bodyPr/>
          <a:lstStyle/>
          <a:p>
            <a:r>
              <a:rPr lang="en-US" dirty="0" smtClean="0"/>
              <a:t>Thank you for your consideration.</a:t>
            </a:r>
            <a:br>
              <a:rPr lang="en-US" dirty="0" smtClean="0"/>
            </a:br>
            <a:r>
              <a:rPr lang="en-US" dirty="0" smtClean="0"/>
              <a:t>Questions?</a:t>
            </a:r>
            <a:endParaRPr lang="en-US" dirty="0"/>
          </a:p>
        </p:txBody>
      </p:sp>
    </p:spTree>
    <p:extLst>
      <p:ext uri="{BB962C8B-B14F-4D97-AF65-F5344CB8AC3E}">
        <p14:creationId xmlns:p14="http://schemas.microsoft.com/office/powerpoint/2010/main" val="4189262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6</Value>
    </TaxCatchAll>
    <Comment xmlns="807d2b1c-adf4-4795-b92a-f5e245800038">Intestine Bylaw</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 xsi:nil="true"/>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Liver and Intestinal Organ Transplantation</TermName>
          <TermId xmlns="http://schemas.microsoft.com/office/infopath/2007/PartnerControls">b0acb3d8-2643-46db-a757-b03d0e0e3c76</TermId>
        </TermInfo>
      </Terms>
    </c4269b1b5a244d6cade965ef625899db>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B41C8A-EACA-400E-B5F5-F4D7B3FAFC18}"/>
</file>

<file path=customXml/itemProps2.xml><?xml version="1.0" encoding="utf-8"?>
<ds:datastoreItem xmlns:ds="http://schemas.openxmlformats.org/officeDocument/2006/customXml" ds:itemID="{9386CF97-E451-4010-AED2-26F085A2454B}"/>
</file>

<file path=customXml/itemProps3.xml><?xml version="1.0" encoding="utf-8"?>
<ds:datastoreItem xmlns:ds="http://schemas.openxmlformats.org/officeDocument/2006/customXml" ds:itemID="{0042BF75-782E-4994-85EA-3419C73373E7}"/>
</file>

<file path=docProps/app.xml><?xml version="1.0" encoding="utf-8"?>
<Properties xmlns="http://schemas.openxmlformats.org/officeDocument/2006/extended-properties" xmlns:vt="http://schemas.openxmlformats.org/officeDocument/2006/docPropsVTypes">
  <TotalTime>1</TotalTime>
  <Words>276</Words>
  <Application>Microsoft Office PowerPoint</Application>
  <PresentationFormat>Widescreen</PresentationFormat>
  <Paragraphs>42</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Myriad Pro</vt:lpstr>
      <vt:lpstr>Wingdings</vt:lpstr>
      <vt:lpstr>ヒラギノ角ゴ Pro W3</vt:lpstr>
      <vt:lpstr>Expo</vt:lpstr>
      <vt:lpstr>Liver and Intestinal Organ Transplantation  Committee Update</vt:lpstr>
      <vt:lpstr>Proposed Membership and Personnel Requirements for Intestine Transplant Programs   </vt:lpstr>
      <vt:lpstr>Strategic Plan </vt:lpstr>
      <vt:lpstr>Goal of the Proposal</vt:lpstr>
      <vt:lpstr>How this proposal will Achieve its Goal </vt:lpstr>
      <vt:lpstr>PowerPoint Presentation</vt:lpstr>
      <vt:lpstr>Review of Public Comment</vt:lpstr>
      <vt:lpstr>Thank you for your consideration. 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and Intestinal Organ Transplantation Committee Update</dc:title>
  <dc:creator>Ashley Archer-Hayes</dc:creator>
  <cp:lastModifiedBy>Shandie Covington</cp:lastModifiedBy>
  <cp:revision>4</cp:revision>
  <dcterms:created xsi:type="dcterms:W3CDTF">2014-11-05T20:31:05Z</dcterms:created>
  <dcterms:modified xsi:type="dcterms:W3CDTF">2014-11-06T21:38:02Z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mmittee">
    <vt:lpwstr>6;#Liver and Intestinal Organ Transplantation|b0acb3d8-2643-46db-a757-b03d0e0e3c76</vt:lpwstr>
  </property>
</Properties>
</file>