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34"/>
  </p:notesMasterIdLst>
  <p:sldIdLst>
    <p:sldId id="256" r:id="rId5"/>
    <p:sldId id="273" r:id="rId6"/>
    <p:sldId id="271" r:id="rId7"/>
    <p:sldId id="300" r:id="rId8"/>
    <p:sldId id="274" r:id="rId9"/>
    <p:sldId id="301" r:id="rId10"/>
    <p:sldId id="265" r:id="rId11"/>
    <p:sldId id="267" r:id="rId12"/>
    <p:sldId id="297" r:id="rId13"/>
    <p:sldId id="279" r:id="rId14"/>
    <p:sldId id="276" r:id="rId15"/>
    <p:sldId id="292" r:id="rId16"/>
    <p:sldId id="293" r:id="rId17"/>
    <p:sldId id="281" r:id="rId18"/>
    <p:sldId id="282" r:id="rId19"/>
    <p:sldId id="294" r:id="rId20"/>
    <p:sldId id="295" r:id="rId21"/>
    <p:sldId id="283" r:id="rId22"/>
    <p:sldId id="287" r:id="rId23"/>
    <p:sldId id="288" r:id="rId24"/>
    <p:sldId id="289" r:id="rId25"/>
    <p:sldId id="290" r:id="rId26"/>
    <p:sldId id="299" r:id="rId27"/>
    <p:sldId id="291" r:id="rId28"/>
    <p:sldId id="298" r:id="rId29"/>
    <p:sldId id="296" r:id="rId30"/>
    <p:sldId id="268" r:id="rId31"/>
    <p:sldId id="272" r:id="rId32"/>
    <p:sldId id="258" r:id="rId33"/>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3" clrIdx="0">
    <p:extLst>
      <p:ext uri="{19B8F6BF-5375-455C-9EA6-DF929625EA0E}">
        <p15:presenceInfo xmlns:p15="http://schemas.microsoft.com/office/powerpoint/2012/main" userId="S-1-5-21-3838001524-2532167733-2738084025-15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6600"/>
    <a:srgbClr val="002045"/>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76772" autoAdjust="0"/>
  </p:normalViewPr>
  <p:slideViewPr>
    <p:cSldViewPr snapToGrid="0" snapToObjects="1">
      <p:cViewPr varScale="1">
        <p:scale>
          <a:sx n="39" d="100"/>
          <a:sy n="39" d="100"/>
        </p:scale>
        <p:origin x="83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tlustysm\AppData\Local\Microsoft\Windows\Temporary%20Internet%20Files\Content.Outlook\3SSUW5TT\Board%20presentation%20stats.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tlustysm\AppData\Local\Microsoft\Windows\Temporary%20Internet%20Files\Content.Outlook\3SSUW5TT\Board%20presentation%20sta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Data!$E$1</c:f>
              <c:strCache>
                <c:ptCount val="1"/>
                <c:pt idx="0">
                  <c:v>IT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Data!$E$2:$E$20</c:f>
              <c:numCache>
                <c:formatCode>General</c:formatCode>
                <c:ptCount val="19"/>
                <c:pt idx="0">
                  <c:v>0</c:v>
                </c:pt>
                <c:pt idx="1">
                  <c:v>1500</c:v>
                </c:pt>
                <c:pt idx="2">
                  <c:v>0</c:v>
                </c:pt>
                <c:pt idx="3">
                  <c:v>0</c:v>
                </c:pt>
                <c:pt idx="4">
                  <c:v>1650</c:v>
                </c:pt>
                <c:pt idx="5">
                  <c:v>0</c:v>
                </c:pt>
                <c:pt idx="6">
                  <c:v>0</c:v>
                </c:pt>
                <c:pt idx="7">
                  <c:v>4500</c:v>
                </c:pt>
                <c:pt idx="8">
                  <c:v>0</c:v>
                </c:pt>
                <c:pt idx="9">
                  <c:v>0</c:v>
                </c:pt>
                <c:pt idx="10">
                  <c:v>1020</c:v>
                </c:pt>
                <c:pt idx="11">
                  <c:v>0</c:v>
                </c:pt>
                <c:pt idx="12">
                  <c:v>600</c:v>
                </c:pt>
                <c:pt idx="13">
                  <c:v>0</c:v>
                </c:pt>
                <c:pt idx="14">
                  <c:v>0</c:v>
                </c:pt>
                <c:pt idx="15">
                  <c:v>560</c:v>
                </c:pt>
                <c:pt idx="16">
                  <c:v>100</c:v>
                </c:pt>
                <c:pt idx="17">
                  <c:v>750</c:v>
                </c:pt>
                <c:pt idx="18">
                  <c:v>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Proposed ABO Blood Type Determination, Reporting, and Verification Policy Modifications</c:v>
                </c:pt>
              </c:strCache>
            </c:strRef>
          </c:tx>
          <c:spPr>
            <a:ln w="25400" cap="rnd">
              <a:noFill/>
              <a:round/>
            </a:ln>
            <a:effectLst/>
          </c:spPr>
          <c:marker>
            <c:symbol val="diamond"/>
            <c:size val="20"/>
            <c:spPr>
              <a:solidFill>
                <a:srgbClr val="C00000"/>
              </a:solidFill>
              <a:ln w="12700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Sheet2!$B$27</c:f>
              <c:numCache>
                <c:formatCode>General</c:formatCode>
                <c:ptCount val="1"/>
                <c:pt idx="0">
                  <c:v>750</c:v>
                </c:pt>
              </c:numCache>
            </c:numRef>
          </c:xVal>
          <c:yVal>
            <c:numRef>
              <c:f>Sheet2!$C$27</c:f>
              <c:numCache>
                <c:formatCode>General</c:formatCode>
                <c:ptCount val="1"/>
                <c:pt idx="0">
                  <c:v>0</c:v>
                </c:pt>
              </c:numCache>
            </c:numRef>
          </c:yVal>
          <c:smooth val="0"/>
        </c:ser>
        <c:dLbls>
          <c:showLegendKey val="0"/>
          <c:showVal val="0"/>
          <c:showCatName val="0"/>
          <c:showSerName val="0"/>
          <c:showPercent val="0"/>
          <c:showBubbleSize val="0"/>
        </c:dLbls>
        <c:axId val="320632456"/>
        <c:axId val="320632848"/>
      </c:scatterChart>
      <c:valAx>
        <c:axId val="3206324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20632848"/>
        <c:crossesAt val="0"/>
        <c:crossBetween val="midCat"/>
      </c:valAx>
      <c:valAx>
        <c:axId val="320632848"/>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2063245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Proposed ABO Blood Type Determination, Reporting, and Verification Policy Modifications</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2240</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320633632"/>
        <c:axId val="320634024"/>
      </c:scatterChart>
      <c:valAx>
        <c:axId val="3206336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20634024"/>
        <c:crossesAt val="0"/>
        <c:crossBetween val="midCat"/>
      </c:valAx>
      <c:valAx>
        <c:axId val="32063402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2063363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4-11-05T13:48:54.388" idx="3">
    <p:pos x="5034" y="818"/>
    <p:text>you are scheduled for 30 minutes.  This is A LOT to get through, especially when considering the 30 minutes is supposed to fold in questions as well.  Not sure if anything can be trimmed or condensed- or even held for end of proposal to address questions as they arise.  Something to consider maybe.</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2E0A5E0-EE49-4578-A715-BEB892F7B053}">
      <dgm:prSet phldrT="[Text]" custT="1"/>
      <dgm:spPr>
        <a:solidFill>
          <a:schemeClr val="accent2"/>
        </a:solidFill>
      </dgm:spPr>
      <dgm:t>
        <a:bodyPr/>
        <a:lstStyle/>
        <a:p>
          <a:r>
            <a:rPr lang="en-US" sz="2800" b="1" dirty="0" smtClean="0">
              <a:latin typeface="Arial" panose="020B0604020202020204" pitchFamily="34" charset="0"/>
              <a:cs typeface="Arial" panose="020B0604020202020204" pitchFamily="34" charset="0"/>
            </a:rPr>
            <a:t>#5- Promote Living Donor Safety</a:t>
          </a:r>
          <a:endParaRPr lang="en-US" sz="2800" b="1" dirty="0">
            <a:latin typeface="Arial" panose="020B0604020202020204" pitchFamily="34" charset="0"/>
            <a:cs typeface="Arial" panose="020B0604020202020204" pitchFamily="34" charset="0"/>
          </a:endParaRPr>
        </a:p>
      </dgm:t>
    </dgm:pt>
    <dgm:pt modelId="{DA070F92-A539-46DE-BB0F-AC39D754951F}" type="parTrans" cxnId="{A6EA35B8-2FF7-457A-8603-8AC7A1B45349}">
      <dgm:prSet/>
      <dgm:spPr/>
      <dgm:t>
        <a:bodyPr/>
        <a:lstStyle/>
        <a:p>
          <a:endParaRPr lang="en-US"/>
        </a:p>
      </dgm:t>
    </dgm:pt>
    <dgm:pt modelId="{732D38D4-CA79-4DFF-9DF0-2B11DE73469D}" type="sibTrans" cxnId="{A6EA35B8-2FF7-457A-8603-8AC7A1B45349}">
      <dgm:prSet/>
      <dgm:spPr/>
      <dgm:t>
        <a:bodyPr/>
        <a:lstStyle/>
        <a:p>
          <a:endParaRPr lang="en-US"/>
        </a:p>
      </dgm:t>
    </dgm:pt>
    <dgm:pt modelId="{CE913EE2-83E4-47F4-AA6C-543B0FBEEDC2}">
      <dgm:prSet phldrT="[Text]" custT="1"/>
      <dgm:spPr/>
      <dgm:t>
        <a:bodyPr/>
        <a:lstStyle/>
        <a:p>
          <a:r>
            <a:rPr lang="en-US" sz="2400" dirty="0" smtClean="0">
              <a:latin typeface="Arial" panose="020B0604020202020204" pitchFamily="34" charset="0"/>
              <a:cs typeface="Arial" panose="020B0604020202020204" pitchFamily="34" charset="0"/>
            </a:rPr>
            <a:t>Strengthen policy to reduce risk for unintended ABO incompatible transplant</a:t>
          </a:r>
          <a:endParaRPr lang="en-US" sz="2400" dirty="0">
            <a:latin typeface="Arial" panose="020B0604020202020204" pitchFamily="34" charset="0"/>
            <a:cs typeface="Arial" panose="020B0604020202020204" pitchFamily="34" charset="0"/>
          </a:endParaRPr>
        </a:p>
      </dgm:t>
    </dgm:pt>
    <dgm:pt modelId="{F8C91A65-E158-4DBC-BFE3-544055F8EB7D}" type="parTrans" cxnId="{1736B9F2-D4C5-4259-90DF-F509AD5D6F72}">
      <dgm:prSet/>
      <dgm:spPr/>
      <dgm:t>
        <a:bodyPr/>
        <a:lstStyle/>
        <a:p>
          <a:endParaRPr lang="en-US"/>
        </a:p>
      </dgm:t>
    </dgm:pt>
    <dgm:pt modelId="{CD855E1F-C424-4BE1-A725-19AB188ADF23}" type="sibTrans" cxnId="{1736B9F2-D4C5-4259-90DF-F509AD5D6F72}">
      <dgm:prSet/>
      <dgm:spPr/>
      <dgm:t>
        <a:bodyPr/>
        <a:lstStyle/>
        <a:p>
          <a:endParaRPr lang="en-US"/>
        </a:p>
      </dgm:t>
    </dgm:pt>
    <dgm:pt modelId="{AAD2D272-20DA-4ECA-9984-341CB474A6E6}">
      <dgm:prSet custT="1"/>
      <dgm:spPr>
        <a:solidFill>
          <a:schemeClr val="accent2"/>
        </a:solidFill>
      </dgm:spPr>
      <dgm:t>
        <a:bodyPr/>
        <a:lstStyle/>
        <a:p>
          <a:r>
            <a:rPr lang="en-US" sz="2800" b="1" dirty="0" smtClean="0">
              <a:latin typeface="Arial" panose="020B0604020202020204" pitchFamily="34" charset="0"/>
              <a:cs typeface="Arial" panose="020B0604020202020204" pitchFamily="34" charset="0"/>
            </a:rPr>
            <a:t>#4- Promote Transplant Patient Safety</a:t>
          </a:r>
          <a:endParaRPr lang="en-US" sz="2800" b="1" dirty="0">
            <a:latin typeface="Arial" panose="020B0604020202020204" pitchFamily="34" charset="0"/>
            <a:cs typeface="Arial" panose="020B0604020202020204" pitchFamily="34" charset="0"/>
          </a:endParaRPr>
        </a:p>
      </dgm:t>
    </dgm:pt>
    <dgm:pt modelId="{C5670965-FDD9-4AAB-AB18-033131A7003F}" type="parTrans" cxnId="{47846C31-D7E2-4585-A0A8-F5678038E056}">
      <dgm:prSet/>
      <dgm:spPr/>
      <dgm:t>
        <a:bodyPr/>
        <a:lstStyle/>
        <a:p>
          <a:endParaRPr lang="en-US"/>
        </a:p>
      </dgm:t>
    </dgm:pt>
    <dgm:pt modelId="{730C23E2-BCE6-4A3D-99A2-5BF077F94091}" type="sibTrans" cxnId="{47846C31-D7E2-4585-A0A8-F5678038E056}">
      <dgm:prSet/>
      <dgm:spPr/>
      <dgm:t>
        <a:bodyPr/>
        <a:lstStyle/>
        <a:p>
          <a:endParaRPr lang="en-US"/>
        </a:p>
      </dgm:t>
    </dgm:pt>
    <dgm:pt modelId="{E209D42C-93E3-4B7A-9311-61BE7059648D}">
      <dgm:prSet custT="1"/>
      <dgm:spPr/>
      <dgm:t>
        <a:bodyPr/>
        <a:lstStyle/>
        <a:p>
          <a:r>
            <a:rPr lang="en-US" sz="2400" dirty="0" smtClean="0">
              <a:latin typeface="Arial" panose="020B0604020202020204" pitchFamily="34" charset="0"/>
              <a:cs typeface="Arial" panose="020B0604020202020204" pitchFamily="34" charset="0"/>
            </a:rPr>
            <a:t>Strengthen policy to reduce risk for unintended ABO incompatible transplant</a:t>
          </a:r>
          <a:endParaRPr lang="en-US" sz="2400" dirty="0">
            <a:latin typeface="Arial" panose="020B0604020202020204" pitchFamily="34" charset="0"/>
            <a:cs typeface="Arial" panose="020B0604020202020204" pitchFamily="34" charset="0"/>
          </a:endParaRPr>
        </a:p>
      </dgm:t>
    </dgm:pt>
    <dgm:pt modelId="{DEAE833F-753A-482A-AA0B-DA70995BC685}" type="parTrans" cxnId="{8D442444-F1D7-4ECF-A22E-2329DBB28A86}">
      <dgm:prSet/>
      <dgm:spPr/>
      <dgm:t>
        <a:bodyPr/>
        <a:lstStyle/>
        <a:p>
          <a:endParaRPr lang="en-US"/>
        </a:p>
      </dgm:t>
    </dgm:pt>
    <dgm:pt modelId="{2CDF609C-25F2-4676-BB0A-80E90E728738}" type="sibTrans" cxnId="{8D442444-F1D7-4ECF-A22E-2329DBB28A86}">
      <dgm:prSet/>
      <dgm:spPr/>
      <dgm:t>
        <a:bodyPr/>
        <a:lstStyle/>
        <a:p>
          <a:endParaRPr lang="en-US"/>
        </a:p>
      </dgm:t>
    </dgm:pt>
    <dgm:pt modelId="{792F2528-EF0C-471D-A916-35DCD4CCFFE0}">
      <dgm:prSet custT="1"/>
      <dgm:spPr>
        <a:solidFill>
          <a:schemeClr val="accent2"/>
        </a:solidFill>
      </dgm:spPr>
      <dgm:t>
        <a:bodyPr/>
        <a:lstStyle/>
        <a:p>
          <a:r>
            <a:rPr lang="en-US" sz="2800" b="1" dirty="0" smtClean="0">
              <a:latin typeface="Arial" panose="020B0604020202020204" pitchFamily="34" charset="0"/>
              <a:cs typeface="Arial" panose="020B0604020202020204" pitchFamily="34" charset="0"/>
            </a:rPr>
            <a:t>#6-Promote Efficient Management of OPTN</a:t>
          </a:r>
          <a:endParaRPr lang="en-US" sz="2800" b="1" dirty="0">
            <a:latin typeface="Arial" panose="020B0604020202020204" pitchFamily="34" charset="0"/>
            <a:cs typeface="Arial" panose="020B0604020202020204" pitchFamily="34" charset="0"/>
          </a:endParaRPr>
        </a:p>
      </dgm:t>
    </dgm:pt>
    <dgm:pt modelId="{8FEC50E5-9FBB-4481-9147-A2C76A1A2017}" type="parTrans" cxnId="{38AE04F3-2609-4691-A383-50BCBCE801D7}">
      <dgm:prSet/>
      <dgm:spPr/>
      <dgm:t>
        <a:bodyPr/>
        <a:lstStyle/>
        <a:p>
          <a:endParaRPr lang="en-US"/>
        </a:p>
      </dgm:t>
    </dgm:pt>
    <dgm:pt modelId="{66192FFB-B4E1-444C-94BF-D8FC25FBA33C}" type="sibTrans" cxnId="{38AE04F3-2609-4691-A383-50BCBCE801D7}">
      <dgm:prSet/>
      <dgm:spPr/>
      <dgm:t>
        <a:bodyPr/>
        <a:lstStyle/>
        <a:p>
          <a:endParaRPr lang="en-US"/>
        </a:p>
      </dgm:t>
    </dgm:pt>
    <dgm:pt modelId="{E404BF48-1A41-4956-98C9-C1A4F61BE70B}">
      <dgm:prSet custT="1"/>
      <dgm:spPr/>
      <dgm:t>
        <a:bodyPr/>
        <a:lstStyle/>
        <a:p>
          <a:r>
            <a:rPr lang="en-US" sz="2400" dirty="0" smtClean="0">
              <a:latin typeface="Arial" panose="020B0604020202020204" pitchFamily="34" charset="0"/>
              <a:cs typeface="Arial" panose="020B0604020202020204" pitchFamily="34" charset="0"/>
            </a:rPr>
            <a:t>Provide clarity to requirements and promote electronic solutions to support policies</a:t>
          </a:r>
          <a:endParaRPr lang="en-US" sz="2400" dirty="0">
            <a:latin typeface="Arial" panose="020B0604020202020204" pitchFamily="34" charset="0"/>
            <a:cs typeface="Arial" panose="020B0604020202020204" pitchFamily="34" charset="0"/>
          </a:endParaRPr>
        </a:p>
      </dgm:t>
    </dgm:pt>
    <dgm:pt modelId="{3B581615-FB9D-4A0F-A7A8-242DA09C6C85}" type="parTrans" cxnId="{1248CE0B-D304-4B6C-8A85-B4EEAC559C1F}">
      <dgm:prSet/>
      <dgm:spPr/>
      <dgm:t>
        <a:bodyPr/>
        <a:lstStyle/>
        <a:p>
          <a:endParaRPr lang="en-US"/>
        </a:p>
      </dgm:t>
    </dgm:pt>
    <dgm:pt modelId="{44867869-1237-4868-B4D3-870F3B1414B6}" type="sibTrans" cxnId="{1248CE0B-D304-4B6C-8A85-B4EEAC559C1F}">
      <dgm:prSet/>
      <dgm:spPr/>
      <dgm:t>
        <a:bodyPr/>
        <a:lstStyle/>
        <a:p>
          <a:endParaRPr lang="en-US"/>
        </a:p>
      </dgm:t>
    </dgm:pt>
    <dgm:pt modelId="{6039A966-44AE-4350-84A1-72DD4A05DD07}" type="pres">
      <dgm:prSet presAssocID="{A1D848EE-620F-4E12-816D-4A06E1211333}" presName="Name0" presStyleCnt="0">
        <dgm:presLayoutVars>
          <dgm:dir/>
          <dgm:animLvl val="lvl"/>
          <dgm:resizeHandles val="exact"/>
        </dgm:presLayoutVars>
      </dgm:prSet>
      <dgm:spPr/>
      <dgm:t>
        <a:bodyPr/>
        <a:lstStyle/>
        <a:p>
          <a:endParaRPr lang="en-US"/>
        </a:p>
      </dgm:t>
    </dgm:pt>
    <dgm:pt modelId="{A5F6E9F9-E4FC-4EB1-9289-384A43404993}" type="pres">
      <dgm:prSet presAssocID="{AAD2D272-20DA-4ECA-9984-341CB474A6E6}" presName="linNode" presStyleCnt="0"/>
      <dgm:spPr/>
      <dgm:t>
        <a:bodyPr/>
        <a:lstStyle/>
        <a:p>
          <a:endParaRPr lang="en-US"/>
        </a:p>
      </dgm:t>
    </dgm:pt>
    <dgm:pt modelId="{24886411-C472-45BA-BA44-3B60F87AA36E}" type="pres">
      <dgm:prSet presAssocID="{AAD2D272-20DA-4ECA-9984-341CB474A6E6}" presName="parentText" presStyleLbl="node1" presStyleIdx="0" presStyleCnt="3">
        <dgm:presLayoutVars>
          <dgm:chMax val="1"/>
          <dgm:bulletEnabled val="1"/>
        </dgm:presLayoutVars>
      </dgm:prSet>
      <dgm:spPr/>
      <dgm:t>
        <a:bodyPr/>
        <a:lstStyle/>
        <a:p>
          <a:endParaRPr lang="en-US"/>
        </a:p>
      </dgm:t>
    </dgm:pt>
    <dgm:pt modelId="{F1AF3299-E241-47D1-B766-A60AE198250E}" type="pres">
      <dgm:prSet presAssocID="{AAD2D272-20DA-4ECA-9984-341CB474A6E6}" presName="descendantText" presStyleLbl="alignAccFollowNode1" presStyleIdx="0" presStyleCnt="3">
        <dgm:presLayoutVars>
          <dgm:bulletEnabled val="1"/>
        </dgm:presLayoutVars>
      </dgm:prSet>
      <dgm:spPr/>
      <dgm:t>
        <a:bodyPr/>
        <a:lstStyle/>
        <a:p>
          <a:endParaRPr lang="en-US"/>
        </a:p>
      </dgm:t>
    </dgm:pt>
    <dgm:pt modelId="{E458AE89-F85C-4703-A7FA-7F7F32CBA530}" type="pres">
      <dgm:prSet presAssocID="{730C23E2-BCE6-4A3D-99A2-5BF077F94091}" presName="sp" presStyleCnt="0"/>
      <dgm:spPr/>
      <dgm:t>
        <a:bodyPr/>
        <a:lstStyle/>
        <a:p>
          <a:endParaRPr lang="en-US"/>
        </a:p>
      </dgm:t>
    </dgm:pt>
    <dgm:pt modelId="{66543F30-2966-4AFC-8747-9A53DE149F97}" type="pres">
      <dgm:prSet presAssocID="{22E0A5E0-EE49-4578-A715-BEB892F7B053}" presName="linNode" presStyleCnt="0"/>
      <dgm:spPr/>
      <dgm:t>
        <a:bodyPr/>
        <a:lstStyle/>
        <a:p>
          <a:endParaRPr lang="en-US"/>
        </a:p>
      </dgm:t>
    </dgm:pt>
    <dgm:pt modelId="{A4402F68-FE93-4899-9223-1CB4343A8FC6}" type="pres">
      <dgm:prSet presAssocID="{22E0A5E0-EE49-4578-A715-BEB892F7B053}" presName="parentText" presStyleLbl="node1" presStyleIdx="1" presStyleCnt="3">
        <dgm:presLayoutVars>
          <dgm:chMax val="1"/>
          <dgm:bulletEnabled val="1"/>
        </dgm:presLayoutVars>
      </dgm:prSet>
      <dgm:spPr/>
      <dgm:t>
        <a:bodyPr/>
        <a:lstStyle/>
        <a:p>
          <a:endParaRPr lang="en-US"/>
        </a:p>
      </dgm:t>
    </dgm:pt>
    <dgm:pt modelId="{0FA2B80A-6628-46D4-B8A1-AC0C9071CBF9}" type="pres">
      <dgm:prSet presAssocID="{22E0A5E0-EE49-4578-A715-BEB892F7B053}" presName="descendantText" presStyleLbl="alignAccFollowNode1" presStyleIdx="1" presStyleCnt="3">
        <dgm:presLayoutVars>
          <dgm:bulletEnabled val="1"/>
        </dgm:presLayoutVars>
      </dgm:prSet>
      <dgm:spPr/>
      <dgm:t>
        <a:bodyPr/>
        <a:lstStyle/>
        <a:p>
          <a:endParaRPr lang="en-US"/>
        </a:p>
      </dgm:t>
    </dgm:pt>
    <dgm:pt modelId="{59A83824-431F-47B5-8643-6462A779E49F}" type="pres">
      <dgm:prSet presAssocID="{732D38D4-CA79-4DFF-9DF0-2B11DE73469D}" presName="sp" presStyleCnt="0"/>
      <dgm:spPr/>
      <dgm:t>
        <a:bodyPr/>
        <a:lstStyle/>
        <a:p>
          <a:endParaRPr lang="en-US"/>
        </a:p>
      </dgm:t>
    </dgm:pt>
    <dgm:pt modelId="{C6529B18-6069-46FF-9C75-B4E92B9EABA6}" type="pres">
      <dgm:prSet presAssocID="{792F2528-EF0C-471D-A916-35DCD4CCFFE0}" presName="linNode" presStyleCnt="0"/>
      <dgm:spPr/>
      <dgm:t>
        <a:bodyPr/>
        <a:lstStyle/>
        <a:p>
          <a:endParaRPr lang="en-US"/>
        </a:p>
      </dgm:t>
    </dgm:pt>
    <dgm:pt modelId="{E095A906-6753-4BBD-8A07-BC536555AE18}" type="pres">
      <dgm:prSet presAssocID="{792F2528-EF0C-471D-A916-35DCD4CCFFE0}" presName="parentText" presStyleLbl="node1" presStyleIdx="2" presStyleCnt="3">
        <dgm:presLayoutVars>
          <dgm:chMax val="1"/>
          <dgm:bulletEnabled val="1"/>
        </dgm:presLayoutVars>
      </dgm:prSet>
      <dgm:spPr/>
      <dgm:t>
        <a:bodyPr/>
        <a:lstStyle/>
        <a:p>
          <a:endParaRPr lang="en-US"/>
        </a:p>
      </dgm:t>
    </dgm:pt>
    <dgm:pt modelId="{D315AF53-CA58-4985-99AB-19BE8651BF03}" type="pres">
      <dgm:prSet presAssocID="{792F2528-EF0C-471D-A916-35DCD4CCFFE0}" presName="descendantText" presStyleLbl="alignAccFollowNode1" presStyleIdx="2" presStyleCnt="3">
        <dgm:presLayoutVars>
          <dgm:bulletEnabled val="1"/>
        </dgm:presLayoutVars>
      </dgm:prSet>
      <dgm:spPr/>
      <dgm:t>
        <a:bodyPr/>
        <a:lstStyle/>
        <a:p>
          <a:endParaRPr lang="en-US"/>
        </a:p>
      </dgm:t>
    </dgm:pt>
  </dgm:ptLst>
  <dgm:cxnLst>
    <dgm:cxn modelId="{D5F2FEB1-9B7A-4BBC-8EF3-BDC67385B295}" type="presOf" srcId="{AAD2D272-20DA-4ECA-9984-341CB474A6E6}" destId="{24886411-C472-45BA-BA44-3B60F87AA36E}" srcOrd="0" destOrd="0" presId="urn:microsoft.com/office/officeart/2005/8/layout/vList5"/>
    <dgm:cxn modelId="{1736B9F2-D4C5-4259-90DF-F509AD5D6F72}" srcId="{22E0A5E0-EE49-4578-A715-BEB892F7B053}" destId="{CE913EE2-83E4-47F4-AA6C-543B0FBEEDC2}" srcOrd="0" destOrd="0" parTransId="{F8C91A65-E158-4DBC-BFE3-544055F8EB7D}" sibTransId="{CD855E1F-C424-4BE1-A725-19AB188ADF23}"/>
    <dgm:cxn modelId="{A3E477D9-3DAF-4861-81BD-9682DB3B45FE}" type="presOf" srcId="{22E0A5E0-EE49-4578-A715-BEB892F7B053}" destId="{A4402F68-FE93-4899-9223-1CB4343A8FC6}" srcOrd="0" destOrd="0" presId="urn:microsoft.com/office/officeart/2005/8/layout/vList5"/>
    <dgm:cxn modelId="{0FA6FF0F-6E18-4753-B446-74E956C191D8}" type="presOf" srcId="{792F2528-EF0C-471D-A916-35DCD4CCFFE0}" destId="{E095A906-6753-4BBD-8A07-BC536555AE18}" srcOrd="0" destOrd="0" presId="urn:microsoft.com/office/officeart/2005/8/layout/vList5"/>
    <dgm:cxn modelId="{AC9DEF34-89C0-40DA-AF8D-A40CFC925582}" type="presOf" srcId="{A1D848EE-620F-4E12-816D-4A06E1211333}" destId="{6039A966-44AE-4350-84A1-72DD4A05DD07}" srcOrd="0" destOrd="0" presId="urn:microsoft.com/office/officeart/2005/8/layout/vList5"/>
    <dgm:cxn modelId="{38AE04F3-2609-4691-A383-50BCBCE801D7}" srcId="{A1D848EE-620F-4E12-816D-4A06E1211333}" destId="{792F2528-EF0C-471D-A916-35DCD4CCFFE0}" srcOrd="2" destOrd="0" parTransId="{8FEC50E5-9FBB-4481-9147-A2C76A1A2017}" sibTransId="{66192FFB-B4E1-444C-94BF-D8FC25FBA33C}"/>
    <dgm:cxn modelId="{A6F82A37-ECC6-4120-8039-46A68ED7A453}" type="presOf" srcId="{E404BF48-1A41-4956-98C9-C1A4F61BE70B}" destId="{D315AF53-CA58-4985-99AB-19BE8651BF03}" srcOrd="0" destOrd="0" presId="urn:microsoft.com/office/officeart/2005/8/layout/vList5"/>
    <dgm:cxn modelId="{8D442444-F1D7-4ECF-A22E-2329DBB28A86}" srcId="{AAD2D272-20DA-4ECA-9984-341CB474A6E6}" destId="{E209D42C-93E3-4B7A-9311-61BE7059648D}" srcOrd="0" destOrd="0" parTransId="{DEAE833F-753A-482A-AA0B-DA70995BC685}" sibTransId="{2CDF609C-25F2-4676-BB0A-80E90E728738}"/>
    <dgm:cxn modelId="{1248CE0B-D304-4B6C-8A85-B4EEAC559C1F}" srcId="{792F2528-EF0C-471D-A916-35DCD4CCFFE0}" destId="{E404BF48-1A41-4956-98C9-C1A4F61BE70B}" srcOrd="0" destOrd="0" parTransId="{3B581615-FB9D-4A0F-A7A8-242DA09C6C85}" sibTransId="{44867869-1237-4868-B4D3-870F3B1414B6}"/>
    <dgm:cxn modelId="{74226CF5-9C1F-4CB7-804D-A2227443349F}" type="presOf" srcId="{E209D42C-93E3-4B7A-9311-61BE7059648D}" destId="{F1AF3299-E241-47D1-B766-A60AE198250E}" srcOrd="0" destOrd="0" presId="urn:microsoft.com/office/officeart/2005/8/layout/vList5"/>
    <dgm:cxn modelId="{47846C31-D7E2-4585-A0A8-F5678038E056}" srcId="{A1D848EE-620F-4E12-816D-4A06E1211333}" destId="{AAD2D272-20DA-4ECA-9984-341CB474A6E6}" srcOrd="0" destOrd="0" parTransId="{C5670965-FDD9-4AAB-AB18-033131A7003F}" sibTransId="{730C23E2-BCE6-4A3D-99A2-5BF077F94091}"/>
    <dgm:cxn modelId="{A6EA35B8-2FF7-457A-8603-8AC7A1B45349}" srcId="{A1D848EE-620F-4E12-816D-4A06E1211333}" destId="{22E0A5E0-EE49-4578-A715-BEB892F7B053}" srcOrd="1" destOrd="0" parTransId="{DA070F92-A539-46DE-BB0F-AC39D754951F}" sibTransId="{732D38D4-CA79-4DFF-9DF0-2B11DE73469D}"/>
    <dgm:cxn modelId="{9A54029F-D88F-4382-A283-9D0D125CDDB9}" type="presOf" srcId="{CE913EE2-83E4-47F4-AA6C-543B0FBEEDC2}" destId="{0FA2B80A-6628-46D4-B8A1-AC0C9071CBF9}" srcOrd="0" destOrd="0" presId="urn:microsoft.com/office/officeart/2005/8/layout/vList5"/>
    <dgm:cxn modelId="{1E6DD5A1-1E2B-43BC-BE63-241EB6EC5F6F}" type="presParOf" srcId="{6039A966-44AE-4350-84A1-72DD4A05DD07}" destId="{A5F6E9F9-E4FC-4EB1-9289-384A43404993}" srcOrd="0" destOrd="0" presId="urn:microsoft.com/office/officeart/2005/8/layout/vList5"/>
    <dgm:cxn modelId="{C1EFA8A5-C019-4AA2-9AAC-106DBB82AEA2}" type="presParOf" srcId="{A5F6E9F9-E4FC-4EB1-9289-384A43404993}" destId="{24886411-C472-45BA-BA44-3B60F87AA36E}" srcOrd="0" destOrd="0" presId="urn:microsoft.com/office/officeart/2005/8/layout/vList5"/>
    <dgm:cxn modelId="{B61355E7-6445-45D2-AC92-0DB681FA1FF9}" type="presParOf" srcId="{A5F6E9F9-E4FC-4EB1-9289-384A43404993}" destId="{F1AF3299-E241-47D1-B766-A60AE198250E}" srcOrd="1" destOrd="0" presId="urn:microsoft.com/office/officeart/2005/8/layout/vList5"/>
    <dgm:cxn modelId="{5A4AF056-59E7-4627-8149-2FDBF6613D59}" type="presParOf" srcId="{6039A966-44AE-4350-84A1-72DD4A05DD07}" destId="{E458AE89-F85C-4703-A7FA-7F7F32CBA530}" srcOrd="1" destOrd="0" presId="urn:microsoft.com/office/officeart/2005/8/layout/vList5"/>
    <dgm:cxn modelId="{D261790B-8240-4D42-BF33-1E3150EF06D0}" type="presParOf" srcId="{6039A966-44AE-4350-84A1-72DD4A05DD07}" destId="{66543F30-2966-4AFC-8747-9A53DE149F97}" srcOrd="2" destOrd="0" presId="urn:microsoft.com/office/officeart/2005/8/layout/vList5"/>
    <dgm:cxn modelId="{B8B41E89-3B8B-4B3E-B9E6-7855AB5E1B76}" type="presParOf" srcId="{66543F30-2966-4AFC-8747-9A53DE149F97}" destId="{A4402F68-FE93-4899-9223-1CB4343A8FC6}" srcOrd="0" destOrd="0" presId="urn:microsoft.com/office/officeart/2005/8/layout/vList5"/>
    <dgm:cxn modelId="{EC784BBE-ABE3-45F6-914C-199F7F20AE1A}" type="presParOf" srcId="{66543F30-2966-4AFC-8747-9A53DE149F97}" destId="{0FA2B80A-6628-46D4-B8A1-AC0C9071CBF9}" srcOrd="1" destOrd="0" presId="urn:microsoft.com/office/officeart/2005/8/layout/vList5"/>
    <dgm:cxn modelId="{51B16B64-C735-4376-821B-A9C322C29768}" type="presParOf" srcId="{6039A966-44AE-4350-84A1-72DD4A05DD07}" destId="{59A83824-431F-47B5-8643-6462A779E49F}" srcOrd="3" destOrd="0" presId="urn:microsoft.com/office/officeart/2005/8/layout/vList5"/>
    <dgm:cxn modelId="{CCF7064A-A941-49BC-83A9-5BFCEABBD14E}" type="presParOf" srcId="{6039A966-44AE-4350-84A1-72DD4A05DD07}" destId="{C6529B18-6069-46FF-9C75-B4E92B9EABA6}" srcOrd="4" destOrd="0" presId="urn:microsoft.com/office/officeart/2005/8/layout/vList5"/>
    <dgm:cxn modelId="{BD96908F-E25D-40F6-9E7A-8FE4CC3BC069}" type="presParOf" srcId="{C6529B18-6069-46FF-9C75-B4E92B9EABA6}" destId="{E095A906-6753-4BBD-8A07-BC536555AE18}" srcOrd="0" destOrd="0" presId="urn:microsoft.com/office/officeart/2005/8/layout/vList5"/>
    <dgm:cxn modelId="{6742FD24-F439-4B7E-B4EF-78A493151A94}" type="presParOf" srcId="{C6529B18-6069-46FF-9C75-B4E92B9EABA6}" destId="{D315AF53-CA58-4985-99AB-19BE8651BF0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Policy</a:t>
          </a:r>
        </a:p>
        <a:p>
          <a:r>
            <a:rPr lang="en-US" sz="2000" dirty="0" smtClean="0">
              <a:solidFill>
                <a:schemeClr val="tx1"/>
              </a:solidFill>
              <a:latin typeface="Arial" panose="020B0604020202020204" pitchFamily="34" charset="0"/>
              <a:cs typeface="Arial" panose="020B0604020202020204" pitchFamily="34" charset="0"/>
            </a:rPr>
            <a:t>Programming</a:t>
          </a:r>
        </a:p>
        <a:p>
          <a:r>
            <a:rPr lang="en-US" sz="2000" dirty="0" smtClean="0">
              <a:solidFill>
                <a:schemeClr val="tx1"/>
              </a:solidFill>
              <a:latin typeface="Arial" panose="020B0604020202020204" pitchFamily="34" charset="0"/>
              <a:cs typeface="Arial" panose="020B0604020202020204" pitchFamily="34" charset="0"/>
            </a:rPr>
            <a:t>Professional Education</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1" dirty="0" smtClean="0">
              <a:solidFill>
                <a:schemeClr val="tx1"/>
              </a:solidFill>
              <a:latin typeface="Arial" panose="020B0604020202020204" pitchFamily="34" charset="0"/>
              <a:cs typeface="Arial" panose="020B0604020202020204" pitchFamily="34" charset="0"/>
            </a:rPr>
            <a:t>All donors and candidates</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750/10,680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E76511E1-3797-414B-B906-C2E7ECF94BD0}" type="par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2,240/17,885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B858363B-60D6-483B-94A7-2C15D71A1500}" type="par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31870"/>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31870"/>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83566C68-79AF-4EF9-BC50-41A97335465E}" type="presOf" srcId="{DD067FA4-E570-408F-AE72-AEA73E06A60C}" destId="{A25D3FC2-CC95-4E66-9F45-8730BC74FE22}"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0FC2EC08-5FC3-45BF-9F5F-71E02C6BA477}" type="presOf" srcId="{107DAC96-9379-4FC9-8D99-FD7B22EC551A}" destId="{41D4BA01-01B6-49C5-935D-2CC14EF342A5}" srcOrd="0" destOrd="0" presId="urn:microsoft.com/office/officeart/2008/layout/LinedList"/>
    <dgm:cxn modelId="{9A2594BE-AF85-4D4C-96A8-EB6EBD03AAE8}" type="presOf" srcId="{CAC8CA2F-C5D4-492A-80A9-07814665961A}" destId="{61BBD1D9-C9D7-41CB-B9D0-28A16CBCAB48}"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7EBB2067-088F-46E1-85F6-4442E3DC9B87}" type="presOf" srcId="{7A2CDC2D-77C7-463E-9635-B16567B66E15}" destId="{ADC3D47B-7D2E-4AF0-A293-9DFB5F3B4F90}" srcOrd="0" destOrd="0" presId="urn:microsoft.com/office/officeart/2008/layout/LinedList"/>
    <dgm:cxn modelId="{54BADF5F-040A-46F2-85F0-6F9459F1AFF1}" srcId="{107DAC96-9379-4FC9-8D99-FD7B22EC551A}" destId="{7A2CDC2D-77C7-463E-9635-B16567B66E15}" srcOrd="3" destOrd="0" parTransId="{9EA893E0-EAF1-4207-B0EE-DF199BB53C9D}" sibTransId="{17FA660C-04AA-449F-903C-B668DE723767}"/>
    <dgm:cxn modelId="{95EAF22B-3C9B-44BD-82CE-8605268D5E4C}" srcId="{107DAC96-9379-4FC9-8D99-FD7B22EC551A}" destId="{E0D40CAC-E6AE-4D76-B6D8-D5BFE621A6A5}" srcOrd="2" destOrd="0" parTransId="{ED310B58-4F50-4990-ABD7-CAFD033EF73F}" sibTransId="{7E04C989-DF7C-4B7C-8509-1998BEF6CE14}"/>
    <dgm:cxn modelId="{944BA44C-385F-4252-AEC4-611D61BB0AD3}" type="presOf" srcId="{E0D40CAC-E6AE-4D76-B6D8-D5BFE621A6A5}" destId="{9FB2DCDC-7274-477E-BFB8-85CD2E556C33}" srcOrd="0" destOrd="0" presId="urn:microsoft.com/office/officeart/2008/layout/LinedList"/>
    <dgm:cxn modelId="{8DD2B4C7-651C-4A2A-AF7D-5B5E9A976CD8}" srcId="{107DAC96-9379-4FC9-8D99-FD7B22EC551A}" destId="{90C7039E-1A19-4A07-89CA-1703A6F7A7ED}" srcOrd="0" destOrd="0" parTransId="{FB5F58F9-6C95-424B-A05E-887E7B7C3702}" sibTransId="{EE4E6103-79AB-452B-A190-915787FAD0C1}"/>
    <dgm:cxn modelId="{218C5691-7D68-4B13-8134-89BB8E8D7688}" srcId="{107DAC96-9379-4FC9-8D99-FD7B22EC551A}" destId="{31AB2575-17D4-4484-A195-B98F1871CAF6}" srcOrd="1" destOrd="0" parTransId="{8180586E-EAB3-44DA-B1CC-F721E903BC67}" sibTransId="{686CB44E-E647-4A7E-A8E6-25BB46BDDCAE}"/>
    <dgm:cxn modelId="{EBDF9585-34B1-4FCB-8313-A90257A8C9CA}" type="presOf" srcId="{810CD61C-5722-4AEE-B7A8-759ACEA85E91}" destId="{EE9F9188-CC40-4834-A3BE-74371158E0C7}" srcOrd="0" destOrd="0" presId="urn:microsoft.com/office/officeart/2008/layout/LinedList"/>
    <dgm:cxn modelId="{6F733F34-9D90-40D1-A5D7-2A370C08FF32}" srcId="{90C7039E-1A19-4A07-89CA-1703A6F7A7ED}" destId="{CAC8CA2F-C5D4-492A-80A9-07814665961A}" srcOrd="0" destOrd="0" parTransId="{C87B7695-3D9E-4761-B947-EF7830EC70B6}" sibTransId="{6C203F6D-E820-4C09-9295-E7BBC4D1F4D9}"/>
    <dgm:cxn modelId="{25C14F58-4693-4546-802B-9CD995F5E60B}" type="presOf" srcId="{7721414C-D44B-4ACB-8F51-C740BF3D21DE}" destId="{7A7172AA-0237-49BC-85E3-061D0C7C38A2}" srcOrd="0" destOrd="0" presId="urn:microsoft.com/office/officeart/2008/layout/LinedList"/>
    <dgm:cxn modelId="{1E5DEA31-693F-4F85-B1EC-3C389C0DC073}" type="presOf" srcId="{31AB2575-17D4-4484-A195-B98F1871CAF6}" destId="{2EE21AA4-E753-4588-9BC0-C124E9356183}" srcOrd="0" destOrd="0" presId="urn:microsoft.com/office/officeart/2008/layout/LinedList"/>
    <dgm:cxn modelId="{05AC526C-D1A8-4F68-B6E3-718E819D2ABA}" type="presOf" srcId="{90C7039E-1A19-4A07-89CA-1703A6F7A7ED}" destId="{A5164E4D-52C9-4693-9BB3-731FD558CDB5}"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5ADA17F0-EF08-4A0F-9272-336FD4514914}" type="presParOf" srcId="{41D4BA01-01B6-49C5-935D-2CC14EF342A5}" destId="{F672B312-8A2F-42A6-BD7A-10DAE6DC2E9A}" srcOrd="0" destOrd="0" presId="urn:microsoft.com/office/officeart/2008/layout/LinedList"/>
    <dgm:cxn modelId="{767D4182-2660-44F8-8B04-5ABB32B64DA7}" type="presParOf" srcId="{41D4BA01-01B6-49C5-935D-2CC14EF342A5}" destId="{2F39CE7D-EB04-4B04-859C-37777E176A04}" srcOrd="1" destOrd="0" presId="urn:microsoft.com/office/officeart/2008/layout/LinedList"/>
    <dgm:cxn modelId="{2DF7CFF8-3906-48EE-B26D-5BB1C9BD9444}" type="presParOf" srcId="{2F39CE7D-EB04-4B04-859C-37777E176A04}" destId="{A5164E4D-52C9-4693-9BB3-731FD558CDB5}" srcOrd="0" destOrd="0" presId="urn:microsoft.com/office/officeart/2008/layout/LinedList"/>
    <dgm:cxn modelId="{01530A98-51F8-446D-9BA3-200DFAAE3608}" type="presParOf" srcId="{2F39CE7D-EB04-4B04-859C-37777E176A04}" destId="{6EBC72D3-A0BE-480D-9B95-D7F64FAAEF2B}" srcOrd="1" destOrd="0" presId="urn:microsoft.com/office/officeart/2008/layout/LinedList"/>
    <dgm:cxn modelId="{09671455-721E-4E32-8147-215322C57013}" type="presParOf" srcId="{6EBC72D3-A0BE-480D-9B95-D7F64FAAEF2B}" destId="{A8B27A4B-2122-4829-9D67-B7DE50EAB6BF}" srcOrd="0" destOrd="0" presId="urn:microsoft.com/office/officeart/2008/layout/LinedList"/>
    <dgm:cxn modelId="{72E56F3A-5FB8-437C-AD23-557E5BAC7301}" type="presParOf" srcId="{6EBC72D3-A0BE-480D-9B95-D7F64FAAEF2B}" destId="{EF3C3B9D-832C-4943-B3F8-4D7E6F482C4E}" srcOrd="1" destOrd="0" presId="urn:microsoft.com/office/officeart/2008/layout/LinedList"/>
    <dgm:cxn modelId="{031249A4-4EB9-4B24-8A10-2D133C43AB0B}" type="presParOf" srcId="{EF3C3B9D-832C-4943-B3F8-4D7E6F482C4E}" destId="{4A5940EF-9DA9-4799-9D29-72427154A12A}" srcOrd="0" destOrd="0" presId="urn:microsoft.com/office/officeart/2008/layout/LinedList"/>
    <dgm:cxn modelId="{FF6884B0-ED65-4F98-83CF-F946AF6842B6}" type="presParOf" srcId="{EF3C3B9D-832C-4943-B3F8-4D7E6F482C4E}" destId="{61BBD1D9-C9D7-41CB-B9D0-28A16CBCAB48}" srcOrd="1" destOrd="0" presId="urn:microsoft.com/office/officeart/2008/layout/LinedList"/>
    <dgm:cxn modelId="{BD4D9EF2-2D75-4267-8AED-805B0F858DC7}" type="presParOf" srcId="{EF3C3B9D-832C-4943-B3F8-4D7E6F482C4E}" destId="{78507362-2B58-4DAF-B20A-AF42B52BA9E2}" srcOrd="2" destOrd="0" presId="urn:microsoft.com/office/officeart/2008/layout/LinedList"/>
    <dgm:cxn modelId="{6225A887-0D7B-480B-887D-0EE707738EB2}" type="presParOf" srcId="{6EBC72D3-A0BE-480D-9B95-D7F64FAAEF2B}" destId="{151C5AA3-6813-4CAD-A994-5131D6BBE9AD}" srcOrd="2" destOrd="0" presId="urn:microsoft.com/office/officeart/2008/layout/LinedList"/>
    <dgm:cxn modelId="{FE31B22B-A99F-4217-A536-54E41F4E7FFE}" type="presParOf" srcId="{6EBC72D3-A0BE-480D-9B95-D7F64FAAEF2B}" destId="{D1D066CB-D08E-4063-ACDD-594F1F42EFB9}" srcOrd="3" destOrd="0" presId="urn:microsoft.com/office/officeart/2008/layout/LinedList"/>
    <dgm:cxn modelId="{594C707F-24EF-4DAF-BA77-9FC3E2AE2FCC}" type="presParOf" srcId="{41D4BA01-01B6-49C5-935D-2CC14EF342A5}" destId="{2CBC7001-A7F3-439C-96BF-29AA2FFC3FD0}" srcOrd="2" destOrd="0" presId="urn:microsoft.com/office/officeart/2008/layout/LinedList"/>
    <dgm:cxn modelId="{3995DBD5-2EF9-4973-A56A-C031425A1829}" type="presParOf" srcId="{41D4BA01-01B6-49C5-935D-2CC14EF342A5}" destId="{925C180E-1473-4D1E-95F6-AEDC171E879F}" srcOrd="3" destOrd="0" presId="urn:microsoft.com/office/officeart/2008/layout/LinedList"/>
    <dgm:cxn modelId="{F11CFF90-0C9F-4304-8AC9-524CB7307175}" type="presParOf" srcId="{925C180E-1473-4D1E-95F6-AEDC171E879F}" destId="{2EE21AA4-E753-4588-9BC0-C124E9356183}" srcOrd="0" destOrd="0" presId="urn:microsoft.com/office/officeart/2008/layout/LinedList"/>
    <dgm:cxn modelId="{4295A84E-07C1-4C2D-8C11-E87ADE26A150}" type="presParOf" srcId="{925C180E-1473-4D1E-95F6-AEDC171E879F}" destId="{073E8A70-1283-4758-AFE1-58ABB7EC9E07}" srcOrd="1" destOrd="0" presId="urn:microsoft.com/office/officeart/2008/layout/LinedList"/>
    <dgm:cxn modelId="{64A9D26C-0F29-48D8-8AFD-F479C598BD49}" type="presParOf" srcId="{073E8A70-1283-4758-AFE1-58ABB7EC9E07}" destId="{80035B78-66B3-48FB-8D82-CD93C9FE0FA1}" srcOrd="0" destOrd="0" presId="urn:microsoft.com/office/officeart/2008/layout/LinedList"/>
    <dgm:cxn modelId="{30CF34F9-A596-4540-B4EF-B4D263462BF4}" type="presParOf" srcId="{073E8A70-1283-4758-AFE1-58ABB7EC9E07}" destId="{FCEA6826-8433-4ECD-B343-E5B8C6CFC6A8}" srcOrd="1" destOrd="0" presId="urn:microsoft.com/office/officeart/2008/layout/LinedList"/>
    <dgm:cxn modelId="{E6E7CB04-C899-4DF8-ACF5-003BE0BB5E24}" type="presParOf" srcId="{FCEA6826-8433-4ECD-B343-E5B8C6CFC6A8}" destId="{6CF2EA9B-9216-4F87-B1F5-CB4799CE2454}" srcOrd="0" destOrd="0" presId="urn:microsoft.com/office/officeart/2008/layout/LinedList"/>
    <dgm:cxn modelId="{AF22BF21-717D-4986-8FFE-EA9C77E87AF5}" type="presParOf" srcId="{FCEA6826-8433-4ECD-B343-E5B8C6CFC6A8}" destId="{A25D3FC2-CC95-4E66-9F45-8730BC74FE22}" srcOrd="1" destOrd="0" presId="urn:microsoft.com/office/officeart/2008/layout/LinedList"/>
    <dgm:cxn modelId="{9DCF0BE2-E1DB-4B3B-8D6F-07C607A66226}" type="presParOf" srcId="{FCEA6826-8433-4ECD-B343-E5B8C6CFC6A8}" destId="{649854D2-843E-4033-87F1-EDC98CC694E3}" srcOrd="2" destOrd="0" presId="urn:microsoft.com/office/officeart/2008/layout/LinedList"/>
    <dgm:cxn modelId="{A4C3A814-F44D-4A33-BF98-8645531FF378}" type="presParOf" srcId="{073E8A70-1283-4758-AFE1-58ABB7EC9E07}" destId="{7CA78E68-D3BD-4481-A6E9-F5B1FE2EC337}" srcOrd="2" destOrd="0" presId="urn:microsoft.com/office/officeart/2008/layout/LinedList"/>
    <dgm:cxn modelId="{B8192502-9545-40CE-BD3B-6BF3D00BE67D}" type="presParOf" srcId="{073E8A70-1283-4758-AFE1-58ABB7EC9E07}" destId="{A1461EA6-765E-4003-A4C2-F4B97CA39016}" srcOrd="3" destOrd="0" presId="urn:microsoft.com/office/officeart/2008/layout/LinedList"/>
    <dgm:cxn modelId="{8B1C7DA7-F7B9-4D7E-A83B-84BB86494A69}" type="presParOf" srcId="{41D4BA01-01B6-49C5-935D-2CC14EF342A5}" destId="{5E29DEEA-F388-446E-B22C-6373E22BE969}" srcOrd="4" destOrd="0" presId="urn:microsoft.com/office/officeart/2008/layout/LinedList"/>
    <dgm:cxn modelId="{AAA64DE8-D3DC-4100-AF60-092B6D990233}" type="presParOf" srcId="{41D4BA01-01B6-49C5-935D-2CC14EF342A5}" destId="{6D5BC7C4-250A-4757-ADAC-8E6ECE1D4B1D}" srcOrd="5" destOrd="0" presId="urn:microsoft.com/office/officeart/2008/layout/LinedList"/>
    <dgm:cxn modelId="{075DAEF3-C91D-43CA-9978-792C24AA6088}" type="presParOf" srcId="{6D5BC7C4-250A-4757-ADAC-8E6ECE1D4B1D}" destId="{9FB2DCDC-7274-477E-BFB8-85CD2E556C33}" srcOrd="0" destOrd="0" presId="urn:microsoft.com/office/officeart/2008/layout/LinedList"/>
    <dgm:cxn modelId="{DF18CBD3-DC3E-4295-9955-562D834DB942}" type="presParOf" srcId="{6D5BC7C4-250A-4757-ADAC-8E6ECE1D4B1D}" destId="{9FFD080B-15D6-48EB-A478-4A105C1E40C8}" srcOrd="1" destOrd="0" presId="urn:microsoft.com/office/officeart/2008/layout/LinedList"/>
    <dgm:cxn modelId="{F8D46D81-2923-4651-8C5B-E96FC1F4AE26}" type="presParOf" srcId="{9FFD080B-15D6-48EB-A478-4A105C1E40C8}" destId="{A10EF7DF-FC1D-4A6B-9325-FFA0DEC6BA77}" srcOrd="0" destOrd="0" presId="urn:microsoft.com/office/officeart/2008/layout/LinedList"/>
    <dgm:cxn modelId="{0889F766-4B36-4FB4-A571-044654C3E5DC}" type="presParOf" srcId="{9FFD080B-15D6-48EB-A478-4A105C1E40C8}" destId="{CCF29454-178F-41D3-8DAF-761C0E993851}" srcOrd="1" destOrd="0" presId="urn:microsoft.com/office/officeart/2008/layout/LinedList"/>
    <dgm:cxn modelId="{CB22AA2B-A801-4EE1-9681-74CD1B60C34E}" type="presParOf" srcId="{CCF29454-178F-41D3-8DAF-761C0E993851}" destId="{21C84784-7A28-42DD-A190-72EF94C1FF04}" srcOrd="0" destOrd="0" presId="urn:microsoft.com/office/officeart/2008/layout/LinedList"/>
    <dgm:cxn modelId="{4C60F567-3F6E-4984-A277-029A1866EED7}" type="presParOf" srcId="{CCF29454-178F-41D3-8DAF-761C0E993851}" destId="{EE9F9188-CC40-4834-A3BE-74371158E0C7}" srcOrd="1" destOrd="0" presId="urn:microsoft.com/office/officeart/2008/layout/LinedList"/>
    <dgm:cxn modelId="{CF389128-BEA3-4D73-8C53-975949F3B39C}" type="presParOf" srcId="{CCF29454-178F-41D3-8DAF-761C0E993851}" destId="{52EFD627-C9F7-4FDB-B712-FBFCA8A9956F}" srcOrd="2" destOrd="0" presId="urn:microsoft.com/office/officeart/2008/layout/LinedList"/>
    <dgm:cxn modelId="{70F9BF48-0F50-48ED-BA6F-33F8AA55C276}" type="presParOf" srcId="{9FFD080B-15D6-48EB-A478-4A105C1E40C8}" destId="{B0537281-4626-4971-B653-91772C9025B6}" srcOrd="2" destOrd="0" presId="urn:microsoft.com/office/officeart/2008/layout/LinedList"/>
    <dgm:cxn modelId="{5F9832DF-F9F5-44DA-95D0-4B552CAE7B69}" type="presParOf" srcId="{9FFD080B-15D6-48EB-A478-4A105C1E40C8}" destId="{B8C9F1CB-7D6C-46E3-843D-0BBF006512CE}" srcOrd="3" destOrd="0" presId="urn:microsoft.com/office/officeart/2008/layout/LinedList"/>
    <dgm:cxn modelId="{058D1C0C-021D-4AEA-9F1D-488D4E81B3C2}" type="presParOf" srcId="{41D4BA01-01B6-49C5-935D-2CC14EF342A5}" destId="{F8AB323A-62E1-4835-95AC-FAB9E52EE188}" srcOrd="6" destOrd="0" presId="urn:microsoft.com/office/officeart/2008/layout/LinedList"/>
    <dgm:cxn modelId="{5364C567-F7AF-40A2-BC34-EEAD3710992D}" type="presParOf" srcId="{41D4BA01-01B6-49C5-935D-2CC14EF342A5}" destId="{8899CA0B-61C8-4A35-B7B6-932FA8FF9A97}" srcOrd="7" destOrd="0" presId="urn:microsoft.com/office/officeart/2008/layout/LinedList"/>
    <dgm:cxn modelId="{F2A9EF43-7E42-4564-AC3F-7D4B7B0E6864}" type="presParOf" srcId="{8899CA0B-61C8-4A35-B7B6-932FA8FF9A97}" destId="{ADC3D47B-7D2E-4AF0-A293-9DFB5F3B4F90}" srcOrd="0" destOrd="0" presId="urn:microsoft.com/office/officeart/2008/layout/LinedList"/>
    <dgm:cxn modelId="{A7ECE797-CFA0-415D-8085-27F2E17F5D54}" type="presParOf" srcId="{8899CA0B-61C8-4A35-B7B6-932FA8FF9A97}" destId="{9DD34CEB-28BC-445C-9FC4-11A28BD5B0A8}" srcOrd="1" destOrd="0" presId="urn:microsoft.com/office/officeart/2008/layout/LinedList"/>
    <dgm:cxn modelId="{8049B913-28F7-4AEE-923B-BFFB9E40CFD2}" type="presParOf" srcId="{9DD34CEB-28BC-445C-9FC4-11A28BD5B0A8}" destId="{0BEC8012-66C6-49C0-AE43-A87B22975439}" srcOrd="0" destOrd="0" presId="urn:microsoft.com/office/officeart/2008/layout/LinedList"/>
    <dgm:cxn modelId="{44DD41BE-FE44-407F-B819-A8824DDC8E0A}" type="presParOf" srcId="{9DD34CEB-28BC-445C-9FC4-11A28BD5B0A8}" destId="{E9F3E438-F40B-42F0-8682-8F744570DC6A}" srcOrd="1" destOrd="0" presId="urn:microsoft.com/office/officeart/2008/layout/LinedList"/>
    <dgm:cxn modelId="{5892D1FB-C64A-4453-B6EF-2CBB72867A8D}" type="presParOf" srcId="{E9F3E438-F40B-42F0-8682-8F744570DC6A}" destId="{308ED431-6D06-415E-AECF-562F73A50AED}" srcOrd="0" destOrd="0" presId="urn:microsoft.com/office/officeart/2008/layout/LinedList"/>
    <dgm:cxn modelId="{81727AD6-A241-40E9-8E4F-422E515D1243}" type="presParOf" srcId="{E9F3E438-F40B-42F0-8682-8F744570DC6A}" destId="{7A7172AA-0237-49BC-85E3-061D0C7C38A2}" srcOrd="1" destOrd="0" presId="urn:microsoft.com/office/officeart/2008/layout/LinedList"/>
    <dgm:cxn modelId="{67D8CE6A-4912-40FA-BC4C-22C712DE7A2B}" type="presParOf" srcId="{E9F3E438-F40B-42F0-8682-8F744570DC6A}" destId="{D3D7EB8D-C22F-4436-86E9-330E697B0786}" srcOrd="2" destOrd="0" presId="urn:microsoft.com/office/officeart/2008/layout/LinedList"/>
    <dgm:cxn modelId="{922B1E30-7C9A-475A-9D8C-8C3343D4F198}" type="presParOf" srcId="{9DD34CEB-28BC-445C-9FC4-11A28BD5B0A8}" destId="{2BA77281-6C10-4B12-BF61-02C9E881358D}" srcOrd="2" destOrd="0" presId="urn:microsoft.com/office/officeart/2008/layout/LinedList"/>
    <dgm:cxn modelId="{0FD4388F-9B0E-4E62-A572-5EE7076C643F}"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35CC02-7FA1-4D9B-A618-DEBE881D5EF3}"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US"/>
        </a:p>
      </dgm:t>
    </dgm:pt>
    <dgm:pt modelId="{4F9BE1CD-7533-4716-B2EF-91B21003D13C}">
      <dgm:prSet phldrT="[Text]" custT="1"/>
      <dgm:spPr/>
      <dgm:t>
        <a:bodyPr/>
        <a:lstStyle/>
        <a:p>
          <a:endParaRPr lang="en-US" sz="1000" dirty="0" smtClean="0"/>
        </a:p>
        <a:p>
          <a:r>
            <a:rPr lang="en-US" sz="1400" dirty="0" smtClean="0"/>
            <a:t>Death</a:t>
          </a:r>
          <a:endParaRPr lang="en-US" sz="1400" dirty="0"/>
        </a:p>
      </dgm:t>
    </dgm:pt>
    <dgm:pt modelId="{3E9AD1F1-B00B-477B-8CF4-F94F3DFB7B70}" type="parTrans" cxnId="{85D21A50-2713-423E-92D9-CC154A56B4D8}">
      <dgm:prSet/>
      <dgm:spPr/>
      <dgm:t>
        <a:bodyPr/>
        <a:lstStyle/>
        <a:p>
          <a:endParaRPr lang="en-US"/>
        </a:p>
      </dgm:t>
    </dgm:pt>
    <dgm:pt modelId="{01543301-BC1D-4692-9F21-B0BF11FE031B}" type="sibTrans" cxnId="{85D21A50-2713-423E-92D9-CC154A56B4D8}">
      <dgm:prSet/>
      <dgm:spPr/>
      <dgm:t>
        <a:bodyPr/>
        <a:lstStyle/>
        <a:p>
          <a:endParaRPr lang="en-US"/>
        </a:p>
      </dgm:t>
    </dgm:pt>
    <dgm:pt modelId="{DCDEC439-C1DA-4457-8CDA-56CFD0668148}">
      <dgm:prSet phldrT="[Text]" custT="1"/>
      <dgm:spPr/>
      <dgm:t>
        <a:bodyPr/>
        <a:lstStyle/>
        <a:p>
          <a:r>
            <a:rPr lang="en-US" sz="1600" dirty="0" smtClean="0"/>
            <a:t>Not On Match Run: 240</a:t>
          </a:r>
          <a:endParaRPr lang="en-US" sz="1600" dirty="0"/>
        </a:p>
      </dgm:t>
    </dgm:pt>
    <dgm:pt modelId="{CF7AF682-557E-4CCF-A7DE-4F17ABDBEE66}" type="parTrans" cxnId="{DA055476-6FE0-4A7D-AAD0-91FCB80C070C}">
      <dgm:prSet/>
      <dgm:spPr/>
      <dgm:t>
        <a:bodyPr/>
        <a:lstStyle/>
        <a:p>
          <a:endParaRPr lang="en-US"/>
        </a:p>
      </dgm:t>
    </dgm:pt>
    <dgm:pt modelId="{B5F0315F-863A-45CE-9B20-DECDB30A3B99}" type="sibTrans" cxnId="{DA055476-6FE0-4A7D-AAD0-91FCB80C070C}">
      <dgm:prSet/>
      <dgm:spPr/>
      <dgm:t>
        <a:bodyPr/>
        <a:lstStyle/>
        <a:p>
          <a:endParaRPr lang="en-US"/>
        </a:p>
      </dgm:t>
    </dgm:pt>
    <dgm:pt modelId="{8279C9A5-7446-4821-AFC3-04CB37AEE5C1}">
      <dgm:prSet phldrT="[Text]" custT="1"/>
      <dgm:spPr/>
      <dgm:t>
        <a:bodyPr/>
        <a:lstStyle/>
        <a:p>
          <a:r>
            <a:rPr lang="en-US" sz="1400" dirty="0" smtClean="0"/>
            <a:t>Data entry issues: 9</a:t>
          </a:r>
        </a:p>
        <a:p>
          <a:r>
            <a:rPr lang="en-US" sz="1400" dirty="0" smtClean="0"/>
            <a:t>ABO Testing issues: 9 </a:t>
          </a:r>
        </a:p>
        <a:p>
          <a:r>
            <a:rPr lang="en-US" sz="1400" dirty="0" smtClean="0"/>
            <a:t>Communication issues: 8</a:t>
          </a:r>
          <a:endParaRPr lang="en-US" sz="1400" dirty="0"/>
        </a:p>
      </dgm:t>
    </dgm:pt>
    <dgm:pt modelId="{984623F4-C192-4F1E-9DA5-BB28697EF5DB}" type="parTrans" cxnId="{05BB52B6-43F1-45FD-BE2F-1886D01FCF69}">
      <dgm:prSet/>
      <dgm:spPr/>
      <dgm:t>
        <a:bodyPr/>
        <a:lstStyle/>
        <a:p>
          <a:endParaRPr lang="en-US"/>
        </a:p>
      </dgm:t>
    </dgm:pt>
    <dgm:pt modelId="{B68CBA42-D26A-45F1-8946-A690AC1E5B34}" type="sibTrans" cxnId="{05BB52B6-43F1-45FD-BE2F-1886D01FCF69}">
      <dgm:prSet/>
      <dgm:spPr/>
      <dgm:t>
        <a:bodyPr/>
        <a:lstStyle/>
        <a:p>
          <a:endParaRPr lang="en-US"/>
        </a:p>
      </dgm:t>
    </dgm:pt>
    <dgm:pt modelId="{D8B6A188-36F9-41FF-A6ED-5D16C7749739}">
      <dgm:prSet custT="1"/>
      <dgm:spPr/>
      <dgm:t>
        <a:bodyPr/>
        <a:lstStyle/>
        <a:p>
          <a:r>
            <a:rPr lang="en-US" sz="1800" dirty="0" smtClean="0"/>
            <a:t>Changes to ABO data: 329</a:t>
          </a:r>
          <a:endParaRPr lang="en-US" sz="1800" dirty="0"/>
        </a:p>
      </dgm:t>
    </dgm:pt>
    <dgm:pt modelId="{30F7147F-E394-4714-AD66-21842265BDB6}" type="parTrans" cxnId="{916AE9FC-9C6B-4185-B584-B5131BFD1093}">
      <dgm:prSet/>
      <dgm:spPr/>
      <dgm:t>
        <a:bodyPr/>
        <a:lstStyle/>
        <a:p>
          <a:endParaRPr lang="en-US"/>
        </a:p>
      </dgm:t>
    </dgm:pt>
    <dgm:pt modelId="{E2E989AF-09E5-4802-A430-7BC111D7F79C}" type="sibTrans" cxnId="{916AE9FC-9C6B-4185-B584-B5131BFD1093}">
      <dgm:prSet/>
      <dgm:spPr/>
      <dgm:t>
        <a:bodyPr/>
        <a:lstStyle/>
        <a:p>
          <a:endParaRPr lang="en-US"/>
        </a:p>
      </dgm:t>
    </dgm:pt>
    <dgm:pt modelId="{AD590196-2297-4FA2-92C9-BF16268E9FFA}">
      <dgm:prSet custT="1"/>
      <dgm:spPr/>
      <dgm:t>
        <a:bodyPr/>
        <a:lstStyle/>
        <a:p>
          <a:r>
            <a:rPr lang="en-US" sz="1400" dirty="0" smtClean="0"/>
            <a:t>Wrong Organ Arrived</a:t>
          </a:r>
        </a:p>
        <a:p>
          <a:r>
            <a:rPr lang="en-US" sz="1400" dirty="0" smtClean="0"/>
            <a:t>Wrong Organ/Wrong Patient: 9</a:t>
          </a:r>
          <a:endParaRPr lang="en-US" sz="1400" dirty="0"/>
        </a:p>
      </dgm:t>
    </dgm:pt>
    <dgm:pt modelId="{657FCE80-D53C-4E4C-B453-889AB09C4081}" type="parTrans" cxnId="{F3468446-6644-4415-B2A6-D270660A5809}">
      <dgm:prSet/>
      <dgm:spPr/>
      <dgm:t>
        <a:bodyPr/>
        <a:lstStyle/>
        <a:p>
          <a:endParaRPr lang="en-US"/>
        </a:p>
      </dgm:t>
    </dgm:pt>
    <dgm:pt modelId="{1642B5E9-D96B-4058-AFD9-28B935C96544}" type="sibTrans" cxnId="{F3468446-6644-4415-B2A6-D270660A5809}">
      <dgm:prSet/>
      <dgm:spPr/>
      <dgm:t>
        <a:bodyPr/>
        <a:lstStyle/>
        <a:p>
          <a:endParaRPr lang="en-US"/>
        </a:p>
      </dgm:t>
    </dgm:pt>
    <dgm:pt modelId="{434CC0D9-FA93-445C-ABB7-00827D6811B7}">
      <dgm:prSet custT="1"/>
      <dgm:spPr/>
      <dgm:t>
        <a:bodyPr/>
        <a:lstStyle/>
        <a:p>
          <a:r>
            <a:rPr lang="en-US" sz="1400" dirty="0" smtClean="0"/>
            <a:t>Accidental ABO Transplant: 5</a:t>
          </a:r>
        </a:p>
      </dgm:t>
    </dgm:pt>
    <dgm:pt modelId="{93A78F06-5C6C-4AD8-BE84-9953714F86FE}" type="parTrans" cxnId="{88872CB6-03ED-4169-96EF-11131501E38A}">
      <dgm:prSet/>
      <dgm:spPr/>
      <dgm:t>
        <a:bodyPr/>
        <a:lstStyle/>
        <a:p>
          <a:endParaRPr lang="en-US"/>
        </a:p>
      </dgm:t>
    </dgm:pt>
    <dgm:pt modelId="{D51BE1BE-B14D-4372-BF6A-441D80281469}" type="sibTrans" cxnId="{88872CB6-03ED-4169-96EF-11131501E38A}">
      <dgm:prSet/>
      <dgm:spPr/>
      <dgm:t>
        <a:bodyPr/>
        <a:lstStyle/>
        <a:p>
          <a:endParaRPr lang="en-US"/>
        </a:p>
      </dgm:t>
    </dgm:pt>
    <dgm:pt modelId="{704F573D-62DE-4D8B-AEDB-B3B2D0DCC74F}">
      <dgm:prSet custT="1"/>
      <dgm:spPr/>
      <dgm:t>
        <a:bodyPr/>
        <a:lstStyle/>
        <a:p>
          <a:r>
            <a:rPr lang="en-US" sz="1800" dirty="0" smtClean="0"/>
            <a:t>Labeling errors: 63</a:t>
          </a:r>
        </a:p>
      </dgm:t>
    </dgm:pt>
    <dgm:pt modelId="{B93C9E93-305C-46BB-BE3F-7C322F3CB883}" type="parTrans" cxnId="{465E00D6-2AB7-42FB-8A9E-2956DD180442}">
      <dgm:prSet/>
      <dgm:spPr/>
      <dgm:t>
        <a:bodyPr/>
        <a:lstStyle/>
        <a:p>
          <a:endParaRPr lang="en-US"/>
        </a:p>
      </dgm:t>
    </dgm:pt>
    <dgm:pt modelId="{0F43CAF6-23E2-4C6E-8EF7-10B417A2E46E}" type="sibTrans" cxnId="{465E00D6-2AB7-42FB-8A9E-2956DD180442}">
      <dgm:prSet/>
      <dgm:spPr/>
      <dgm:t>
        <a:bodyPr/>
        <a:lstStyle/>
        <a:p>
          <a:endParaRPr lang="en-US"/>
        </a:p>
      </dgm:t>
    </dgm:pt>
    <dgm:pt modelId="{46145569-50A3-4CF5-88D8-32853B9A1A7C}" type="pres">
      <dgm:prSet presAssocID="{3D35CC02-7FA1-4D9B-A618-DEBE881D5EF3}" presName="Name0" presStyleCnt="0">
        <dgm:presLayoutVars>
          <dgm:dir/>
          <dgm:animLvl val="lvl"/>
          <dgm:resizeHandles val="exact"/>
        </dgm:presLayoutVars>
      </dgm:prSet>
      <dgm:spPr/>
      <dgm:t>
        <a:bodyPr/>
        <a:lstStyle/>
        <a:p>
          <a:endParaRPr lang="en-US"/>
        </a:p>
      </dgm:t>
    </dgm:pt>
    <dgm:pt modelId="{A457C197-5675-4C5C-9447-3A55623AF854}" type="pres">
      <dgm:prSet presAssocID="{4F9BE1CD-7533-4716-B2EF-91B21003D13C}" presName="Name8" presStyleCnt="0"/>
      <dgm:spPr/>
    </dgm:pt>
    <dgm:pt modelId="{4EECED0E-9354-4BBE-BB1C-B3BEC7F2A8E9}" type="pres">
      <dgm:prSet presAssocID="{4F9BE1CD-7533-4716-B2EF-91B21003D13C}" presName="level" presStyleLbl="node1" presStyleIdx="0" presStyleCnt="7">
        <dgm:presLayoutVars>
          <dgm:chMax val="1"/>
          <dgm:bulletEnabled val="1"/>
        </dgm:presLayoutVars>
      </dgm:prSet>
      <dgm:spPr/>
      <dgm:t>
        <a:bodyPr/>
        <a:lstStyle/>
        <a:p>
          <a:endParaRPr lang="en-US"/>
        </a:p>
      </dgm:t>
    </dgm:pt>
    <dgm:pt modelId="{25EFB718-1C1C-4D3D-9252-D6AE3234EA4C}" type="pres">
      <dgm:prSet presAssocID="{4F9BE1CD-7533-4716-B2EF-91B21003D13C}" presName="levelTx" presStyleLbl="revTx" presStyleIdx="0" presStyleCnt="0">
        <dgm:presLayoutVars>
          <dgm:chMax val="1"/>
          <dgm:bulletEnabled val="1"/>
        </dgm:presLayoutVars>
      </dgm:prSet>
      <dgm:spPr/>
      <dgm:t>
        <a:bodyPr/>
        <a:lstStyle/>
        <a:p>
          <a:endParaRPr lang="en-US"/>
        </a:p>
      </dgm:t>
    </dgm:pt>
    <dgm:pt modelId="{C57BB365-69F3-4A8C-8F11-3C0801E7FDC7}" type="pres">
      <dgm:prSet presAssocID="{434CC0D9-FA93-445C-ABB7-00827D6811B7}" presName="Name8" presStyleCnt="0"/>
      <dgm:spPr/>
    </dgm:pt>
    <dgm:pt modelId="{1AEA3A18-6DFD-4A7E-9050-EB17A1DD7B8B}" type="pres">
      <dgm:prSet presAssocID="{434CC0D9-FA93-445C-ABB7-00827D6811B7}" presName="level" presStyleLbl="node1" presStyleIdx="1" presStyleCnt="7">
        <dgm:presLayoutVars>
          <dgm:chMax val="1"/>
          <dgm:bulletEnabled val="1"/>
        </dgm:presLayoutVars>
      </dgm:prSet>
      <dgm:spPr/>
      <dgm:t>
        <a:bodyPr/>
        <a:lstStyle/>
        <a:p>
          <a:endParaRPr lang="en-US"/>
        </a:p>
      </dgm:t>
    </dgm:pt>
    <dgm:pt modelId="{B2D136F5-7555-4AD5-B0E5-335D5C1C1F10}" type="pres">
      <dgm:prSet presAssocID="{434CC0D9-FA93-445C-ABB7-00827D6811B7}" presName="levelTx" presStyleLbl="revTx" presStyleIdx="0" presStyleCnt="0">
        <dgm:presLayoutVars>
          <dgm:chMax val="1"/>
          <dgm:bulletEnabled val="1"/>
        </dgm:presLayoutVars>
      </dgm:prSet>
      <dgm:spPr/>
      <dgm:t>
        <a:bodyPr/>
        <a:lstStyle/>
        <a:p>
          <a:endParaRPr lang="en-US"/>
        </a:p>
      </dgm:t>
    </dgm:pt>
    <dgm:pt modelId="{63AD0EAB-52EA-4C02-9C21-E61B599856C3}" type="pres">
      <dgm:prSet presAssocID="{AD590196-2297-4FA2-92C9-BF16268E9FFA}" presName="Name8" presStyleCnt="0"/>
      <dgm:spPr/>
    </dgm:pt>
    <dgm:pt modelId="{7E17C31C-AE34-4B2C-8111-D065F6F02562}" type="pres">
      <dgm:prSet presAssocID="{AD590196-2297-4FA2-92C9-BF16268E9FFA}" presName="level" presStyleLbl="node1" presStyleIdx="2" presStyleCnt="7" custScaleX="98362">
        <dgm:presLayoutVars>
          <dgm:chMax val="1"/>
          <dgm:bulletEnabled val="1"/>
        </dgm:presLayoutVars>
      </dgm:prSet>
      <dgm:spPr/>
      <dgm:t>
        <a:bodyPr/>
        <a:lstStyle/>
        <a:p>
          <a:endParaRPr lang="en-US"/>
        </a:p>
      </dgm:t>
    </dgm:pt>
    <dgm:pt modelId="{0D5E0E5E-860A-4C60-BB63-0CFF9A48B7EB}" type="pres">
      <dgm:prSet presAssocID="{AD590196-2297-4FA2-92C9-BF16268E9FFA}" presName="levelTx" presStyleLbl="revTx" presStyleIdx="0" presStyleCnt="0">
        <dgm:presLayoutVars>
          <dgm:chMax val="1"/>
          <dgm:bulletEnabled val="1"/>
        </dgm:presLayoutVars>
      </dgm:prSet>
      <dgm:spPr/>
      <dgm:t>
        <a:bodyPr/>
        <a:lstStyle/>
        <a:p>
          <a:endParaRPr lang="en-US"/>
        </a:p>
      </dgm:t>
    </dgm:pt>
    <dgm:pt modelId="{7F320385-5849-4C9F-82B4-9978DCDD70F3}" type="pres">
      <dgm:prSet presAssocID="{DCDEC439-C1DA-4457-8CDA-56CFD0668148}" presName="Name8" presStyleCnt="0"/>
      <dgm:spPr/>
    </dgm:pt>
    <dgm:pt modelId="{5A1BBB47-E5AA-4191-8193-AA04415F941C}" type="pres">
      <dgm:prSet presAssocID="{DCDEC439-C1DA-4457-8CDA-56CFD0668148}" presName="level" presStyleLbl="node1" presStyleIdx="3" presStyleCnt="7">
        <dgm:presLayoutVars>
          <dgm:chMax val="1"/>
          <dgm:bulletEnabled val="1"/>
        </dgm:presLayoutVars>
      </dgm:prSet>
      <dgm:spPr/>
      <dgm:t>
        <a:bodyPr/>
        <a:lstStyle/>
        <a:p>
          <a:endParaRPr lang="en-US"/>
        </a:p>
      </dgm:t>
    </dgm:pt>
    <dgm:pt modelId="{A8D37C8B-2B37-4570-B16D-F195A5F91C7B}" type="pres">
      <dgm:prSet presAssocID="{DCDEC439-C1DA-4457-8CDA-56CFD0668148}" presName="levelTx" presStyleLbl="revTx" presStyleIdx="0" presStyleCnt="0">
        <dgm:presLayoutVars>
          <dgm:chMax val="1"/>
          <dgm:bulletEnabled val="1"/>
        </dgm:presLayoutVars>
      </dgm:prSet>
      <dgm:spPr/>
      <dgm:t>
        <a:bodyPr/>
        <a:lstStyle/>
        <a:p>
          <a:endParaRPr lang="en-US"/>
        </a:p>
      </dgm:t>
    </dgm:pt>
    <dgm:pt modelId="{76361149-168E-475C-90E9-5117BB647D61}" type="pres">
      <dgm:prSet presAssocID="{8279C9A5-7446-4821-AFC3-04CB37AEE5C1}" presName="Name8" presStyleCnt="0"/>
      <dgm:spPr/>
    </dgm:pt>
    <dgm:pt modelId="{A85BF4D5-BBBA-4F10-80BD-527E95B375AD}" type="pres">
      <dgm:prSet presAssocID="{8279C9A5-7446-4821-AFC3-04CB37AEE5C1}" presName="level" presStyleLbl="node1" presStyleIdx="4" presStyleCnt="7">
        <dgm:presLayoutVars>
          <dgm:chMax val="1"/>
          <dgm:bulletEnabled val="1"/>
        </dgm:presLayoutVars>
      </dgm:prSet>
      <dgm:spPr/>
      <dgm:t>
        <a:bodyPr/>
        <a:lstStyle/>
        <a:p>
          <a:endParaRPr lang="en-US"/>
        </a:p>
      </dgm:t>
    </dgm:pt>
    <dgm:pt modelId="{402B11A1-88B8-42C4-A3C4-C11DC9BAC01E}" type="pres">
      <dgm:prSet presAssocID="{8279C9A5-7446-4821-AFC3-04CB37AEE5C1}" presName="levelTx" presStyleLbl="revTx" presStyleIdx="0" presStyleCnt="0">
        <dgm:presLayoutVars>
          <dgm:chMax val="1"/>
          <dgm:bulletEnabled val="1"/>
        </dgm:presLayoutVars>
      </dgm:prSet>
      <dgm:spPr/>
      <dgm:t>
        <a:bodyPr/>
        <a:lstStyle/>
        <a:p>
          <a:endParaRPr lang="en-US"/>
        </a:p>
      </dgm:t>
    </dgm:pt>
    <dgm:pt modelId="{B1123E68-C868-423B-9115-72A68B4B3A79}" type="pres">
      <dgm:prSet presAssocID="{704F573D-62DE-4D8B-AEDB-B3B2D0DCC74F}" presName="Name8" presStyleCnt="0"/>
      <dgm:spPr/>
    </dgm:pt>
    <dgm:pt modelId="{D7D25A51-8BDC-489C-954F-DF4FD21C1C96}" type="pres">
      <dgm:prSet presAssocID="{704F573D-62DE-4D8B-AEDB-B3B2D0DCC74F}" presName="level" presStyleLbl="node1" presStyleIdx="5" presStyleCnt="7">
        <dgm:presLayoutVars>
          <dgm:chMax val="1"/>
          <dgm:bulletEnabled val="1"/>
        </dgm:presLayoutVars>
      </dgm:prSet>
      <dgm:spPr/>
      <dgm:t>
        <a:bodyPr/>
        <a:lstStyle/>
        <a:p>
          <a:endParaRPr lang="en-US"/>
        </a:p>
      </dgm:t>
    </dgm:pt>
    <dgm:pt modelId="{3E2807C9-8BC0-43CC-A737-BC95701621B3}" type="pres">
      <dgm:prSet presAssocID="{704F573D-62DE-4D8B-AEDB-B3B2D0DCC74F}" presName="levelTx" presStyleLbl="revTx" presStyleIdx="0" presStyleCnt="0">
        <dgm:presLayoutVars>
          <dgm:chMax val="1"/>
          <dgm:bulletEnabled val="1"/>
        </dgm:presLayoutVars>
      </dgm:prSet>
      <dgm:spPr/>
      <dgm:t>
        <a:bodyPr/>
        <a:lstStyle/>
        <a:p>
          <a:endParaRPr lang="en-US"/>
        </a:p>
      </dgm:t>
    </dgm:pt>
    <dgm:pt modelId="{109F4EB7-1A50-470C-A4DA-92B0B1FA4788}" type="pres">
      <dgm:prSet presAssocID="{D8B6A188-36F9-41FF-A6ED-5D16C7749739}" presName="Name8" presStyleCnt="0"/>
      <dgm:spPr/>
    </dgm:pt>
    <dgm:pt modelId="{199AE227-AFE9-49D3-9D72-A4D502FB7089}" type="pres">
      <dgm:prSet presAssocID="{D8B6A188-36F9-41FF-A6ED-5D16C7749739}" presName="level" presStyleLbl="node1" presStyleIdx="6" presStyleCnt="7">
        <dgm:presLayoutVars>
          <dgm:chMax val="1"/>
          <dgm:bulletEnabled val="1"/>
        </dgm:presLayoutVars>
      </dgm:prSet>
      <dgm:spPr/>
      <dgm:t>
        <a:bodyPr/>
        <a:lstStyle/>
        <a:p>
          <a:endParaRPr lang="en-US"/>
        </a:p>
      </dgm:t>
    </dgm:pt>
    <dgm:pt modelId="{58677A12-41A2-40AE-8FA7-BAEABCDB00A2}" type="pres">
      <dgm:prSet presAssocID="{D8B6A188-36F9-41FF-A6ED-5D16C7749739}" presName="levelTx" presStyleLbl="revTx" presStyleIdx="0" presStyleCnt="0">
        <dgm:presLayoutVars>
          <dgm:chMax val="1"/>
          <dgm:bulletEnabled val="1"/>
        </dgm:presLayoutVars>
      </dgm:prSet>
      <dgm:spPr/>
      <dgm:t>
        <a:bodyPr/>
        <a:lstStyle/>
        <a:p>
          <a:endParaRPr lang="en-US"/>
        </a:p>
      </dgm:t>
    </dgm:pt>
  </dgm:ptLst>
  <dgm:cxnLst>
    <dgm:cxn modelId="{45216541-23DA-4118-8ADC-908DA8FFFBEE}" type="presOf" srcId="{DCDEC439-C1DA-4457-8CDA-56CFD0668148}" destId="{5A1BBB47-E5AA-4191-8193-AA04415F941C}" srcOrd="0" destOrd="0" presId="urn:microsoft.com/office/officeart/2005/8/layout/pyramid1"/>
    <dgm:cxn modelId="{E99BA140-9E73-4EEB-9AF2-18389E818A91}" type="presOf" srcId="{DCDEC439-C1DA-4457-8CDA-56CFD0668148}" destId="{A8D37C8B-2B37-4570-B16D-F195A5F91C7B}" srcOrd="1" destOrd="0" presId="urn:microsoft.com/office/officeart/2005/8/layout/pyramid1"/>
    <dgm:cxn modelId="{3790A5F2-D101-419A-84CE-0998F5AA0E3B}" type="presOf" srcId="{4F9BE1CD-7533-4716-B2EF-91B21003D13C}" destId="{4EECED0E-9354-4BBE-BB1C-B3BEC7F2A8E9}" srcOrd="0" destOrd="0" presId="urn:microsoft.com/office/officeart/2005/8/layout/pyramid1"/>
    <dgm:cxn modelId="{8CE68F3E-2429-4C6F-AFCF-FBA5AC2E06A3}" type="presOf" srcId="{704F573D-62DE-4D8B-AEDB-B3B2D0DCC74F}" destId="{D7D25A51-8BDC-489C-954F-DF4FD21C1C96}" srcOrd="0" destOrd="0" presId="urn:microsoft.com/office/officeart/2005/8/layout/pyramid1"/>
    <dgm:cxn modelId="{18F2A099-389C-48B8-A791-58A1FE6C6A24}" type="presOf" srcId="{434CC0D9-FA93-445C-ABB7-00827D6811B7}" destId="{1AEA3A18-6DFD-4A7E-9050-EB17A1DD7B8B}" srcOrd="0" destOrd="0" presId="urn:microsoft.com/office/officeart/2005/8/layout/pyramid1"/>
    <dgm:cxn modelId="{3F3439A4-C35D-4D27-977C-3700982B176A}" type="presOf" srcId="{AD590196-2297-4FA2-92C9-BF16268E9FFA}" destId="{7E17C31C-AE34-4B2C-8111-D065F6F02562}" srcOrd="0" destOrd="0" presId="urn:microsoft.com/office/officeart/2005/8/layout/pyramid1"/>
    <dgm:cxn modelId="{D0964083-AC7F-416D-A702-B85575579CD3}" type="presOf" srcId="{704F573D-62DE-4D8B-AEDB-B3B2D0DCC74F}" destId="{3E2807C9-8BC0-43CC-A737-BC95701621B3}" srcOrd="1" destOrd="0" presId="urn:microsoft.com/office/officeart/2005/8/layout/pyramid1"/>
    <dgm:cxn modelId="{D14E00D6-EF31-411F-9833-4EF7B1A6928E}" type="presOf" srcId="{D8B6A188-36F9-41FF-A6ED-5D16C7749739}" destId="{199AE227-AFE9-49D3-9D72-A4D502FB7089}" srcOrd="0" destOrd="0" presId="urn:microsoft.com/office/officeart/2005/8/layout/pyramid1"/>
    <dgm:cxn modelId="{11C73DD0-39CA-47D3-99DE-830FF09CF8FC}" type="presOf" srcId="{3D35CC02-7FA1-4D9B-A618-DEBE881D5EF3}" destId="{46145569-50A3-4CF5-88D8-32853B9A1A7C}" srcOrd="0" destOrd="0" presId="urn:microsoft.com/office/officeart/2005/8/layout/pyramid1"/>
    <dgm:cxn modelId="{6C591E6F-A0AD-4BF5-BBBB-830EE9F9AE26}" type="presOf" srcId="{8279C9A5-7446-4821-AFC3-04CB37AEE5C1}" destId="{402B11A1-88B8-42C4-A3C4-C11DC9BAC01E}" srcOrd="1" destOrd="0" presId="urn:microsoft.com/office/officeart/2005/8/layout/pyramid1"/>
    <dgm:cxn modelId="{1E46E90D-ABF4-4640-99D5-D6044CDAD043}" type="presOf" srcId="{D8B6A188-36F9-41FF-A6ED-5D16C7749739}" destId="{58677A12-41A2-40AE-8FA7-BAEABCDB00A2}" srcOrd="1" destOrd="0" presId="urn:microsoft.com/office/officeart/2005/8/layout/pyramid1"/>
    <dgm:cxn modelId="{85D21A50-2713-423E-92D9-CC154A56B4D8}" srcId="{3D35CC02-7FA1-4D9B-A618-DEBE881D5EF3}" destId="{4F9BE1CD-7533-4716-B2EF-91B21003D13C}" srcOrd="0" destOrd="0" parTransId="{3E9AD1F1-B00B-477B-8CF4-F94F3DFB7B70}" sibTransId="{01543301-BC1D-4692-9F21-B0BF11FE031B}"/>
    <dgm:cxn modelId="{88872CB6-03ED-4169-96EF-11131501E38A}" srcId="{3D35CC02-7FA1-4D9B-A618-DEBE881D5EF3}" destId="{434CC0D9-FA93-445C-ABB7-00827D6811B7}" srcOrd="1" destOrd="0" parTransId="{93A78F06-5C6C-4AD8-BE84-9953714F86FE}" sibTransId="{D51BE1BE-B14D-4372-BF6A-441D80281469}"/>
    <dgm:cxn modelId="{73E26243-C7F2-46B8-943A-237A936B7210}" type="presOf" srcId="{434CC0D9-FA93-445C-ABB7-00827D6811B7}" destId="{B2D136F5-7555-4AD5-B0E5-335D5C1C1F10}" srcOrd="1" destOrd="0" presId="urn:microsoft.com/office/officeart/2005/8/layout/pyramid1"/>
    <dgm:cxn modelId="{0E19D6FD-47F0-4E8D-B2AD-560E0E8CEF85}" type="presOf" srcId="{8279C9A5-7446-4821-AFC3-04CB37AEE5C1}" destId="{A85BF4D5-BBBA-4F10-80BD-527E95B375AD}" srcOrd="0" destOrd="0" presId="urn:microsoft.com/office/officeart/2005/8/layout/pyramid1"/>
    <dgm:cxn modelId="{465E00D6-2AB7-42FB-8A9E-2956DD180442}" srcId="{3D35CC02-7FA1-4D9B-A618-DEBE881D5EF3}" destId="{704F573D-62DE-4D8B-AEDB-B3B2D0DCC74F}" srcOrd="5" destOrd="0" parTransId="{B93C9E93-305C-46BB-BE3F-7C322F3CB883}" sibTransId="{0F43CAF6-23E2-4C6E-8EF7-10B417A2E46E}"/>
    <dgm:cxn modelId="{A223683E-8A72-428D-8DEA-973B6EE02104}" type="presOf" srcId="{4F9BE1CD-7533-4716-B2EF-91B21003D13C}" destId="{25EFB718-1C1C-4D3D-9252-D6AE3234EA4C}" srcOrd="1" destOrd="0" presId="urn:microsoft.com/office/officeart/2005/8/layout/pyramid1"/>
    <dgm:cxn modelId="{DA055476-6FE0-4A7D-AAD0-91FCB80C070C}" srcId="{3D35CC02-7FA1-4D9B-A618-DEBE881D5EF3}" destId="{DCDEC439-C1DA-4457-8CDA-56CFD0668148}" srcOrd="3" destOrd="0" parTransId="{CF7AF682-557E-4CCF-A7DE-4F17ABDBEE66}" sibTransId="{B5F0315F-863A-45CE-9B20-DECDB30A3B99}"/>
    <dgm:cxn modelId="{F3468446-6644-4415-B2A6-D270660A5809}" srcId="{3D35CC02-7FA1-4D9B-A618-DEBE881D5EF3}" destId="{AD590196-2297-4FA2-92C9-BF16268E9FFA}" srcOrd="2" destOrd="0" parTransId="{657FCE80-D53C-4E4C-B453-889AB09C4081}" sibTransId="{1642B5E9-D96B-4058-AFD9-28B935C96544}"/>
    <dgm:cxn modelId="{1A640673-ED4E-468C-B1F7-688012DAC308}" type="presOf" srcId="{AD590196-2297-4FA2-92C9-BF16268E9FFA}" destId="{0D5E0E5E-860A-4C60-BB63-0CFF9A48B7EB}" srcOrd="1" destOrd="0" presId="urn:microsoft.com/office/officeart/2005/8/layout/pyramid1"/>
    <dgm:cxn modelId="{05BB52B6-43F1-45FD-BE2F-1886D01FCF69}" srcId="{3D35CC02-7FA1-4D9B-A618-DEBE881D5EF3}" destId="{8279C9A5-7446-4821-AFC3-04CB37AEE5C1}" srcOrd="4" destOrd="0" parTransId="{984623F4-C192-4F1E-9DA5-BB28697EF5DB}" sibTransId="{B68CBA42-D26A-45F1-8946-A690AC1E5B34}"/>
    <dgm:cxn modelId="{916AE9FC-9C6B-4185-B584-B5131BFD1093}" srcId="{3D35CC02-7FA1-4D9B-A618-DEBE881D5EF3}" destId="{D8B6A188-36F9-41FF-A6ED-5D16C7749739}" srcOrd="6" destOrd="0" parTransId="{30F7147F-E394-4714-AD66-21842265BDB6}" sibTransId="{E2E989AF-09E5-4802-A430-7BC111D7F79C}"/>
    <dgm:cxn modelId="{5B6B24B7-DD80-43E7-B7FE-8FF7BD50AFC7}" type="presParOf" srcId="{46145569-50A3-4CF5-88D8-32853B9A1A7C}" destId="{A457C197-5675-4C5C-9447-3A55623AF854}" srcOrd="0" destOrd="0" presId="urn:microsoft.com/office/officeart/2005/8/layout/pyramid1"/>
    <dgm:cxn modelId="{2306EE88-EDF7-427F-8B8B-DDF03EC7BC3B}" type="presParOf" srcId="{A457C197-5675-4C5C-9447-3A55623AF854}" destId="{4EECED0E-9354-4BBE-BB1C-B3BEC7F2A8E9}" srcOrd="0" destOrd="0" presId="urn:microsoft.com/office/officeart/2005/8/layout/pyramid1"/>
    <dgm:cxn modelId="{1750926D-32E4-463E-BEE3-A1FC10A670DD}" type="presParOf" srcId="{A457C197-5675-4C5C-9447-3A55623AF854}" destId="{25EFB718-1C1C-4D3D-9252-D6AE3234EA4C}" srcOrd="1" destOrd="0" presId="urn:microsoft.com/office/officeart/2005/8/layout/pyramid1"/>
    <dgm:cxn modelId="{3C480771-2758-403E-89D9-09BBBD45A8C3}" type="presParOf" srcId="{46145569-50A3-4CF5-88D8-32853B9A1A7C}" destId="{C57BB365-69F3-4A8C-8F11-3C0801E7FDC7}" srcOrd="1" destOrd="0" presId="urn:microsoft.com/office/officeart/2005/8/layout/pyramid1"/>
    <dgm:cxn modelId="{F9ECC73A-BFB4-41E5-8C6B-A8612F794FBF}" type="presParOf" srcId="{C57BB365-69F3-4A8C-8F11-3C0801E7FDC7}" destId="{1AEA3A18-6DFD-4A7E-9050-EB17A1DD7B8B}" srcOrd="0" destOrd="0" presId="urn:microsoft.com/office/officeart/2005/8/layout/pyramid1"/>
    <dgm:cxn modelId="{DAA38B65-4CD5-4F51-A004-750480A75693}" type="presParOf" srcId="{C57BB365-69F3-4A8C-8F11-3C0801E7FDC7}" destId="{B2D136F5-7555-4AD5-B0E5-335D5C1C1F10}" srcOrd="1" destOrd="0" presId="urn:microsoft.com/office/officeart/2005/8/layout/pyramid1"/>
    <dgm:cxn modelId="{C229D44E-BC1B-4F49-8D3C-8B5155617C6F}" type="presParOf" srcId="{46145569-50A3-4CF5-88D8-32853B9A1A7C}" destId="{63AD0EAB-52EA-4C02-9C21-E61B599856C3}" srcOrd="2" destOrd="0" presId="urn:microsoft.com/office/officeart/2005/8/layout/pyramid1"/>
    <dgm:cxn modelId="{803A5819-61E3-46CB-9F83-50E9350CDAF0}" type="presParOf" srcId="{63AD0EAB-52EA-4C02-9C21-E61B599856C3}" destId="{7E17C31C-AE34-4B2C-8111-D065F6F02562}" srcOrd="0" destOrd="0" presId="urn:microsoft.com/office/officeart/2005/8/layout/pyramid1"/>
    <dgm:cxn modelId="{79AF3CAC-5E6A-4F13-A49A-31A46711450D}" type="presParOf" srcId="{63AD0EAB-52EA-4C02-9C21-E61B599856C3}" destId="{0D5E0E5E-860A-4C60-BB63-0CFF9A48B7EB}" srcOrd="1" destOrd="0" presId="urn:microsoft.com/office/officeart/2005/8/layout/pyramid1"/>
    <dgm:cxn modelId="{A2194594-2F46-479C-8958-F5DB70A7044A}" type="presParOf" srcId="{46145569-50A3-4CF5-88D8-32853B9A1A7C}" destId="{7F320385-5849-4C9F-82B4-9978DCDD70F3}" srcOrd="3" destOrd="0" presId="urn:microsoft.com/office/officeart/2005/8/layout/pyramid1"/>
    <dgm:cxn modelId="{A9879E7A-20C7-42B6-9FF6-F5930282EB83}" type="presParOf" srcId="{7F320385-5849-4C9F-82B4-9978DCDD70F3}" destId="{5A1BBB47-E5AA-4191-8193-AA04415F941C}" srcOrd="0" destOrd="0" presId="urn:microsoft.com/office/officeart/2005/8/layout/pyramid1"/>
    <dgm:cxn modelId="{EF33181B-FE36-4776-95F3-286467E38BED}" type="presParOf" srcId="{7F320385-5849-4C9F-82B4-9978DCDD70F3}" destId="{A8D37C8B-2B37-4570-B16D-F195A5F91C7B}" srcOrd="1" destOrd="0" presId="urn:microsoft.com/office/officeart/2005/8/layout/pyramid1"/>
    <dgm:cxn modelId="{0D765CFE-9CA3-47E0-AFAA-133D5ADCE8E0}" type="presParOf" srcId="{46145569-50A3-4CF5-88D8-32853B9A1A7C}" destId="{76361149-168E-475C-90E9-5117BB647D61}" srcOrd="4" destOrd="0" presId="urn:microsoft.com/office/officeart/2005/8/layout/pyramid1"/>
    <dgm:cxn modelId="{CD6427BC-8830-4D41-B2A0-47278532EAE1}" type="presParOf" srcId="{76361149-168E-475C-90E9-5117BB647D61}" destId="{A85BF4D5-BBBA-4F10-80BD-527E95B375AD}" srcOrd="0" destOrd="0" presId="urn:microsoft.com/office/officeart/2005/8/layout/pyramid1"/>
    <dgm:cxn modelId="{5A468457-5C91-44E5-AD52-DDFA559863A1}" type="presParOf" srcId="{76361149-168E-475C-90E9-5117BB647D61}" destId="{402B11A1-88B8-42C4-A3C4-C11DC9BAC01E}" srcOrd="1" destOrd="0" presId="urn:microsoft.com/office/officeart/2005/8/layout/pyramid1"/>
    <dgm:cxn modelId="{AF206CD3-AA83-4713-9CAC-B319E1714378}" type="presParOf" srcId="{46145569-50A3-4CF5-88D8-32853B9A1A7C}" destId="{B1123E68-C868-423B-9115-72A68B4B3A79}" srcOrd="5" destOrd="0" presId="urn:microsoft.com/office/officeart/2005/8/layout/pyramid1"/>
    <dgm:cxn modelId="{DBE40E00-5D51-46CC-8F98-8D53B4F5521D}" type="presParOf" srcId="{B1123E68-C868-423B-9115-72A68B4B3A79}" destId="{D7D25A51-8BDC-489C-954F-DF4FD21C1C96}" srcOrd="0" destOrd="0" presId="urn:microsoft.com/office/officeart/2005/8/layout/pyramid1"/>
    <dgm:cxn modelId="{AF6BD13D-170E-4795-A45C-1BEE3A650DBF}" type="presParOf" srcId="{B1123E68-C868-423B-9115-72A68B4B3A79}" destId="{3E2807C9-8BC0-43CC-A737-BC95701621B3}" srcOrd="1" destOrd="0" presId="urn:microsoft.com/office/officeart/2005/8/layout/pyramid1"/>
    <dgm:cxn modelId="{360D66A8-DD3F-4538-A4C6-06A801FACCA7}" type="presParOf" srcId="{46145569-50A3-4CF5-88D8-32853B9A1A7C}" destId="{109F4EB7-1A50-470C-A4DA-92B0B1FA4788}" srcOrd="6" destOrd="0" presId="urn:microsoft.com/office/officeart/2005/8/layout/pyramid1"/>
    <dgm:cxn modelId="{1D3E7156-6F92-48E8-ACFC-7ACAA30D72DB}" type="presParOf" srcId="{109F4EB7-1A50-470C-A4DA-92B0B1FA4788}" destId="{199AE227-AFE9-49D3-9D72-A4D502FB7089}" srcOrd="0" destOrd="0" presId="urn:microsoft.com/office/officeart/2005/8/layout/pyramid1"/>
    <dgm:cxn modelId="{034339FC-C964-497E-8C91-64F7C37F6EA1}" type="presParOf" srcId="{109F4EB7-1A50-470C-A4DA-92B0B1FA4788}" destId="{58677A12-41A2-40AE-8FA7-BAEABCDB00A2}"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A6CD42-7AC1-4FE2-B810-8BA783D8E77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526DB7A2-337A-484A-957D-EEE44D6BDC02}">
      <dgm:prSet phldrT="[Text]"/>
      <dgm:spPr/>
      <dgm:t>
        <a:bodyPr/>
        <a:lstStyle/>
        <a:p>
          <a:r>
            <a:rPr lang="en-US" dirty="0" smtClean="0"/>
            <a:t>Deceased Donor</a:t>
          </a:r>
          <a:endParaRPr lang="en-US" dirty="0"/>
        </a:p>
      </dgm:t>
    </dgm:pt>
    <dgm:pt modelId="{891081D0-D036-4495-8DDA-5E260D66A528}" type="parTrans" cxnId="{3ECBB342-5D9B-4783-A527-AF15202126C0}">
      <dgm:prSet/>
      <dgm:spPr/>
      <dgm:t>
        <a:bodyPr/>
        <a:lstStyle/>
        <a:p>
          <a:endParaRPr lang="en-US"/>
        </a:p>
      </dgm:t>
    </dgm:pt>
    <dgm:pt modelId="{BDBE7402-2CDF-46BD-BD9E-1A2661E0DAA1}" type="sibTrans" cxnId="{3ECBB342-5D9B-4783-A527-AF15202126C0}">
      <dgm:prSet/>
      <dgm:spPr/>
      <dgm:t>
        <a:bodyPr/>
        <a:lstStyle/>
        <a:p>
          <a:endParaRPr lang="en-US"/>
        </a:p>
      </dgm:t>
    </dgm:pt>
    <dgm:pt modelId="{47395E13-2B6D-4C04-9E1D-5A21059FA274}">
      <dgm:prSet phldrT="[Text]"/>
      <dgm:spPr>
        <a:solidFill>
          <a:schemeClr val="tx2">
            <a:lumMod val="40000"/>
            <a:lumOff val="60000"/>
          </a:schemeClr>
        </a:solidFill>
      </dgm:spPr>
      <dgm:t>
        <a:bodyPr/>
        <a:lstStyle/>
        <a:p>
          <a:r>
            <a:rPr lang="en-US" dirty="0" smtClean="0"/>
            <a:t>2 Blood types on separate occasions</a:t>
          </a:r>
          <a:endParaRPr lang="en-US" dirty="0"/>
        </a:p>
      </dgm:t>
    </dgm:pt>
    <dgm:pt modelId="{DE7870DF-985C-4373-ACE2-AE0A3CE56379}" type="parTrans" cxnId="{C774FA6B-9F2B-41F4-A88E-BBB7078B1778}">
      <dgm:prSet/>
      <dgm:spPr/>
      <dgm:t>
        <a:bodyPr/>
        <a:lstStyle/>
        <a:p>
          <a:endParaRPr lang="en-US"/>
        </a:p>
      </dgm:t>
    </dgm:pt>
    <dgm:pt modelId="{26BCED6D-94B5-48E0-8E7F-0472CC037DE7}" type="sibTrans" cxnId="{C774FA6B-9F2B-41F4-A88E-BBB7078B1778}">
      <dgm:prSet/>
      <dgm:spPr/>
      <dgm:t>
        <a:bodyPr/>
        <a:lstStyle/>
        <a:p>
          <a:endParaRPr lang="en-US"/>
        </a:p>
      </dgm:t>
    </dgm:pt>
    <dgm:pt modelId="{45349870-5A52-4498-B00F-17AA51C98811}">
      <dgm:prSet phldrT="[Text]"/>
      <dgm:spPr>
        <a:solidFill>
          <a:schemeClr val="accent2">
            <a:lumMod val="60000"/>
            <a:lumOff val="40000"/>
          </a:schemeClr>
        </a:solidFill>
      </dgm:spPr>
      <dgm:t>
        <a:bodyPr/>
        <a:lstStyle/>
        <a:p>
          <a:r>
            <a:rPr lang="en-US" dirty="0" smtClean="0"/>
            <a:t>2 Blood types on separate occasions</a:t>
          </a:r>
          <a:endParaRPr lang="en-US" dirty="0"/>
        </a:p>
      </dgm:t>
    </dgm:pt>
    <dgm:pt modelId="{2E39F136-C6E0-4724-8DCF-16870082843F}" type="parTrans" cxnId="{1FA68EC4-849C-4336-B628-DDC3290FD726}">
      <dgm:prSet/>
      <dgm:spPr/>
      <dgm:t>
        <a:bodyPr/>
        <a:lstStyle/>
        <a:p>
          <a:endParaRPr lang="en-US"/>
        </a:p>
      </dgm:t>
    </dgm:pt>
    <dgm:pt modelId="{0A198C8D-C6B4-4020-BE64-1F0528894959}" type="sibTrans" cxnId="{1FA68EC4-849C-4336-B628-DDC3290FD726}">
      <dgm:prSet/>
      <dgm:spPr/>
      <dgm:t>
        <a:bodyPr/>
        <a:lstStyle/>
        <a:p>
          <a:endParaRPr lang="en-US"/>
        </a:p>
      </dgm:t>
    </dgm:pt>
    <dgm:pt modelId="{D647CA36-4C4F-4CBA-B870-FC9E18B08327}">
      <dgm:prSet phldrT="[Text]"/>
      <dgm:spPr/>
      <dgm:t>
        <a:bodyPr/>
        <a:lstStyle/>
        <a:p>
          <a:r>
            <a:rPr lang="en-US" dirty="0" smtClean="0"/>
            <a:t>Living Donor</a:t>
          </a:r>
          <a:endParaRPr lang="en-US" dirty="0"/>
        </a:p>
      </dgm:t>
    </dgm:pt>
    <dgm:pt modelId="{48FAE9F2-2D4D-4A63-A2EF-C14A842836CE}" type="parTrans" cxnId="{645A86B6-1260-458B-B41F-57E682A5A387}">
      <dgm:prSet/>
      <dgm:spPr/>
      <dgm:t>
        <a:bodyPr/>
        <a:lstStyle/>
        <a:p>
          <a:endParaRPr lang="en-US"/>
        </a:p>
      </dgm:t>
    </dgm:pt>
    <dgm:pt modelId="{032C7D0E-8CFC-4ABD-9A91-0859D2F40C7B}" type="sibTrans" cxnId="{645A86B6-1260-458B-B41F-57E682A5A387}">
      <dgm:prSet/>
      <dgm:spPr/>
      <dgm:t>
        <a:bodyPr/>
        <a:lstStyle/>
        <a:p>
          <a:endParaRPr lang="en-US"/>
        </a:p>
      </dgm:t>
    </dgm:pt>
    <dgm:pt modelId="{97A609F4-F77A-4148-8D52-90CACE9EE7A7}">
      <dgm:prSet phldrT="[Text]"/>
      <dgm:spPr>
        <a:solidFill>
          <a:schemeClr val="tx2">
            <a:lumMod val="40000"/>
            <a:lumOff val="60000"/>
          </a:schemeClr>
        </a:solidFill>
      </dgm:spPr>
      <dgm:t>
        <a:bodyPr/>
        <a:lstStyle/>
        <a:p>
          <a:r>
            <a:rPr lang="en-US" dirty="0" smtClean="0"/>
            <a:t>2 Blood types on separate occasions </a:t>
          </a:r>
          <a:endParaRPr lang="en-US" dirty="0"/>
        </a:p>
      </dgm:t>
    </dgm:pt>
    <dgm:pt modelId="{A9E4EF10-2214-45D3-9C94-B638E9AA1CF1}" type="parTrans" cxnId="{16035AB5-F127-405D-8531-01458190E492}">
      <dgm:prSet/>
      <dgm:spPr/>
      <dgm:t>
        <a:bodyPr/>
        <a:lstStyle/>
        <a:p>
          <a:endParaRPr lang="en-US"/>
        </a:p>
      </dgm:t>
    </dgm:pt>
    <dgm:pt modelId="{8A58550E-A9B8-4E81-B98E-EB12D99208A8}" type="sibTrans" cxnId="{16035AB5-F127-405D-8531-01458190E492}">
      <dgm:prSet/>
      <dgm:spPr/>
      <dgm:t>
        <a:bodyPr/>
        <a:lstStyle/>
        <a:p>
          <a:endParaRPr lang="en-US"/>
        </a:p>
      </dgm:t>
    </dgm:pt>
    <dgm:pt modelId="{1F4332DB-5D58-4E9D-BCEA-3F7D326D1C27}">
      <dgm:prSet phldrT="[Text]"/>
      <dgm:spPr>
        <a:solidFill>
          <a:schemeClr val="accent2">
            <a:lumMod val="60000"/>
            <a:lumOff val="40000"/>
          </a:schemeClr>
        </a:solidFill>
      </dgm:spPr>
      <dgm:t>
        <a:bodyPr/>
        <a:lstStyle/>
        <a:p>
          <a:r>
            <a:rPr lang="en-US" dirty="0" smtClean="0"/>
            <a:t>Blood type must be done not specific</a:t>
          </a:r>
          <a:endParaRPr lang="en-US" dirty="0"/>
        </a:p>
      </dgm:t>
    </dgm:pt>
    <dgm:pt modelId="{17D4BDA2-8EA4-48D7-ABE8-9242FFFC830F}" type="parTrans" cxnId="{328FCF4A-4012-413A-88F6-09538A0F9EE2}">
      <dgm:prSet/>
      <dgm:spPr/>
      <dgm:t>
        <a:bodyPr/>
        <a:lstStyle/>
        <a:p>
          <a:endParaRPr lang="en-US"/>
        </a:p>
      </dgm:t>
    </dgm:pt>
    <dgm:pt modelId="{5A81CECA-DD19-428F-8C3A-7B354F1BF562}" type="sibTrans" cxnId="{328FCF4A-4012-413A-88F6-09538A0F9EE2}">
      <dgm:prSet/>
      <dgm:spPr/>
      <dgm:t>
        <a:bodyPr/>
        <a:lstStyle/>
        <a:p>
          <a:endParaRPr lang="en-US"/>
        </a:p>
      </dgm:t>
    </dgm:pt>
    <dgm:pt modelId="{8859FA1E-1CCB-418F-951A-58D88FB50CDE}">
      <dgm:prSet phldrT="[Text]"/>
      <dgm:spPr/>
      <dgm:t>
        <a:bodyPr/>
        <a:lstStyle/>
        <a:p>
          <a:r>
            <a:rPr lang="en-US" dirty="0" smtClean="0"/>
            <a:t>Candidate</a:t>
          </a:r>
          <a:endParaRPr lang="en-US" dirty="0"/>
        </a:p>
      </dgm:t>
    </dgm:pt>
    <dgm:pt modelId="{363A3264-F0EB-459B-A9FA-F216FE4526BB}" type="parTrans" cxnId="{0037B0C6-CE95-46BE-8DFE-EE34D3FEACE7}">
      <dgm:prSet/>
      <dgm:spPr/>
      <dgm:t>
        <a:bodyPr/>
        <a:lstStyle/>
        <a:p>
          <a:endParaRPr lang="en-US"/>
        </a:p>
      </dgm:t>
    </dgm:pt>
    <dgm:pt modelId="{B9F2E8D5-7B88-48C8-B387-165B6EB639A9}" type="sibTrans" cxnId="{0037B0C6-CE95-46BE-8DFE-EE34D3FEACE7}">
      <dgm:prSet/>
      <dgm:spPr/>
      <dgm:t>
        <a:bodyPr/>
        <a:lstStyle/>
        <a:p>
          <a:endParaRPr lang="en-US"/>
        </a:p>
      </dgm:t>
    </dgm:pt>
    <dgm:pt modelId="{35107018-34F8-438A-9858-748E965A2AE3}">
      <dgm:prSet phldrT="[Text]"/>
      <dgm:spPr>
        <a:solidFill>
          <a:schemeClr val="tx2">
            <a:lumMod val="40000"/>
            <a:lumOff val="60000"/>
          </a:schemeClr>
        </a:solidFill>
      </dgm:spPr>
      <dgm:t>
        <a:bodyPr/>
        <a:lstStyle/>
        <a:p>
          <a:r>
            <a:rPr lang="en-US" dirty="0" smtClean="0"/>
            <a:t>2 Blood types on separate occasions</a:t>
          </a:r>
          <a:endParaRPr lang="en-US" dirty="0"/>
        </a:p>
      </dgm:t>
    </dgm:pt>
    <dgm:pt modelId="{174E67F3-2110-4957-B033-49E3C41CEB02}" type="parTrans" cxnId="{7A6F5B9D-ACC8-4B6E-BF1C-2A0435312285}">
      <dgm:prSet/>
      <dgm:spPr/>
      <dgm:t>
        <a:bodyPr/>
        <a:lstStyle/>
        <a:p>
          <a:endParaRPr lang="en-US"/>
        </a:p>
      </dgm:t>
    </dgm:pt>
    <dgm:pt modelId="{B711FB48-1C32-4637-A5E0-3FD38AAABBD5}" type="sibTrans" cxnId="{7A6F5B9D-ACC8-4B6E-BF1C-2A0435312285}">
      <dgm:prSet/>
      <dgm:spPr/>
      <dgm:t>
        <a:bodyPr/>
        <a:lstStyle/>
        <a:p>
          <a:endParaRPr lang="en-US"/>
        </a:p>
      </dgm:t>
    </dgm:pt>
    <dgm:pt modelId="{46FD348B-8C1E-4686-B63A-0BF3DE91CDE4}">
      <dgm:prSet phldrT="[Text]"/>
      <dgm:spPr>
        <a:solidFill>
          <a:schemeClr val="accent2">
            <a:lumMod val="60000"/>
            <a:lumOff val="40000"/>
          </a:schemeClr>
        </a:solidFill>
      </dgm:spPr>
      <dgm:t>
        <a:bodyPr/>
        <a:lstStyle/>
        <a:p>
          <a:r>
            <a:rPr lang="en-US" dirty="0" smtClean="0"/>
            <a:t>Blood type must be done not specific</a:t>
          </a:r>
          <a:endParaRPr lang="en-US" dirty="0"/>
        </a:p>
      </dgm:t>
    </dgm:pt>
    <dgm:pt modelId="{23AC97CB-D589-475B-92D1-4797991163FC}" type="parTrans" cxnId="{80EC8637-E199-4B90-B5C2-5F62018410AA}">
      <dgm:prSet/>
      <dgm:spPr/>
      <dgm:t>
        <a:bodyPr/>
        <a:lstStyle/>
        <a:p>
          <a:endParaRPr lang="en-US"/>
        </a:p>
      </dgm:t>
    </dgm:pt>
    <dgm:pt modelId="{9B6FE49D-FED8-428A-AC12-BBE9BE6E6F6A}" type="sibTrans" cxnId="{80EC8637-E199-4B90-B5C2-5F62018410AA}">
      <dgm:prSet/>
      <dgm:spPr/>
      <dgm:t>
        <a:bodyPr/>
        <a:lstStyle/>
        <a:p>
          <a:endParaRPr lang="en-US"/>
        </a:p>
      </dgm:t>
    </dgm:pt>
    <dgm:pt modelId="{EE4713B3-27A9-45CE-85CD-82BB69834923}" type="pres">
      <dgm:prSet presAssocID="{0AA6CD42-7AC1-4FE2-B810-8BA783D8E776}" presName="theList" presStyleCnt="0">
        <dgm:presLayoutVars>
          <dgm:dir/>
          <dgm:animLvl val="lvl"/>
          <dgm:resizeHandles val="exact"/>
        </dgm:presLayoutVars>
      </dgm:prSet>
      <dgm:spPr/>
      <dgm:t>
        <a:bodyPr/>
        <a:lstStyle/>
        <a:p>
          <a:endParaRPr lang="en-US"/>
        </a:p>
      </dgm:t>
    </dgm:pt>
    <dgm:pt modelId="{BE2BB63A-965F-43B3-9C36-248BDD27B58A}" type="pres">
      <dgm:prSet presAssocID="{526DB7A2-337A-484A-957D-EEE44D6BDC02}" presName="compNode" presStyleCnt="0"/>
      <dgm:spPr/>
    </dgm:pt>
    <dgm:pt modelId="{B509BF17-9EA9-4997-B839-B481C4E9EBB5}" type="pres">
      <dgm:prSet presAssocID="{526DB7A2-337A-484A-957D-EEE44D6BDC02}" presName="aNode" presStyleLbl="bgShp" presStyleIdx="0" presStyleCnt="3"/>
      <dgm:spPr/>
      <dgm:t>
        <a:bodyPr/>
        <a:lstStyle/>
        <a:p>
          <a:endParaRPr lang="en-US"/>
        </a:p>
      </dgm:t>
    </dgm:pt>
    <dgm:pt modelId="{B6947CB7-8A3B-4B75-ACF2-8BAB948CEEEE}" type="pres">
      <dgm:prSet presAssocID="{526DB7A2-337A-484A-957D-EEE44D6BDC02}" presName="textNode" presStyleLbl="bgShp" presStyleIdx="0" presStyleCnt="3"/>
      <dgm:spPr/>
      <dgm:t>
        <a:bodyPr/>
        <a:lstStyle/>
        <a:p>
          <a:endParaRPr lang="en-US"/>
        </a:p>
      </dgm:t>
    </dgm:pt>
    <dgm:pt modelId="{C63E4319-636E-436D-A595-472490254140}" type="pres">
      <dgm:prSet presAssocID="{526DB7A2-337A-484A-957D-EEE44D6BDC02}" presName="compChildNode" presStyleCnt="0"/>
      <dgm:spPr/>
    </dgm:pt>
    <dgm:pt modelId="{BA074D52-0DD3-4E7F-96B7-6866B5E2D28B}" type="pres">
      <dgm:prSet presAssocID="{526DB7A2-337A-484A-957D-EEE44D6BDC02}" presName="theInnerList" presStyleCnt="0"/>
      <dgm:spPr/>
    </dgm:pt>
    <dgm:pt modelId="{29BF4472-95AF-4759-8B1E-974E45AAB4FC}" type="pres">
      <dgm:prSet presAssocID="{47395E13-2B6D-4C04-9E1D-5A21059FA274}" presName="childNode" presStyleLbl="node1" presStyleIdx="0" presStyleCnt="6">
        <dgm:presLayoutVars>
          <dgm:bulletEnabled val="1"/>
        </dgm:presLayoutVars>
      </dgm:prSet>
      <dgm:spPr/>
      <dgm:t>
        <a:bodyPr/>
        <a:lstStyle/>
        <a:p>
          <a:endParaRPr lang="en-US"/>
        </a:p>
      </dgm:t>
    </dgm:pt>
    <dgm:pt modelId="{EF4FC2D8-AB5D-4BD8-8AB4-DD299BF700A7}" type="pres">
      <dgm:prSet presAssocID="{47395E13-2B6D-4C04-9E1D-5A21059FA274}" presName="aSpace2" presStyleCnt="0"/>
      <dgm:spPr/>
    </dgm:pt>
    <dgm:pt modelId="{2C651ABE-CC23-463B-B78C-AD6BB299BD74}" type="pres">
      <dgm:prSet presAssocID="{45349870-5A52-4498-B00F-17AA51C98811}" presName="childNode" presStyleLbl="node1" presStyleIdx="1" presStyleCnt="6">
        <dgm:presLayoutVars>
          <dgm:bulletEnabled val="1"/>
        </dgm:presLayoutVars>
      </dgm:prSet>
      <dgm:spPr/>
      <dgm:t>
        <a:bodyPr/>
        <a:lstStyle/>
        <a:p>
          <a:endParaRPr lang="en-US"/>
        </a:p>
      </dgm:t>
    </dgm:pt>
    <dgm:pt modelId="{BA984E51-3A8C-4E93-9CB1-79EDB59EE89A}" type="pres">
      <dgm:prSet presAssocID="{526DB7A2-337A-484A-957D-EEE44D6BDC02}" presName="aSpace" presStyleCnt="0"/>
      <dgm:spPr/>
    </dgm:pt>
    <dgm:pt modelId="{9B4F57D1-FF3A-4AA7-9564-111CDF1026AB}" type="pres">
      <dgm:prSet presAssocID="{D647CA36-4C4F-4CBA-B870-FC9E18B08327}" presName="compNode" presStyleCnt="0"/>
      <dgm:spPr/>
    </dgm:pt>
    <dgm:pt modelId="{8937C0A3-8E77-474D-A54D-8DBA9338DB52}" type="pres">
      <dgm:prSet presAssocID="{D647CA36-4C4F-4CBA-B870-FC9E18B08327}" presName="aNode" presStyleLbl="bgShp" presStyleIdx="1" presStyleCnt="3"/>
      <dgm:spPr/>
      <dgm:t>
        <a:bodyPr/>
        <a:lstStyle/>
        <a:p>
          <a:endParaRPr lang="en-US"/>
        </a:p>
      </dgm:t>
    </dgm:pt>
    <dgm:pt modelId="{17FE3048-3CB0-4D19-A3AC-D046F3925CD9}" type="pres">
      <dgm:prSet presAssocID="{D647CA36-4C4F-4CBA-B870-FC9E18B08327}" presName="textNode" presStyleLbl="bgShp" presStyleIdx="1" presStyleCnt="3"/>
      <dgm:spPr/>
      <dgm:t>
        <a:bodyPr/>
        <a:lstStyle/>
        <a:p>
          <a:endParaRPr lang="en-US"/>
        </a:p>
      </dgm:t>
    </dgm:pt>
    <dgm:pt modelId="{EDEF9D06-4A08-47FD-8B0F-72D555BA7F8D}" type="pres">
      <dgm:prSet presAssocID="{D647CA36-4C4F-4CBA-B870-FC9E18B08327}" presName="compChildNode" presStyleCnt="0"/>
      <dgm:spPr/>
    </dgm:pt>
    <dgm:pt modelId="{2F760183-51DF-4FF4-984B-8359EAAA5269}" type="pres">
      <dgm:prSet presAssocID="{D647CA36-4C4F-4CBA-B870-FC9E18B08327}" presName="theInnerList" presStyleCnt="0"/>
      <dgm:spPr/>
    </dgm:pt>
    <dgm:pt modelId="{6569512B-F715-4FC2-80C8-6DC7CD2BA052}" type="pres">
      <dgm:prSet presAssocID="{97A609F4-F77A-4148-8D52-90CACE9EE7A7}" presName="childNode" presStyleLbl="node1" presStyleIdx="2" presStyleCnt="6">
        <dgm:presLayoutVars>
          <dgm:bulletEnabled val="1"/>
        </dgm:presLayoutVars>
      </dgm:prSet>
      <dgm:spPr/>
      <dgm:t>
        <a:bodyPr/>
        <a:lstStyle/>
        <a:p>
          <a:endParaRPr lang="en-US"/>
        </a:p>
      </dgm:t>
    </dgm:pt>
    <dgm:pt modelId="{4890733D-9780-48DE-903F-97FEF1D53FAA}" type="pres">
      <dgm:prSet presAssocID="{97A609F4-F77A-4148-8D52-90CACE9EE7A7}" presName="aSpace2" presStyleCnt="0"/>
      <dgm:spPr/>
    </dgm:pt>
    <dgm:pt modelId="{4664392C-D042-4A58-B0AB-AF08369FF107}" type="pres">
      <dgm:prSet presAssocID="{1F4332DB-5D58-4E9D-BCEA-3F7D326D1C27}" presName="childNode" presStyleLbl="node1" presStyleIdx="3" presStyleCnt="6">
        <dgm:presLayoutVars>
          <dgm:bulletEnabled val="1"/>
        </dgm:presLayoutVars>
      </dgm:prSet>
      <dgm:spPr/>
      <dgm:t>
        <a:bodyPr/>
        <a:lstStyle/>
        <a:p>
          <a:endParaRPr lang="en-US"/>
        </a:p>
      </dgm:t>
    </dgm:pt>
    <dgm:pt modelId="{F5592657-4303-421F-9EB8-A71F42AC6A78}" type="pres">
      <dgm:prSet presAssocID="{D647CA36-4C4F-4CBA-B870-FC9E18B08327}" presName="aSpace" presStyleCnt="0"/>
      <dgm:spPr/>
    </dgm:pt>
    <dgm:pt modelId="{50D00094-7387-457F-A4A3-E30014C76058}" type="pres">
      <dgm:prSet presAssocID="{8859FA1E-1CCB-418F-951A-58D88FB50CDE}" presName="compNode" presStyleCnt="0"/>
      <dgm:spPr/>
    </dgm:pt>
    <dgm:pt modelId="{7E101220-A580-49C4-B5D0-97E07CB0CD30}" type="pres">
      <dgm:prSet presAssocID="{8859FA1E-1CCB-418F-951A-58D88FB50CDE}" presName="aNode" presStyleLbl="bgShp" presStyleIdx="2" presStyleCnt="3"/>
      <dgm:spPr/>
      <dgm:t>
        <a:bodyPr/>
        <a:lstStyle/>
        <a:p>
          <a:endParaRPr lang="en-US"/>
        </a:p>
      </dgm:t>
    </dgm:pt>
    <dgm:pt modelId="{5411F66D-407D-4D0C-A80F-CF2FA49691C5}" type="pres">
      <dgm:prSet presAssocID="{8859FA1E-1CCB-418F-951A-58D88FB50CDE}" presName="textNode" presStyleLbl="bgShp" presStyleIdx="2" presStyleCnt="3"/>
      <dgm:spPr/>
      <dgm:t>
        <a:bodyPr/>
        <a:lstStyle/>
        <a:p>
          <a:endParaRPr lang="en-US"/>
        </a:p>
      </dgm:t>
    </dgm:pt>
    <dgm:pt modelId="{51E37D57-3897-4BF0-9F88-0AC55206CDFC}" type="pres">
      <dgm:prSet presAssocID="{8859FA1E-1CCB-418F-951A-58D88FB50CDE}" presName="compChildNode" presStyleCnt="0"/>
      <dgm:spPr/>
    </dgm:pt>
    <dgm:pt modelId="{5531AC48-79FF-4529-967A-1DFAFF949604}" type="pres">
      <dgm:prSet presAssocID="{8859FA1E-1CCB-418F-951A-58D88FB50CDE}" presName="theInnerList" presStyleCnt="0"/>
      <dgm:spPr/>
    </dgm:pt>
    <dgm:pt modelId="{3D6842BD-2712-4C2D-9A59-AAF86D8EEF9A}" type="pres">
      <dgm:prSet presAssocID="{35107018-34F8-438A-9858-748E965A2AE3}" presName="childNode" presStyleLbl="node1" presStyleIdx="4" presStyleCnt="6">
        <dgm:presLayoutVars>
          <dgm:bulletEnabled val="1"/>
        </dgm:presLayoutVars>
      </dgm:prSet>
      <dgm:spPr/>
      <dgm:t>
        <a:bodyPr/>
        <a:lstStyle/>
        <a:p>
          <a:endParaRPr lang="en-US"/>
        </a:p>
      </dgm:t>
    </dgm:pt>
    <dgm:pt modelId="{B3FBB2CE-E276-44A5-B941-7F3286E3E647}" type="pres">
      <dgm:prSet presAssocID="{35107018-34F8-438A-9858-748E965A2AE3}" presName="aSpace2" presStyleCnt="0"/>
      <dgm:spPr/>
    </dgm:pt>
    <dgm:pt modelId="{4AB7F56B-AAE2-45CD-A60E-40A3CE57871C}" type="pres">
      <dgm:prSet presAssocID="{46FD348B-8C1E-4686-B63A-0BF3DE91CDE4}" presName="childNode" presStyleLbl="node1" presStyleIdx="5" presStyleCnt="6">
        <dgm:presLayoutVars>
          <dgm:bulletEnabled val="1"/>
        </dgm:presLayoutVars>
      </dgm:prSet>
      <dgm:spPr/>
      <dgm:t>
        <a:bodyPr/>
        <a:lstStyle/>
        <a:p>
          <a:endParaRPr lang="en-US"/>
        </a:p>
      </dgm:t>
    </dgm:pt>
  </dgm:ptLst>
  <dgm:cxnLst>
    <dgm:cxn modelId="{D17134AB-9BA1-4531-BF67-0E9CDD769EB4}" type="presOf" srcId="{46FD348B-8C1E-4686-B63A-0BF3DE91CDE4}" destId="{4AB7F56B-AAE2-45CD-A60E-40A3CE57871C}" srcOrd="0" destOrd="0" presId="urn:microsoft.com/office/officeart/2005/8/layout/lProcess2"/>
    <dgm:cxn modelId="{645A86B6-1260-458B-B41F-57E682A5A387}" srcId="{0AA6CD42-7AC1-4FE2-B810-8BA783D8E776}" destId="{D647CA36-4C4F-4CBA-B870-FC9E18B08327}" srcOrd="1" destOrd="0" parTransId="{48FAE9F2-2D4D-4A63-A2EF-C14A842836CE}" sibTransId="{032C7D0E-8CFC-4ABD-9A91-0859D2F40C7B}"/>
    <dgm:cxn modelId="{6E716DA4-9CF2-45D5-BE06-9B0D7D5E5BB8}" type="presOf" srcId="{0AA6CD42-7AC1-4FE2-B810-8BA783D8E776}" destId="{EE4713B3-27A9-45CE-85CD-82BB69834923}" srcOrd="0" destOrd="0" presId="urn:microsoft.com/office/officeart/2005/8/layout/lProcess2"/>
    <dgm:cxn modelId="{0037B0C6-CE95-46BE-8DFE-EE34D3FEACE7}" srcId="{0AA6CD42-7AC1-4FE2-B810-8BA783D8E776}" destId="{8859FA1E-1CCB-418F-951A-58D88FB50CDE}" srcOrd="2" destOrd="0" parTransId="{363A3264-F0EB-459B-A9FA-F216FE4526BB}" sibTransId="{B9F2E8D5-7B88-48C8-B387-165B6EB639A9}"/>
    <dgm:cxn modelId="{03046423-905A-41C7-B571-3E1F72F0078D}" type="presOf" srcId="{D647CA36-4C4F-4CBA-B870-FC9E18B08327}" destId="{8937C0A3-8E77-474D-A54D-8DBA9338DB52}" srcOrd="0" destOrd="0" presId="urn:microsoft.com/office/officeart/2005/8/layout/lProcess2"/>
    <dgm:cxn modelId="{A161A1DE-314E-41FE-9C62-995755D4F94C}" type="presOf" srcId="{8859FA1E-1CCB-418F-951A-58D88FB50CDE}" destId="{5411F66D-407D-4D0C-A80F-CF2FA49691C5}" srcOrd="1" destOrd="0" presId="urn:microsoft.com/office/officeart/2005/8/layout/lProcess2"/>
    <dgm:cxn modelId="{C592329E-A50A-42D7-809F-6D4B8C523278}" type="presOf" srcId="{47395E13-2B6D-4C04-9E1D-5A21059FA274}" destId="{29BF4472-95AF-4759-8B1E-974E45AAB4FC}" srcOrd="0" destOrd="0" presId="urn:microsoft.com/office/officeart/2005/8/layout/lProcess2"/>
    <dgm:cxn modelId="{C774FA6B-9F2B-41F4-A88E-BBB7078B1778}" srcId="{526DB7A2-337A-484A-957D-EEE44D6BDC02}" destId="{47395E13-2B6D-4C04-9E1D-5A21059FA274}" srcOrd="0" destOrd="0" parTransId="{DE7870DF-985C-4373-ACE2-AE0A3CE56379}" sibTransId="{26BCED6D-94B5-48E0-8E7F-0472CC037DE7}"/>
    <dgm:cxn modelId="{328FCF4A-4012-413A-88F6-09538A0F9EE2}" srcId="{D647CA36-4C4F-4CBA-B870-FC9E18B08327}" destId="{1F4332DB-5D58-4E9D-BCEA-3F7D326D1C27}" srcOrd="1" destOrd="0" parTransId="{17D4BDA2-8EA4-48D7-ABE8-9242FFFC830F}" sibTransId="{5A81CECA-DD19-428F-8C3A-7B354F1BF562}"/>
    <dgm:cxn modelId="{2DB54932-CA6E-4FD0-B77C-AFB2745A240A}" type="presOf" srcId="{1F4332DB-5D58-4E9D-BCEA-3F7D326D1C27}" destId="{4664392C-D042-4A58-B0AB-AF08369FF107}" srcOrd="0" destOrd="0" presId="urn:microsoft.com/office/officeart/2005/8/layout/lProcess2"/>
    <dgm:cxn modelId="{63FE7BCE-ED1A-4671-B788-56D86756AD9C}" type="presOf" srcId="{526DB7A2-337A-484A-957D-EEE44D6BDC02}" destId="{B509BF17-9EA9-4997-B839-B481C4E9EBB5}" srcOrd="0" destOrd="0" presId="urn:microsoft.com/office/officeart/2005/8/layout/lProcess2"/>
    <dgm:cxn modelId="{0B0DBF50-0B71-442C-91D4-94F9C3B2E760}" type="presOf" srcId="{526DB7A2-337A-484A-957D-EEE44D6BDC02}" destId="{B6947CB7-8A3B-4B75-ACF2-8BAB948CEEEE}" srcOrd="1" destOrd="0" presId="urn:microsoft.com/office/officeart/2005/8/layout/lProcess2"/>
    <dgm:cxn modelId="{515EA1C7-5F55-4C4B-BA02-E19491477C2E}" type="presOf" srcId="{45349870-5A52-4498-B00F-17AA51C98811}" destId="{2C651ABE-CC23-463B-B78C-AD6BB299BD74}" srcOrd="0" destOrd="0" presId="urn:microsoft.com/office/officeart/2005/8/layout/lProcess2"/>
    <dgm:cxn modelId="{7A6F5B9D-ACC8-4B6E-BF1C-2A0435312285}" srcId="{8859FA1E-1CCB-418F-951A-58D88FB50CDE}" destId="{35107018-34F8-438A-9858-748E965A2AE3}" srcOrd="0" destOrd="0" parTransId="{174E67F3-2110-4957-B033-49E3C41CEB02}" sibTransId="{B711FB48-1C32-4637-A5E0-3FD38AAABBD5}"/>
    <dgm:cxn modelId="{25577E11-741C-453E-88A9-2E6A084997AA}" type="presOf" srcId="{35107018-34F8-438A-9858-748E965A2AE3}" destId="{3D6842BD-2712-4C2D-9A59-AAF86D8EEF9A}" srcOrd="0" destOrd="0" presId="urn:microsoft.com/office/officeart/2005/8/layout/lProcess2"/>
    <dgm:cxn modelId="{3ECBB342-5D9B-4783-A527-AF15202126C0}" srcId="{0AA6CD42-7AC1-4FE2-B810-8BA783D8E776}" destId="{526DB7A2-337A-484A-957D-EEE44D6BDC02}" srcOrd="0" destOrd="0" parTransId="{891081D0-D036-4495-8DDA-5E260D66A528}" sibTransId="{BDBE7402-2CDF-46BD-BD9E-1A2661E0DAA1}"/>
    <dgm:cxn modelId="{D180E30F-67D9-4BC1-B481-877C6E4C2F77}" type="presOf" srcId="{8859FA1E-1CCB-418F-951A-58D88FB50CDE}" destId="{7E101220-A580-49C4-B5D0-97E07CB0CD30}" srcOrd="0" destOrd="0" presId="urn:microsoft.com/office/officeart/2005/8/layout/lProcess2"/>
    <dgm:cxn modelId="{80EC8637-E199-4B90-B5C2-5F62018410AA}" srcId="{8859FA1E-1CCB-418F-951A-58D88FB50CDE}" destId="{46FD348B-8C1E-4686-B63A-0BF3DE91CDE4}" srcOrd="1" destOrd="0" parTransId="{23AC97CB-D589-475B-92D1-4797991163FC}" sibTransId="{9B6FE49D-FED8-428A-AC12-BBE9BE6E6F6A}"/>
    <dgm:cxn modelId="{1FA68EC4-849C-4336-B628-DDC3290FD726}" srcId="{526DB7A2-337A-484A-957D-EEE44D6BDC02}" destId="{45349870-5A52-4498-B00F-17AA51C98811}" srcOrd="1" destOrd="0" parTransId="{2E39F136-C6E0-4724-8DCF-16870082843F}" sibTransId="{0A198C8D-C6B4-4020-BE64-1F0528894959}"/>
    <dgm:cxn modelId="{16035AB5-F127-405D-8531-01458190E492}" srcId="{D647CA36-4C4F-4CBA-B870-FC9E18B08327}" destId="{97A609F4-F77A-4148-8D52-90CACE9EE7A7}" srcOrd="0" destOrd="0" parTransId="{A9E4EF10-2214-45D3-9C94-B638E9AA1CF1}" sibTransId="{8A58550E-A9B8-4E81-B98E-EB12D99208A8}"/>
    <dgm:cxn modelId="{0F65C528-2020-4B8E-82A0-21C0657B7FF5}" type="presOf" srcId="{D647CA36-4C4F-4CBA-B870-FC9E18B08327}" destId="{17FE3048-3CB0-4D19-A3AC-D046F3925CD9}" srcOrd="1" destOrd="0" presId="urn:microsoft.com/office/officeart/2005/8/layout/lProcess2"/>
    <dgm:cxn modelId="{ACE73A99-752F-4F66-8702-1E93D0CEC995}" type="presOf" srcId="{97A609F4-F77A-4148-8D52-90CACE9EE7A7}" destId="{6569512B-F715-4FC2-80C8-6DC7CD2BA052}" srcOrd="0" destOrd="0" presId="urn:microsoft.com/office/officeart/2005/8/layout/lProcess2"/>
    <dgm:cxn modelId="{6DB7FEC8-5568-468D-816B-566CC721663A}" type="presParOf" srcId="{EE4713B3-27A9-45CE-85CD-82BB69834923}" destId="{BE2BB63A-965F-43B3-9C36-248BDD27B58A}" srcOrd="0" destOrd="0" presId="urn:microsoft.com/office/officeart/2005/8/layout/lProcess2"/>
    <dgm:cxn modelId="{66CF094E-1782-4C4E-B54E-B844F56B20F9}" type="presParOf" srcId="{BE2BB63A-965F-43B3-9C36-248BDD27B58A}" destId="{B509BF17-9EA9-4997-B839-B481C4E9EBB5}" srcOrd="0" destOrd="0" presId="urn:microsoft.com/office/officeart/2005/8/layout/lProcess2"/>
    <dgm:cxn modelId="{086629C9-1C2D-4F6D-BEB8-CD9B387D43A2}" type="presParOf" srcId="{BE2BB63A-965F-43B3-9C36-248BDD27B58A}" destId="{B6947CB7-8A3B-4B75-ACF2-8BAB948CEEEE}" srcOrd="1" destOrd="0" presId="urn:microsoft.com/office/officeart/2005/8/layout/lProcess2"/>
    <dgm:cxn modelId="{FCB859EB-E2BE-4FDB-805C-5FF08CFAB2A3}" type="presParOf" srcId="{BE2BB63A-965F-43B3-9C36-248BDD27B58A}" destId="{C63E4319-636E-436D-A595-472490254140}" srcOrd="2" destOrd="0" presId="urn:microsoft.com/office/officeart/2005/8/layout/lProcess2"/>
    <dgm:cxn modelId="{3990C5F0-2DEB-46E6-9104-5A3EC9D2E54D}" type="presParOf" srcId="{C63E4319-636E-436D-A595-472490254140}" destId="{BA074D52-0DD3-4E7F-96B7-6866B5E2D28B}" srcOrd="0" destOrd="0" presId="urn:microsoft.com/office/officeart/2005/8/layout/lProcess2"/>
    <dgm:cxn modelId="{44B606AB-CDED-4EF4-9173-DCF9F8A9562B}" type="presParOf" srcId="{BA074D52-0DD3-4E7F-96B7-6866B5E2D28B}" destId="{29BF4472-95AF-4759-8B1E-974E45AAB4FC}" srcOrd="0" destOrd="0" presId="urn:microsoft.com/office/officeart/2005/8/layout/lProcess2"/>
    <dgm:cxn modelId="{4160E8DE-AAAE-40F6-B78B-5B3BA44B7B8B}" type="presParOf" srcId="{BA074D52-0DD3-4E7F-96B7-6866B5E2D28B}" destId="{EF4FC2D8-AB5D-4BD8-8AB4-DD299BF700A7}" srcOrd="1" destOrd="0" presId="urn:microsoft.com/office/officeart/2005/8/layout/lProcess2"/>
    <dgm:cxn modelId="{0669EEB3-23B6-4251-9BB3-7BBFD515236F}" type="presParOf" srcId="{BA074D52-0DD3-4E7F-96B7-6866B5E2D28B}" destId="{2C651ABE-CC23-463B-B78C-AD6BB299BD74}" srcOrd="2" destOrd="0" presId="urn:microsoft.com/office/officeart/2005/8/layout/lProcess2"/>
    <dgm:cxn modelId="{E4D5DFD3-8839-4314-8761-08B400438C71}" type="presParOf" srcId="{EE4713B3-27A9-45CE-85CD-82BB69834923}" destId="{BA984E51-3A8C-4E93-9CB1-79EDB59EE89A}" srcOrd="1" destOrd="0" presId="urn:microsoft.com/office/officeart/2005/8/layout/lProcess2"/>
    <dgm:cxn modelId="{F53F2D26-29A4-499E-BF5E-CF68D7BE1BC8}" type="presParOf" srcId="{EE4713B3-27A9-45CE-85CD-82BB69834923}" destId="{9B4F57D1-FF3A-4AA7-9564-111CDF1026AB}" srcOrd="2" destOrd="0" presId="urn:microsoft.com/office/officeart/2005/8/layout/lProcess2"/>
    <dgm:cxn modelId="{289DEF4C-AFD8-41A8-B595-056A29942998}" type="presParOf" srcId="{9B4F57D1-FF3A-4AA7-9564-111CDF1026AB}" destId="{8937C0A3-8E77-474D-A54D-8DBA9338DB52}" srcOrd="0" destOrd="0" presId="urn:microsoft.com/office/officeart/2005/8/layout/lProcess2"/>
    <dgm:cxn modelId="{C60E0616-F55D-4361-99C0-DFA7623902CC}" type="presParOf" srcId="{9B4F57D1-FF3A-4AA7-9564-111CDF1026AB}" destId="{17FE3048-3CB0-4D19-A3AC-D046F3925CD9}" srcOrd="1" destOrd="0" presId="urn:microsoft.com/office/officeart/2005/8/layout/lProcess2"/>
    <dgm:cxn modelId="{09107FA4-0F5F-4FC9-B906-0F875844BB54}" type="presParOf" srcId="{9B4F57D1-FF3A-4AA7-9564-111CDF1026AB}" destId="{EDEF9D06-4A08-47FD-8B0F-72D555BA7F8D}" srcOrd="2" destOrd="0" presId="urn:microsoft.com/office/officeart/2005/8/layout/lProcess2"/>
    <dgm:cxn modelId="{10419D87-E4E3-4137-A031-DC595948AC62}" type="presParOf" srcId="{EDEF9D06-4A08-47FD-8B0F-72D555BA7F8D}" destId="{2F760183-51DF-4FF4-984B-8359EAAA5269}" srcOrd="0" destOrd="0" presId="urn:microsoft.com/office/officeart/2005/8/layout/lProcess2"/>
    <dgm:cxn modelId="{A3581697-3C3A-4890-9E5A-0442794CB83B}" type="presParOf" srcId="{2F760183-51DF-4FF4-984B-8359EAAA5269}" destId="{6569512B-F715-4FC2-80C8-6DC7CD2BA052}" srcOrd="0" destOrd="0" presId="urn:microsoft.com/office/officeart/2005/8/layout/lProcess2"/>
    <dgm:cxn modelId="{A8C419BD-1F6D-44B9-88D1-D569FE41D938}" type="presParOf" srcId="{2F760183-51DF-4FF4-984B-8359EAAA5269}" destId="{4890733D-9780-48DE-903F-97FEF1D53FAA}" srcOrd="1" destOrd="0" presId="urn:microsoft.com/office/officeart/2005/8/layout/lProcess2"/>
    <dgm:cxn modelId="{3F3CB794-8B41-408B-9F85-883D011F25A7}" type="presParOf" srcId="{2F760183-51DF-4FF4-984B-8359EAAA5269}" destId="{4664392C-D042-4A58-B0AB-AF08369FF107}" srcOrd="2" destOrd="0" presId="urn:microsoft.com/office/officeart/2005/8/layout/lProcess2"/>
    <dgm:cxn modelId="{1CAB2E99-DC7F-4363-942C-077AB9FDB792}" type="presParOf" srcId="{EE4713B3-27A9-45CE-85CD-82BB69834923}" destId="{F5592657-4303-421F-9EB8-A71F42AC6A78}" srcOrd="3" destOrd="0" presId="urn:microsoft.com/office/officeart/2005/8/layout/lProcess2"/>
    <dgm:cxn modelId="{DF8C57A8-C540-433E-A353-4FDE9457A105}" type="presParOf" srcId="{EE4713B3-27A9-45CE-85CD-82BB69834923}" destId="{50D00094-7387-457F-A4A3-E30014C76058}" srcOrd="4" destOrd="0" presId="urn:microsoft.com/office/officeart/2005/8/layout/lProcess2"/>
    <dgm:cxn modelId="{09AF660F-9B4C-4F26-A4C3-809968B586CC}" type="presParOf" srcId="{50D00094-7387-457F-A4A3-E30014C76058}" destId="{7E101220-A580-49C4-B5D0-97E07CB0CD30}" srcOrd="0" destOrd="0" presId="urn:microsoft.com/office/officeart/2005/8/layout/lProcess2"/>
    <dgm:cxn modelId="{F64E0779-25BC-45C1-B60E-C9C0593987D8}" type="presParOf" srcId="{50D00094-7387-457F-A4A3-E30014C76058}" destId="{5411F66D-407D-4D0C-A80F-CF2FA49691C5}" srcOrd="1" destOrd="0" presId="urn:microsoft.com/office/officeart/2005/8/layout/lProcess2"/>
    <dgm:cxn modelId="{5CD0C395-86F9-419A-A90B-43125A6BBF36}" type="presParOf" srcId="{50D00094-7387-457F-A4A3-E30014C76058}" destId="{51E37D57-3897-4BF0-9F88-0AC55206CDFC}" srcOrd="2" destOrd="0" presId="urn:microsoft.com/office/officeart/2005/8/layout/lProcess2"/>
    <dgm:cxn modelId="{52800F6B-CC7B-4006-9C06-A003FED0F98A}" type="presParOf" srcId="{51E37D57-3897-4BF0-9F88-0AC55206CDFC}" destId="{5531AC48-79FF-4529-967A-1DFAFF949604}" srcOrd="0" destOrd="0" presId="urn:microsoft.com/office/officeart/2005/8/layout/lProcess2"/>
    <dgm:cxn modelId="{E699806B-EB46-4AFE-BCBD-E09709B50086}" type="presParOf" srcId="{5531AC48-79FF-4529-967A-1DFAFF949604}" destId="{3D6842BD-2712-4C2D-9A59-AAF86D8EEF9A}" srcOrd="0" destOrd="0" presId="urn:microsoft.com/office/officeart/2005/8/layout/lProcess2"/>
    <dgm:cxn modelId="{61A75DEC-1CD2-4DE5-9B49-AB99354D2303}" type="presParOf" srcId="{5531AC48-79FF-4529-967A-1DFAFF949604}" destId="{B3FBB2CE-E276-44A5-B941-7F3286E3E647}" srcOrd="1" destOrd="0" presId="urn:microsoft.com/office/officeart/2005/8/layout/lProcess2"/>
    <dgm:cxn modelId="{FFD120D6-DD7D-4761-9F30-8366711ACCC8}" type="presParOf" srcId="{5531AC48-79FF-4529-967A-1DFAFF949604}" destId="{4AB7F56B-AAE2-45CD-A60E-40A3CE57871C}"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F6E95DE-52C6-4411-9214-03229FB4B7A5}" type="doc">
      <dgm:prSet loTypeId="urn:diagrams.loki3.com/VaryingWidthList" loCatId="list" qsTypeId="urn:microsoft.com/office/officeart/2005/8/quickstyle/simple1" qsCatId="simple" csTypeId="urn:microsoft.com/office/officeart/2005/8/colors/accent1_2" csCatId="accent1" phldr="1"/>
      <dgm:spPr/>
    </dgm:pt>
    <dgm:pt modelId="{A4E140A8-C308-41DF-910F-9EEA37E1323E}">
      <dgm:prSet phldrT="[Text]" custT="1"/>
      <dgm:spPr/>
      <dgm:t>
        <a:bodyPr/>
        <a:lstStyle/>
        <a:p>
          <a:r>
            <a:rPr lang="en-US" sz="2400" b="1" dirty="0" smtClean="0"/>
            <a:t>Deceased Donor</a:t>
          </a:r>
          <a:endParaRPr lang="en-US" sz="2400" b="1" dirty="0"/>
        </a:p>
      </dgm:t>
    </dgm:pt>
    <dgm:pt modelId="{54AD1383-31A8-45EF-81EC-FFDCC992CA9A}" type="parTrans" cxnId="{CCDD4049-B176-45B3-857D-CB1BC15EF483}">
      <dgm:prSet/>
      <dgm:spPr/>
      <dgm:t>
        <a:bodyPr/>
        <a:lstStyle/>
        <a:p>
          <a:endParaRPr lang="en-US"/>
        </a:p>
      </dgm:t>
    </dgm:pt>
    <dgm:pt modelId="{A6F4AA57-B3CF-4F4E-82B0-B3314375FAE9}" type="sibTrans" cxnId="{CCDD4049-B176-45B3-857D-CB1BC15EF483}">
      <dgm:prSet/>
      <dgm:spPr/>
      <dgm:t>
        <a:bodyPr/>
        <a:lstStyle/>
        <a:p>
          <a:endParaRPr lang="en-US"/>
        </a:p>
      </dgm:t>
    </dgm:pt>
    <dgm:pt modelId="{08D998CF-96CB-4EBD-8681-49DDF80ECC56}">
      <dgm:prSet phldrT="[Text]" custT="1"/>
      <dgm:spPr/>
      <dgm:t>
        <a:bodyPr/>
        <a:lstStyle/>
        <a:p>
          <a:r>
            <a:rPr lang="en-US" sz="2400" b="1" dirty="0" smtClean="0"/>
            <a:t>Living Donor</a:t>
          </a:r>
          <a:endParaRPr lang="en-US" sz="2400" b="1" dirty="0"/>
        </a:p>
      </dgm:t>
    </dgm:pt>
    <dgm:pt modelId="{7DE225BA-626A-4199-9E84-6FF0142C70C8}" type="parTrans" cxnId="{7FDCE745-85A0-4DC4-A49A-7E997E69C09A}">
      <dgm:prSet/>
      <dgm:spPr/>
      <dgm:t>
        <a:bodyPr/>
        <a:lstStyle/>
        <a:p>
          <a:endParaRPr lang="en-US"/>
        </a:p>
      </dgm:t>
    </dgm:pt>
    <dgm:pt modelId="{B9C3CBAC-2063-40FF-8A02-EC6AF06E680A}" type="sibTrans" cxnId="{7FDCE745-85A0-4DC4-A49A-7E997E69C09A}">
      <dgm:prSet/>
      <dgm:spPr/>
      <dgm:t>
        <a:bodyPr/>
        <a:lstStyle/>
        <a:p>
          <a:endParaRPr lang="en-US"/>
        </a:p>
      </dgm:t>
    </dgm:pt>
    <dgm:pt modelId="{1DFB11E4-2E6F-43DC-9BC5-7D4FF580252F}">
      <dgm:prSet phldrT="[Text]" custT="1"/>
      <dgm:spPr/>
      <dgm:t>
        <a:bodyPr/>
        <a:lstStyle/>
        <a:p>
          <a:r>
            <a:rPr lang="en-US" sz="2400" b="1" dirty="0" smtClean="0"/>
            <a:t>Candidate</a:t>
          </a:r>
          <a:endParaRPr lang="en-US" sz="2400" b="1" dirty="0"/>
        </a:p>
      </dgm:t>
    </dgm:pt>
    <dgm:pt modelId="{7DAC2F49-FD4B-48AA-B259-C8956F4D8655}" type="parTrans" cxnId="{0342B167-FEFE-4C4B-A319-F45A1C82B66F}">
      <dgm:prSet/>
      <dgm:spPr/>
      <dgm:t>
        <a:bodyPr/>
        <a:lstStyle/>
        <a:p>
          <a:endParaRPr lang="en-US"/>
        </a:p>
      </dgm:t>
    </dgm:pt>
    <dgm:pt modelId="{66F632E2-1654-43BC-91CF-3B4302BBA340}" type="sibTrans" cxnId="{0342B167-FEFE-4C4B-A319-F45A1C82B66F}">
      <dgm:prSet/>
      <dgm:spPr/>
      <dgm:t>
        <a:bodyPr/>
        <a:lstStyle/>
        <a:p>
          <a:endParaRPr lang="en-US"/>
        </a:p>
      </dgm:t>
    </dgm:pt>
    <dgm:pt modelId="{F36F61A5-60C1-4015-9A0B-92BB2224E797}" type="pres">
      <dgm:prSet presAssocID="{4F6E95DE-52C6-4411-9214-03229FB4B7A5}" presName="Name0" presStyleCnt="0">
        <dgm:presLayoutVars>
          <dgm:resizeHandles/>
        </dgm:presLayoutVars>
      </dgm:prSet>
      <dgm:spPr/>
    </dgm:pt>
    <dgm:pt modelId="{6EC1DA4D-C652-49D5-B597-E43DD8AE650D}" type="pres">
      <dgm:prSet presAssocID="{A4E140A8-C308-41DF-910F-9EEA37E1323E}" presName="text" presStyleLbl="node1" presStyleIdx="0" presStyleCnt="3">
        <dgm:presLayoutVars>
          <dgm:bulletEnabled val="1"/>
        </dgm:presLayoutVars>
      </dgm:prSet>
      <dgm:spPr/>
      <dgm:t>
        <a:bodyPr/>
        <a:lstStyle/>
        <a:p>
          <a:endParaRPr lang="en-US"/>
        </a:p>
      </dgm:t>
    </dgm:pt>
    <dgm:pt modelId="{B1761839-6C7F-42A2-AE88-0734FF1D8E9E}" type="pres">
      <dgm:prSet presAssocID="{A6F4AA57-B3CF-4F4E-82B0-B3314375FAE9}" presName="space" presStyleCnt="0"/>
      <dgm:spPr/>
    </dgm:pt>
    <dgm:pt modelId="{22535318-309D-4F8C-9DAD-2876B80D1EA1}" type="pres">
      <dgm:prSet presAssocID="{08D998CF-96CB-4EBD-8681-49DDF80ECC56}" presName="text" presStyleLbl="node1" presStyleIdx="1" presStyleCnt="3" custScaleX="150707">
        <dgm:presLayoutVars>
          <dgm:bulletEnabled val="1"/>
        </dgm:presLayoutVars>
      </dgm:prSet>
      <dgm:spPr/>
      <dgm:t>
        <a:bodyPr/>
        <a:lstStyle/>
        <a:p>
          <a:endParaRPr lang="en-US"/>
        </a:p>
      </dgm:t>
    </dgm:pt>
    <dgm:pt modelId="{1BDC75C4-80BC-47BA-A8AC-23D4DA19459A}" type="pres">
      <dgm:prSet presAssocID="{B9C3CBAC-2063-40FF-8A02-EC6AF06E680A}" presName="space" presStyleCnt="0"/>
      <dgm:spPr/>
    </dgm:pt>
    <dgm:pt modelId="{47387126-4270-4200-B2E9-79EA74BD1022}" type="pres">
      <dgm:prSet presAssocID="{1DFB11E4-2E6F-43DC-9BC5-7D4FF580252F}" presName="text" presStyleLbl="node1" presStyleIdx="2" presStyleCnt="3">
        <dgm:presLayoutVars>
          <dgm:bulletEnabled val="1"/>
        </dgm:presLayoutVars>
      </dgm:prSet>
      <dgm:spPr/>
      <dgm:t>
        <a:bodyPr/>
        <a:lstStyle/>
        <a:p>
          <a:endParaRPr lang="en-US"/>
        </a:p>
      </dgm:t>
    </dgm:pt>
  </dgm:ptLst>
  <dgm:cxnLst>
    <dgm:cxn modelId="{E94BCA84-A831-4B85-832B-691FAC346EEA}" type="presOf" srcId="{1DFB11E4-2E6F-43DC-9BC5-7D4FF580252F}" destId="{47387126-4270-4200-B2E9-79EA74BD1022}" srcOrd="0" destOrd="0" presId="urn:diagrams.loki3.com/VaryingWidthList"/>
    <dgm:cxn modelId="{0342B167-FEFE-4C4B-A319-F45A1C82B66F}" srcId="{4F6E95DE-52C6-4411-9214-03229FB4B7A5}" destId="{1DFB11E4-2E6F-43DC-9BC5-7D4FF580252F}" srcOrd="2" destOrd="0" parTransId="{7DAC2F49-FD4B-48AA-B259-C8956F4D8655}" sibTransId="{66F632E2-1654-43BC-91CF-3B4302BBA340}"/>
    <dgm:cxn modelId="{CCDD4049-B176-45B3-857D-CB1BC15EF483}" srcId="{4F6E95DE-52C6-4411-9214-03229FB4B7A5}" destId="{A4E140A8-C308-41DF-910F-9EEA37E1323E}" srcOrd="0" destOrd="0" parTransId="{54AD1383-31A8-45EF-81EC-FFDCC992CA9A}" sibTransId="{A6F4AA57-B3CF-4F4E-82B0-B3314375FAE9}"/>
    <dgm:cxn modelId="{044D0D42-2D5C-4713-A2DE-B072A63426F7}" type="presOf" srcId="{08D998CF-96CB-4EBD-8681-49DDF80ECC56}" destId="{22535318-309D-4F8C-9DAD-2876B80D1EA1}" srcOrd="0" destOrd="0" presId="urn:diagrams.loki3.com/VaryingWidthList"/>
    <dgm:cxn modelId="{FDA24C59-3AA6-46B1-BC7D-290E134AFA82}" type="presOf" srcId="{A4E140A8-C308-41DF-910F-9EEA37E1323E}" destId="{6EC1DA4D-C652-49D5-B597-E43DD8AE650D}" srcOrd="0" destOrd="0" presId="urn:diagrams.loki3.com/VaryingWidthList"/>
    <dgm:cxn modelId="{7FDCE745-85A0-4DC4-A49A-7E997E69C09A}" srcId="{4F6E95DE-52C6-4411-9214-03229FB4B7A5}" destId="{08D998CF-96CB-4EBD-8681-49DDF80ECC56}" srcOrd="1" destOrd="0" parTransId="{7DE225BA-626A-4199-9E84-6FF0142C70C8}" sibTransId="{B9C3CBAC-2063-40FF-8A02-EC6AF06E680A}"/>
    <dgm:cxn modelId="{081F3750-0BA6-4547-9602-DC13FEAA64E4}" type="presOf" srcId="{4F6E95DE-52C6-4411-9214-03229FB4B7A5}" destId="{F36F61A5-60C1-4015-9A0B-92BB2224E797}" srcOrd="0" destOrd="0" presId="urn:diagrams.loki3.com/VaryingWidthList"/>
    <dgm:cxn modelId="{BD618686-ABAC-47B0-8F2E-E6A4EBD2DE88}" type="presParOf" srcId="{F36F61A5-60C1-4015-9A0B-92BB2224E797}" destId="{6EC1DA4D-C652-49D5-B597-E43DD8AE650D}" srcOrd="0" destOrd="0" presId="urn:diagrams.loki3.com/VaryingWidthList"/>
    <dgm:cxn modelId="{EBFC52BF-475E-4233-883B-2A6054E3E883}" type="presParOf" srcId="{F36F61A5-60C1-4015-9A0B-92BB2224E797}" destId="{B1761839-6C7F-42A2-AE88-0734FF1D8E9E}" srcOrd="1" destOrd="0" presId="urn:diagrams.loki3.com/VaryingWidthList"/>
    <dgm:cxn modelId="{17E3845C-CF8C-4155-A25F-D48157FA6514}" type="presParOf" srcId="{F36F61A5-60C1-4015-9A0B-92BB2224E797}" destId="{22535318-309D-4F8C-9DAD-2876B80D1EA1}" srcOrd="2" destOrd="0" presId="urn:diagrams.loki3.com/VaryingWidthList"/>
    <dgm:cxn modelId="{B1665828-2D3F-4B03-BB44-2FDB81340A40}" type="presParOf" srcId="{F36F61A5-60C1-4015-9A0B-92BB2224E797}" destId="{1BDC75C4-80BC-47BA-A8AC-23D4DA19459A}" srcOrd="3" destOrd="0" presId="urn:diagrams.loki3.com/VaryingWidthList"/>
    <dgm:cxn modelId="{F50A2A81-22F6-418C-96C6-117856337F7F}" type="presParOf" srcId="{F36F61A5-60C1-4015-9A0B-92BB2224E797}" destId="{47387126-4270-4200-B2E9-79EA74BD1022}" srcOrd="4"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F6E95DE-52C6-4411-9214-03229FB4B7A5}" type="doc">
      <dgm:prSet loTypeId="urn:diagrams.loki3.com/VaryingWidthList" loCatId="list" qsTypeId="urn:microsoft.com/office/officeart/2005/8/quickstyle/simple1" qsCatId="simple" csTypeId="urn:microsoft.com/office/officeart/2005/8/colors/accent1_2" csCatId="accent1" phldr="1"/>
      <dgm:spPr/>
    </dgm:pt>
    <dgm:pt modelId="{A4E140A8-C308-41DF-910F-9EEA37E1323E}">
      <dgm:prSet phldrT="[Text]" custT="1"/>
      <dgm:spPr/>
      <dgm:t>
        <a:bodyPr/>
        <a:lstStyle/>
        <a:p>
          <a:r>
            <a:rPr lang="en-US" sz="2400" b="1" dirty="0" smtClean="0"/>
            <a:t>Deceased Donor</a:t>
          </a:r>
          <a:endParaRPr lang="en-US" sz="2400" b="1" dirty="0"/>
        </a:p>
      </dgm:t>
    </dgm:pt>
    <dgm:pt modelId="{54AD1383-31A8-45EF-81EC-FFDCC992CA9A}" type="parTrans" cxnId="{CCDD4049-B176-45B3-857D-CB1BC15EF483}">
      <dgm:prSet/>
      <dgm:spPr/>
      <dgm:t>
        <a:bodyPr/>
        <a:lstStyle/>
        <a:p>
          <a:endParaRPr lang="en-US"/>
        </a:p>
      </dgm:t>
    </dgm:pt>
    <dgm:pt modelId="{A6F4AA57-B3CF-4F4E-82B0-B3314375FAE9}" type="sibTrans" cxnId="{CCDD4049-B176-45B3-857D-CB1BC15EF483}">
      <dgm:prSet/>
      <dgm:spPr/>
      <dgm:t>
        <a:bodyPr/>
        <a:lstStyle/>
        <a:p>
          <a:endParaRPr lang="en-US"/>
        </a:p>
      </dgm:t>
    </dgm:pt>
    <dgm:pt modelId="{08D998CF-96CB-4EBD-8681-49DDF80ECC56}">
      <dgm:prSet phldrT="[Text]" custT="1"/>
      <dgm:spPr/>
      <dgm:t>
        <a:bodyPr/>
        <a:lstStyle/>
        <a:p>
          <a:r>
            <a:rPr lang="en-US" sz="2400" b="1" dirty="0" smtClean="0"/>
            <a:t>Living Donor</a:t>
          </a:r>
          <a:endParaRPr lang="en-US" sz="2400" b="1" dirty="0"/>
        </a:p>
      </dgm:t>
    </dgm:pt>
    <dgm:pt modelId="{7DE225BA-626A-4199-9E84-6FF0142C70C8}" type="parTrans" cxnId="{7FDCE745-85A0-4DC4-A49A-7E997E69C09A}">
      <dgm:prSet/>
      <dgm:spPr/>
      <dgm:t>
        <a:bodyPr/>
        <a:lstStyle/>
        <a:p>
          <a:endParaRPr lang="en-US"/>
        </a:p>
      </dgm:t>
    </dgm:pt>
    <dgm:pt modelId="{B9C3CBAC-2063-40FF-8A02-EC6AF06E680A}" type="sibTrans" cxnId="{7FDCE745-85A0-4DC4-A49A-7E997E69C09A}">
      <dgm:prSet/>
      <dgm:spPr/>
      <dgm:t>
        <a:bodyPr/>
        <a:lstStyle/>
        <a:p>
          <a:endParaRPr lang="en-US"/>
        </a:p>
      </dgm:t>
    </dgm:pt>
    <dgm:pt modelId="{1DFB11E4-2E6F-43DC-9BC5-7D4FF580252F}">
      <dgm:prSet phldrT="[Text]" custT="1"/>
      <dgm:spPr/>
      <dgm:t>
        <a:bodyPr/>
        <a:lstStyle/>
        <a:p>
          <a:r>
            <a:rPr lang="en-US" sz="2400" b="1" dirty="0" smtClean="0"/>
            <a:t>Candidate</a:t>
          </a:r>
          <a:endParaRPr lang="en-US" sz="2400" b="1" dirty="0"/>
        </a:p>
      </dgm:t>
    </dgm:pt>
    <dgm:pt modelId="{7DAC2F49-FD4B-48AA-B259-C8956F4D8655}" type="parTrans" cxnId="{0342B167-FEFE-4C4B-A319-F45A1C82B66F}">
      <dgm:prSet/>
      <dgm:spPr/>
      <dgm:t>
        <a:bodyPr/>
        <a:lstStyle/>
        <a:p>
          <a:endParaRPr lang="en-US"/>
        </a:p>
      </dgm:t>
    </dgm:pt>
    <dgm:pt modelId="{66F632E2-1654-43BC-91CF-3B4302BBA340}" type="sibTrans" cxnId="{0342B167-FEFE-4C4B-A319-F45A1C82B66F}">
      <dgm:prSet/>
      <dgm:spPr/>
      <dgm:t>
        <a:bodyPr/>
        <a:lstStyle/>
        <a:p>
          <a:endParaRPr lang="en-US"/>
        </a:p>
      </dgm:t>
    </dgm:pt>
    <dgm:pt modelId="{F36F61A5-60C1-4015-9A0B-92BB2224E797}" type="pres">
      <dgm:prSet presAssocID="{4F6E95DE-52C6-4411-9214-03229FB4B7A5}" presName="Name0" presStyleCnt="0">
        <dgm:presLayoutVars>
          <dgm:resizeHandles/>
        </dgm:presLayoutVars>
      </dgm:prSet>
      <dgm:spPr/>
    </dgm:pt>
    <dgm:pt modelId="{6EC1DA4D-C652-49D5-B597-E43DD8AE650D}" type="pres">
      <dgm:prSet presAssocID="{A4E140A8-C308-41DF-910F-9EEA37E1323E}" presName="text" presStyleLbl="node1" presStyleIdx="0" presStyleCnt="3">
        <dgm:presLayoutVars>
          <dgm:bulletEnabled val="1"/>
        </dgm:presLayoutVars>
      </dgm:prSet>
      <dgm:spPr/>
      <dgm:t>
        <a:bodyPr/>
        <a:lstStyle/>
        <a:p>
          <a:endParaRPr lang="en-US"/>
        </a:p>
      </dgm:t>
    </dgm:pt>
    <dgm:pt modelId="{B1761839-6C7F-42A2-AE88-0734FF1D8E9E}" type="pres">
      <dgm:prSet presAssocID="{A6F4AA57-B3CF-4F4E-82B0-B3314375FAE9}" presName="space" presStyleCnt="0"/>
      <dgm:spPr/>
    </dgm:pt>
    <dgm:pt modelId="{22535318-309D-4F8C-9DAD-2876B80D1EA1}" type="pres">
      <dgm:prSet presAssocID="{08D998CF-96CB-4EBD-8681-49DDF80ECC56}" presName="text" presStyleLbl="node1" presStyleIdx="1" presStyleCnt="3" custScaleX="150707">
        <dgm:presLayoutVars>
          <dgm:bulletEnabled val="1"/>
        </dgm:presLayoutVars>
      </dgm:prSet>
      <dgm:spPr/>
      <dgm:t>
        <a:bodyPr/>
        <a:lstStyle/>
        <a:p>
          <a:endParaRPr lang="en-US"/>
        </a:p>
      </dgm:t>
    </dgm:pt>
    <dgm:pt modelId="{1BDC75C4-80BC-47BA-A8AC-23D4DA19459A}" type="pres">
      <dgm:prSet presAssocID="{B9C3CBAC-2063-40FF-8A02-EC6AF06E680A}" presName="space" presStyleCnt="0"/>
      <dgm:spPr/>
    </dgm:pt>
    <dgm:pt modelId="{47387126-4270-4200-B2E9-79EA74BD1022}" type="pres">
      <dgm:prSet presAssocID="{1DFB11E4-2E6F-43DC-9BC5-7D4FF580252F}" presName="text" presStyleLbl="node1" presStyleIdx="2" presStyleCnt="3" custScaleY="78228" custLinFactY="45152" custLinFactNeighborX="704" custLinFactNeighborY="100000">
        <dgm:presLayoutVars>
          <dgm:bulletEnabled val="1"/>
        </dgm:presLayoutVars>
      </dgm:prSet>
      <dgm:spPr/>
      <dgm:t>
        <a:bodyPr/>
        <a:lstStyle/>
        <a:p>
          <a:endParaRPr lang="en-US"/>
        </a:p>
      </dgm:t>
    </dgm:pt>
  </dgm:ptLst>
  <dgm:cxnLst>
    <dgm:cxn modelId="{0342B167-FEFE-4C4B-A319-F45A1C82B66F}" srcId="{4F6E95DE-52C6-4411-9214-03229FB4B7A5}" destId="{1DFB11E4-2E6F-43DC-9BC5-7D4FF580252F}" srcOrd="2" destOrd="0" parTransId="{7DAC2F49-FD4B-48AA-B259-C8956F4D8655}" sibTransId="{66F632E2-1654-43BC-91CF-3B4302BBA340}"/>
    <dgm:cxn modelId="{8BD19207-62BE-4D5F-87C6-0B26CCA42E25}" type="presOf" srcId="{08D998CF-96CB-4EBD-8681-49DDF80ECC56}" destId="{22535318-309D-4F8C-9DAD-2876B80D1EA1}" srcOrd="0" destOrd="0" presId="urn:diagrams.loki3.com/VaryingWidthList"/>
    <dgm:cxn modelId="{E530FEC2-8971-40CC-A711-2C8CAA9D71F6}" type="presOf" srcId="{1DFB11E4-2E6F-43DC-9BC5-7D4FF580252F}" destId="{47387126-4270-4200-B2E9-79EA74BD1022}" srcOrd="0" destOrd="0" presId="urn:diagrams.loki3.com/VaryingWidthList"/>
    <dgm:cxn modelId="{4A3ED467-FF48-438D-8D9D-9B7E8686364E}" type="presOf" srcId="{A4E140A8-C308-41DF-910F-9EEA37E1323E}" destId="{6EC1DA4D-C652-49D5-B597-E43DD8AE650D}" srcOrd="0" destOrd="0" presId="urn:diagrams.loki3.com/VaryingWidthList"/>
    <dgm:cxn modelId="{106923E7-7938-4378-BE62-E6A9FFC8D7B8}" type="presOf" srcId="{4F6E95DE-52C6-4411-9214-03229FB4B7A5}" destId="{F36F61A5-60C1-4015-9A0B-92BB2224E797}" srcOrd="0" destOrd="0" presId="urn:diagrams.loki3.com/VaryingWidthList"/>
    <dgm:cxn modelId="{CCDD4049-B176-45B3-857D-CB1BC15EF483}" srcId="{4F6E95DE-52C6-4411-9214-03229FB4B7A5}" destId="{A4E140A8-C308-41DF-910F-9EEA37E1323E}" srcOrd="0" destOrd="0" parTransId="{54AD1383-31A8-45EF-81EC-FFDCC992CA9A}" sibTransId="{A6F4AA57-B3CF-4F4E-82B0-B3314375FAE9}"/>
    <dgm:cxn modelId="{7FDCE745-85A0-4DC4-A49A-7E997E69C09A}" srcId="{4F6E95DE-52C6-4411-9214-03229FB4B7A5}" destId="{08D998CF-96CB-4EBD-8681-49DDF80ECC56}" srcOrd="1" destOrd="0" parTransId="{7DE225BA-626A-4199-9E84-6FF0142C70C8}" sibTransId="{B9C3CBAC-2063-40FF-8A02-EC6AF06E680A}"/>
    <dgm:cxn modelId="{D8F94A45-5B8C-4D25-A180-CE21B333ED94}" type="presParOf" srcId="{F36F61A5-60C1-4015-9A0B-92BB2224E797}" destId="{6EC1DA4D-C652-49D5-B597-E43DD8AE650D}" srcOrd="0" destOrd="0" presId="urn:diagrams.loki3.com/VaryingWidthList"/>
    <dgm:cxn modelId="{1DF75731-EA5F-40DF-8BDC-AC317964C582}" type="presParOf" srcId="{F36F61A5-60C1-4015-9A0B-92BB2224E797}" destId="{B1761839-6C7F-42A2-AE88-0734FF1D8E9E}" srcOrd="1" destOrd="0" presId="urn:diagrams.loki3.com/VaryingWidthList"/>
    <dgm:cxn modelId="{310AB41D-6A83-4CCD-B5A1-730CE096544F}" type="presParOf" srcId="{F36F61A5-60C1-4015-9A0B-92BB2224E797}" destId="{22535318-309D-4F8C-9DAD-2876B80D1EA1}" srcOrd="2" destOrd="0" presId="urn:diagrams.loki3.com/VaryingWidthList"/>
    <dgm:cxn modelId="{13157946-D121-4A73-A516-16613105FA33}" type="presParOf" srcId="{F36F61A5-60C1-4015-9A0B-92BB2224E797}" destId="{1BDC75C4-80BC-47BA-A8AC-23D4DA19459A}" srcOrd="3" destOrd="0" presId="urn:diagrams.loki3.com/VaryingWidthList"/>
    <dgm:cxn modelId="{C8D7D6CE-4577-429A-A633-55958964045A}" type="presParOf" srcId="{F36F61A5-60C1-4015-9A0B-92BB2224E797}" destId="{47387126-4270-4200-B2E9-79EA74BD1022}" srcOrd="4" destOrd="0" presId="urn:diagrams.loki3.com/VaryingWidth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B1B81C-4026-48D3-9E82-1F5BA3F5F60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0D21A1C-2B13-4B38-A9FB-1C5F35E23B8E}">
      <dgm:prSet phldrT="[Text]"/>
      <dgm:spPr/>
      <dgm:t>
        <a:bodyPr/>
        <a:lstStyle/>
        <a:p>
          <a:r>
            <a:rPr lang="en-US" b="1" dirty="0" smtClean="0">
              <a:latin typeface="Arial" panose="020B0604020202020204" pitchFamily="34" charset="0"/>
              <a:cs typeface="Arial" panose="020B0604020202020204" pitchFamily="34" charset="0"/>
            </a:rPr>
            <a:t>Liver ABOi Registrations</a:t>
          </a:r>
          <a:endParaRPr lang="en-US" b="1" dirty="0">
            <a:latin typeface="Arial" panose="020B0604020202020204" pitchFamily="34" charset="0"/>
            <a:cs typeface="Arial" panose="020B0604020202020204" pitchFamily="34" charset="0"/>
          </a:endParaRPr>
        </a:p>
      </dgm:t>
    </dgm:pt>
    <dgm:pt modelId="{4D1C8C05-CCF7-44FD-9DD6-7E169DA507CA}" type="parTrans" cxnId="{D401B0A5-8779-4E7F-84B5-FE23CA7ACC37}">
      <dgm:prSet/>
      <dgm:spPr/>
      <dgm:t>
        <a:bodyPr/>
        <a:lstStyle/>
        <a:p>
          <a:endParaRPr lang="en-US"/>
        </a:p>
      </dgm:t>
    </dgm:pt>
    <dgm:pt modelId="{798956CB-5B2C-4F23-8CBF-330695908AA6}" type="sibTrans" cxnId="{D401B0A5-8779-4E7F-84B5-FE23CA7ACC37}">
      <dgm:prSet/>
      <dgm:spPr/>
      <dgm:t>
        <a:bodyPr/>
        <a:lstStyle/>
        <a:p>
          <a:endParaRPr lang="en-US"/>
        </a:p>
      </dgm:t>
    </dgm:pt>
    <dgm:pt modelId="{EA366C31-379C-465C-BCEC-81E8FDC885AC}">
      <dgm:prSet phldrT="[Text]"/>
      <dgm:spPr/>
      <dgm:t>
        <a:bodyPr/>
        <a:lstStyle/>
        <a:p>
          <a:r>
            <a:rPr lang="en-US" dirty="0" smtClean="0">
              <a:latin typeface="Arial" panose="020B0604020202020204" pitchFamily="34" charset="0"/>
              <a:cs typeface="Arial" panose="020B0604020202020204" pitchFamily="34" charset="0"/>
            </a:rPr>
            <a:t>Add warning</a:t>
          </a:r>
          <a:endParaRPr lang="en-US" dirty="0">
            <a:latin typeface="Arial" panose="020B0604020202020204" pitchFamily="34" charset="0"/>
            <a:cs typeface="Arial" panose="020B0604020202020204" pitchFamily="34" charset="0"/>
          </a:endParaRPr>
        </a:p>
      </dgm:t>
    </dgm:pt>
    <dgm:pt modelId="{BDB7DA19-1166-4CD5-BB4E-2274B1CD2E98}" type="parTrans" cxnId="{CD1EE3CE-4C36-451D-8A1D-B737685645CE}">
      <dgm:prSet/>
      <dgm:spPr/>
      <dgm:t>
        <a:bodyPr/>
        <a:lstStyle/>
        <a:p>
          <a:endParaRPr lang="en-US"/>
        </a:p>
      </dgm:t>
    </dgm:pt>
    <dgm:pt modelId="{011405F8-6FF7-4696-9957-D6D62017DA24}" type="sibTrans" cxnId="{CD1EE3CE-4C36-451D-8A1D-B737685645CE}">
      <dgm:prSet/>
      <dgm:spPr/>
      <dgm:t>
        <a:bodyPr/>
        <a:lstStyle/>
        <a:p>
          <a:endParaRPr lang="en-US"/>
        </a:p>
      </dgm:t>
    </dgm:pt>
    <dgm:pt modelId="{75E776D2-EBD4-4180-B9F4-C1D916A441C3}">
      <dgm:prSet phldrT="[Text]"/>
      <dgm:spPr/>
      <dgm:t>
        <a:bodyPr/>
        <a:lstStyle/>
        <a:p>
          <a:r>
            <a:rPr lang="en-US" b="1" dirty="0" smtClean="0">
              <a:latin typeface="Arial" panose="020B0604020202020204" pitchFamily="34" charset="0"/>
              <a:cs typeface="Arial" panose="020B0604020202020204" pitchFamily="34" charset="0"/>
            </a:rPr>
            <a:t>Match Run</a:t>
          </a:r>
          <a:endParaRPr lang="en-US" b="1" dirty="0">
            <a:latin typeface="Arial" panose="020B0604020202020204" pitchFamily="34" charset="0"/>
            <a:cs typeface="Arial" panose="020B0604020202020204" pitchFamily="34" charset="0"/>
          </a:endParaRPr>
        </a:p>
      </dgm:t>
    </dgm:pt>
    <dgm:pt modelId="{983A860B-7058-46B5-9DFD-8D90A131408C}" type="parTrans" cxnId="{4DA3CD4A-DB2F-4CA4-961F-A5AF5132925D}">
      <dgm:prSet/>
      <dgm:spPr/>
      <dgm:t>
        <a:bodyPr/>
        <a:lstStyle/>
        <a:p>
          <a:endParaRPr lang="en-US"/>
        </a:p>
      </dgm:t>
    </dgm:pt>
    <dgm:pt modelId="{2DA28F9D-9F7F-4D27-9750-1A227A6ECBF0}" type="sibTrans" cxnId="{4DA3CD4A-DB2F-4CA4-961F-A5AF5132925D}">
      <dgm:prSet/>
      <dgm:spPr/>
      <dgm:t>
        <a:bodyPr/>
        <a:lstStyle/>
        <a:p>
          <a:endParaRPr lang="en-US"/>
        </a:p>
      </dgm:t>
    </dgm:pt>
    <dgm:pt modelId="{CB82B5C1-6D94-49C6-8F9F-97FD8B67FA0C}">
      <dgm:prSet phldrT="[Text]"/>
      <dgm:spPr/>
      <dgm:t>
        <a:bodyPr/>
        <a:lstStyle/>
        <a:p>
          <a:r>
            <a:rPr lang="en-US" dirty="0" smtClean="0">
              <a:latin typeface="Arial" panose="020B0604020202020204" pitchFamily="34" charset="0"/>
              <a:cs typeface="Arial" panose="020B0604020202020204" pitchFamily="34" charset="0"/>
            </a:rPr>
            <a:t>Add candidate blood type on view</a:t>
          </a:r>
          <a:endParaRPr lang="en-US" dirty="0">
            <a:latin typeface="Arial" panose="020B0604020202020204" pitchFamily="34" charset="0"/>
            <a:cs typeface="Arial" panose="020B0604020202020204" pitchFamily="34" charset="0"/>
          </a:endParaRPr>
        </a:p>
      </dgm:t>
    </dgm:pt>
    <dgm:pt modelId="{638CC32C-EF27-46CE-AAE0-50ABF35554E5}" type="parTrans" cxnId="{AD3E1F44-80BD-4EB5-97C3-50CFF06B9D33}">
      <dgm:prSet/>
      <dgm:spPr/>
      <dgm:t>
        <a:bodyPr/>
        <a:lstStyle/>
        <a:p>
          <a:endParaRPr lang="en-US"/>
        </a:p>
      </dgm:t>
    </dgm:pt>
    <dgm:pt modelId="{1A65EE53-753E-484F-A1D6-C8E41A5B70B8}" type="sibTrans" cxnId="{AD3E1F44-80BD-4EB5-97C3-50CFF06B9D33}">
      <dgm:prSet/>
      <dgm:spPr/>
      <dgm:t>
        <a:bodyPr/>
        <a:lstStyle/>
        <a:p>
          <a:endParaRPr lang="en-US"/>
        </a:p>
      </dgm:t>
    </dgm:pt>
    <dgm:pt modelId="{D9B6F50C-4293-4E4E-AA2F-EF7F1AB45B69}">
      <dgm:prSet phldrT="[Text]"/>
      <dgm:spPr/>
      <dgm:t>
        <a:bodyPr/>
        <a:lstStyle/>
        <a:p>
          <a:r>
            <a:rPr lang="en-US" dirty="0" smtClean="0">
              <a:latin typeface="Arial" panose="020B0604020202020204" pitchFamily="34" charset="0"/>
              <a:cs typeface="Arial" panose="020B0604020202020204" pitchFamily="34" charset="0"/>
            </a:rPr>
            <a:t>Highlight ABO compatibility status with symbol </a:t>
          </a:r>
          <a:r>
            <a:rPr lang="en-US" baseline="0" dirty="0" smtClean="0">
              <a:solidFill>
                <a:srgbClr val="FFFF00"/>
              </a:solidFill>
              <a:latin typeface="Arial" panose="020B0604020202020204" pitchFamily="34" charset="0"/>
              <a:cs typeface="Arial" panose="020B0604020202020204" pitchFamily="34" charset="0"/>
            </a:rPr>
            <a:t>!</a:t>
          </a:r>
          <a:r>
            <a:rPr lang="en-US" baseline="0" dirty="0" smtClean="0">
              <a:latin typeface="Arial" panose="020B0604020202020204" pitchFamily="34" charset="0"/>
              <a:cs typeface="Arial" panose="020B0604020202020204" pitchFamily="34" charset="0"/>
            </a:rPr>
            <a:t> </a:t>
          </a:r>
          <a:r>
            <a:rPr lang="en-US" b="1" baseline="0" dirty="0" smtClean="0">
              <a:solidFill>
                <a:srgbClr val="FF0000"/>
              </a:solidFill>
              <a:latin typeface="Arial" panose="020B0604020202020204" pitchFamily="34" charset="0"/>
              <a:cs typeface="Arial" panose="020B0604020202020204" pitchFamily="34" charset="0"/>
            </a:rPr>
            <a:t>!</a:t>
          </a:r>
          <a:endParaRPr lang="en-US" b="1" baseline="0" dirty="0">
            <a:solidFill>
              <a:srgbClr val="FF0000"/>
            </a:solidFill>
            <a:latin typeface="Arial" panose="020B0604020202020204" pitchFamily="34" charset="0"/>
            <a:cs typeface="Arial" panose="020B0604020202020204" pitchFamily="34" charset="0"/>
          </a:endParaRPr>
        </a:p>
      </dgm:t>
    </dgm:pt>
    <dgm:pt modelId="{491C1B70-4B3F-4BC4-8E60-BC1CA709B7DD}" type="parTrans" cxnId="{7B305380-8C1B-41A7-B49B-1932EA6812DC}">
      <dgm:prSet/>
      <dgm:spPr/>
      <dgm:t>
        <a:bodyPr/>
        <a:lstStyle/>
        <a:p>
          <a:endParaRPr lang="en-US"/>
        </a:p>
      </dgm:t>
    </dgm:pt>
    <dgm:pt modelId="{52CC4FD7-2D78-417B-A543-5CED21BF0B0B}" type="sibTrans" cxnId="{7B305380-8C1B-41A7-B49B-1932EA6812DC}">
      <dgm:prSet/>
      <dgm:spPr/>
      <dgm:t>
        <a:bodyPr/>
        <a:lstStyle/>
        <a:p>
          <a:endParaRPr lang="en-US"/>
        </a:p>
      </dgm:t>
    </dgm:pt>
    <dgm:pt modelId="{CCEDA5E6-52D3-465C-9A45-25D24AC3E848}">
      <dgm:prSet phldrT="[Text]"/>
      <dgm:spPr/>
      <dgm:t>
        <a:bodyPr/>
        <a:lstStyle/>
        <a:p>
          <a:r>
            <a:rPr lang="en-US" dirty="0" smtClean="0">
              <a:latin typeface="Arial" panose="020B0604020202020204" pitchFamily="34" charset="0"/>
              <a:cs typeface="Arial" panose="020B0604020202020204" pitchFamily="34" charset="0"/>
            </a:rPr>
            <a:t>Address FMEA #3</a:t>
          </a:r>
          <a:endParaRPr lang="en-US" dirty="0">
            <a:latin typeface="Arial" panose="020B0604020202020204" pitchFamily="34" charset="0"/>
            <a:cs typeface="Arial" panose="020B0604020202020204" pitchFamily="34" charset="0"/>
          </a:endParaRPr>
        </a:p>
      </dgm:t>
    </dgm:pt>
    <dgm:pt modelId="{ECF301DE-C9C6-4139-987E-722E2002B11E}" type="parTrans" cxnId="{0B421AF0-B367-4C72-A476-6759521FB406}">
      <dgm:prSet/>
      <dgm:spPr/>
      <dgm:t>
        <a:bodyPr/>
        <a:lstStyle/>
        <a:p>
          <a:endParaRPr lang="en-US"/>
        </a:p>
      </dgm:t>
    </dgm:pt>
    <dgm:pt modelId="{66440AA3-E84D-4224-9F0C-0D2DF3396A87}" type="sibTrans" cxnId="{0B421AF0-B367-4C72-A476-6759521FB406}">
      <dgm:prSet/>
      <dgm:spPr/>
      <dgm:t>
        <a:bodyPr/>
        <a:lstStyle/>
        <a:p>
          <a:endParaRPr lang="en-US"/>
        </a:p>
      </dgm:t>
    </dgm:pt>
    <dgm:pt modelId="{2BF7F1B4-A385-491A-AF76-DCB03008758E}">
      <dgm:prSet phldrT="[Text]"/>
      <dgm:spPr/>
      <dgm:t>
        <a:bodyPr/>
        <a:lstStyle/>
        <a:p>
          <a:r>
            <a:rPr lang="en-US" b="0" dirty="0" smtClean="0">
              <a:solidFill>
                <a:schemeClr val="tx1"/>
              </a:solidFill>
              <a:latin typeface="Arial" panose="020B0604020202020204" pitchFamily="34" charset="0"/>
              <a:cs typeface="Arial" panose="020B0604020202020204" pitchFamily="34" charset="0"/>
            </a:rPr>
            <a:t>Human factors tool will assist with verifications</a:t>
          </a:r>
          <a:endParaRPr lang="en-US" b="0" dirty="0">
            <a:solidFill>
              <a:schemeClr val="tx1"/>
            </a:solidFill>
            <a:latin typeface="Arial" panose="020B0604020202020204" pitchFamily="34" charset="0"/>
            <a:cs typeface="Arial" panose="020B0604020202020204" pitchFamily="34" charset="0"/>
          </a:endParaRPr>
        </a:p>
      </dgm:t>
    </dgm:pt>
    <dgm:pt modelId="{5A2D70EF-EA79-487D-A3DD-F844A50BFEF7}" type="parTrans" cxnId="{FCB642EB-4F39-4E73-AE61-7AF8E6B97856}">
      <dgm:prSet/>
      <dgm:spPr/>
      <dgm:t>
        <a:bodyPr/>
        <a:lstStyle/>
        <a:p>
          <a:endParaRPr lang="en-US"/>
        </a:p>
      </dgm:t>
    </dgm:pt>
    <dgm:pt modelId="{20BADD8F-E608-4A5B-B054-67249770BEFE}" type="sibTrans" cxnId="{FCB642EB-4F39-4E73-AE61-7AF8E6B97856}">
      <dgm:prSet/>
      <dgm:spPr/>
      <dgm:t>
        <a:bodyPr/>
        <a:lstStyle/>
        <a:p>
          <a:endParaRPr lang="en-US"/>
        </a:p>
      </dgm:t>
    </dgm:pt>
    <dgm:pt modelId="{FD450379-D4A7-4265-A6A9-3C82310B8C45}" type="pres">
      <dgm:prSet presAssocID="{83B1B81C-4026-48D3-9E82-1F5BA3F5F600}" presName="Name0" presStyleCnt="0">
        <dgm:presLayoutVars>
          <dgm:dir/>
          <dgm:animLvl val="lvl"/>
          <dgm:resizeHandles val="exact"/>
        </dgm:presLayoutVars>
      </dgm:prSet>
      <dgm:spPr/>
      <dgm:t>
        <a:bodyPr/>
        <a:lstStyle/>
        <a:p>
          <a:endParaRPr lang="en-US"/>
        </a:p>
      </dgm:t>
    </dgm:pt>
    <dgm:pt modelId="{EAC68FE0-D8E2-4964-8C11-08BF195C0B5F}" type="pres">
      <dgm:prSet presAssocID="{E0D21A1C-2B13-4B38-A9FB-1C5F35E23B8E}" presName="composite" presStyleCnt="0"/>
      <dgm:spPr/>
    </dgm:pt>
    <dgm:pt modelId="{63D2826E-EC4D-47BA-AE6C-DEF9751FF1A2}" type="pres">
      <dgm:prSet presAssocID="{E0D21A1C-2B13-4B38-A9FB-1C5F35E23B8E}" presName="parTx" presStyleLbl="alignNode1" presStyleIdx="0" presStyleCnt="2">
        <dgm:presLayoutVars>
          <dgm:chMax val="0"/>
          <dgm:chPref val="0"/>
          <dgm:bulletEnabled val="1"/>
        </dgm:presLayoutVars>
      </dgm:prSet>
      <dgm:spPr/>
      <dgm:t>
        <a:bodyPr/>
        <a:lstStyle/>
        <a:p>
          <a:endParaRPr lang="en-US"/>
        </a:p>
      </dgm:t>
    </dgm:pt>
    <dgm:pt modelId="{48DDD9D7-283D-4261-8625-D7F9EDEE5DC5}" type="pres">
      <dgm:prSet presAssocID="{E0D21A1C-2B13-4B38-A9FB-1C5F35E23B8E}" presName="desTx" presStyleLbl="alignAccFollowNode1" presStyleIdx="0" presStyleCnt="2">
        <dgm:presLayoutVars>
          <dgm:bulletEnabled val="1"/>
        </dgm:presLayoutVars>
      </dgm:prSet>
      <dgm:spPr/>
      <dgm:t>
        <a:bodyPr/>
        <a:lstStyle/>
        <a:p>
          <a:endParaRPr lang="en-US"/>
        </a:p>
      </dgm:t>
    </dgm:pt>
    <dgm:pt modelId="{EED68181-779D-4BD9-A155-D7318BA1EC3F}" type="pres">
      <dgm:prSet presAssocID="{798956CB-5B2C-4F23-8CBF-330695908AA6}" presName="space" presStyleCnt="0"/>
      <dgm:spPr/>
    </dgm:pt>
    <dgm:pt modelId="{392624FD-4EB3-42C3-A08C-5F50232333EF}" type="pres">
      <dgm:prSet presAssocID="{75E776D2-EBD4-4180-B9F4-C1D916A441C3}" presName="composite" presStyleCnt="0"/>
      <dgm:spPr/>
    </dgm:pt>
    <dgm:pt modelId="{33268870-BAF7-48EB-A8EA-C16E2092F274}" type="pres">
      <dgm:prSet presAssocID="{75E776D2-EBD4-4180-B9F4-C1D916A441C3}" presName="parTx" presStyleLbl="alignNode1" presStyleIdx="1" presStyleCnt="2">
        <dgm:presLayoutVars>
          <dgm:chMax val="0"/>
          <dgm:chPref val="0"/>
          <dgm:bulletEnabled val="1"/>
        </dgm:presLayoutVars>
      </dgm:prSet>
      <dgm:spPr/>
      <dgm:t>
        <a:bodyPr/>
        <a:lstStyle/>
        <a:p>
          <a:endParaRPr lang="en-US"/>
        </a:p>
      </dgm:t>
    </dgm:pt>
    <dgm:pt modelId="{14DCE182-9CA4-465B-A553-FD15E90E8E2F}" type="pres">
      <dgm:prSet presAssocID="{75E776D2-EBD4-4180-B9F4-C1D916A441C3}" presName="desTx" presStyleLbl="alignAccFollowNode1" presStyleIdx="1" presStyleCnt="2">
        <dgm:presLayoutVars>
          <dgm:bulletEnabled val="1"/>
        </dgm:presLayoutVars>
      </dgm:prSet>
      <dgm:spPr/>
      <dgm:t>
        <a:bodyPr/>
        <a:lstStyle/>
        <a:p>
          <a:endParaRPr lang="en-US"/>
        </a:p>
      </dgm:t>
    </dgm:pt>
  </dgm:ptLst>
  <dgm:cxnLst>
    <dgm:cxn modelId="{4DA3CD4A-DB2F-4CA4-961F-A5AF5132925D}" srcId="{83B1B81C-4026-48D3-9E82-1F5BA3F5F600}" destId="{75E776D2-EBD4-4180-B9F4-C1D916A441C3}" srcOrd="1" destOrd="0" parTransId="{983A860B-7058-46B5-9DFD-8D90A131408C}" sibTransId="{2DA28F9D-9F7F-4D27-9750-1A227A6ECBF0}"/>
    <dgm:cxn modelId="{2146BBEB-27C8-4F59-B58C-C55404465F89}" type="presOf" srcId="{75E776D2-EBD4-4180-B9F4-C1D916A441C3}" destId="{33268870-BAF7-48EB-A8EA-C16E2092F274}" srcOrd="0" destOrd="0" presId="urn:microsoft.com/office/officeart/2005/8/layout/hList1"/>
    <dgm:cxn modelId="{A99125D5-A216-409F-9674-79537B442AF7}" type="presOf" srcId="{CB82B5C1-6D94-49C6-8F9F-97FD8B67FA0C}" destId="{14DCE182-9CA4-465B-A553-FD15E90E8E2F}" srcOrd="0" destOrd="0" presId="urn:microsoft.com/office/officeart/2005/8/layout/hList1"/>
    <dgm:cxn modelId="{D401B0A5-8779-4E7F-84B5-FE23CA7ACC37}" srcId="{83B1B81C-4026-48D3-9E82-1F5BA3F5F600}" destId="{E0D21A1C-2B13-4B38-A9FB-1C5F35E23B8E}" srcOrd="0" destOrd="0" parTransId="{4D1C8C05-CCF7-44FD-9DD6-7E169DA507CA}" sibTransId="{798956CB-5B2C-4F23-8CBF-330695908AA6}"/>
    <dgm:cxn modelId="{FCB642EB-4F39-4E73-AE61-7AF8E6B97856}" srcId="{75E776D2-EBD4-4180-B9F4-C1D916A441C3}" destId="{2BF7F1B4-A385-491A-AF76-DCB03008758E}" srcOrd="2" destOrd="0" parTransId="{5A2D70EF-EA79-487D-A3DD-F844A50BFEF7}" sibTransId="{20BADD8F-E608-4A5B-B054-67249770BEFE}"/>
    <dgm:cxn modelId="{8F587CF2-F034-4412-994A-A7B00CCFE4CD}" type="presOf" srcId="{CCEDA5E6-52D3-465C-9A45-25D24AC3E848}" destId="{48DDD9D7-283D-4261-8625-D7F9EDEE5DC5}" srcOrd="0" destOrd="1" presId="urn:microsoft.com/office/officeart/2005/8/layout/hList1"/>
    <dgm:cxn modelId="{0B421AF0-B367-4C72-A476-6759521FB406}" srcId="{E0D21A1C-2B13-4B38-A9FB-1C5F35E23B8E}" destId="{CCEDA5E6-52D3-465C-9A45-25D24AC3E848}" srcOrd="1" destOrd="0" parTransId="{ECF301DE-C9C6-4139-987E-722E2002B11E}" sibTransId="{66440AA3-E84D-4224-9F0C-0D2DF3396A87}"/>
    <dgm:cxn modelId="{4D7890E7-61E8-4937-98C6-20BD193E458C}" type="presOf" srcId="{EA366C31-379C-465C-BCEC-81E8FDC885AC}" destId="{48DDD9D7-283D-4261-8625-D7F9EDEE5DC5}" srcOrd="0" destOrd="0" presId="urn:microsoft.com/office/officeart/2005/8/layout/hList1"/>
    <dgm:cxn modelId="{E1348E8C-AFBF-4ACE-9F91-32669E7C569A}" type="presOf" srcId="{83B1B81C-4026-48D3-9E82-1F5BA3F5F600}" destId="{FD450379-D4A7-4265-A6A9-3C82310B8C45}" srcOrd="0" destOrd="0" presId="urn:microsoft.com/office/officeart/2005/8/layout/hList1"/>
    <dgm:cxn modelId="{245CFA68-AAA9-4CC4-91DA-392D7338EE2E}" type="presOf" srcId="{E0D21A1C-2B13-4B38-A9FB-1C5F35E23B8E}" destId="{63D2826E-EC4D-47BA-AE6C-DEF9751FF1A2}" srcOrd="0" destOrd="0" presId="urn:microsoft.com/office/officeart/2005/8/layout/hList1"/>
    <dgm:cxn modelId="{7B305380-8C1B-41A7-B49B-1932EA6812DC}" srcId="{75E776D2-EBD4-4180-B9F4-C1D916A441C3}" destId="{D9B6F50C-4293-4E4E-AA2F-EF7F1AB45B69}" srcOrd="1" destOrd="0" parTransId="{491C1B70-4B3F-4BC4-8E60-BC1CA709B7DD}" sibTransId="{52CC4FD7-2D78-417B-A543-5CED21BF0B0B}"/>
    <dgm:cxn modelId="{0ADB91D5-B952-4707-BC81-D8719A428F4D}" type="presOf" srcId="{D9B6F50C-4293-4E4E-AA2F-EF7F1AB45B69}" destId="{14DCE182-9CA4-465B-A553-FD15E90E8E2F}" srcOrd="0" destOrd="1" presId="urn:microsoft.com/office/officeart/2005/8/layout/hList1"/>
    <dgm:cxn modelId="{AD3E1F44-80BD-4EB5-97C3-50CFF06B9D33}" srcId="{75E776D2-EBD4-4180-B9F4-C1D916A441C3}" destId="{CB82B5C1-6D94-49C6-8F9F-97FD8B67FA0C}" srcOrd="0" destOrd="0" parTransId="{638CC32C-EF27-46CE-AAE0-50ABF35554E5}" sibTransId="{1A65EE53-753E-484F-A1D6-C8E41A5B70B8}"/>
    <dgm:cxn modelId="{CD1EE3CE-4C36-451D-8A1D-B737685645CE}" srcId="{E0D21A1C-2B13-4B38-A9FB-1C5F35E23B8E}" destId="{EA366C31-379C-465C-BCEC-81E8FDC885AC}" srcOrd="0" destOrd="0" parTransId="{BDB7DA19-1166-4CD5-BB4E-2274B1CD2E98}" sibTransId="{011405F8-6FF7-4696-9957-D6D62017DA24}"/>
    <dgm:cxn modelId="{801EC42E-4483-4109-8191-B146C7307F80}" type="presOf" srcId="{2BF7F1B4-A385-491A-AF76-DCB03008758E}" destId="{14DCE182-9CA4-465B-A553-FD15E90E8E2F}" srcOrd="0" destOrd="2" presId="urn:microsoft.com/office/officeart/2005/8/layout/hList1"/>
    <dgm:cxn modelId="{40878779-837F-4B18-BDD0-75C0FDF7296D}" type="presParOf" srcId="{FD450379-D4A7-4265-A6A9-3C82310B8C45}" destId="{EAC68FE0-D8E2-4964-8C11-08BF195C0B5F}" srcOrd="0" destOrd="0" presId="urn:microsoft.com/office/officeart/2005/8/layout/hList1"/>
    <dgm:cxn modelId="{14EA8278-3BB2-4E0E-A0CD-A9E35979C563}" type="presParOf" srcId="{EAC68FE0-D8E2-4964-8C11-08BF195C0B5F}" destId="{63D2826E-EC4D-47BA-AE6C-DEF9751FF1A2}" srcOrd="0" destOrd="0" presId="urn:microsoft.com/office/officeart/2005/8/layout/hList1"/>
    <dgm:cxn modelId="{6E8846A2-95E5-4DEA-91F2-ACDE5ED2D44C}" type="presParOf" srcId="{EAC68FE0-D8E2-4964-8C11-08BF195C0B5F}" destId="{48DDD9D7-283D-4261-8625-D7F9EDEE5DC5}" srcOrd="1" destOrd="0" presId="urn:microsoft.com/office/officeart/2005/8/layout/hList1"/>
    <dgm:cxn modelId="{56100C56-8115-4B36-BE9C-488D85A20961}" type="presParOf" srcId="{FD450379-D4A7-4265-A6A9-3C82310B8C45}" destId="{EED68181-779D-4BD9-A155-D7318BA1EC3F}" srcOrd="1" destOrd="0" presId="urn:microsoft.com/office/officeart/2005/8/layout/hList1"/>
    <dgm:cxn modelId="{5EDB1675-D28F-4000-89DF-9702C456B401}" type="presParOf" srcId="{FD450379-D4A7-4265-A6A9-3C82310B8C45}" destId="{392624FD-4EB3-42C3-A08C-5F50232333EF}" srcOrd="2" destOrd="0" presId="urn:microsoft.com/office/officeart/2005/8/layout/hList1"/>
    <dgm:cxn modelId="{E237A9E5-1C8E-4250-B765-BC296A910EA7}" type="presParOf" srcId="{392624FD-4EB3-42C3-A08C-5F50232333EF}" destId="{33268870-BAF7-48EB-A8EA-C16E2092F274}" srcOrd="0" destOrd="0" presId="urn:microsoft.com/office/officeart/2005/8/layout/hList1"/>
    <dgm:cxn modelId="{D1E436A8-F05E-4B62-A4F9-B2FF23088B3F}" type="presParOf" srcId="{392624FD-4EB3-42C3-A08C-5F50232333EF}" destId="{14DCE182-9CA4-465B-A553-FD15E90E8E2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AF3299-E241-47D1-B766-A60AE198250E}">
      <dsp:nvSpPr>
        <dsp:cNvPr id="0" name=""/>
        <dsp:cNvSpPr/>
      </dsp:nvSpPr>
      <dsp:spPr>
        <a:xfrm rot="5400000">
          <a:off x="5157740" y="-1913888"/>
          <a:ext cx="1310735" cy="5471160"/>
        </a:xfrm>
        <a:prstGeom prst="round2Same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Strengthen policy to reduce risk for unintended ABO incompatible transplant</a:t>
          </a:r>
          <a:endParaRPr lang="en-US" sz="2400" kern="1200" dirty="0">
            <a:latin typeface="Arial" panose="020B0604020202020204" pitchFamily="34" charset="0"/>
            <a:cs typeface="Arial" panose="020B0604020202020204" pitchFamily="34" charset="0"/>
          </a:endParaRPr>
        </a:p>
      </dsp:txBody>
      <dsp:txXfrm rot="-5400000">
        <a:off x="3077528" y="230309"/>
        <a:ext cx="5407175" cy="1182765"/>
      </dsp:txXfrm>
    </dsp:sp>
    <dsp:sp modelId="{24886411-C472-45BA-BA44-3B60F87AA36E}">
      <dsp:nvSpPr>
        <dsp:cNvPr id="0" name=""/>
        <dsp:cNvSpPr/>
      </dsp:nvSpPr>
      <dsp:spPr>
        <a:xfrm>
          <a:off x="0" y="2482"/>
          <a:ext cx="3077527" cy="1638419"/>
        </a:xfrm>
        <a:prstGeom prst="roundRect">
          <a:avLst/>
        </a:prstGeom>
        <a:solidFill>
          <a:schemeClr val="accent2"/>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#4- Promote Transplant Patient Safety</a:t>
          </a:r>
          <a:endParaRPr lang="en-US" sz="2800" b="1" kern="1200" dirty="0">
            <a:latin typeface="Arial" panose="020B0604020202020204" pitchFamily="34" charset="0"/>
            <a:cs typeface="Arial" panose="020B0604020202020204" pitchFamily="34" charset="0"/>
          </a:endParaRPr>
        </a:p>
      </dsp:txBody>
      <dsp:txXfrm>
        <a:off x="79981" y="82463"/>
        <a:ext cx="2917565" cy="1478457"/>
      </dsp:txXfrm>
    </dsp:sp>
    <dsp:sp modelId="{0FA2B80A-6628-46D4-B8A1-AC0C9071CBF9}">
      <dsp:nvSpPr>
        <dsp:cNvPr id="0" name=""/>
        <dsp:cNvSpPr/>
      </dsp:nvSpPr>
      <dsp:spPr>
        <a:xfrm rot="5400000">
          <a:off x="5157740" y="-193548"/>
          <a:ext cx="1310735" cy="5471160"/>
        </a:xfrm>
        <a:prstGeom prst="round2Same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Strengthen policy to reduce risk for unintended ABO incompatible transplant</a:t>
          </a:r>
          <a:endParaRPr lang="en-US" sz="2400" kern="1200" dirty="0">
            <a:latin typeface="Arial" panose="020B0604020202020204" pitchFamily="34" charset="0"/>
            <a:cs typeface="Arial" panose="020B0604020202020204" pitchFamily="34" charset="0"/>
          </a:endParaRPr>
        </a:p>
      </dsp:txBody>
      <dsp:txXfrm rot="-5400000">
        <a:off x="3077528" y="1950649"/>
        <a:ext cx="5407175" cy="1182765"/>
      </dsp:txXfrm>
    </dsp:sp>
    <dsp:sp modelId="{A4402F68-FE93-4899-9223-1CB4343A8FC6}">
      <dsp:nvSpPr>
        <dsp:cNvPr id="0" name=""/>
        <dsp:cNvSpPr/>
      </dsp:nvSpPr>
      <dsp:spPr>
        <a:xfrm>
          <a:off x="0" y="1722822"/>
          <a:ext cx="3077527" cy="1638419"/>
        </a:xfrm>
        <a:prstGeom prst="roundRect">
          <a:avLst/>
        </a:prstGeom>
        <a:solidFill>
          <a:schemeClr val="accent2"/>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#5- Promote Living Donor Safety</a:t>
          </a:r>
          <a:endParaRPr lang="en-US" sz="2800" b="1" kern="1200" dirty="0">
            <a:latin typeface="Arial" panose="020B0604020202020204" pitchFamily="34" charset="0"/>
            <a:cs typeface="Arial" panose="020B0604020202020204" pitchFamily="34" charset="0"/>
          </a:endParaRPr>
        </a:p>
      </dsp:txBody>
      <dsp:txXfrm>
        <a:off x="79981" y="1802803"/>
        <a:ext cx="2917565" cy="1478457"/>
      </dsp:txXfrm>
    </dsp:sp>
    <dsp:sp modelId="{D315AF53-CA58-4985-99AB-19BE8651BF03}">
      <dsp:nvSpPr>
        <dsp:cNvPr id="0" name=""/>
        <dsp:cNvSpPr/>
      </dsp:nvSpPr>
      <dsp:spPr>
        <a:xfrm rot="5400000">
          <a:off x="5157740" y="1526791"/>
          <a:ext cx="1310735" cy="5471160"/>
        </a:xfrm>
        <a:prstGeom prst="round2Same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Provide clarity to requirements and promote electronic solutions to support policies</a:t>
          </a:r>
          <a:endParaRPr lang="en-US" sz="2400" kern="1200" dirty="0">
            <a:latin typeface="Arial" panose="020B0604020202020204" pitchFamily="34" charset="0"/>
            <a:cs typeface="Arial" panose="020B0604020202020204" pitchFamily="34" charset="0"/>
          </a:endParaRPr>
        </a:p>
      </dsp:txBody>
      <dsp:txXfrm rot="-5400000">
        <a:off x="3077528" y="3670989"/>
        <a:ext cx="5407175" cy="1182765"/>
      </dsp:txXfrm>
    </dsp:sp>
    <dsp:sp modelId="{E095A906-6753-4BBD-8A07-BC536555AE18}">
      <dsp:nvSpPr>
        <dsp:cNvPr id="0" name=""/>
        <dsp:cNvSpPr/>
      </dsp:nvSpPr>
      <dsp:spPr>
        <a:xfrm>
          <a:off x="0" y="3443162"/>
          <a:ext cx="3077527" cy="1638419"/>
        </a:xfrm>
        <a:prstGeom prst="roundRect">
          <a:avLst/>
        </a:prstGeom>
        <a:solidFill>
          <a:schemeClr val="accent2"/>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b="1" kern="1200" dirty="0" smtClean="0">
              <a:latin typeface="Arial" panose="020B0604020202020204" pitchFamily="34" charset="0"/>
              <a:cs typeface="Arial" panose="020B0604020202020204" pitchFamily="34" charset="0"/>
            </a:rPr>
            <a:t>#6-Promote Efficient Management of OPTN</a:t>
          </a:r>
          <a:endParaRPr lang="en-US" sz="2800" b="1" kern="1200" dirty="0">
            <a:latin typeface="Arial" panose="020B0604020202020204" pitchFamily="34" charset="0"/>
            <a:cs typeface="Arial" panose="020B0604020202020204" pitchFamily="34" charset="0"/>
          </a:endParaRPr>
        </a:p>
      </dsp:txBody>
      <dsp:txXfrm>
        <a:off x="79981" y="3523143"/>
        <a:ext cx="2917565" cy="1478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083628" cy="1285406"/>
      </dsp:txXfrm>
    </dsp:sp>
    <dsp:sp modelId="{61BBD1D9-C9D7-41CB-B9D0-28A16CBCAB48}">
      <dsp:nvSpPr>
        <dsp:cNvPr id="0" name=""/>
        <dsp:cNvSpPr/>
      </dsp:nvSpPr>
      <dsp:spPr>
        <a:xfrm>
          <a:off x="2202133" y="5837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Policy</a:t>
          </a:r>
        </a:p>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Programming</a:t>
          </a:r>
        </a:p>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Professional Education</a:t>
          </a:r>
          <a:endParaRPr lang="en-US" sz="2000" kern="1200" dirty="0">
            <a:solidFill>
              <a:schemeClr val="tx1"/>
            </a:solidFill>
            <a:latin typeface="Arial" panose="020B0604020202020204" pitchFamily="34" charset="0"/>
            <a:cs typeface="Arial" panose="020B0604020202020204" pitchFamily="34" charset="0"/>
          </a:endParaRPr>
        </a:p>
      </dsp:txBody>
      <dsp:txXfrm>
        <a:off x="2202133" y="58370"/>
        <a:ext cx="6201746" cy="1167410"/>
      </dsp:txXfrm>
    </dsp:sp>
    <dsp:sp modelId="{151C5AA3-6813-4CAD-A994-5131D6BBE9AD}">
      <dsp:nvSpPr>
        <dsp:cNvPr id="0" name=""/>
        <dsp:cNvSpPr/>
      </dsp:nvSpPr>
      <dsp:spPr>
        <a:xfrm>
          <a:off x="2083628" y="1225780"/>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285406"/>
        <a:ext cx="2083628" cy="1285406"/>
      </dsp:txXfrm>
    </dsp:sp>
    <dsp:sp modelId="{A25D3FC2-CC95-4E66-9F45-8730BC74FE22}">
      <dsp:nvSpPr>
        <dsp:cNvPr id="0" name=""/>
        <dsp:cNvSpPr/>
      </dsp:nvSpPr>
      <dsp:spPr>
        <a:xfrm>
          <a:off x="2202133" y="1343777"/>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i="1" kern="1200" dirty="0" smtClean="0">
              <a:solidFill>
                <a:schemeClr val="tx1"/>
              </a:solidFill>
              <a:latin typeface="Arial" panose="020B0604020202020204" pitchFamily="34" charset="0"/>
              <a:cs typeface="Arial" panose="020B0604020202020204" pitchFamily="34" charset="0"/>
            </a:rPr>
            <a:t>All donors and candidates</a:t>
          </a:r>
          <a:endParaRPr lang="en-US" sz="2000" i="1" kern="1200" dirty="0">
            <a:solidFill>
              <a:schemeClr val="tx1"/>
            </a:solidFill>
            <a:latin typeface="Arial" panose="020B0604020202020204" pitchFamily="34" charset="0"/>
            <a:cs typeface="Arial" panose="020B0604020202020204" pitchFamily="34" charset="0"/>
          </a:endParaRPr>
        </a:p>
      </dsp:txBody>
      <dsp:txXfrm>
        <a:off x="2202133" y="1343777"/>
        <a:ext cx="6201746" cy="1167410"/>
      </dsp:txXfrm>
    </dsp:sp>
    <dsp:sp modelId="{7CA78E68-D3BD-4481-A6E9-F5B1FE2EC337}">
      <dsp:nvSpPr>
        <dsp:cNvPr id="0" name=""/>
        <dsp:cNvSpPr/>
      </dsp:nvSpPr>
      <dsp:spPr>
        <a:xfrm>
          <a:off x="2083628" y="2511187"/>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2570813"/>
        <a:ext cx="2083628" cy="1285406"/>
      </dsp:txXfrm>
    </dsp:sp>
    <dsp:sp modelId="{EE9F9188-CC40-4834-A3BE-74371158E0C7}">
      <dsp:nvSpPr>
        <dsp:cNvPr id="0" name=""/>
        <dsp:cNvSpPr/>
      </dsp:nvSpPr>
      <dsp:spPr>
        <a:xfrm>
          <a:off x="2202133" y="2629184"/>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750/10,680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02133" y="2629184"/>
        <a:ext cx="6201746" cy="1167410"/>
      </dsp:txXfrm>
    </dsp:sp>
    <dsp:sp modelId="{B0537281-4626-4971-B653-91772C9025B6}">
      <dsp:nvSpPr>
        <dsp:cNvPr id="0" name=""/>
        <dsp:cNvSpPr/>
      </dsp:nvSpPr>
      <dsp:spPr>
        <a:xfrm>
          <a:off x="2083628" y="3796594"/>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3856220"/>
        <a:ext cx="2083628" cy="1285406"/>
      </dsp:txXfrm>
    </dsp:sp>
    <dsp:sp modelId="{7A7172AA-0237-49BC-85E3-061D0C7C38A2}">
      <dsp:nvSpPr>
        <dsp:cNvPr id="0" name=""/>
        <dsp:cNvSpPr/>
      </dsp:nvSpPr>
      <dsp:spPr>
        <a:xfrm>
          <a:off x="2202133" y="391459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2,240/17,885</a:t>
          </a:r>
          <a:endParaRPr lang="en-US" sz="2000" kern="1200" dirty="0">
            <a:solidFill>
              <a:schemeClr val="tx1"/>
            </a:solidFill>
            <a:latin typeface="Arial" panose="020B0604020202020204" pitchFamily="34" charset="0"/>
            <a:cs typeface="Arial" panose="020B0604020202020204" pitchFamily="34" charset="0"/>
          </a:endParaRPr>
        </a:p>
      </dsp:txBody>
      <dsp:txXfrm>
        <a:off x="2202133" y="3914590"/>
        <a:ext cx="6201746" cy="1167410"/>
      </dsp:txXfrm>
    </dsp:sp>
    <dsp:sp modelId="{2BA77281-6C10-4B12-BF61-02C9E881358D}">
      <dsp:nvSpPr>
        <dsp:cNvPr id="0" name=""/>
        <dsp:cNvSpPr/>
      </dsp:nvSpPr>
      <dsp:spPr>
        <a:xfrm>
          <a:off x="2083628" y="5082001"/>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ECED0E-9354-4BBE-BB1C-B3BEC7F2A8E9}">
      <dsp:nvSpPr>
        <dsp:cNvPr id="0" name=""/>
        <dsp:cNvSpPr/>
      </dsp:nvSpPr>
      <dsp:spPr>
        <a:xfrm>
          <a:off x="2612571" y="0"/>
          <a:ext cx="870857" cy="747342"/>
        </a:xfrm>
        <a:prstGeom prst="trapezoid">
          <a:avLst>
            <a:gd name="adj" fmla="val 58264"/>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en-US" sz="1000" kern="1200" dirty="0" smtClean="0"/>
        </a:p>
        <a:p>
          <a:pPr lvl="0" algn="ctr" defTabSz="444500">
            <a:lnSpc>
              <a:spcPct val="90000"/>
            </a:lnSpc>
            <a:spcBef>
              <a:spcPct val="0"/>
            </a:spcBef>
            <a:spcAft>
              <a:spcPct val="35000"/>
            </a:spcAft>
          </a:pPr>
          <a:r>
            <a:rPr lang="en-US" sz="1400" kern="1200" dirty="0" smtClean="0"/>
            <a:t>Death</a:t>
          </a:r>
          <a:endParaRPr lang="en-US" sz="1400" kern="1200" dirty="0"/>
        </a:p>
      </dsp:txBody>
      <dsp:txXfrm>
        <a:off x="2612571" y="0"/>
        <a:ext cx="870857" cy="747342"/>
      </dsp:txXfrm>
    </dsp:sp>
    <dsp:sp modelId="{1AEA3A18-6DFD-4A7E-9050-EB17A1DD7B8B}">
      <dsp:nvSpPr>
        <dsp:cNvPr id="0" name=""/>
        <dsp:cNvSpPr/>
      </dsp:nvSpPr>
      <dsp:spPr>
        <a:xfrm>
          <a:off x="2177142" y="747342"/>
          <a:ext cx="1741714" cy="747342"/>
        </a:xfrm>
        <a:prstGeom prst="trapezoid">
          <a:avLst>
            <a:gd name="adj" fmla="val 58264"/>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Accidental ABO Transplant: 5</a:t>
          </a:r>
        </a:p>
      </dsp:txBody>
      <dsp:txXfrm>
        <a:off x="2481942" y="747342"/>
        <a:ext cx="1132114" cy="747342"/>
      </dsp:txXfrm>
    </dsp:sp>
    <dsp:sp modelId="{7E17C31C-AE34-4B2C-8111-D065F6F02562}">
      <dsp:nvSpPr>
        <dsp:cNvPr id="0" name=""/>
        <dsp:cNvSpPr/>
      </dsp:nvSpPr>
      <dsp:spPr>
        <a:xfrm>
          <a:off x="1763111" y="1494684"/>
          <a:ext cx="2569777" cy="747342"/>
        </a:xfrm>
        <a:prstGeom prst="trapezoid">
          <a:avLst>
            <a:gd name="adj" fmla="val 58264"/>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Wrong Organ Arrived</a:t>
          </a:r>
        </a:p>
        <a:p>
          <a:pPr lvl="0" algn="ctr" defTabSz="622300">
            <a:lnSpc>
              <a:spcPct val="90000"/>
            </a:lnSpc>
            <a:spcBef>
              <a:spcPct val="0"/>
            </a:spcBef>
            <a:spcAft>
              <a:spcPct val="35000"/>
            </a:spcAft>
          </a:pPr>
          <a:r>
            <a:rPr lang="en-US" sz="1400" kern="1200" dirty="0" smtClean="0"/>
            <a:t>Wrong Organ/Wrong Patient: 9</a:t>
          </a:r>
          <a:endParaRPr lang="en-US" sz="1400" kern="1200" dirty="0"/>
        </a:p>
      </dsp:txBody>
      <dsp:txXfrm>
        <a:off x="2212822" y="1494684"/>
        <a:ext cx="1670355" cy="747342"/>
      </dsp:txXfrm>
    </dsp:sp>
    <dsp:sp modelId="{5A1BBB47-E5AA-4191-8193-AA04415F941C}">
      <dsp:nvSpPr>
        <dsp:cNvPr id="0" name=""/>
        <dsp:cNvSpPr/>
      </dsp:nvSpPr>
      <dsp:spPr>
        <a:xfrm>
          <a:off x="1306285" y="2242027"/>
          <a:ext cx="3483428" cy="747342"/>
        </a:xfrm>
        <a:prstGeom prst="trapezoid">
          <a:avLst>
            <a:gd name="adj" fmla="val 58264"/>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Not On Match Run: 240</a:t>
          </a:r>
          <a:endParaRPr lang="en-US" sz="1600" kern="1200" dirty="0"/>
        </a:p>
      </dsp:txBody>
      <dsp:txXfrm>
        <a:off x="1915885" y="2242027"/>
        <a:ext cx="2264228" cy="747342"/>
      </dsp:txXfrm>
    </dsp:sp>
    <dsp:sp modelId="{A85BF4D5-BBBA-4F10-80BD-527E95B375AD}">
      <dsp:nvSpPr>
        <dsp:cNvPr id="0" name=""/>
        <dsp:cNvSpPr/>
      </dsp:nvSpPr>
      <dsp:spPr>
        <a:xfrm>
          <a:off x="870857" y="2989369"/>
          <a:ext cx="4354285" cy="747342"/>
        </a:xfrm>
        <a:prstGeom prst="trapezoid">
          <a:avLst>
            <a:gd name="adj" fmla="val 58264"/>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Data entry issues: 9</a:t>
          </a:r>
        </a:p>
        <a:p>
          <a:pPr lvl="0" algn="ctr" defTabSz="622300">
            <a:lnSpc>
              <a:spcPct val="90000"/>
            </a:lnSpc>
            <a:spcBef>
              <a:spcPct val="0"/>
            </a:spcBef>
            <a:spcAft>
              <a:spcPct val="35000"/>
            </a:spcAft>
          </a:pPr>
          <a:r>
            <a:rPr lang="en-US" sz="1400" kern="1200" dirty="0" smtClean="0"/>
            <a:t>ABO Testing issues: 9 </a:t>
          </a:r>
        </a:p>
        <a:p>
          <a:pPr lvl="0" algn="ctr" defTabSz="622300">
            <a:lnSpc>
              <a:spcPct val="90000"/>
            </a:lnSpc>
            <a:spcBef>
              <a:spcPct val="0"/>
            </a:spcBef>
            <a:spcAft>
              <a:spcPct val="35000"/>
            </a:spcAft>
          </a:pPr>
          <a:r>
            <a:rPr lang="en-US" sz="1400" kern="1200" dirty="0" smtClean="0"/>
            <a:t>Communication issues: 8</a:t>
          </a:r>
          <a:endParaRPr lang="en-US" sz="1400" kern="1200" dirty="0"/>
        </a:p>
      </dsp:txBody>
      <dsp:txXfrm>
        <a:off x="1632857" y="2989369"/>
        <a:ext cx="2830285" cy="747342"/>
      </dsp:txXfrm>
    </dsp:sp>
    <dsp:sp modelId="{D7D25A51-8BDC-489C-954F-DF4FD21C1C96}">
      <dsp:nvSpPr>
        <dsp:cNvPr id="0" name=""/>
        <dsp:cNvSpPr/>
      </dsp:nvSpPr>
      <dsp:spPr>
        <a:xfrm>
          <a:off x="435428" y="3736712"/>
          <a:ext cx="5225142" cy="747342"/>
        </a:xfrm>
        <a:prstGeom prst="trapezoid">
          <a:avLst>
            <a:gd name="adj" fmla="val 58264"/>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Labeling errors: 63</a:t>
          </a:r>
        </a:p>
      </dsp:txBody>
      <dsp:txXfrm>
        <a:off x="1349828" y="3736712"/>
        <a:ext cx="3396342" cy="747342"/>
      </dsp:txXfrm>
    </dsp:sp>
    <dsp:sp modelId="{199AE227-AFE9-49D3-9D72-A4D502FB7089}">
      <dsp:nvSpPr>
        <dsp:cNvPr id="0" name=""/>
        <dsp:cNvSpPr/>
      </dsp:nvSpPr>
      <dsp:spPr>
        <a:xfrm>
          <a:off x="0" y="4484054"/>
          <a:ext cx="6096000" cy="747342"/>
        </a:xfrm>
        <a:prstGeom prst="trapezoid">
          <a:avLst>
            <a:gd name="adj" fmla="val 58264"/>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Changes to ABO data: 329</a:t>
          </a:r>
          <a:endParaRPr lang="en-US" sz="1800" kern="1200" dirty="0"/>
        </a:p>
      </dsp:txBody>
      <dsp:txXfrm>
        <a:off x="1066799" y="4484054"/>
        <a:ext cx="3962400" cy="7473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9BF17-9EA9-4997-B839-B481C4E9EBB5}">
      <dsp:nvSpPr>
        <dsp:cNvPr id="0" name=""/>
        <dsp:cNvSpPr/>
      </dsp:nvSpPr>
      <dsp:spPr>
        <a:xfrm>
          <a:off x="1043" y="0"/>
          <a:ext cx="2713206" cy="440531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Deceased Donor</a:t>
          </a:r>
          <a:endParaRPr lang="en-US" sz="3700" kern="1200" dirty="0"/>
        </a:p>
      </dsp:txBody>
      <dsp:txXfrm>
        <a:off x="1043" y="0"/>
        <a:ext cx="2713206" cy="1321593"/>
      </dsp:txXfrm>
    </dsp:sp>
    <dsp:sp modelId="{29BF4472-95AF-4759-8B1E-974E45AAB4FC}">
      <dsp:nvSpPr>
        <dsp:cNvPr id="0" name=""/>
        <dsp:cNvSpPr/>
      </dsp:nvSpPr>
      <dsp:spPr>
        <a:xfrm>
          <a:off x="272364" y="1322884"/>
          <a:ext cx="2170565" cy="1328262"/>
        </a:xfrm>
        <a:prstGeom prst="roundRect">
          <a:avLst>
            <a:gd name="adj" fmla="val 10000"/>
          </a:avLst>
        </a:prstGeom>
        <a:solidFill>
          <a:schemeClr val="tx2">
            <a:lumMod val="40000"/>
            <a:lumOff val="6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lvl="0" algn="ctr" defTabSz="1200150">
            <a:lnSpc>
              <a:spcPct val="90000"/>
            </a:lnSpc>
            <a:spcBef>
              <a:spcPct val="0"/>
            </a:spcBef>
            <a:spcAft>
              <a:spcPct val="35000"/>
            </a:spcAft>
          </a:pPr>
          <a:r>
            <a:rPr lang="en-US" sz="2700" kern="1200" dirty="0" smtClean="0"/>
            <a:t>2 Blood types on separate occasions</a:t>
          </a:r>
          <a:endParaRPr lang="en-US" sz="2700" kern="1200" dirty="0"/>
        </a:p>
      </dsp:txBody>
      <dsp:txXfrm>
        <a:off x="311267" y="1361787"/>
        <a:ext cx="2092759" cy="1250456"/>
      </dsp:txXfrm>
    </dsp:sp>
    <dsp:sp modelId="{2C651ABE-CC23-463B-B78C-AD6BB299BD74}">
      <dsp:nvSpPr>
        <dsp:cNvPr id="0" name=""/>
        <dsp:cNvSpPr/>
      </dsp:nvSpPr>
      <dsp:spPr>
        <a:xfrm>
          <a:off x="272364" y="2855494"/>
          <a:ext cx="2170565" cy="1328262"/>
        </a:xfrm>
        <a:prstGeom prst="roundRect">
          <a:avLst>
            <a:gd name="adj" fmla="val 10000"/>
          </a:avLst>
        </a:prstGeom>
        <a:solidFill>
          <a:schemeClr val="accent2">
            <a:lumMod val="60000"/>
            <a:lumOff val="4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lvl="0" algn="ctr" defTabSz="1200150">
            <a:lnSpc>
              <a:spcPct val="90000"/>
            </a:lnSpc>
            <a:spcBef>
              <a:spcPct val="0"/>
            </a:spcBef>
            <a:spcAft>
              <a:spcPct val="35000"/>
            </a:spcAft>
          </a:pPr>
          <a:r>
            <a:rPr lang="en-US" sz="2700" kern="1200" dirty="0" smtClean="0"/>
            <a:t>2 Blood types on separate occasions</a:t>
          </a:r>
          <a:endParaRPr lang="en-US" sz="2700" kern="1200" dirty="0"/>
        </a:p>
      </dsp:txBody>
      <dsp:txXfrm>
        <a:off x="311267" y="2894397"/>
        <a:ext cx="2092759" cy="1250456"/>
      </dsp:txXfrm>
    </dsp:sp>
    <dsp:sp modelId="{8937C0A3-8E77-474D-A54D-8DBA9338DB52}">
      <dsp:nvSpPr>
        <dsp:cNvPr id="0" name=""/>
        <dsp:cNvSpPr/>
      </dsp:nvSpPr>
      <dsp:spPr>
        <a:xfrm>
          <a:off x="2917740" y="0"/>
          <a:ext cx="2713206" cy="440531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Living Donor</a:t>
          </a:r>
          <a:endParaRPr lang="en-US" sz="3700" kern="1200" dirty="0"/>
        </a:p>
      </dsp:txBody>
      <dsp:txXfrm>
        <a:off x="2917740" y="0"/>
        <a:ext cx="2713206" cy="1321593"/>
      </dsp:txXfrm>
    </dsp:sp>
    <dsp:sp modelId="{6569512B-F715-4FC2-80C8-6DC7CD2BA052}">
      <dsp:nvSpPr>
        <dsp:cNvPr id="0" name=""/>
        <dsp:cNvSpPr/>
      </dsp:nvSpPr>
      <dsp:spPr>
        <a:xfrm>
          <a:off x="3189061" y="1322884"/>
          <a:ext cx="2170565" cy="1328262"/>
        </a:xfrm>
        <a:prstGeom prst="roundRect">
          <a:avLst>
            <a:gd name="adj" fmla="val 10000"/>
          </a:avLst>
        </a:prstGeom>
        <a:solidFill>
          <a:schemeClr val="tx2">
            <a:lumMod val="40000"/>
            <a:lumOff val="6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lvl="0" algn="ctr" defTabSz="1200150">
            <a:lnSpc>
              <a:spcPct val="90000"/>
            </a:lnSpc>
            <a:spcBef>
              <a:spcPct val="0"/>
            </a:spcBef>
            <a:spcAft>
              <a:spcPct val="35000"/>
            </a:spcAft>
          </a:pPr>
          <a:r>
            <a:rPr lang="en-US" sz="2700" kern="1200" dirty="0" smtClean="0"/>
            <a:t>2 Blood types on separate occasions </a:t>
          </a:r>
          <a:endParaRPr lang="en-US" sz="2700" kern="1200" dirty="0"/>
        </a:p>
      </dsp:txBody>
      <dsp:txXfrm>
        <a:off x="3227964" y="1361787"/>
        <a:ext cx="2092759" cy="1250456"/>
      </dsp:txXfrm>
    </dsp:sp>
    <dsp:sp modelId="{4664392C-D042-4A58-B0AB-AF08369FF107}">
      <dsp:nvSpPr>
        <dsp:cNvPr id="0" name=""/>
        <dsp:cNvSpPr/>
      </dsp:nvSpPr>
      <dsp:spPr>
        <a:xfrm>
          <a:off x="3189061" y="2855494"/>
          <a:ext cx="2170565" cy="1328262"/>
        </a:xfrm>
        <a:prstGeom prst="roundRect">
          <a:avLst>
            <a:gd name="adj" fmla="val 10000"/>
          </a:avLst>
        </a:prstGeom>
        <a:solidFill>
          <a:schemeClr val="accent2">
            <a:lumMod val="60000"/>
            <a:lumOff val="4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lvl="0" algn="ctr" defTabSz="1200150">
            <a:lnSpc>
              <a:spcPct val="90000"/>
            </a:lnSpc>
            <a:spcBef>
              <a:spcPct val="0"/>
            </a:spcBef>
            <a:spcAft>
              <a:spcPct val="35000"/>
            </a:spcAft>
          </a:pPr>
          <a:r>
            <a:rPr lang="en-US" sz="2700" kern="1200" dirty="0" smtClean="0"/>
            <a:t>Blood type must be done not specific</a:t>
          </a:r>
          <a:endParaRPr lang="en-US" sz="2700" kern="1200" dirty="0"/>
        </a:p>
      </dsp:txBody>
      <dsp:txXfrm>
        <a:off x="3227964" y="2894397"/>
        <a:ext cx="2092759" cy="1250456"/>
      </dsp:txXfrm>
    </dsp:sp>
    <dsp:sp modelId="{7E101220-A580-49C4-B5D0-97E07CB0CD30}">
      <dsp:nvSpPr>
        <dsp:cNvPr id="0" name=""/>
        <dsp:cNvSpPr/>
      </dsp:nvSpPr>
      <dsp:spPr>
        <a:xfrm>
          <a:off x="5834437" y="0"/>
          <a:ext cx="2713206" cy="440531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Candidate</a:t>
          </a:r>
          <a:endParaRPr lang="en-US" sz="3700" kern="1200" dirty="0"/>
        </a:p>
      </dsp:txBody>
      <dsp:txXfrm>
        <a:off x="5834437" y="0"/>
        <a:ext cx="2713206" cy="1321593"/>
      </dsp:txXfrm>
    </dsp:sp>
    <dsp:sp modelId="{3D6842BD-2712-4C2D-9A59-AAF86D8EEF9A}">
      <dsp:nvSpPr>
        <dsp:cNvPr id="0" name=""/>
        <dsp:cNvSpPr/>
      </dsp:nvSpPr>
      <dsp:spPr>
        <a:xfrm>
          <a:off x="6105758" y="1322884"/>
          <a:ext cx="2170565" cy="1328262"/>
        </a:xfrm>
        <a:prstGeom prst="roundRect">
          <a:avLst>
            <a:gd name="adj" fmla="val 10000"/>
          </a:avLst>
        </a:prstGeom>
        <a:solidFill>
          <a:schemeClr val="tx2">
            <a:lumMod val="40000"/>
            <a:lumOff val="6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lvl="0" algn="ctr" defTabSz="1200150">
            <a:lnSpc>
              <a:spcPct val="90000"/>
            </a:lnSpc>
            <a:spcBef>
              <a:spcPct val="0"/>
            </a:spcBef>
            <a:spcAft>
              <a:spcPct val="35000"/>
            </a:spcAft>
          </a:pPr>
          <a:r>
            <a:rPr lang="en-US" sz="2700" kern="1200" dirty="0" smtClean="0"/>
            <a:t>2 Blood types on separate occasions</a:t>
          </a:r>
          <a:endParaRPr lang="en-US" sz="2700" kern="1200" dirty="0"/>
        </a:p>
      </dsp:txBody>
      <dsp:txXfrm>
        <a:off x="6144661" y="1361787"/>
        <a:ext cx="2092759" cy="1250456"/>
      </dsp:txXfrm>
    </dsp:sp>
    <dsp:sp modelId="{4AB7F56B-AAE2-45CD-A60E-40A3CE57871C}">
      <dsp:nvSpPr>
        <dsp:cNvPr id="0" name=""/>
        <dsp:cNvSpPr/>
      </dsp:nvSpPr>
      <dsp:spPr>
        <a:xfrm>
          <a:off x="6105758" y="2855494"/>
          <a:ext cx="2170565" cy="1328262"/>
        </a:xfrm>
        <a:prstGeom prst="roundRect">
          <a:avLst>
            <a:gd name="adj" fmla="val 10000"/>
          </a:avLst>
        </a:prstGeom>
        <a:solidFill>
          <a:schemeClr val="accent2">
            <a:lumMod val="60000"/>
            <a:lumOff val="4000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51435" rIns="68580" bIns="51435" numCol="1" spcCol="1270" anchor="ctr" anchorCtr="0">
          <a:noAutofit/>
        </a:bodyPr>
        <a:lstStyle/>
        <a:p>
          <a:pPr lvl="0" algn="ctr" defTabSz="1200150">
            <a:lnSpc>
              <a:spcPct val="90000"/>
            </a:lnSpc>
            <a:spcBef>
              <a:spcPct val="0"/>
            </a:spcBef>
            <a:spcAft>
              <a:spcPct val="35000"/>
            </a:spcAft>
          </a:pPr>
          <a:r>
            <a:rPr lang="en-US" sz="2700" kern="1200" dirty="0" smtClean="0"/>
            <a:t>Blood type must be done not specific</a:t>
          </a:r>
          <a:endParaRPr lang="en-US" sz="2700" kern="1200" dirty="0"/>
        </a:p>
      </dsp:txBody>
      <dsp:txXfrm>
        <a:off x="6144661" y="2894397"/>
        <a:ext cx="2092759" cy="12504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1DA4D-C652-49D5-B597-E43DD8AE650D}">
      <dsp:nvSpPr>
        <dsp:cNvPr id="0" name=""/>
        <dsp:cNvSpPr/>
      </dsp:nvSpPr>
      <dsp:spPr>
        <a:xfrm>
          <a:off x="147959" y="1696"/>
          <a:ext cx="1350000" cy="111978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t>Deceased Donor</a:t>
          </a:r>
          <a:endParaRPr lang="en-US" sz="2400" b="1" kern="1200" dirty="0"/>
        </a:p>
      </dsp:txBody>
      <dsp:txXfrm>
        <a:off x="147959" y="1696"/>
        <a:ext cx="1350000" cy="1119782"/>
      </dsp:txXfrm>
    </dsp:sp>
    <dsp:sp modelId="{22535318-309D-4F8C-9DAD-2876B80D1EA1}">
      <dsp:nvSpPr>
        <dsp:cNvPr id="0" name=""/>
        <dsp:cNvSpPr/>
      </dsp:nvSpPr>
      <dsp:spPr>
        <a:xfrm>
          <a:off x="127823" y="1177468"/>
          <a:ext cx="1390272" cy="111978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t>Living Donor</a:t>
          </a:r>
          <a:endParaRPr lang="en-US" sz="2400" b="1" kern="1200" dirty="0"/>
        </a:p>
      </dsp:txBody>
      <dsp:txXfrm>
        <a:off x="127823" y="1177468"/>
        <a:ext cx="1390272" cy="1119782"/>
      </dsp:txXfrm>
    </dsp:sp>
    <dsp:sp modelId="{47387126-4270-4200-B2E9-79EA74BD1022}">
      <dsp:nvSpPr>
        <dsp:cNvPr id="0" name=""/>
        <dsp:cNvSpPr/>
      </dsp:nvSpPr>
      <dsp:spPr>
        <a:xfrm>
          <a:off x="114209" y="2353240"/>
          <a:ext cx="1417500" cy="1119782"/>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t>Candidate</a:t>
          </a:r>
          <a:endParaRPr lang="en-US" sz="2400" b="1" kern="1200" dirty="0"/>
        </a:p>
      </dsp:txBody>
      <dsp:txXfrm>
        <a:off x="114209" y="2353240"/>
        <a:ext cx="1417500" cy="11197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C1DA4D-C652-49D5-B597-E43DD8AE650D}">
      <dsp:nvSpPr>
        <dsp:cNvPr id="0" name=""/>
        <dsp:cNvSpPr/>
      </dsp:nvSpPr>
      <dsp:spPr>
        <a:xfrm>
          <a:off x="147959" y="1794"/>
          <a:ext cx="1350000" cy="1611594"/>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t>Deceased Donor</a:t>
          </a:r>
          <a:endParaRPr lang="en-US" sz="2400" b="1" kern="1200" dirty="0"/>
        </a:p>
      </dsp:txBody>
      <dsp:txXfrm>
        <a:off x="147959" y="1794"/>
        <a:ext cx="1350000" cy="1611594"/>
      </dsp:txXfrm>
    </dsp:sp>
    <dsp:sp modelId="{22535318-309D-4F8C-9DAD-2876B80D1EA1}">
      <dsp:nvSpPr>
        <dsp:cNvPr id="0" name=""/>
        <dsp:cNvSpPr/>
      </dsp:nvSpPr>
      <dsp:spPr>
        <a:xfrm>
          <a:off x="127823" y="1693969"/>
          <a:ext cx="1390272" cy="1611594"/>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t>Living Donor</a:t>
          </a:r>
          <a:endParaRPr lang="en-US" sz="2400" b="1" kern="1200" dirty="0"/>
        </a:p>
      </dsp:txBody>
      <dsp:txXfrm>
        <a:off x="127823" y="1693969"/>
        <a:ext cx="1390272" cy="1611594"/>
      </dsp:txXfrm>
    </dsp:sp>
    <dsp:sp modelId="{47387126-4270-4200-B2E9-79EA74BD1022}">
      <dsp:nvSpPr>
        <dsp:cNvPr id="0" name=""/>
        <dsp:cNvSpPr/>
      </dsp:nvSpPr>
      <dsp:spPr>
        <a:xfrm>
          <a:off x="124189" y="3387938"/>
          <a:ext cx="1417500" cy="1260718"/>
        </a:xfrm>
        <a:prstGeom prst="rect">
          <a:avLst/>
        </a:prstGeom>
        <a:solidFill>
          <a:schemeClr val="accent1">
            <a:hueOff val="0"/>
            <a:satOff val="0"/>
            <a:lumOff val="0"/>
            <a:alphaOff val="0"/>
          </a:schemeClr>
        </a:solidFill>
        <a:ln w="285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kern="1200" dirty="0" smtClean="0"/>
            <a:t>Candidate</a:t>
          </a:r>
          <a:endParaRPr lang="en-US" sz="2400" b="1" kern="1200" dirty="0"/>
        </a:p>
      </dsp:txBody>
      <dsp:txXfrm>
        <a:off x="124189" y="3387938"/>
        <a:ext cx="1417500" cy="126071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D2826E-EC4D-47BA-AE6C-DEF9751FF1A2}">
      <dsp:nvSpPr>
        <dsp:cNvPr id="0" name=""/>
        <dsp:cNvSpPr/>
      </dsp:nvSpPr>
      <dsp:spPr>
        <a:xfrm>
          <a:off x="41" y="69368"/>
          <a:ext cx="3994675" cy="931400"/>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b="1" kern="1200" dirty="0" smtClean="0">
              <a:latin typeface="Arial" panose="020B0604020202020204" pitchFamily="34" charset="0"/>
              <a:cs typeface="Arial" panose="020B0604020202020204" pitchFamily="34" charset="0"/>
            </a:rPr>
            <a:t>Liver ABOi Registrations</a:t>
          </a:r>
          <a:endParaRPr lang="en-US" sz="2700" b="1" kern="1200" dirty="0">
            <a:latin typeface="Arial" panose="020B0604020202020204" pitchFamily="34" charset="0"/>
            <a:cs typeface="Arial" panose="020B0604020202020204" pitchFamily="34" charset="0"/>
          </a:endParaRPr>
        </a:p>
      </dsp:txBody>
      <dsp:txXfrm>
        <a:off x="41" y="69368"/>
        <a:ext cx="3994675" cy="931400"/>
      </dsp:txXfrm>
    </dsp:sp>
    <dsp:sp modelId="{48DDD9D7-283D-4261-8625-D7F9EDEE5DC5}">
      <dsp:nvSpPr>
        <dsp:cNvPr id="0" name=""/>
        <dsp:cNvSpPr/>
      </dsp:nvSpPr>
      <dsp:spPr>
        <a:xfrm>
          <a:off x="41" y="1000769"/>
          <a:ext cx="3994675" cy="3335174"/>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Add warning</a:t>
          </a:r>
          <a:endParaRPr lang="en-US" sz="2700" kern="1200" dirty="0">
            <a:latin typeface="Arial" panose="020B0604020202020204" pitchFamily="34" charset="0"/>
            <a:cs typeface="Arial" panose="020B0604020202020204" pitchFamily="34" charset="0"/>
          </a:endParaRPr>
        </a:p>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Address FMEA #3</a:t>
          </a:r>
          <a:endParaRPr lang="en-US" sz="2700" kern="1200" dirty="0">
            <a:latin typeface="Arial" panose="020B0604020202020204" pitchFamily="34" charset="0"/>
            <a:cs typeface="Arial" panose="020B0604020202020204" pitchFamily="34" charset="0"/>
          </a:endParaRPr>
        </a:p>
      </dsp:txBody>
      <dsp:txXfrm>
        <a:off x="41" y="1000769"/>
        <a:ext cx="3994675" cy="3335174"/>
      </dsp:txXfrm>
    </dsp:sp>
    <dsp:sp modelId="{33268870-BAF7-48EB-A8EA-C16E2092F274}">
      <dsp:nvSpPr>
        <dsp:cNvPr id="0" name=""/>
        <dsp:cNvSpPr/>
      </dsp:nvSpPr>
      <dsp:spPr>
        <a:xfrm>
          <a:off x="4553971" y="69368"/>
          <a:ext cx="3994675" cy="931400"/>
        </a:xfrm>
        <a:prstGeom prst="rect">
          <a:avLst/>
        </a:prstGeom>
        <a:solidFill>
          <a:schemeClr val="accent1">
            <a:hueOff val="0"/>
            <a:satOff val="0"/>
            <a:lumOff val="0"/>
            <a:alphaOff val="0"/>
          </a:schemeClr>
        </a:solidFill>
        <a:ln w="285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a:lnSpc>
              <a:spcPct val="90000"/>
            </a:lnSpc>
            <a:spcBef>
              <a:spcPct val="0"/>
            </a:spcBef>
            <a:spcAft>
              <a:spcPct val="35000"/>
            </a:spcAft>
          </a:pPr>
          <a:r>
            <a:rPr lang="en-US" sz="2700" b="1" kern="1200" dirty="0" smtClean="0">
              <a:latin typeface="Arial" panose="020B0604020202020204" pitchFamily="34" charset="0"/>
              <a:cs typeface="Arial" panose="020B0604020202020204" pitchFamily="34" charset="0"/>
            </a:rPr>
            <a:t>Match Run</a:t>
          </a:r>
          <a:endParaRPr lang="en-US" sz="2700" b="1" kern="1200" dirty="0">
            <a:latin typeface="Arial" panose="020B0604020202020204" pitchFamily="34" charset="0"/>
            <a:cs typeface="Arial" panose="020B0604020202020204" pitchFamily="34" charset="0"/>
          </a:endParaRPr>
        </a:p>
      </dsp:txBody>
      <dsp:txXfrm>
        <a:off x="4553971" y="69368"/>
        <a:ext cx="3994675" cy="931400"/>
      </dsp:txXfrm>
    </dsp:sp>
    <dsp:sp modelId="{14DCE182-9CA4-465B-A553-FD15E90E8E2F}">
      <dsp:nvSpPr>
        <dsp:cNvPr id="0" name=""/>
        <dsp:cNvSpPr/>
      </dsp:nvSpPr>
      <dsp:spPr>
        <a:xfrm>
          <a:off x="4553971" y="1000769"/>
          <a:ext cx="3994675" cy="3335174"/>
        </a:xfrm>
        <a:prstGeom prst="rect">
          <a:avLst/>
        </a:prstGeom>
        <a:solidFill>
          <a:schemeClr val="accent1">
            <a:alpha val="90000"/>
            <a:tint val="40000"/>
            <a:hueOff val="0"/>
            <a:satOff val="0"/>
            <a:lumOff val="0"/>
            <a:alphaOff val="0"/>
          </a:schemeClr>
        </a:solidFill>
        <a:ln w="285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Add candidate blood type on view</a:t>
          </a:r>
          <a:endParaRPr lang="en-US" sz="2700" kern="1200" dirty="0">
            <a:latin typeface="Arial" panose="020B0604020202020204" pitchFamily="34" charset="0"/>
            <a:cs typeface="Arial" panose="020B0604020202020204" pitchFamily="34" charset="0"/>
          </a:endParaRPr>
        </a:p>
        <a:p>
          <a:pPr marL="228600" lvl="1" indent="-228600" algn="l" defTabSz="1200150">
            <a:lnSpc>
              <a:spcPct val="90000"/>
            </a:lnSpc>
            <a:spcBef>
              <a:spcPct val="0"/>
            </a:spcBef>
            <a:spcAft>
              <a:spcPct val="15000"/>
            </a:spcAft>
            <a:buChar char="••"/>
          </a:pPr>
          <a:r>
            <a:rPr lang="en-US" sz="2700" kern="1200" dirty="0" smtClean="0">
              <a:latin typeface="Arial" panose="020B0604020202020204" pitchFamily="34" charset="0"/>
              <a:cs typeface="Arial" panose="020B0604020202020204" pitchFamily="34" charset="0"/>
            </a:rPr>
            <a:t>Highlight ABO compatibility status with symbol </a:t>
          </a:r>
          <a:r>
            <a:rPr lang="en-US" sz="2700" kern="1200" baseline="0" dirty="0" smtClean="0">
              <a:solidFill>
                <a:srgbClr val="FFFF00"/>
              </a:solidFill>
              <a:latin typeface="Arial" panose="020B0604020202020204" pitchFamily="34" charset="0"/>
              <a:cs typeface="Arial" panose="020B0604020202020204" pitchFamily="34" charset="0"/>
            </a:rPr>
            <a:t>!</a:t>
          </a:r>
          <a:r>
            <a:rPr lang="en-US" sz="2700" kern="1200" baseline="0" dirty="0" smtClean="0">
              <a:latin typeface="Arial" panose="020B0604020202020204" pitchFamily="34" charset="0"/>
              <a:cs typeface="Arial" panose="020B0604020202020204" pitchFamily="34" charset="0"/>
            </a:rPr>
            <a:t> </a:t>
          </a:r>
          <a:r>
            <a:rPr lang="en-US" sz="2700" b="1" kern="1200" baseline="0" dirty="0" smtClean="0">
              <a:solidFill>
                <a:srgbClr val="FF0000"/>
              </a:solidFill>
              <a:latin typeface="Arial" panose="020B0604020202020204" pitchFamily="34" charset="0"/>
              <a:cs typeface="Arial" panose="020B0604020202020204" pitchFamily="34" charset="0"/>
            </a:rPr>
            <a:t>!</a:t>
          </a:r>
          <a:endParaRPr lang="en-US" sz="2700" b="1" kern="1200" baseline="0" dirty="0">
            <a:solidFill>
              <a:srgbClr val="FF0000"/>
            </a:solidFill>
            <a:latin typeface="Arial" panose="020B0604020202020204" pitchFamily="34" charset="0"/>
            <a:cs typeface="Arial" panose="020B0604020202020204" pitchFamily="34" charset="0"/>
          </a:endParaRPr>
        </a:p>
        <a:p>
          <a:pPr marL="228600" lvl="1" indent="-228600" algn="l" defTabSz="1200150">
            <a:lnSpc>
              <a:spcPct val="90000"/>
            </a:lnSpc>
            <a:spcBef>
              <a:spcPct val="0"/>
            </a:spcBef>
            <a:spcAft>
              <a:spcPct val="15000"/>
            </a:spcAft>
            <a:buChar char="••"/>
          </a:pPr>
          <a:r>
            <a:rPr lang="en-US" sz="2700" b="0" kern="1200" dirty="0" smtClean="0">
              <a:solidFill>
                <a:schemeClr val="tx1"/>
              </a:solidFill>
              <a:latin typeface="Arial" panose="020B0604020202020204" pitchFamily="34" charset="0"/>
              <a:cs typeface="Arial" panose="020B0604020202020204" pitchFamily="34" charset="0"/>
            </a:rPr>
            <a:t>Human factors tool will assist with verifications</a:t>
          </a:r>
          <a:endParaRPr lang="en-US" sz="2700" b="0" kern="1200" dirty="0">
            <a:solidFill>
              <a:schemeClr val="tx1"/>
            </a:solidFill>
            <a:latin typeface="Arial" panose="020B0604020202020204" pitchFamily="34" charset="0"/>
            <a:cs typeface="Arial" panose="020B0604020202020204" pitchFamily="34" charset="0"/>
          </a:endParaRPr>
        </a:p>
      </dsp:txBody>
      <dsp:txXfrm>
        <a:off x="4553971" y="1000769"/>
        <a:ext cx="3994675" cy="333517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6.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6C57AEBD-8EF0-4431-B9CD-227FEEF420DD}" type="datetimeFigureOut">
              <a:rPr lang="en-US"/>
              <a:pPr>
                <a:defRPr/>
              </a:pPr>
              <a:t>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0C1721B-CA6E-43C8-A538-AA3D4906C8FD}" type="slidenum">
              <a:rPr lang="en-US" altLang="en-US"/>
              <a:pPr>
                <a:defRPr/>
              </a:pPr>
              <a:t>‹#›</a:t>
            </a:fld>
            <a:endParaRPr lang="en-US" altLang="en-US"/>
          </a:p>
        </p:txBody>
      </p:sp>
    </p:spTree>
    <p:extLst>
      <p:ext uri="{BB962C8B-B14F-4D97-AF65-F5344CB8AC3E}">
        <p14:creationId xmlns:p14="http://schemas.microsoft.com/office/powerpoint/2010/main" val="31680669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OPTN requirements to prevent accidental ABO incompatible transplants have evolved over the years.  These events are rare, but the consequences are severe and devastating.</a:t>
            </a:r>
          </a:p>
          <a:p>
            <a:endParaRPr lang="en-US" dirty="0" smtClean="0"/>
          </a:p>
          <a:p>
            <a:r>
              <a:rPr lang="en-US" dirty="0" smtClean="0"/>
              <a:t>Our system contains robust checks and balances in UNet and policy, yet we have identified areas where safety gaps and risks present an opportunity to make improvements. </a:t>
            </a:r>
          </a:p>
          <a:p>
            <a:endParaRPr lang="en-US" dirty="0" smtClean="0"/>
          </a:p>
          <a:p>
            <a:r>
              <a:rPr lang="en-US" dirty="0" smtClean="0"/>
              <a:t>We have also heard from the transplant community that ABO policy can be complex and sometimes confusing.  OPTN policies sometimes differ across donation types and between candidates and donors. They do not always align with CMS. </a:t>
            </a:r>
          </a:p>
          <a:p>
            <a:endParaRPr lang="en-US" dirty="0" smtClean="0"/>
          </a:p>
          <a:p>
            <a:r>
              <a:rPr lang="en-US" dirty="0" smtClean="0"/>
              <a:t>Both the OPTN and CMS have identified ABO verification as an issue for policy compliance.</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a:t>
            </a:fld>
            <a:endParaRPr lang="en-US" altLang="en-US"/>
          </a:p>
        </p:txBody>
      </p:sp>
    </p:spTree>
    <p:extLst>
      <p:ext uri="{BB962C8B-B14F-4D97-AF65-F5344CB8AC3E}">
        <p14:creationId xmlns:p14="http://schemas.microsoft.com/office/powerpoint/2010/main" val="3421568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the existing high</a:t>
            </a:r>
            <a:r>
              <a:rPr lang="en-US" baseline="0" dirty="0" smtClean="0"/>
              <a:t> level process steps.  Numerous safety checks are already in place.  The Committee though conducted a PROACTIVE risk reduction Failure Modes and Effects Analysis (FMEA).  This process has been used since the 1950s in industries such as aviation, aerospace, and the military.  It is now widely used in health care as part of JCAHO requirements.  Our FMEA was not done in response to a single event but to look at the process proactively from A to Z; identify gaps and align better with CMS if it was the safer way to go.</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11</a:t>
            </a:fld>
            <a:endParaRPr lang="en-US" altLang="en-US"/>
          </a:p>
        </p:txBody>
      </p:sp>
    </p:spTree>
    <p:extLst>
      <p:ext uri="{BB962C8B-B14F-4D97-AF65-F5344CB8AC3E}">
        <p14:creationId xmlns:p14="http://schemas.microsoft.com/office/powerpoint/2010/main" val="3308570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identified a total of 62 failure modes-we are addressing the top 11.  Now I would like to walk you through ABO steps-discuss core principles, changes from current policy, and show how we align with CMS.</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12</a:t>
            </a:fld>
            <a:endParaRPr lang="en-US" altLang="en-US"/>
          </a:p>
        </p:txBody>
      </p:sp>
    </p:spTree>
    <p:extLst>
      <p:ext uri="{BB962C8B-B14F-4D97-AF65-F5344CB8AC3E}">
        <p14:creationId xmlns:p14="http://schemas.microsoft.com/office/powerpoint/2010/main" val="3927541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 Determination is based core</a:t>
            </a:r>
            <a:r>
              <a:rPr lang="en-US" baseline="0" dirty="0" smtClean="0"/>
              <a:t> principles applied to both deceased and living donors and all candidates.  If you understand the core principle the policy and procedures support these.</a:t>
            </a:r>
          </a:p>
          <a:p>
            <a:endParaRPr lang="en-US" baseline="0" dirty="0" smtClean="0"/>
          </a:p>
          <a:p>
            <a:r>
              <a:rPr lang="en-US" baseline="0" dirty="0" smtClean="0"/>
              <a:t>First, all blood type and subtype results used in OPTN allocation are based on two laboratory tests.  This principle is also used in blood product procedures and is a standard of the AABB as well.  It is done to reduce chance of allocation being done on one erroneous lab result (FMEA #9)</a:t>
            </a:r>
          </a:p>
          <a:p>
            <a:endParaRPr lang="en-US" baseline="0" dirty="0" smtClean="0"/>
          </a:p>
          <a:p>
            <a:r>
              <a:rPr lang="en-US" baseline="0" dirty="0" smtClean="0"/>
              <a:t>Second, all blood samples are drawn on different occasions. This means two separate collections with a distinct patient identification and labeling procedure conducted prior to each blood draw .   This is done to reduce the chance of “wrong blood in tube” due to misidentification or label error (FMEA # 6,8, and 11).</a:t>
            </a:r>
          </a:p>
          <a:p>
            <a:endParaRPr lang="en-US" baseline="0" dirty="0" smtClean="0"/>
          </a:p>
          <a:p>
            <a:r>
              <a:rPr lang="en-US" baseline="0" dirty="0" smtClean="0"/>
              <a:t>These concepts are not new but a few modifications have been made.</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13</a:t>
            </a:fld>
            <a:endParaRPr lang="en-US" altLang="en-US"/>
          </a:p>
        </p:txBody>
      </p:sp>
    </p:spTree>
    <p:extLst>
      <p:ext uri="{BB962C8B-B14F-4D97-AF65-F5344CB8AC3E}">
        <p14:creationId xmlns:p14="http://schemas.microsoft.com/office/powerpoint/2010/main" val="2774002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discussions with CMS and what is acceptable under their OPO rules, we have proposed to remove OPO option to have one blood draw for deceased donors with samples sent to two labs.  It was clear that this requirement would not change in CMS and we did not want to have confusion in the community.</a:t>
            </a:r>
          </a:p>
          <a:p>
            <a:endParaRPr lang="en-US" dirty="0" smtClean="0"/>
          </a:p>
          <a:p>
            <a:r>
              <a:rPr lang="en-US" dirty="0" smtClean="0"/>
              <a:t>All OPOs and transplant hospitals are required to have protocols under CMS and OPTN policy.  We have added that the protocol  contain a standards process when ABO primary types do not match (e.g.</a:t>
            </a:r>
            <a:r>
              <a:rPr lang="en-US" baseline="0" dirty="0" smtClean="0"/>
              <a:t> third sample or start all over depending on the protocol.  This was added p</a:t>
            </a:r>
            <a:r>
              <a:rPr lang="en-US" dirty="0" smtClean="0"/>
              <a:t>ost public comment as policy already addresses what we do when subtypes do not match but was silent</a:t>
            </a:r>
            <a:r>
              <a:rPr lang="en-US" baseline="0" dirty="0" smtClean="0"/>
              <a:t> on how to handle primary types that do not match.</a:t>
            </a:r>
          </a:p>
          <a:p>
            <a:endParaRPr lang="en-US" dirty="0" smtClean="0"/>
          </a:p>
          <a:p>
            <a:r>
              <a:rPr lang="en-US" dirty="0" smtClean="0"/>
              <a:t>Based on requests</a:t>
            </a:r>
            <a:r>
              <a:rPr lang="en-US" baseline="0" dirty="0" smtClean="0"/>
              <a:t> made during the policy rewrite, in the ABO work group, and from the OPO Committee, there is an e</a:t>
            </a:r>
            <a:r>
              <a:rPr lang="en-US" dirty="0" smtClean="0"/>
              <a:t>xception clause for accelerated deceased donation cases which states these requirements must be</a:t>
            </a:r>
            <a:r>
              <a:rPr lang="en-US" baseline="0" dirty="0" smtClean="0"/>
              <a:t> conducted prior to organ release to a transplant hospital.  </a:t>
            </a:r>
          </a:p>
          <a:p>
            <a:endParaRPr lang="en-US" baseline="0" dirty="0" smtClean="0"/>
          </a:p>
          <a:p>
            <a:r>
              <a:rPr lang="en-US" baseline="0" dirty="0" smtClean="0"/>
              <a:t>Other language changes were made so that each determination section (deceased donor, living donor, and candidates) is the same structure and language where possible.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14</a:t>
            </a:fld>
            <a:endParaRPr lang="en-US" altLang="en-US"/>
          </a:p>
        </p:txBody>
      </p:sp>
    </p:spTree>
    <p:extLst>
      <p:ext uri="{BB962C8B-B14F-4D97-AF65-F5344CB8AC3E}">
        <p14:creationId xmlns:p14="http://schemas.microsoft.com/office/powerpoint/2010/main" val="892949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would like</a:t>
            </a:r>
            <a:r>
              <a:rPr lang="en-US" baseline="0" dirty="0" smtClean="0"/>
              <a:t> to show you the alignment here. The blue is OPTN and the green is CMS. We completely align on deceased donor.  CMS does not require two typings for living donors or candidates.  OPTN has required this for several years and will continue to do so-it is a safer practice.  We will not undo what we have programmed and put into practice just to match with CMS when it is not safer and does not align with the core principle.</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15</a:t>
            </a:fld>
            <a:endParaRPr lang="en-US" altLang="en-US"/>
          </a:p>
        </p:txBody>
      </p:sp>
    </p:spTree>
    <p:extLst>
      <p:ext uri="{BB962C8B-B14F-4D97-AF65-F5344CB8AC3E}">
        <p14:creationId xmlns:p14="http://schemas.microsoft.com/office/powerpoint/2010/main" val="145630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 reporting is based on several core principles for deceased donors, living donors, and candidates. </a:t>
            </a:r>
          </a:p>
          <a:p>
            <a:endParaRPr lang="en-US" dirty="0" smtClean="0"/>
          </a:p>
          <a:p>
            <a:r>
              <a:rPr lang="en-US" dirty="0" smtClean="0"/>
              <a:t>These are:</a:t>
            </a:r>
          </a:p>
          <a:p>
            <a:pPr marL="171450" indent="-171450">
              <a:buFont typeface="Arial" panose="020B0604020202020204" pitchFamily="34" charset="0"/>
              <a:buChar char="•"/>
            </a:pPr>
            <a:r>
              <a:rPr lang="en-US" dirty="0" smtClean="0"/>
              <a:t>Reports based on two results</a:t>
            </a:r>
          </a:p>
          <a:p>
            <a:pPr marL="171450" indent="-171450">
              <a:buFont typeface="Arial" panose="020B0604020202020204" pitchFamily="34" charset="0"/>
              <a:buChar char="•"/>
            </a:pPr>
            <a:r>
              <a:rPr lang="en-US" dirty="0" smtClean="0"/>
              <a:t>Source documents used for reports</a:t>
            </a:r>
          </a:p>
          <a:p>
            <a:pPr marL="171450" indent="-171450">
              <a:buFont typeface="Arial" panose="020B0604020202020204" pitchFamily="34" charset="0"/>
              <a:buChar char="•"/>
            </a:pPr>
            <a:r>
              <a:rPr lang="en-US" dirty="0" smtClean="0"/>
              <a:t>Reports entered independently by two different users</a:t>
            </a:r>
          </a:p>
          <a:p>
            <a:pPr marL="171450" indent="-171450">
              <a:buFont typeface="Arial" panose="020B0604020202020204" pitchFamily="34" charset="0"/>
              <a:buChar char="•"/>
            </a:pPr>
            <a:r>
              <a:rPr lang="en-US" dirty="0" smtClean="0"/>
              <a:t>Reports completed prior to becoming active in OPTN system </a:t>
            </a:r>
          </a:p>
          <a:p>
            <a:endParaRPr lang="en-US" dirty="0" smtClean="0"/>
          </a:p>
          <a:p>
            <a:r>
              <a:rPr lang="en-US" dirty="0" smtClean="0"/>
              <a:t>These address FMEA #1 and #9</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16</a:t>
            </a:fld>
            <a:endParaRPr lang="en-US" altLang="en-US"/>
          </a:p>
        </p:txBody>
      </p:sp>
    </p:spTree>
    <p:extLst>
      <p:ext uri="{BB962C8B-B14F-4D97-AF65-F5344CB8AC3E}">
        <p14:creationId xmlns:p14="http://schemas.microsoft.com/office/powerpoint/2010/main" val="2214487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have made several changes</a:t>
            </a:r>
            <a:r>
              <a:rPr lang="en-US" baseline="0" dirty="0" smtClean="0"/>
              <a:t> from current policy:</a:t>
            </a:r>
          </a:p>
          <a:p>
            <a:endParaRPr lang="en-US" baseline="0" dirty="0" smtClean="0"/>
          </a:p>
          <a:p>
            <a:r>
              <a:rPr lang="en-US" baseline="0" dirty="0" smtClean="0"/>
              <a:t>First reporting must be done by a “qualified health care professional” as defined in the member’s protocol.  We will be developing a proficiency training that members can use if they choose to do so.</a:t>
            </a:r>
          </a:p>
          <a:p>
            <a:endParaRPr lang="en-US" baseline="0" dirty="0" smtClean="0"/>
          </a:p>
          <a:p>
            <a:r>
              <a:rPr lang="en-US" baseline="0" dirty="0" smtClean="0"/>
              <a:t>As mentioned in determination, there is an exception clause for accelerated deceased donation cases.</a:t>
            </a:r>
          </a:p>
          <a:p>
            <a:endParaRPr lang="en-US" baseline="0" dirty="0" smtClean="0"/>
          </a:p>
          <a:p>
            <a:r>
              <a:rPr lang="en-US" baseline="0" dirty="0" smtClean="0"/>
              <a:t>The timing for both deceased and living donors has been made safer and now aligns with the principle that both typing results are reported prior to becoming active in the system (prior to the match run for deceased donors and prior to generation of a living donor ID).</a:t>
            </a:r>
          </a:p>
          <a:p>
            <a:endParaRPr lang="en-US" baseline="0" dirty="0" smtClean="0"/>
          </a:p>
          <a:p>
            <a:r>
              <a:rPr lang="en-US" baseline="0" dirty="0" smtClean="0"/>
              <a:t>The Committee also addressed the newly passed exclusion from reporting for living donor VCAs.  Since the computer system is not yet equipped to handle reporting, documentation must be done in the medical record.</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17</a:t>
            </a:fld>
            <a:endParaRPr lang="en-US" altLang="en-US"/>
          </a:p>
        </p:txBody>
      </p:sp>
    </p:spTree>
    <p:extLst>
      <p:ext uri="{BB962C8B-B14F-4D97-AF65-F5344CB8AC3E}">
        <p14:creationId xmlns:p14="http://schemas.microsoft.com/office/powerpoint/2010/main" val="2263686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I will show you how the requirements align among all donors and candidates by making the timing safer prior</a:t>
            </a:r>
            <a:r>
              <a:rPr lang="en-US" baseline="0" dirty="0" smtClean="0"/>
              <a:t> to being active in the system.  Complying with OPTN requirements would also then comply with CMS requirements.</a:t>
            </a:r>
          </a:p>
          <a:p>
            <a:endParaRPr lang="en-US" baseline="0" dirty="0" smtClean="0"/>
          </a:p>
          <a:p>
            <a:r>
              <a:rPr lang="en-US" baseline="0" dirty="0" smtClean="0"/>
              <a:t>Again OPTN is blue and CMS is green.</a:t>
            </a:r>
          </a:p>
          <a:p>
            <a:endParaRPr lang="en-US" baseline="0" dirty="0" smtClean="0"/>
          </a:p>
          <a:p>
            <a:r>
              <a:rPr lang="en-US" baseline="0" dirty="0" smtClean="0"/>
              <a:t>(Go through animation steps by clicking next)</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18</a:t>
            </a:fld>
            <a:endParaRPr lang="en-US" altLang="en-US"/>
          </a:p>
        </p:txBody>
      </p:sp>
    </p:spTree>
    <p:extLst>
      <p:ext uri="{BB962C8B-B14F-4D97-AF65-F5344CB8AC3E}">
        <p14:creationId xmlns:p14="http://schemas.microsoft.com/office/powerpoint/2010/main" val="1261304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t>The</a:t>
            </a:r>
            <a:r>
              <a:rPr lang="en-US" baseline="0" dirty="0" smtClean="0"/>
              <a:t> third major area is verification.  When we use the term verification here we are referring to a pre-surgical time out.  The word verify means to confirm.  We also use the term second user verification at times but that is related to the previous step-reporting.</a:t>
            </a:r>
          </a:p>
          <a:p>
            <a:endParaRPr lang="en-US" baseline="0" dirty="0" smtClean="0"/>
          </a:p>
          <a:p>
            <a:r>
              <a:rPr lang="en-US" baseline="0" dirty="0" smtClean="0"/>
              <a:t>The core principles of ABO (time out) verification are: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0" kern="1200" dirty="0" smtClean="0"/>
              <a:t>1. Confirmation of critical information includes surgeon to reduce the chance of delayed or missed communication. </a:t>
            </a:r>
          </a:p>
          <a:p>
            <a:pPr lvl="0" algn="l" defTabSz="266700">
              <a:lnSpc>
                <a:spcPct val="90000"/>
              </a:lnSpc>
              <a:spcBef>
                <a:spcPct val="0"/>
              </a:spcBef>
              <a:spcAft>
                <a:spcPct val="35000"/>
              </a:spcAft>
            </a:pPr>
            <a:endParaRPr lang="en-US" sz="1200" b="1" kern="1200" dirty="0" smtClean="0"/>
          </a:p>
          <a:p>
            <a:pPr lvl="0" algn="l" defTabSz="266700">
              <a:lnSpc>
                <a:spcPct val="90000"/>
              </a:lnSpc>
              <a:spcBef>
                <a:spcPct val="0"/>
              </a:spcBef>
              <a:spcAft>
                <a:spcPct val="35000"/>
              </a:spcAft>
            </a:pPr>
            <a:r>
              <a:rPr lang="en-US" sz="1200" b="0" kern="1200" dirty="0" smtClean="0"/>
              <a:t>2. Confirmation of critical data is done at points of hand-off or introduction of risk to reduce chance of “wrong patient/wrong organ” and chance for accidental ABOi transplant.</a:t>
            </a:r>
          </a:p>
          <a:p>
            <a:pPr lvl="0" algn="l" defTabSz="266700">
              <a:lnSpc>
                <a:spcPct val="90000"/>
              </a:lnSpc>
              <a:spcBef>
                <a:spcPct val="0"/>
              </a:spcBef>
              <a:spcAft>
                <a:spcPct val="35000"/>
              </a:spcAft>
            </a:pPr>
            <a:endParaRPr lang="en-US" sz="1200" b="0" kern="1200" dirty="0" smtClean="0"/>
          </a:p>
          <a:p>
            <a:pPr lvl="0" algn="l" defTabSz="266700">
              <a:lnSpc>
                <a:spcPct val="90000"/>
              </a:lnSpc>
              <a:spcBef>
                <a:spcPct val="0"/>
              </a:spcBef>
              <a:spcAft>
                <a:spcPct val="35000"/>
              </a:spcAft>
            </a:pPr>
            <a:r>
              <a:rPr lang="en-US" sz="1200" b="0" kern="1200" dirty="0" smtClean="0"/>
              <a:t>Recovery is the first surgical step in the complex process of transplantation. It is also represents the first place of hand-off or transition. Studies have shown that patient transitions require transfer of all relevant information, authority, and responsibility from one entity to the next. Concerns for patient safety can arise when any elements are not effectively transferred during a transition. Transitions may be influenced by poor communication, which has been identified as a factor influencing quality and safety of care. Poor transitions can have a negative impact, including adverse events. Although transitions have been shown to be critical points at which failure may occur, they may also be considered as critical points for identifying potential errors and preventing failures.  </a:t>
            </a:r>
          </a:p>
          <a:p>
            <a:pPr lvl="0" algn="l" defTabSz="266700">
              <a:lnSpc>
                <a:spcPct val="90000"/>
              </a:lnSpc>
              <a:spcBef>
                <a:spcPct val="0"/>
              </a:spcBef>
              <a:spcAft>
                <a:spcPct val="35000"/>
              </a:spcAft>
            </a:pPr>
            <a:endParaRPr lang="en-US" sz="1200" b="0" kern="1200" dirty="0" smtClean="0"/>
          </a:p>
          <a:p>
            <a:pPr lvl="0" algn="l" defTabSz="266700">
              <a:lnSpc>
                <a:spcPct val="90000"/>
              </a:lnSpc>
              <a:spcBef>
                <a:spcPct val="0"/>
              </a:spcBef>
              <a:spcAft>
                <a:spcPct val="35000"/>
              </a:spcAft>
            </a:pPr>
            <a:r>
              <a:rPr lang="en-US" sz="1200" b="0" kern="1200" dirty="0" smtClean="0"/>
              <a:t>The second most common concern for patient safety in health care organizations identified by the ECRI institute, a patient safety organization, is poor care coordination with the patient’s next level of care. The third most common concern is test results reporting errors . Handover error is recognized as a potential hazard in patient care, and the information error rate has been estimated at 13%. </a:t>
            </a:r>
          </a:p>
          <a:p>
            <a:pPr lvl="0" algn="l" defTabSz="266700">
              <a:lnSpc>
                <a:spcPct val="90000"/>
              </a:lnSpc>
              <a:spcBef>
                <a:spcPct val="0"/>
              </a:spcBef>
              <a:spcAft>
                <a:spcPct val="35000"/>
              </a:spcAft>
            </a:pPr>
            <a:endParaRPr lang="en-US" sz="1200" b="0" kern="1200" dirty="0" smtClean="0"/>
          </a:p>
          <a:p>
            <a:pPr lvl="0" algn="l" defTabSz="266700">
              <a:lnSpc>
                <a:spcPct val="90000"/>
              </a:lnSpc>
              <a:spcBef>
                <a:spcPct val="0"/>
              </a:spcBef>
              <a:spcAft>
                <a:spcPct val="35000"/>
              </a:spcAft>
            </a:pPr>
            <a:r>
              <a:rPr lang="en-US" sz="1200" b="0" kern="1200" dirty="0" smtClean="0"/>
              <a:t>Wrong-patient, wrong-site, wrong-procedure has been the most common reported sentinel event (n= 1,072) to The Joint Commission between 2004-June, 2014. This error represents 13% of the 8,275 sentinel events that were voluntarily reported. The most common root causes for this error were leadership, communication, and human factors . </a:t>
            </a:r>
          </a:p>
          <a:p>
            <a:pPr lvl="0" algn="l" defTabSz="266700">
              <a:lnSpc>
                <a:spcPct val="90000"/>
              </a:lnSpc>
              <a:spcBef>
                <a:spcPct val="0"/>
              </a:spcBef>
              <a:spcAft>
                <a:spcPct val="35000"/>
              </a:spcAft>
            </a:pPr>
            <a:endParaRPr lang="en-US" sz="1200" b="0" kern="1200" dirty="0" smtClean="0"/>
          </a:p>
          <a:p>
            <a:pPr lvl="0" algn="l" defTabSz="266700">
              <a:lnSpc>
                <a:spcPct val="90000"/>
              </a:lnSpc>
              <a:spcBef>
                <a:spcPct val="0"/>
              </a:spcBef>
              <a:spcAft>
                <a:spcPct val="35000"/>
              </a:spcAft>
            </a:pPr>
            <a:r>
              <a:rPr lang="en-US" sz="1200" b="0" kern="1200" dirty="0" smtClean="0"/>
              <a:t>The proposed changes I am about to describe </a:t>
            </a:r>
            <a:r>
              <a:rPr lang="en-US" sz="1200" b="0" kern="1200" baseline="0" dirty="0" smtClean="0"/>
              <a:t>will make transplant safer and address multiple failure modes: 1,2,4,5,and7.</a:t>
            </a:r>
            <a:endParaRPr lang="en-US" sz="1200" b="0" kern="1200" dirty="0" smtClean="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19</a:t>
            </a:fld>
            <a:endParaRPr lang="en-US" altLang="en-US"/>
          </a:p>
        </p:txBody>
      </p:sp>
    </p:spTree>
    <p:extLst>
      <p:ext uri="{BB962C8B-B14F-4D97-AF65-F5344CB8AC3E}">
        <p14:creationId xmlns:p14="http://schemas.microsoft.com/office/powerpoint/2010/main" val="27719669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will now take a few minutes to describe changes to verification (time-out) policies for deceased and living donors and all candidates.</a:t>
            </a:r>
          </a:p>
          <a:p>
            <a:endParaRPr lang="en-US" dirty="0" smtClean="0"/>
          </a:p>
          <a:p>
            <a:r>
              <a:rPr lang="en-US" dirty="0" smtClean="0"/>
              <a:t>The major change and</a:t>
            </a:r>
            <a:r>
              <a:rPr lang="en-US" baseline="0" dirty="0" smtClean="0"/>
              <a:t> area receiving the most comment was the deceased donor verification.  This has been modified post public comment to address the concerns.</a:t>
            </a:r>
          </a:p>
          <a:p>
            <a:endParaRPr lang="en-US" baseline="0" dirty="0" smtClean="0"/>
          </a:p>
          <a:p>
            <a:r>
              <a:rPr lang="en-US" baseline="0" dirty="0" smtClean="0"/>
              <a:t>It will be conducted in cases where the intended recipient is known prior to recovery.  The on site recovering surgeon will participate to assure the intended recipient is on the match run.</a:t>
            </a:r>
          </a:p>
          <a:p>
            <a:endParaRPr lang="en-US" baseline="0" dirty="0" smtClean="0"/>
          </a:p>
          <a:p>
            <a:r>
              <a:rPr lang="en-US" baseline="0" dirty="0" smtClean="0"/>
              <a:t>Living donor recovery verification will be done in all cases (not just those in the same facility as nearly 500 living donor organs are transported each year and do not have a current verification requirement).  The timing will be prior to general anesthesia-anesthesia is not without risk and this can line up with required JCAHO universal time out as well as meet CMS timing requirement which is prior to removing donor organ.</a:t>
            </a:r>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20</a:t>
            </a:fld>
            <a:endParaRPr lang="en-US" altLang="en-US"/>
          </a:p>
        </p:txBody>
      </p:sp>
    </p:spTree>
    <p:extLst>
      <p:ext uri="{BB962C8B-B14F-4D97-AF65-F5344CB8AC3E}">
        <p14:creationId xmlns:p14="http://schemas.microsoft.com/office/powerpoint/2010/main" val="3759056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proposal primarily addresses OPTN Strategic</a:t>
            </a:r>
            <a:r>
              <a:rPr lang="en-US" baseline="0" dirty="0" smtClean="0"/>
              <a:t> Plan Goals 4 and 5 </a:t>
            </a:r>
            <a:r>
              <a:rPr lang="en-US" dirty="0" smtClean="0"/>
              <a:t>promoting</a:t>
            </a:r>
            <a:r>
              <a:rPr lang="en-US" baseline="0" dirty="0" smtClean="0"/>
              <a:t> transplant and living donor safety by reducing risk for unintended ABO incompatible transplant.  It also supports Goal 6 promoting the efficient management of the OPTN through providing clarity to requirements and supporting electronic solutions.</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3</a:t>
            </a:fld>
            <a:endParaRPr lang="en-US" altLang="en-US"/>
          </a:p>
        </p:txBody>
      </p:sp>
    </p:spTree>
    <p:extLst>
      <p:ext uri="{BB962C8B-B14F-4D97-AF65-F5344CB8AC3E}">
        <p14:creationId xmlns:p14="http://schemas.microsoft.com/office/powerpoint/2010/main" val="39891337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OSC proposed two new conditional elements:</a:t>
            </a:r>
          </a:p>
          <a:p>
            <a:endParaRPr lang="en-US" dirty="0" smtClean="0"/>
          </a:p>
          <a:p>
            <a:r>
              <a:rPr lang="en-US" dirty="0" smtClean="0"/>
              <a:t>1.) An organ check in-this is not the same as a verification in that it only</a:t>
            </a:r>
            <a:r>
              <a:rPr lang="en-US" baseline="0" dirty="0" smtClean="0"/>
              <a:t> requires comparing external label with intended recipient.  This is a point where ETT/TransNet will make this requirement simpler, more robust, with documentation automatically captured.  This addresses FMEA #4.</a:t>
            </a:r>
          </a:p>
          <a:p>
            <a:endParaRPr lang="en-US" baseline="0" dirty="0" smtClean="0"/>
          </a:p>
          <a:p>
            <a:r>
              <a:rPr lang="en-US" baseline="0" dirty="0" smtClean="0"/>
              <a:t>2.) A pre-transplant verification must be done if surgery starts prior to the organ arriving in the room.  This must be done prior to general anesthesia.  Again anesthesia carries risk and this can be combined with required JCAHO universal time out. It addresses #5 and #2. </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21</a:t>
            </a:fld>
            <a:endParaRPr lang="en-US" altLang="en-US"/>
          </a:p>
        </p:txBody>
      </p:sp>
    </p:spTree>
    <p:extLst>
      <p:ext uri="{BB962C8B-B14F-4D97-AF65-F5344CB8AC3E}">
        <p14:creationId xmlns:p14="http://schemas.microsoft.com/office/powerpoint/2010/main" val="40224485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public comments</a:t>
            </a:r>
            <a:r>
              <a:rPr lang="en-US" baseline="0" dirty="0" smtClean="0"/>
              <a:t> we made the following changes for clarity and to align with CMS:</a:t>
            </a:r>
            <a:endParaRPr lang="en-US" dirty="0" smtClean="0"/>
          </a:p>
          <a:p>
            <a:pPr marL="171450" indent="-171450">
              <a:buFont typeface="Arial" panose="020B0604020202020204" pitchFamily="34" charset="0"/>
              <a:buChar char="•"/>
            </a:pPr>
            <a:r>
              <a:rPr lang="en-US" dirty="0" smtClean="0"/>
              <a:t>All verification requirements now listed in responsible party policy</a:t>
            </a:r>
          </a:p>
          <a:p>
            <a:pPr marL="171450" indent="-171450">
              <a:buFont typeface="Arial" panose="020B0604020202020204" pitchFamily="34" charset="0"/>
              <a:buChar char="•"/>
            </a:pPr>
            <a:r>
              <a:rPr lang="en-US" dirty="0" smtClean="0"/>
              <a:t>Includes list of ID elements and acceptable verification sources</a:t>
            </a:r>
          </a:p>
          <a:p>
            <a:pPr marL="171450" indent="-171450">
              <a:buFont typeface="Arial" panose="020B0604020202020204" pitchFamily="34" charset="0"/>
              <a:buChar char="•"/>
            </a:pPr>
            <a:r>
              <a:rPr lang="en-US" dirty="0" smtClean="0"/>
              <a:t>Transplant surgeon and licensed health care professional included in pre-transplant verification</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22</a:t>
            </a:fld>
            <a:endParaRPr lang="en-US" altLang="en-US"/>
          </a:p>
        </p:txBody>
      </p:sp>
    </p:spTree>
    <p:extLst>
      <p:ext uri="{BB962C8B-B14F-4D97-AF65-F5344CB8AC3E}">
        <p14:creationId xmlns:p14="http://schemas.microsoft.com/office/powerpoint/2010/main" val="6909469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 am going to walk you through the timing and content changes and show how these</a:t>
            </a:r>
            <a:r>
              <a:rPr lang="en-US" baseline="0" dirty="0" smtClean="0"/>
              <a:t> will align. Blue is OPTN and green is CMS.</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24</a:t>
            </a:fld>
            <a:endParaRPr lang="en-US" altLang="en-US"/>
          </a:p>
        </p:txBody>
      </p:sp>
    </p:spTree>
    <p:extLst>
      <p:ext uri="{BB962C8B-B14F-4D97-AF65-F5344CB8AC3E}">
        <p14:creationId xmlns:p14="http://schemas.microsoft.com/office/powerpoint/2010/main" val="26217522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recap, here are the substantive changes</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25</a:t>
            </a:fld>
            <a:endParaRPr lang="en-US" altLang="en-US"/>
          </a:p>
        </p:txBody>
      </p:sp>
    </p:spTree>
    <p:extLst>
      <p:ext uri="{BB962C8B-B14F-4D97-AF65-F5344CB8AC3E}">
        <p14:creationId xmlns:p14="http://schemas.microsoft.com/office/powerpoint/2010/main" val="29743893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Committee is proposing two UNet enhancements that are independent of policy language changes.  </a:t>
            </a:r>
          </a:p>
          <a:p>
            <a:endParaRPr lang="en-US" dirty="0" smtClean="0"/>
          </a:p>
          <a:p>
            <a:r>
              <a:rPr lang="en-US" dirty="0" smtClean="0"/>
              <a:t>The first would add a warning when registering liver candidates willing to accept ABO incompatible organs.  Only one person is needed to make this listing and there are no current checks and balances such as titer requirements in pediatric heart listings.  This addresses failure</a:t>
            </a:r>
            <a:r>
              <a:rPr lang="en-US" baseline="0" dirty="0" smtClean="0"/>
              <a:t> mode #3. </a:t>
            </a:r>
          </a:p>
          <a:p>
            <a:endParaRPr lang="en-US" baseline="0" dirty="0" smtClean="0"/>
          </a:p>
          <a:p>
            <a:r>
              <a:rPr lang="en-US" baseline="0" dirty="0" smtClean="0"/>
              <a:t>The second enhancement would display all candidate blood types on the match run.  Compatibility will be graphically clear. And both donor and candidate blood types will be on the same view.</a:t>
            </a:r>
          </a:p>
          <a:p>
            <a:endParaRPr lang="en-US" baseline="0" dirty="0" smtClean="0"/>
          </a:p>
          <a:p>
            <a:r>
              <a:rPr lang="en-US" baseline="0" dirty="0" smtClean="0"/>
              <a:t>ABO incompatible matches allowed by policy (including those that are subtype dependent such as those we will see with KAS e.g. A, non-A1 organ  into a B candidate would have a warning type symbol such as a yellow exclamation mark and other incompatible matches (e.g. liver organ type A into recipient type O would have a red exclamation mark.  This enhancement can be used to help with verification purposes and uses human engineering principles.</a:t>
            </a:r>
          </a:p>
          <a:p>
            <a:endParaRPr lang="en-US" baseline="0" dirty="0" smtClean="0"/>
          </a:p>
          <a:p>
            <a:endParaRPr lang="en-US" baseline="0" dirty="0" smtClean="0"/>
          </a:p>
          <a:p>
            <a:endParaRPr lang="en-US" baseline="0"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26</a:t>
            </a:fld>
            <a:endParaRPr lang="en-US" altLang="en-US"/>
          </a:p>
        </p:txBody>
      </p:sp>
    </p:spTree>
    <p:extLst>
      <p:ext uri="{BB962C8B-B14F-4D97-AF65-F5344CB8AC3E}">
        <p14:creationId xmlns:p14="http://schemas.microsoft.com/office/powerpoint/2010/main" val="31540493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525DD5B2-428C-4A14-B8C7-6950EA9797A2}" type="slidenum">
              <a:rPr lang="en-US" altLang="en-US" smtClean="0"/>
              <a:pPr/>
              <a:t>27</a:t>
            </a:fld>
            <a:endParaRPr lang="en-US" altLang="en-US" smtClean="0"/>
          </a:p>
        </p:txBody>
      </p:sp>
    </p:spTree>
    <p:extLst>
      <p:ext uri="{BB962C8B-B14F-4D97-AF65-F5344CB8AC3E}">
        <p14:creationId xmlns:p14="http://schemas.microsoft.com/office/powerpoint/2010/main" val="22767562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EBE8E19-C734-45A9-8DAB-E36A908AA29C}" type="slidenum">
              <a:rPr lang="en-US" altLang="en-US" smtClean="0"/>
              <a:pPr/>
              <a:t>28</a:t>
            </a:fld>
            <a:endParaRPr lang="en-US" altLang="en-US" smtClean="0"/>
          </a:p>
        </p:txBody>
      </p:sp>
    </p:spTree>
    <p:extLst>
      <p:ext uri="{BB962C8B-B14F-4D97-AF65-F5344CB8AC3E}">
        <p14:creationId xmlns:p14="http://schemas.microsoft.com/office/powerpoint/2010/main" val="3403807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This proposal seeks to further reduce accidental ABO incompatible transplant risk, address gaps, and strengthen checks and balances to improve safety.</a:t>
            </a:r>
          </a:p>
          <a:p>
            <a:pPr eaLnBrk="1" hangingPunct="1">
              <a:spcBef>
                <a:spcPct val="0"/>
              </a:spcBef>
            </a:pPr>
            <a:endParaRPr lang="en-US" altLang="en-US" smtClean="0"/>
          </a:p>
          <a:p>
            <a:pPr eaLnBrk="1" hangingPunct="1">
              <a:spcBef>
                <a:spcPct val="0"/>
              </a:spcBef>
            </a:pPr>
            <a:r>
              <a:rPr lang="en-US" altLang="en-US" smtClean="0"/>
              <a:t>Our goal is to make policy clearer, more consistent, and align language and requirements where possible within OPTN policy and with CMS.</a:t>
            </a:r>
          </a:p>
          <a:p>
            <a:pPr eaLnBrk="1" hangingPunct="1">
              <a:spcBef>
                <a:spcPct val="0"/>
              </a:spcBef>
            </a:pPr>
            <a:endParaRPr lang="en-US" altLang="en-US" smtClean="0"/>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706C1EB4-4B0B-4B10-8A8E-04AC5DC8FCF0}" type="slidenum">
              <a:rPr lang="en-US" altLang="en-US" smtClean="0"/>
              <a:pPr/>
              <a:t>4</a:t>
            </a:fld>
            <a:endParaRPr lang="en-US" altLang="en-US" smtClean="0"/>
          </a:p>
        </p:txBody>
      </p:sp>
    </p:spTree>
    <p:extLst>
      <p:ext uri="{BB962C8B-B14F-4D97-AF65-F5344CB8AC3E}">
        <p14:creationId xmlns:p14="http://schemas.microsoft.com/office/powerpoint/2010/main" val="1470243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The proposed solutions</a:t>
            </a:r>
            <a:r>
              <a:rPr lang="en-US" baseline="0" dirty="0" smtClean="0"/>
              <a:t> include:</a:t>
            </a:r>
          </a:p>
          <a:p>
            <a:pPr marL="171450" indent="-171450">
              <a:buFont typeface="Arial" panose="020B0604020202020204" pitchFamily="34" charset="0"/>
              <a:buChar char="•"/>
            </a:pPr>
            <a:r>
              <a:rPr lang="en-US" dirty="0" smtClean="0"/>
              <a:t>Aligning policies with CMS where possible</a:t>
            </a:r>
          </a:p>
          <a:p>
            <a:pPr marL="171450" indent="-171450">
              <a:buFont typeface="Arial" panose="020B0604020202020204" pitchFamily="34" charset="0"/>
              <a:buChar char="•"/>
            </a:pPr>
            <a:r>
              <a:rPr lang="en-US" dirty="0" smtClean="0"/>
              <a:t>Addressing safety gaps with policy changes identified by FMEA</a:t>
            </a:r>
          </a:p>
          <a:p>
            <a:pPr marL="171450" indent="-171450">
              <a:buFont typeface="Arial" panose="020B0604020202020204" pitchFamily="34" charset="0"/>
              <a:buChar char="•"/>
            </a:pPr>
            <a:r>
              <a:rPr lang="en-US" dirty="0" smtClean="0"/>
              <a:t>Making consistent requirements and language between:</a:t>
            </a:r>
          </a:p>
          <a:p>
            <a:pPr marL="628650" lvl="1" indent="-171450">
              <a:buFont typeface="Arial" panose="020B0604020202020204" pitchFamily="34" charset="0"/>
              <a:buChar char="•"/>
            </a:pPr>
            <a:r>
              <a:rPr lang="en-US" dirty="0" smtClean="0"/>
              <a:t>Donors and candidates</a:t>
            </a:r>
          </a:p>
          <a:p>
            <a:pPr marL="628650" lvl="1" indent="-171450">
              <a:buFont typeface="Arial" panose="020B0604020202020204" pitchFamily="34" charset="0"/>
              <a:buChar char="•"/>
            </a:pPr>
            <a:r>
              <a:rPr lang="en-US" dirty="0" smtClean="0"/>
              <a:t>Deceased and living donation</a:t>
            </a:r>
          </a:p>
          <a:p>
            <a:pPr marL="171450" indent="-171450">
              <a:buFont typeface="Arial" panose="020B0604020202020204" pitchFamily="34" charset="0"/>
              <a:buChar char="•"/>
            </a:pPr>
            <a:r>
              <a:rPr lang="en-US" dirty="0" smtClean="0"/>
              <a:t>Developing educational tools including proficiency testing; and </a:t>
            </a:r>
          </a:p>
          <a:p>
            <a:pPr marL="171450" indent="-171450">
              <a:buFont typeface="Arial" panose="020B0604020202020204" pitchFamily="34" charset="0"/>
              <a:buChar char="•"/>
            </a:pPr>
            <a:r>
              <a:rPr lang="en-US" dirty="0" smtClean="0"/>
              <a:t>Programming enhancements</a:t>
            </a:r>
          </a:p>
          <a:p>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5</a:t>
            </a:fld>
            <a:endParaRPr lang="en-US" altLang="en-US"/>
          </a:p>
        </p:txBody>
      </p:sp>
    </p:spTree>
    <p:extLst>
      <p:ext uri="{BB962C8B-B14F-4D97-AF65-F5344CB8AC3E}">
        <p14:creationId xmlns:p14="http://schemas.microsoft.com/office/powerpoint/2010/main" val="2833057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6</a:t>
            </a:fld>
            <a:endParaRPr lang="en-US" altLang="en-US" smtClean="0"/>
          </a:p>
        </p:txBody>
      </p:sp>
    </p:spTree>
    <p:extLst>
      <p:ext uri="{BB962C8B-B14F-4D97-AF65-F5344CB8AC3E}">
        <p14:creationId xmlns:p14="http://schemas.microsoft.com/office/powerpoint/2010/main" val="1566918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 would like to review the public comments first so that when I walk you through the proposal you can</a:t>
            </a:r>
            <a:r>
              <a:rPr lang="en-US" altLang="en-US" baseline="0" dirty="0" smtClean="0"/>
              <a:t> see how we have addressed concerns and decide the merits for yourself.</a:t>
            </a:r>
          </a:p>
          <a:p>
            <a:endParaRPr lang="en-US" altLang="en-US" baseline="0" dirty="0" smtClean="0"/>
          </a:p>
          <a:p>
            <a:r>
              <a:rPr lang="en-US" altLang="en-US" baseline="0" dirty="0" smtClean="0"/>
              <a:t>This proposal did receive significant public comment and generated debate.  Regions 2, 3, 5, 8, 9, 10, and 11 approved the proposal.  Regions 1, 4, 6, and 7 did vote against the proposal.  Since the Committee made post public comment changes Regions 6 and 7 have indicated they have no further concerns.</a:t>
            </a:r>
          </a:p>
          <a:p>
            <a:endParaRPr lang="en-US" altLang="en-US" baseline="0" dirty="0" smtClean="0"/>
          </a:p>
          <a:p>
            <a:r>
              <a:rPr lang="en-US" altLang="en-US" baseline="0" dirty="0" smtClean="0"/>
              <a:t>ASTS supported the proposal.  AST opposed the proposal, however, in their comments they supported every section except the deceased donor verification requirements.  These have been modified to address the concerns expressed.  AOPO opposed the proposal but again the Committee made post public comment changes to address the concerns.</a:t>
            </a:r>
          </a:p>
          <a:p>
            <a:endParaRPr lang="en-US" altLang="en-US" baseline="0" dirty="0" smtClean="0"/>
          </a:p>
          <a:p>
            <a:r>
              <a:rPr lang="en-US" altLang="en-US" baseline="0" dirty="0" smtClean="0"/>
              <a:t>Among the Committees: The PAC voted in favor; The TAC voted against; and the Pancreas voted in favor as long as the Committee addressed concerns with deceased donor verification requirements.  The OSC worked with the OPO and Living  Donor on the requirements.  The MPSC heard the proposal but had no comments. TCC gave several comments. </a:t>
            </a: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FC9EF2E7-CF50-47E6-99E7-E06B5635D961}" type="slidenum">
              <a:rPr lang="en-US" altLang="en-US" smtClean="0"/>
              <a:pPr/>
              <a:t>7</a:t>
            </a:fld>
            <a:endParaRPr lang="en-US" altLang="en-US" smtClean="0"/>
          </a:p>
        </p:txBody>
      </p:sp>
    </p:spTree>
    <p:extLst>
      <p:ext uri="{BB962C8B-B14F-4D97-AF65-F5344CB8AC3E}">
        <p14:creationId xmlns:p14="http://schemas.microsoft.com/office/powerpoint/2010/main" val="3340054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dirty="0" smtClean="0"/>
              <a:t>One</a:t>
            </a:r>
            <a:r>
              <a:rPr lang="en-US" altLang="en-US" baseline="0" dirty="0" smtClean="0"/>
              <a:t> of the primary issues identified was the requirement to conduct a deceased donor recovery verification on all donors. Commenters were concerned when a kidney recovery takes place and the kidney is put on a pump prior to allocation being completed and the surgical team departs.  In response to concerns, this section was modified as requested.</a:t>
            </a:r>
          </a:p>
          <a:p>
            <a:pPr>
              <a:defRPr/>
            </a:pPr>
            <a:endParaRPr lang="en-US" altLang="en-US" baseline="0" dirty="0" smtClean="0"/>
          </a:p>
          <a:p>
            <a:pPr>
              <a:defRPr/>
            </a:pPr>
            <a:r>
              <a:rPr lang="en-US" altLang="en-US" baseline="0" dirty="0" smtClean="0"/>
              <a:t>Others felt that the requirements were too prescriptive-however many more have complained that policy was too confusing and so details are proposed to clear up confusion on multiple issues.</a:t>
            </a:r>
          </a:p>
          <a:p>
            <a:pPr>
              <a:defRPr/>
            </a:pPr>
            <a:endParaRPr lang="en-US" altLang="en-US" baseline="0" dirty="0" smtClean="0"/>
          </a:p>
          <a:p>
            <a:pPr>
              <a:defRPr/>
            </a:pPr>
            <a:r>
              <a:rPr lang="en-US" altLang="en-US" baseline="0" dirty="0" smtClean="0"/>
              <a:t>Some felt the requirements were too much given the frequency of events.</a:t>
            </a:r>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14E21FF-09CA-4CC9-B7ED-FC0097CCCCC0}" type="slidenum">
              <a:rPr lang="en-US" altLang="en-US" smtClean="0"/>
              <a:pPr/>
              <a:t>8</a:t>
            </a:fld>
            <a:endParaRPr lang="en-US" altLang="en-US" smtClean="0"/>
          </a:p>
        </p:txBody>
      </p:sp>
    </p:spTree>
    <p:extLst>
      <p:ext uri="{BB962C8B-B14F-4D97-AF65-F5344CB8AC3E}">
        <p14:creationId xmlns:p14="http://schemas.microsoft.com/office/powerpoint/2010/main" val="3625013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true that accidental incompatible transplants are rare events, however, they do still occur. </a:t>
            </a:r>
            <a:r>
              <a:rPr lang="en-US" baseline="0" dirty="0" smtClean="0"/>
              <a:t>There have been 5 since 2006-2 kidney transplants which both led to graft failure and 3 liver transplants.  In addition there have been at least 9 cases of wrong organ delivered/wrong organ/ and/or wrong recipient.  One of these led to an accidental incompatible transplant.</a:t>
            </a:r>
          </a:p>
          <a:p>
            <a:endParaRPr lang="en-US" baseline="0" dirty="0" smtClean="0"/>
          </a:p>
          <a:p>
            <a:r>
              <a:rPr lang="en-US" baseline="0" dirty="0" smtClean="0"/>
              <a:t>There have also been near misses and areas where if several errors lined up or were not discovered that an accidental ABOi could have taken place.</a:t>
            </a:r>
          </a:p>
          <a:p>
            <a:endParaRPr lang="en-US" baseline="0" dirty="0" smtClean="0"/>
          </a:p>
          <a:p>
            <a:r>
              <a:rPr lang="en-US" baseline="0" dirty="0" smtClean="0"/>
              <a:t>In addition, we know safety events are underreported.  We do not want to say this is a rampant issue but it is critically important and safety gaps exist.  Our proposal addresses some of those gaps. </a:t>
            </a:r>
          </a:p>
          <a:p>
            <a:endParaRPr lang="en-US" baseline="0" dirty="0" smtClean="0"/>
          </a:p>
          <a:p>
            <a:r>
              <a:rPr lang="en-US" baseline="0" dirty="0" smtClean="0"/>
              <a:t>This is even more important as when KAS goes live next month, there will be more national sharing and allowing blood type A, non-A1 and blood type AB, non-A1B organs into blood type B recipients.  Errors in these transplants could lead to graft failure and serious consequences.</a:t>
            </a:r>
            <a:endParaRPr lang="en-US" dirty="0"/>
          </a:p>
        </p:txBody>
      </p:sp>
      <p:sp>
        <p:nvSpPr>
          <p:cNvPr id="4" name="Slide Number Placeholder 3"/>
          <p:cNvSpPr>
            <a:spLocks noGrp="1"/>
          </p:cNvSpPr>
          <p:nvPr>
            <p:ph type="sldNum" sz="quarter" idx="10"/>
          </p:nvPr>
        </p:nvSpPr>
        <p:spPr/>
        <p:txBody>
          <a:bodyPr/>
          <a:lstStyle/>
          <a:p>
            <a:pPr>
              <a:defRPr/>
            </a:pPr>
            <a:fld id="{E0C1721B-CA6E-43C8-A538-AA3D4906C8FD}" type="slidenum">
              <a:rPr lang="en-US" altLang="en-US" smtClean="0"/>
              <a:pPr>
                <a:defRPr/>
              </a:pPr>
              <a:t>9</a:t>
            </a:fld>
            <a:endParaRPr lang="en-US" altLang="en-US"/>
          </a:p>
        </p:txBody>
      </p:sp>
    </p:spTree>
    <p:extLst>
      <p:ext uri="{BB962C8B-B14F-4D97-AF65-F5344CB8AC3E}">
        <p14:creationId xmlns:p14="http://schemas.microsoft.com/office/powerpoint/2010/main" val="3134406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defRPr/>
            </a:pPr>
            <a:r>
              <a:rPr lang="en-US" altLang="en-US" dirty="0" smtClean="0"/>
              <a:t>The Committee will provide</a:t>
            </a:r>
            <a:r>
              <a:rPr lang="en-US" altLang="en-US" baseline="0" dirty="0" smtClean="0"/>
              <a:t> updated templates and multiple educational events to help the transplant community be comfortable and proficient with requirements.</a:t>
            </a:r>
          </a:p>
          <a:p>
            <a:pPr>
              <a:defRPr/>
            </a:pPr>
            <a:endParaRPr lang="en-US" altLang="en-US" baseline="0" dirty="0" smtClean="0"/>
          </a:p>
          <a:p>
            <a:pPr>
              <a:defRPr/>
            </a:pPr>
            <a:r>
              <a:rPr lang="en-US" altLang="en-US" baseline="0" dirty="0" smtClean="0"/>
              <a:t>The Committee did not agree with waiting until the ETT or TransNet application is available as some of the issues needing attention will not be fixed by ETT.  ETT will though however significantly help with some error areas such as labeling.</a:t>
            </a:r>
          </a:p>
          <a:p>
            <a:pPr>
              <a:defRPr/>
            </a:pPr>
            <a:endParaRPr lang="en-US" altLang="en-US" baseline="0" dirty="0" smtClean="0"/>
          </a:p>
          <a:p>
            <a:pPr>
              <a:defRPr/>
            </a:pPr>
            <a:r>
              <a:rPr lang="en-US" altLang="en-US" baseline="0" dirty="0" smtClean="0"/>
              <a:t>As you will soon hear, the entire process has not been redesigned and OPTN policy will be better aligned with CMS.  It will not be possible to have no differences from CMS because OPTN policy addresses several areas (e.g. subtyping to increase allocation opportunities) that are out of scope for CMS.  In some places, OPTN policy has been made safer and complying with the revised OPTN policy would also comply with CMS.</a:t>
            </a:r>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14E21FF-09CA-4CC9-B7ED-FC0097CCCCC0}" type="slidenum">
              <a:rPr lang="en-US" altLang="en-US" smtClean="0"/>
              <a:pPr/>
              <a:t>10</a:t>
            </a:fld>
            <a:endParaRPr lang="en-US" altLang="en-US" smtClean="0"/>
          </a:p>
        </p:txBody>
      </p:sp>
    </p:spTree>
    <p:extLst>
      <p:ext uri="{BB962C8B-B14F-4D97-AF65-F5344CB8AC3E}">
        <p14:creationId xmlns:p14="http://schemas.microsoft.com/office/powerpoint/2010/main" val="113796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350205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26296085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10" Type="http://schemas.openxmlformats.org/officeDocument/2006/relationships/image" Target="../media/image8.png"/><Relationship Id="rId4" Type="http://schemas.openxmlformats.org/officeDocument/2006/relationships/diagramLayout" Target="../diagrams/layout4.xml"/><Relationship Id="rId9" Type="http://schemas.openxmlformats.org/officeDocument/2006/relationships/image" Target="../media/image7.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usan.tlusty@unos.org" TargetMode="External"/><Relationship Id="rId2" Type="http://schemas.openxmlformats.org/officeDocument/2006/relationships/hyperlink" Target="mailto:thd9003@nyp.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17513" y="1720850"/>
            <a:ext cx="8307387" cy="1619250"/>
          </a:xfrm>
        </p:spPr>
        <p:txBody>
          <a:bodyPr/>
          <a:lstStyle/>
          <a:p>
            <a:pPr eaLnBrk="1" hangingPunct="1"/>
            <a:r>
              <a:rPr lang="en-US" altLang="en-US" sz="4000" dirty="0" smtClean="0">
                <a:latin typeface="Arial" panose="020B0604020202020204" pitchFamily="34" charset="0"/>
                <a:cs typeface="Arial" panose="020B0604020202020204" pitchFamily="34" charset="0"/>
              </a:rPr>
              <a:t>Modify ABO Determination, Reporting, and Verification Requirements</a:t>
            </a:r>
            <a:br>
              <a:rPr lang="en-US" altLang="en-US" sz="4000" dirty="0" smtClean="0">
                <a:latin typeface="Arial" panose="020B0604020202020204" pitchFamily="34" charset="0"/>
                <a:cs typeface="Arial" panose="020B0604020202020204" pitchFamily="34" charset="0"/>
              </a:rPr>
            </a:br>
            <a:r>
              <a:rPr lang="en-US" altLang="en-US" sz="4000" i="1" dirty="0" smtClean="0">
                <a:latin typeface="Arial" panose="020B0604020202020204" pitchFamily="34" charset="0"/>
                <a:cs typeface="Arial" panose="020B0604020202020204" pitchFamily="34" charset="0"/>
              </a:rPr>
              <a:t>(Resolution 14)</a:t>
            </a:r>
          </a:p>
        </p:txBody>
      </p:sp>
      <p:sp>
        <p:nvSpPr>
          <p:cNvPr id="3" name="Subtitle 2"/>
          <p:cNvSpPr>
            <a:spLocks noGrp="1"/>
          </p:cNvSpPr>
          <p:nvPr>
            <p:ph type="subTitle" idx="1"/>
          </p:nvPr>
        </p:nvSpPr>
        <p:spPr>
          <a:xfrm>
            <a:off x="417513" y="4479925"/>
            <a:ext cx="8307387" cy="1670050"/>
          </a:xfrm>
        </p:spPr>
        <p:txBody>
          <a:bodyPr rtlCol="0">
            <a:noAutofit/>
          </a:bodyPr>
          <a:lstStyle/>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Operations and Safety Committee</a:t>
            </a:r>
          </a:p>
          <a:p>
            <a:pPr eaLnBrk="1" fontAlgn="auto" hangingPunct="1">
              <a:spcAft>
                <a:spcPts val="0"/>
              </a:spcAft>
              <a:buFont typeface="Wingdings" charset="2"/>
              <a:buNone/>
              <a:defRPr/>
            </a:pPr>
            <a:r>
              <a:rPr lang="en-US" sz="3200" dirty="0" smtClean="0">
                <a:solidFill>
                  <a:schemeClr val="tx1">
                    <a:lumMod val="75000"/>
                    <a:lumOff val="25000"/>
                  </a:schemeClr>
                </a:solidFill>
                <a:latin typeface="Arial" pitchFamily="34" charset="0"/>
                <a:ea typeface="+mn-ea"/>
                <a:cs typeface="Arial" pitchFamily="34" charset="0"/>
              </a:rPr>
              <a:t>Ms. Theresa Daly</a:t>
            </a:r>
            <a:endParaRPr lang="en-US" sz="3200" dirty="0">
              <a:solidFill>
                <a:schemeClr val="tx1">
                  <a:lumMod val="75000"/>
                  <a:lumOff val="25000"/>
                </a:schemeClr>
              </a:solidFill>
              <a:latin typeface="Arial" pitchFamily="34" charset="0"/>
              <a:ea typeface="+mn-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288925" y="1006475"/>
            <a:ext cx="8548688" cy="5668963"/>
          </a:xfrm>
        </p:spPr>
        <p:txBody>
          <a:bodyPr>
            <a:normAutofit/>
          </a:bodyPr>
          <a:lstStyle/>
          <a:p>
            <a:pPr marL="342900" marR="0" lvl="0" indent="-342900">
              <a:spcBef>
                <a:spcPts val="0"/>
              </a:spcBef>
              <a:spcAft>
                <a:spcPts val="0"/>
              </a:spcAft>
              <a:buFont typeface="Symbol" panose="05050102010706020507" pitchFamily="18" charset="2"/>
              <a:buChar char=""/>
            </a:pPr>
            <a:r>
              <a:rPr lang="en-US" dirty="0" smtClean="0">
                <a:latin typeface="Arial" panose="020B0604020202020204" pitchFamily="34" charset="0"/>
                <a:ea typeface="Times New Roman" panose="02020603050405020304" pitchFamily="18" charset="0"/>
              </a:rPr>
              <a:t>Request </a:t>
            </a:r>
            <a:r>
              <a:rPr lang="en-US" dirty="0">
                <a:latin typeface="Arial" panose="020B0604020202020204" pitchFamily="34" charset="0"/>
                <a:ea typeface="Times New Roman" panose="02020603050405020304" pitchFamily="18" charset="0"/>
              </a:rPr>
              <a:t>for updated templates and electronic solutions</a:t>
            </a:r>
          </a:p>
          <a:p>
            <a:pPr marL="342900" marR="0" lvl="0" indent="-342900">
              <a:spcBef>
                <a:spcPts val="0"/>
              </a:spcBef>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rPr>
              <a:t>Desire to postpone policy requirements until after ETT </a:t>
            </a:r>
            <a:r>
              <a:rPr lang="en-US" dirty="0" smtClean="0">
                <a:latin typeface="Arial" panose="020B0604020202020204" pitchFamily="34" charset="0"/>
                <a:ea typeface="Times New Roman" panose="02020603050405020304" pitchFamily="18" charset="0"/>
              </a:rPr>
              <a:t>implementation</a:t>
            </a:r>
          </a:p>
          <a:p>
            <a:pPr marL="342900" marR="0" lvl="0" indent="-342900">
              <a:spcBef>
                <a:spcPts val="0"/>
              </a:spcBef>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rPr>
              <a:t>Concerns that the entire process has been redesigned</a:t>
            </a:r>
          </a:p>
          <a:p>
            <a:pPr marL="342900" marR="0" lvl="0" indent="-342900">
              <a:spcBef>
                <a:spcPts val="0"/>
              </a:spcBef>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rPr>
              <a:t>Desire to have no differences from CMS requirements</a:t>
            </a:r>
          </a:p>
          <a:p>
            <a:pPr marL="342900" marR="0" lvl="0" indent="-342900">
              <a:spcBef>
                <a:spcPts val="0"/>
              </a:spcBef>
              <a:spcAft>
                <a:spcPts val="0"/>
              </a:spcAft>
              <a:buFont typeface="Symbol" panose="05050102010706020507" pitchFamily="18" charset="2"/>
              <a:buChar char=""/>
            </a:pPr>
            <a:endParaRPr lang="en-US" dirty="0">
              <a:latin typeface="Arial" panose="020B0604020202020204" pitchFamily="34" charset="0"/>
              <a:ea typeface="Times New Roman" panose="02020603050405020304" pitchFamily="18" charset="0"/>
            </a:endParaRPr>
          </a:p>
          <a:p>
            <a:pPr marL="0" marR="0">
              <a:spcBef>
                <a:spcPts val="0"/>
              </a:spcBef>
              <a:spcAft>
                <a:spcPts val="0"/>
              </a:spcAft>
            </a:pPr>
            <a:endParaRPr lang="en-US" dirty="0">
              <a:latin typeface="Arial" panose="020B0604020202020204" pitchFamily="34" charset="0"/>
              <a:ea typeface="Times New Roman" panose="02020603050405020304" pitchFamily="18" charset="0"/>
            </a:endParaRPr>
          </a:p>
          <a:p>
            <a:endParaRPr lang="en-US" altLang="en-US" sz="2400" dirty="0" smtClean="0">
              <a:latin typeface="Arial" panose="020B0604020202020204" pitchFamily="34" charset="0"/>
              <a:cs typeface="Arial" panose="020B0604020202020204" pitchFamily="34" charset="0"/>
            </a:endParaRPr>
          </a:p>
        </p:txBody>
      </p:sp>
      <p:sp>
        <p:nvSpPr>
          <p:cNvPr id="9219"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Comment Themes</a:t>
            </a:r>
          </a:p>
        </p:txBody>
      </p:sp>
    </p:spTree>
    <p:extLst>
      <p:ext uri="{BB962C8B-B14F-4D97-AF65-F5344CB8AC3E}">
        <p14:creationId xmlns:p14="http://schemas.microsoft.com/office/powerpoint/2010/main" val="2853851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ABO Process Steps</a:t>
            </a:r>
            <a:endParaRPr lang="en-US" dirty="0">
              <a:latin typeface="Arial" panose="020B0604020202020204" pitchFamily="34" charset="0"/>
              <a:cs typeface="Arial" panose="020B0604020202020204" pitchFamily="34" charset="0"/>
            </a:endParaRPr>
          </a:p>
        </p:txBody>
      </p:sp>
      <p:pic>
        <p:nvPicPr>
          <p:cNvPr id="4" name="Picture 3" descr="ABO Determination, Reporting, and Verification Major Process Steps" title="Figure 1"/>
          <p:cNvPicPr/>
          <p:nvPr/>
        </p:nvPicPr>
        <p:blipFill>
          <a:blip r:embed="rId3">
            <a:extLst>
              <a:ext uri="{28A0092B-C50C-407E-A947-70E740481C1C}">
                <a14:useLocalDpi xmlns:a14="http://schemas.microsoft.com/office/drawing/2010/main" val="0"/>
              </a:ext>
            </a:extLst>
          </a:blip>
          <a:stretch>
            <a:fillRect/>
          </a:stretch>
        </p:blipFill>
        <p:spPr>
          <a:xfrm>
            <a:off x="493776" y="1883664"/>
            <a:ext cx="8375904" cy="3474720"/>
          </a:xfrm>
          <a:prstGeom prst="rect">
            <a:avLst/>
          </a:prstGeom>
        </p:spPr>
      </p:pic>
    </p:spTree>
    <p:extLst>
      <p:ext uri="{BB962C8B-B14F-4D97-AF65-F5344CB8AC3E}">
        <p14:creationId xmlns:p14="http://schemas.microsoft.com/office/powerpoint/2010/main" val="2261458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289034" y="1007243"/>
          <a:ext cx="8416053" cy="5135298"/>
        </p:xfrm>
        <a:graphic>
          <a:graphicData uri="http://schemas.openxmlformats.org/drawingml/2006/table">
            <a:tbl>
              <a:tblPr firstRow="1" firstCol="1" bandRow="1"/>
              <a:tblGrid>
                <a:gridCol w="730925"/>
                <a:gridCol w="936857"/>
                <a:gridCol w="5829787"/>
                <a:gridCol w="918484"/>
              </a:tblGrid>
              <a:tr h="450723">
                <a:tc>
                  <a:txBody>
                    <a:bodyPr/>
                    <a:lstStyle/>
                    <a:p>
                      <a:pPr marL="0" marR="0">
                        <a:spcBef>
                          <a:spcPts val="0"/>
                        </a:spcBef>
                        <a:spcAft>
                          <a:spcPts val="0"/>
                        </a:spcAft>
                      </a:pPr>
                      <a:r>
                        <a:rPr lang="en-US" sz="1600" b="1" dirty="0">
                          <a:solidFill>
                            <a:srgbClr val="000000"/>
                          </a:solidFill>
                          <a:effectLst/>
                          <a:latin typeface="Arial" panose="020B0604020202020204" pitchFamily="34" charset="0"/>
                          <a:ea typeface="Times New Roman" panose="02020603050405020304" pitchFamily="18" charset="0"/>
                        </a:rPr>
                        <a:t>Rank</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spcBef>
                          <a:spcPts val="0"/>
                        </a:spcBef>
                        <a:spcAft>
                          <a:spcPts val="0"/>
                        </a:spcAft>
                      </a:pPr>
                      <a:r>
                        <a:rPr lang="en-US" sz="1600" dirty="0" smtClean="0">
                          <a:effectLst/>
                          <a:latin typeface="Arial" panose="020B0604020202020204" pitchFamily="34" charset="0"/>
                          <a:ea typeface="Times New Roman" panose="02020603050405020304" pitchFamily="18" charset="0"/>
                        </a:rPr>
                        <a:t>Number</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600" b="1" dirty="0">
                          <a:solidFill>
                            <a:srgbClr val="000000"/>
                          </a:solidFill>
                          <a:effectLst/>
                          <a:latin typeface="Arial" panose="020B0604020202020204" pitchFamily="34" charset="0"/>
                          <a:ea typeface="Times New Roman" panose="02020603050405020304" pitchFamily="18" charset="0"/>
                        </a:rPr>
                        <a:t>Failure Mode</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r>
                        <a:rPr lang="en-US" sz="1600" b="1">
                          <a:solidFill>
                            <a:srgbClr val="000000"/>
                          </a:solidFill>
                          <a:effectLst/>
                          <a:latin typeface="Arial" panose="020B0604020202020204" pitchFamily="34" charset="0"/>
                          <a:ea typeface="Times New Roman" panose="02020603050405020304" pitchFamily="18" charset="0"/>
                        </a:rPr>
                        <a:t>Process Step</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00481">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1</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1</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OPO releases organ to recipient not on match run</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6</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81">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1</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2</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Blood type verification does not occur prior to implantation</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8</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224">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2</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3</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Candidate erroneously listed as accepting an ABO incompatible (pediatric heart, liver)</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2</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224">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2</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4</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Wrong organ arrived-not checked at arrival to verify correct organ arrived for the correct potential recipient</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8</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5836">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2</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5</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If intended recipient surgery begins prior to arrival, no requirement for blood source documentation availability to confirm compatibility prior to anesthesia</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8</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81">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3</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6</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Blood samples are mislabeled (candidate)</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1</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224">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3</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7</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Verification occurs without both source documents for recipient and donor</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8</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81">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4</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8</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One blood sample sent and tested twice</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1</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224">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4</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9</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Only one sample drawn and tested prior to match (no ABO confirmation by second sample)</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4</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81">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5</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10</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No pre-transfusion specimen is available for testing</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a:solidFill>
                            <a:srgbClr val="000000"/>
                          </a:solidFill>
                          <a:effectLst/>
                          <a:latin typeface="Arial" panose="020B0604020202020204" pitchFamily="34" charset="0"/>
                          <a:ea typeface="Times New Roman" panose="02020603050405020304" pitchFamily="18" charset="0"/>
                        </a:rPr>
                        <a:t>4</a:t>
                      </a:r>
                      <a:endParaRPr lang="en-US" sz="160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481">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5</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smtClean="0">
                          <a:effectLst/>
                          <a:latin typeface="Arial" panose="020B0604020202020204" pitchFamily="34" charset="0"/>
                          <a:ea typeface="Times New Roman" panose="02020603050405020304" pitchFamily="18" charset="0"/>
                        </a:rPr>
                        <a:t>11</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Blood samples are mislabeled (donor)</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dirty="0">
                          <a:solidFill>
                            <a:srgbClr val="000000"/>
                          </a:solidFill>
                          <a:effectLst/>
                          <a:latin typeface="Arial" panose="020B0604020202020204" pitchFamily="34" charset="0"/>
                          <a:ea typeface="Times New Roman" panose="02020603050405020304" pitchFamily="18" charset="0"/>
                        </a:rPr>
                        <a:t>4</a:t>
                      </a:r>
                      <a:endParaRPr lang="en-US" sz="16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itle 2"/>
          <p:cNvSpPr>
            <a:spLocks noGrp="1"/>
          </p:cNvSpPr>
          <p:nvPr>
            <p:ph type="title"/>
          </p:nvPr>
        </p:nvSpPr>
        <p:spPr>
          <a:xfrm>
            <a:off x="289034" y="0"/>
            <a:ext cx="8741103" cy="850932"/>
          </a:xfrm>
        </p:spPr>
        <p:txBody>
          <a:bodyPr/>
          <a:lstStyle/>
          <a:p>
            <a:r>
              <a:rPr lang="en-US" dirty="0" smtClean="0">
                <a:latin typeface="Arial" panose="020B0604020202020204" pitchFamily="34" charset="0"/>
                <a:cs typeface="Arial" panose="020B0604020202020204" pitchFamily="34" charset="0"/>
              </a:rPr>
              <a:t>Top Failure Modes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563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689" y="65037"/>
            <a:ext cx="8951311" cy="1089335"/>
          </a:xfrm>
        </p:spPr>
        <p:txBody>
          <a:bodyPr/>
          <a:lstStyle/>
          <a:p>
            <a:r>
              <a:rPr lang="en-US" dirty="0" smtClean="0">
                <a:latin typeface="Arial" panose="020B0604020202020204" pitchFamily="34" charset="0"/>
                <a:cs typeface="Arial" panose="020B0604020202020204" pitchFamily="34" charset="0"/>
              </a:rPr>
              <a:t>ABO Determination: Core Principles</a:t>
            </a:r>
            <a:endParaRPr lang="en-US" dirty="0">
              <a:latin typeface="Arial" panose="020B0604020202020204" pitchFamily="34" charset="0"/>
              <a:cs typeface="Arial" panose="020B0604020202020204" pitchFamily="34" charset="0"/>
            </a:endParaRPr>
          </a:p>
        </p:txBody>
      </p:sp>
      <p:grpSp>
        <p:nvGrpSpPr>
          <p:cNvPr id="2" name="Group 1"/>
          <p:cNvGrpSpPr/>
          <p:nvPr/>
        </p:nvGrpSpPr>
        <p:grpSpPr>
          <a:xfrm>
            <a:off x="426720" y="1373834"/>
            <a:ext cx="8004048" cy="4569764"/>
            <a:chOff x="426720" y="3317774"/>
            <a:chExt cx="8004048" cy="877400"/>
          </a:xfrm>
        </p:grpSpPr>
        <p:sp>
          <p:nvSpPr>
            <p:cNvPr id="5" name="Freeform 4"/>
            <p:cNvSpPr/>
            <p:nvPr/>
          </p:nvSpPr>
          <p:spPr>
            <a:xfrm>
              <a:off x="664464" y="3468332"/>
              <a:ext cx="7766304" cy="210292"/>
            </a:xfrm>
            <a:custGeom>
              <a:avLst/>
              <a:gdLst>
                <a:gd name="connsiteX0" fmla="*/ 0 w 8132064"/>
                <a:gd name="connsiteY0" fmla="*/ 0 h 255150"/>
                <a:gd name="connsiteX1" fmla="*/ 8132064 w 8132064"/>
                <a:gd name="connsiteY1" fmla="*/ 0 h 255150"/>
                <a:gd name="connsiteX2" fmla="*/ 8132064 w 8132064"/>
                <a:gd name="connsiteY2" fmla="*/ 255150 h 255150"/>
                <a:gd name="connsiteX3" fmla="*/ 0 w 8132064"/>
                <a:gd name="connsiteY3" fmla="*/ 255150 h 255150"/>
                <a:gd name="connsiteX4" fmla="*/ 0 w 8132064"/>
                <a:gd name="connsiteY4" fmla="*/ 0 h 25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2064" h="255150">
                  <a:moveTo>
                    <a:pt x="0" y="0"/>
                  </a:moveTo>
                  <a:lnTo>
                    <a:pt x="8132064" y="0"/>
                  </a:lnTo>
                  <a:lnTo>
                    <a:pt x="8132064" y="255150"/>
                  </a:lnTo>
                  <a:lnTo>
                    <a:pt x="0" y="25515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1139" tIns="124968" rIns="631139" bIns="42672" numCol="1" spcCol="1270" anchor="t" anchorCtr="0">
              <a:noAutofit/>
            </a:bodyPr>
            <a:lstStyle/>
            <a:p>
              <a:pPr marL="57150" lvl="1" indent="-57150" algn="l" defTabSz="266700">
                <a:lnSpc>
                  <a:spcPct val="90000"/>
                </a:lnSpc>
                <a:spcBef>
                  <a:spcPct val="0"/>
                </a:spcBef>
                <a:spcAft>
                  <a:spcPct val="15000"/>
                </a:spcAft>
                <a:buChar char="••"/>
              </a:pPr>
              <a:endParaRPr lang="en-US" sz="2000" kern="1200" dirty="0" smtClean="0"/>
            </a:p>
            <a:p>
              <a:pPr marL="57150" lvl="1" indent="-57150" algn="l" defTabSz="266700">
                <a:lnSpc>
                  <a:spcPct val="90000"/>
                </a:lnSpc>
                <a:spcBef>
                  <a:spcPct val="0"/>
                </a:spcBef>
                <a:spcAft>
                  <a:spcPct val="15000"/>
                </a:spcAft>
                <a:buChar char="••"/>
              </a:pPr>
              <a:r>
                <a:rPr lang="en-US" sz="2000" kern="1200" dirty="0" smtClean="0"/>
                <a:t>Reduce chance of allocation being done on one erroneous lab result (FMEA #9)</a:t>
              </a:r>
              <a:endParaRPr lang="en-US" sz="2000" kern="1200" dirty="0"/>
            </a:p>
          </p:txBody>
        </p:sp>
        <p:sp>
          <p:nvSpPr>
            <p:cNvPr id="6" name="Freeform 5"/>
            <p:cNvSpPr/>
            <p:nvPr/>
          </p:nvSpPr>
          <p:spPr>
            <a:xfrm>
              <a:off x="426720" y="3317774"/>
              <a:ext cx="5692444" cy="231726"/>
            </a:xfrm>
            <a:custGeom>
              <a:avLst/>
              <a:gdLst>
                <a:gd name="connsiteX0" fmla="*/ 0 w 5692444"/>
                <a:gd name="connsiteY0" fmla="*/ 29521 h 177120"/>
                <a:gd name="connsiteX1" fmla="*/ 29521 w 5692444"/>
                <a:gd name="connsiteY1" fmla="*/ 0 h 177120"/>
                <a:gd name="connsiteX2" fmla="*/ 5662923 w 5692444"/>
                <a:gd name="connsiteY2" fmla="*/ 0 h 177120"/>
                <a:gd name="connsiteX3" fmla="*/ 5692444 w 5692444"/>
                <a:gd name="connsiteY3" fmla="*/ 29521 h 177120"/>
                <a:gd name="connsiteX4" fmla="*/ 5692444 w 5692444"/>
                <a:gd name="connsiteY4" fmla="*/ 147599 h 177120"/>
                <a:gd name="connsiteX5" fmla="*/ 5662923 w 5692444"/>
                <a:gd name="connsiteY5" fmla="*/ 177120 h 177120"/>
                <a:gd name="connsiteX6" fmla="*/ 29521 w 5692444"/>
                <a:gd name="connsiteY6" fmla="*/ 177120 h 177120"/>
                <a:gd name="connsiteX7" fmla="*/ 0 w 5692444"/>
                <a:gd name="connsiteY7" fmla="*/ 147599 h 177120"/>
                <a:gd name="connsiteX8" fmla="*/ 0 w 5692444"/>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92444" h="177120">
                  <a:moveTo>
                    <a:pt x="0" y="29521"/>
                  </a:moveTo>
                  <a:cubicBezTo>
                    <a:pt x="0" y="13217"/>
                    <a:pt x="13217" y="0"/>
                    <a:pt x="29521" y="0"/>
                  </a:cubicBezTo>
                  <a:lnTo>
                    <a:pt x="5662923" y="0"/>
                  </a:lnTo>
                  <a:cubicBezTo>
                    <a:pt x="5679227" y="0"/>
                    <a:pt x="5692444" y="13217"/>
                    <a:pt x="5692444" y="29521"/>
                  </a:cubicBezTo>
                  <a:lnTo>
                    <a:pt x="5692444" y="147599"/>
                  </a:lnTo>
                  <a:cubicBezTo>
                    <a:pt x="5692444" y="163903"/>
                    <a:pt x="5679227" y="177120"/>
                    <a:pt x="5662923" y="177120"/>
                  </a:cubicBezTo>
                  <a:lnTo>
                    <a:pt x="29521" y="177120"/>
                  </a:lnTo>
                  <a:cubicBezTo>
                    <a:pt x="13217" y="177120"/>
                    <a:pt x="0" y="163903"/>
                    <a:pt x="0" y="147599"/>
                  </a:cubicBezTo>
                  <a:lnTo>
                    <a:pt x="0" y="295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3807" tIns="8646" rIns="223807" bIns="8646" numCol="1" spcCol="1270" anchor="ctr" anchorCtr="0">
              <a:noAutofit/>
            </a:bodyPr>
            <a:lstStyle/>
            <a:p>
              <a:pPr lvl="0" algn="l" defTabSz="266700">
                <a:lnSpc>
                  <a:spcPct val="90000"/>
                </a:lnSpc>
                <a:spcBef>
                  <a:spcPct val="0"/>
                </a:spcBef>
                <a:spcAft>
                  <a:spcPct val="35000"/>
                </a:spcAft>
              </a:pPr>
              <a:r>
                <a:rPr lang="en-US" sz="2800" b="1" kern="1200" dirty="0" smtClean="0"/>
                <a:t>Blood type and subtype results based on two laboratory tests </a:t>
              </a:r>
            </a:p>
          </p:txBody>
        </p:sp>
        <p:sp>
          <p:nvSpPr>
            <p:cNvPr id="7" name="Freeform 6"/>
            <p:cNvSpPr/>
            <p:nvPr/>
          </p:nvSpPr>
          <p:spPr>
            <a:xfrm>
              <a:off x="1011936" y="3981375"/>
              <a:ext cx="7418832" cy="213799"/>
            </a:xfrm>
            <a:custGeom>
              <a:avLst/>
              <a:gdLst>
                <a:gd name="connsiteX0" fmla="*/ 0 w 8132064"/>
                <a:gd name="connsiteY0" fmla="*/ 0 h 255150"/>
                <a:gd name="connsiteX1" fmla="*/ 8132064 w 8132064"/>
                <a:gd name="connsiteY1" fmla="*/ 0 h 255150"/>
                <a:gd name="connsiteX2" fmla="*/ 8132064 w 8132064"/>
                <a:gd name="connsiteY2" fmla="*/ 255150 h 255150"/>
                <a:gd name="connsiteX3" fmla="*/ 0 w 8132064"/>
                <a:gd name="connsiteY3" fmla="*/ 255150 h 255150"/>
                <a:gd name="connsiteX4" fmla="*/ 0 w 8132064"/>
                <a:gd name="connsiteY4" fmla="*/ 0 h 25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2064" h="255150">
                  <a:moveTo>
                    <a:pt x="0" y="0"/>
                  </a:moveTo>
                  <a:lnTo>
                    <a:pt x="8132064" y="0"/>
                  </a:lnTo>
                  <a:lnTo>
                    <a:pt x="8132064" y="255150"/>
                  </a:lnTo>
                  <a:lnTo>
                    <a:pt x="0" y="25515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1139" tIns="124968" rIns="631139" bIns="42672" numCol="1" spcCol="1270" anchor="t" anchorCtr="0">
              <a:noAutofit/>
            </a:bodyPr>
            <a:lstStyle/>
            <a:p>
              <a:pPr marL="57150" lvl="1" indent="-57150" algn="l" defTabSz="266700">
                <a:lnSpc>
                  <a:spcPct val="90000"/>
                </a:lnSpc>
                <a:spcBef>
                  <a:spcPct val="0"/>
                </a:spcBef>
                <a:spcAft>
                  <a:spcPct val="15000"/>
                </a:spcAft>
                <a:buChar char="••"/>
              </a:pPr>
              <a:endParaRPr lang="en-US" sz="2000" kern="1200" dirty="0" smtClean="0"/>
            </a:p>
            <a:p>
              <a:pPr marL="57150" lvl="1" indent="-57150" algn="l" defTabSz="266700">
                <a:lnSpc>
                  <a:spcPct val="90000"/>
                </a:lnSpc>
                <a:spcBef>
                  <a:spcPct val="0"/>
                </a:spcBef>
                <a:spcAft>
                  <a:spcPct val="15000"/>
                </a:spcAft>
                <a:buChar char="••"/>
              </a:pPr>
              <a:r>
                <a:rPr lang="en-US" sz="2000" kern="1200" dirty="0" smtClean="0"/>
                <a:t>Reduce chance of “wrong blood in tube” due to misidentification or label error (FMEA # 6,8, and 11)</a:t>
              </a:r>
              <a:endParaRPr lang="en-US" sz="2000" kern="1200" dirty="0"/>
            </a:p>
          </p:txBody>
        </p:sp>
        <p:sp>
          <p:nvSpPr>
            <p:cNvPr id="8" name="Freeform 7"/>
            <p:cNvSpPr/>
            <p:nvPr/>
          </p:nvSpPr>
          <p:spPr>
            <a:xfrm>
              <a:off x="426720" y="3720761"/>
              <a:ext cx="6555029" cy="343710"/>
            </a:xfrm>
            <a:custGeom>
              <a:avLst/>
              <a:gdLst>
                <a:gd name="connsiteX0" fmla="*/ 0 w 5692444"/>
                <a:gd name="connsiteY0" fmla="*/ 29521 h 177120"/>
                <a:gd name="connsiteX1" fmla="*/ 29521 w 5692444"/>
                <a:gd name="connsiteY1" fmla="*/ 0 h 177120"/>
                <a:gd name="connsiteX2" fmla="*/ 5662923 w 5692444"/>
                <a:gd name="connsiteY2" fmla="*/ 0 h 177120"/>
                <a:gd name="connsiteX3" fmla="*/ 5692444 w 5692444"/>
                <a:gd name="connsiteY3" fmla="*/ 29521 h 177120"/>
                <a:gd name="connsiteX4" fmla="*/ 5692444 w 5692444"/>
                <a:gd name="connsiteY4" fmla="*/ 147599 h 177120"/>
                <a:gd name="connsiteX5" fmla="*/ 5662923 w 5692444"/>
                <a:gd name="connsiteY5" fmla="*/ 177120 h 177120"/>
                <a:gd name="connsiteX6" fmla="*/ 29521 w 5692444"/>
                <a:gd name="connsiteY6" fmla="*/ 177120 h 177120"/>
                <a:gd name="connsiteX7" fmla="*/ 0 w 5692444"/>
                <a:gd name="connsiteY7" fmla="*/ 147599 h 177120"/>
                <a:gd name="connsiteX8" fmla="*/ 0 w 5692444"/>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92444" h="177120">
                  <a:moveTo>
                    <a:pt x="0" y="29521"/>
                  </a:moveTo>
                  <a:cubicBezTo>
                    <a:pt x="0" y="13217"/>
                    <a:pt x="13217" y="0"/>
                    <a:pt x="29521" y="0"/>
                  </a:cubicBezTo>
                  <a:lnTo>
                    <a:pt x="5662923" y="0"/>
                  </a:lnTo>
                  <a:cubicBezTo>
                    <a:pt x="5679227" y="0"/>
                    <a:pt x="5692444" y="13217"/>
                    <a:pt x="5692444" y="29521"/>
                  </a:cubicBezTo>
                  <a:lnTo>
                    <a:pt x="5692444" y="147599"/>
                  </a:lnTo>
                  <a:cubicBezTo>
                    <a:pt x="5692444" y="163903"/>
                    <a:pt x="5679227" y="177120"/>
                    <a:pt x="5662923" y="177120"/>
                  </a:cubicBezTo>
                  <a:lnTo>
                    <a:pt x="29521" y="177120"/>
                  </a:lnTo>
                  <a:cubicBezTo>
                    <a:pt x="13217" y="177120"/>
                    <a:pt x="0" y="163903"/>
                    <a:pt x="0" y="147599"/>
                  </a:cubicBezTo>
                  <a:lnTo>
                    <a:pt x="0" y="295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3807" tIns="8646" rIns="223807" bIns="8646" numCol="1" spcCol="1270" anchor="ctr" anchorCtr="0">
              <a:noAutofit/>
            </a:bodyPr>
            <a:lstStyle/>
            <a:p>
              <a:pPr lvl="0" algn="l" defTabSz="266700">
                <a:lnSpc>
                  <a:spcPct val="90000"/>
                </a:lnSpc>
                <a:spcBef>
                  <a:spcPct val="0"/>
                </a:spcBef>
                <a:spcAft>
                  <a:spcPct val="35000"/>
                </a:spcAft>
              </a:pPr>
              <a:r>
                <a:rPr lang="en-US" sz="2800" b="1" kern="1200" dirty="0" smtClean="0"/>
                <a:t>Samples drawn on different occasions.      With each collection, a separate patient identification and labeling procedure conducted prior to the blood draw </a:t>
              </a:r>
            </a:p>
          </p:txBody>
        </p:sp>
      </p:grpSp>
    </p:spTree>
    <p:extLst>
      <p:ext uri="{BB962C8B-B14F-4D97-AF65-F5344CB8AC3E}">
        <p14:creationId xmlns:p14="http://schemas.microsoft.com/office/powerpoint/2010/main" val="2924298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Arial" panose="020B0604020202020204" pitchFamily="34" charset="0"/>
                <a:cs typeface="Arial" panose="020B0604020202020204" pitchFamily="34" charset="0"/>
              </a:rPr>
              <a:t>Remove OPO option to have one blood draw sent to two labs </a:t>
            </a:r>
          </a:p>
          <a:p>
            <a:pPr lvl="1"/>
            <a:r>
              <a:rPr lang="en-US" sz="2400" dirty="0" smtClean="0">
                <a:solidFill>
                  <a:schemeClr val="accent2">
                    <a:lumMod val="75000"/>
                  </a:schemeClr>
                </a:solidFill>
                <a:latin typeface="Arial" panose="020B0604020202020204" pitchFamily="34" charset="0"/>
                <a:cs typeface="Arial" panose="020B0604020202020204" pitchFamily="34" charset="0"/>
              </a:rPr>
              <a:t>Post public comment to align with CMS</a:t>
            </a:r>
          </a:p>
          <a:p>
            <a:r>
              <a:rPr lang="en-US" dirty="0" smtClean="0">
                <a:latin typeface="Arial" panose="020B0604020202020204" pitchFamily="34" charset="0"/>
                <a:cs typeface="Arial" panose="020B0604020202020204" pitchFamily="34" charset="0"/>
              </a:rPr>
              <a:t>Require protocol to have process when ABO primary types do not match </a:t>
            </a:r>
          </a:p>
          <a:p>
            <a:pPr lvl="1"/>
            <a:r>
              <a:rPr lang="en-US" sz="2400" dirty="0" smtClean="0">
                <a:solidFill>
                  <a:schemeClr val="accent2">
                    <a:lumMod val="75000"/>
                  </a:schemeClr>
                </a:solidFill>
                <a:latin typeface="Arial" panose="020B0604020202020204" pitchFamily="34" charset="0"/>
                <a:cs typeface="Arial" panose="020B0604020202020204" pitchFamily="34" charset="0"/>
              </a:rPr>
              <a:t>Post public comment</a:t>
            </a:r>
          </a:p>
          <a:p>
            <a:r>
              <a:rPr lang="en-US" dirty="0" smtClean="0">
                <a:latin typeface="Arial" panose="020B0604020202020204" pitchFamily="34" charset="0"/>
                <a:cs typeface="Arial" panose="020B0604020202020204" pitchFamily="34" charset="0"/>
              </a:rPr>
              <a:t>Exception clause for accelerated deceased donation cases</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192689" y="176000"/>
            <a:ext cx="8741103" cy="850932"/>
          </a:xfrm>
        </p:spPr>
        <p:txBody>
          <a:bodyPr/>
          <a:lstStyle/>
          <a:p>
            <a:r>
              <a:rPr lang="en-US" dirty="0" smtClean="0">
                <a:latin typeface="Arial" panose="020B0604020202020204" pitchFamily="34" charset="0"/>
                <a:cs typeface="Arial" panose="020B0604020202020204" pitchFamily="34" charset="0"/>
              </a:rPr>
              <a:t>ABO Determination:                       Changes from current policy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9108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4046497022"/>
              </p:ext>
            </p:extLst>
          </p:nvPr>
        </p:nvGraphicFramePr>
        <p:xfrm>
          <a:off x="288925" y="1349375"/>
          <a:ext cx="854868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289034" y="222112"/>
            <a:ext cx="8741103" cy="850932"/>
          </a:xfrm>
        </p:spPr>
        <p:txBody>
          <a:bodyPr/>
          <a:lstStyle/>
          <a:p>
            <a:r>
              <a:rPr lang="en-US" dirty="0">
                <a:latin typeface="Arial" panose="020B0604020202020204" pitchFamily="34" charset="0"/>
                <a:cs typeface="Arial" panose="020B0604020202020204" pitchFamily="34" charset="0"/>
              </a:rPr>
              <a:t>ABO Determination:                       </a:t>
            </a:r>
            <a:r>
              <a:rPr lang="en-US" dirty="0" smtClean="0">
                <a:latin typeface="Arial" panose="020B0604020202020204" pitchFamily="34" charset="0"/>
                <a:cs typeface="Arial" panose="020B0604020202020204" pitchFamily="34" charset="0"/>
              </a:rPr>
              <a:t>Alignment with CMS</a:t>
            </a:r>
            <a:endParaRPr lang="en-US" dirty="0"/>
          </a:p>
        </p:txBody>
      </p:sp>
      <p:sp>
        <p:nvSpPr>
          <p:cNvPr id="6" name="TextBox 5"/>
          <p:cNvSpPr txBox="1"/>
          <p:nvPr/>
        </p:nvSpPr>
        <p:spPr>
          <a:xfrm>
            <a:off x="6876288" y="836554"/>
            <a:ext cx="1082847" cy="377952"/>
          </a:xfrm>
          <a:prstGeom prst="rect">
            <a:avLst/>
          </a:prstGeom>
          <a:solidFill>
            <a:schemeClr val="accent2">
              <a:lumMod val="60000"/>
              <a:lumOff val="40000"/>
            </a:schemeClr>
          </a:solidFill>
        </p:spPr>
        <p:txBody>
          <a:bodyPr wrap="square" rtlCol="0">
            <a:spAutoFit/>
          </a:bodyPr>
          <a:lstStyle/>
          <a:p>
            <a:r>
              <a:rPr lang="en-US" b="1" dirty="0" smtClean="0"/>
              <a:t>   CMS</a:t>
            </a:r>
            <a:endParaRPr lang="en-US" b="1" dirty="0"/>
          </a:p>
        </p:txBody>
      </p:sp>
      <p:sp>
        <p:nvSpPr>
          <p:cNvPr id="8" name="TextBox 7"/>
          <p:cNvSpPr txBox="1"/>
          <p:nvPr/>
        </p:nvSpPr>
        <p:spPr>
          <a:xfrm>
            <a:off x="6869565" y="344667"/>
            <a:ext cx="1089570" cy="369332"/>
          </a:xfrm>
          <a:prstGeom prst="rect">
            <a:avLst/>
          </a:prstGeom>
          <a:solidFill>
            <a:schemeClr val="tx2">
              <a:lumMod val="40000"/>
              <a:lumOff val="60000"/>
            </a:schemeClr>
          </a:solidFill>
        </p:spPr>
        <p:txBody>
          <a:bodyPr wrap="square" rtlCol="0">
            <a:spAutoFit/>
          </a:bodyPr>
          <a:lstStyle/>
          <a:p>
            <a:r>
              <a:rPr lang="en-US" b="1" dirty="0" smtClean="0"/>
              <a:t>  OPTN</a:t>
            </a:r>
            <a:endParaRPr lang="en-US" b="1" dirty="0"/>
          </a:p>
        </p:txBody>
      </p:sp>
      <p:pic>
        <p:nvPicPr>
          <p:cNvPr id="11" name="Picture 10"/>
          <p:cNvPicPr>
            <a:picLocks noChangeAspect="1"/>
          </p:cNvPicPr>
          <p:nvPr/>
        </p:nvPicPr>
        <p:blipFill>
          <a:blip r:embed="rId8"/>
          <a:stretch>
            <a:fillRect/>
          </a:stretch>
        </p:blipFill>
        <p:spPr>
          <a:xfrm>
            <a:off x="1316736" y="5765070"/>
            <a:ext cx="841248" cy="947150"/>
          </a:xfrm>
          <a:prstGeom prst="rect">
            <a:avLst/>
          </a:prstGeom>
        </p:spPr>
      </p:pic>
      <p:pic>
        <p:nvPicPr>
          <p:cNvPr id="12" name="Picture 11"/>
          <p:cNvPicPr>
            <a:picLocks noChangeAspect="1"/>
          </p:cNvPicPr>
          <p:nvPr/>
        </p:nvPicPr>
        <p:blipFill>
          <a:blip r:embed="rId9"/>
          <a:stretch>
            <a:fillRect/>
          </a:stretch>
        </p:blipFill>
        <p:spPr>
          <a:xfrm>
            <a:off x="3548485" y="5765070"/>
            <a:ext cx="1111100" cy="975820"/>
          </a:xfrm>
          <a:prstGeom prst="rect">
            <a:avLst/>
          </a:prstGeom>
        </p:spPr>
      </p:pic>
      <p:pic>
        <p:nvPicPr>
          <p:cNvPr id="13" name="Picture 12"/>
          <p:cNvPicPr>
            <a:picLocks noChangeAspect="1"/>
          </p:cNvPicPr>
          <p:nvPr/>
        </p:nvPicPr>
        <p:blipFill>
          <a:blip r:embed="rId10"/>
          <a:stretch>
            <a:fillRect/>
          </a:stretch>
        </p:blipFill>
        <p:spPr>
          <a:xfrm>
            <a:off x="6606895" y="5765445"/>
            <a:ext cx="1109568" cy="975445"/>
          </a:xfrm>
          <a:prstGeom prst="rect">
            <a:avLst/>
          </a:prstGeom>
        </p:spPr>
      </p:pic>
      <p:sp>
        <p:nvSpPr>
          <p:cNvPr id="14" name="TextBox 13"/>
          <p:cNvSpPr txBox="1"/>
          <p:nvPr/>
        </p:nvSpPr>
        <p:spPr>
          <a:xfrm>
            <a:off x="4659585" y="5923327"/>
            <a:ext cx="1089570" cy="400110"/>
          </a:xfrm>
          <a:prstGeom prst="rect">
            <a:avLst/>
          </a:prstGeom>
          <a:solidFill>
            <a:schemeClr val="tx2">
              <a:lumMod val="40000"/>
              <a:lumOff val="60000"/>
            </a:schemeClr>
          </a:solidFill>
          <a:effectLst>
            <a:glow rad="139700">
              <a:schemeClr val="accent4">
                <a:satMod val="175000"/>
                <a:alpha val="40000"/>
              </a:schemeClr>
            </a:glow>
          </a:effectLst>
        </p:spPr>
        <p:txBody>
          <a:bodyPr wrap="square" rtlCol="0">
            <a:spAutoFit/>
          </a:bodyPr>
          <a:lstStyle/>
          <a:p>
            <a:pPr algn="ctr"/>
            <a:r>
              <a:rPr lang="en-US" sz="2000" b="1" dirty="0" smtClean="0">
                <a:solidFill>
                  <a:schemeClr val="accent4">
                    <a:lumMod val="60000"/>
                    <a:lumOff val="40000"/>
                  </a:schemeClr>
                </a:solidFill>
              </a:rPr>
              <a:t>Safer</a:t>
            </a:r>
            <a:endParaRPr lang="en-US" sz="2000" b="1" dirty="0">
              <a:solidFill>
                <a:schemeClr val="accent4">
                  <a:lumMod val="60000"/>
                  <a:lumOff val="40000"/>
                </a:schemeClr>
              </a:solidFill>
            </a:endParaRPr>
          </a:p>
        </p:txBody>
      </p:sp>
      <p:sp>
        <p:nvSpPr>
          <p:cNvPr id="16" name="TextBox 15"/>
          <p:cNvSpPr txBox="1"/>
          <p:nvPr/>
        </p:nvSpPr>
        <p:spPr>
          <a:xfrm>
            <a:off x="7748043" y="5927438"/>
            <a:ext cx="1089570" cy="400110"/>
          </a:xfrm>
          <a:prstGeom prst="rect">
            <a:avLst/>
          </a:prstGeom>
          <a:solidFill>
            <a:schemeClr val="tx2">
              <a:lumMod val="40000"/>
              <a:lumOff val="60000"/>
            </a:schemeClr>
          </a:solidFill>
          <a:effectLst>
            <a:glow rad="139700">
              <a:schemeClr val="accent4">
                <a:satMod val="175000"/>
                <a:alpha val="40000"/>
              </a:schemeClr>
            </a:glow>
          </a:effectLst>
        </p:spPr>
        <p:txBody>
          <a:bodyPr wrap="square" rtlCol="0">
            <a:spAutoFit/>
          </a:bodyPr>
          <a:lstStyle/>
          <a:p>
            <a:pPr algn="ctr"/>
            <a:r>
              <a:rPr lang="en-US" sz="2000" b="1" dirty="0" smtClean="0">
                <a:solidFill>
                  <a:schemeClr val="accent4">
                    <a:lumMod val="60000"/>
                    <a:lumOff val="40000"/>
                  </a:schemeClr>
                </a:solidFill>
              </a:rPr>
              <a:t>Safer</a:t>
            </a:r>
            <a:endParaRPr lang="en-US" sz="2000" b="1" dirty="0">
              <a:solidFill>
                <a:schemeClr val="accent4">
                  <a:lumMod val="60000"/>
                  <a:lumOff val="40000"/>
                </a:schemeClr>
              </a:solidFill>
            </a:endParaRPr>
          </a:p>
        </p:txBody>
      </p:sp>
    </p:spTree>
    <p:extLst>
      <p:ext uri="{BB962C8B-B14F-4D97-AF65-F5344CB8AC3E}">
        <p14:creationId xmlns:p14="http://schemas.microsoft.com/office/powerpoint/2010/main" val="304251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Reports based on two results</a:t>
            </a:r>
          </a:p>
          <a:p>
            <a:r>
              <a:rPr lang="en-US" dirty="0" smtClean="0">
                <a:latin typeface="Arial" panose="020B0604020202020204" pitchFamily="34" charset="0"/>
                <a:cs typeface="Arial" panose="020B0604020202020204" pitchFamily="34" charset="0"/>
              </a:rPr>
              <a:t>Source documents used for reports</a:t>
            </a:r>
          </a:p>
          <a:p>
            <a:r>
              <a:rPr lang="en-US" dirty="0" smtClean="0">
                <a:latin typeface="Arial" panose="020B0604020202020204" pitchFamily="34" charset="0"/>
                <a:cs typeface="Arial" panose="020B0604020202020204" pitchFamily="34" charset="0"/>
              </a:rPr>
              <a:t>Reports entered independently by two different users</a:t>
            </a:r>
          </a:p>
          <a:p>
            <a:r>
              <a:rPr lang="en-US" dirty="0" smtClean="0">
                <a:latin typeface="Arial" panose="020B0604020202020204" pitchFamily="34" charset="0"/>
                <a:cs typeface="Arial" panose="020B0604020202020204" pitchFamily="34" charset="0"/>
              </a:rPr>
              <a:t>Reports completed prior to becoming </a:t>
            </a:r>
            <a:r>
              <a:rPr lang="en-US" i="1" dirty="0" smtClean="0">
                <a:latin typeface="Arial" panose="020B0604020202020204" pitchFamily="34" charset="0"/>
                <a:cs typeface="Arial" panose="020B0604020202020204" pitchFamily="34" charset="0"/>
              </a:rPr>
              <a:t>active</a:t>
            </a:r>
            <a:r>
              <a:rPr lang="en-US" dirty="0" smtClean="0">
                <a:latin typeface="Arial" panose="020B0604020202020204" pitchFamily="34" charset="0"/>
                <a:cs typeface="Arial" panose="020B0604020202020204" pitchFamily="34" charset="0"/>
              </a:rPr>
              <a:t> in OPTN system </a:t>
            </a:r>
          </a:p>
          <a:p>
            <a:r>
              <a:rPr lang="en-US" dirty="0" smtClean="0">
                <a:latin typeface="Arial" panose="020B0604020202020204" pitchFamily="34" charset="0"/>
                <a:cs typeface="Arial" panose="020B0604020202020204" pitchFamily="34" charset="0"/>
              </a:rPr>
              <a:t>Address FMEA #1 and #9</a:t>
            </a:r>
          </a:p>
        </p:txBody>
      </p:sp>
      <p:sp>
        <p:nvSpPr>
          <p:cNvPr id="3" name="Title 2"/>
          <p:cNvSpPr>
            <a:spLocks noGrp="1"/>
          </p:cNvSpPr>
          <p:nvPr>
            <p:ph type="title"/>
          </p:nvPr>
        </p:nvSpPr>
        <p:spPr>
          <a:xfrm>
            <a:off x="192689" y="302614"/>
            <a:ext cx="8951311" cy="850932"/>
          </a:xfrm>
        </p:spPr>
        <p:txBody>
          <a:bodyPr/>
          <a:lstStyle/>
          <a:p>
            <a:r>
              <a:rPr lang="en-US" dirty="0" smtClean="0">
                <a:latin typeface="Arial" panose="020B0604020202020204" pitchFamily="34" charset="0"/>
                <a:cs typeface="Arial" panose="020B0604020202020204" pitchFamily="34" charset="0"/>
              </a:rPr>
              <a:t>ABO Reporting: Core Principles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139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769451"/>
            <a:ext cx="8548414" cy="4405247"/>
          </a:xfrm>
        </p:spPr>
        <p:txBody>
          <a:bodyPr>
            <a:normAutofit/>
          </a:bodyPr>
          <a:lstStyle/>
          <a:p>
            <a:r>
              <a:rPr lang="en-US" dirty="0" smtClean="0">
                <a:latin typeface="Arial" panose="020B0604020202020204" pitchFamily="34" charset="0"/>
                <a:cs typeface="Arial" panose="020B0604020202020204" pitchFamily="34" charset="0"/>
              </a:rPr>
              <a:t>Must be done by “qualified health care professional” as defined in member’s protocol</a:t>
            </a:r>
          </a:p>
          <a:p>
            <a:r>
              <a:rPr lang="en-US" dirty="0" smtClean="0">
                <a:latin typeface="Arial" panose="020B0604020202020204" pitchFamily="34" charset="0"/>
                <a:cs typeface="Arial" panose="020B0604020202020204" pitchFamily="34" charset="0"/>
              </a:rPr>
              <a:t>Exception clause for accelerated deceased donation cases</a:t>
            </a:r>
          </a:p>
          <a:p>
            <a:r>
              <a:rPr lang="en-US" dirty="0" smtClean="0">
                <a:latin typeface="Arial" panose="020B0604020202020204" pitchFamily="34" charset="0"/>
                <a:cs typeface="Arial" panose="020B0604020202020204" pitchFamily="34" charset="0"/>
              </a:rPr>
              <a:t>Timing is made safer for deceased and living donors</a:t>
            </a:r>
          </a:p>
          <a:p>
            <a:r>
              <a:rPr lang="en-US" dirty="0" smtClean="0">
                <a:latin typeface="Arial" panose="020B0604020202020204" pitchFamily="34" charset="0"/>
                <a:cs typeface="Arial" panose="020B0604020202020204" pitchFamily="34" charset="0"/>
              </a:rPr>
              <a:t>Address living donor VCA reporting</a:t>
            </a:r>
          </a:p>
          <a:p>
            <a:pPr lvl="1"/>
            <a:r>
              <a:rPr lang="en-US" dirty="0" smtClean="0">
                <a:solidFill>
                  <a:schemeClr val="accent2">
                    <a:lumMod val="75000"/>
                  </a:schemeClr>
                </a:solidFill>
                <a:latin typeface="Arial" panose="020B0604020202020204" pitchFamily="34" charset="0"/>
                <a:cs typeface="Arial" panose="020B0604020202020204" pitchFamily="34" charset="0"/>
              </a:rPr>
              <a:t>Post public comment </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89034" y="377168"/>
            <a:ext cx="8741103" cy="850932"/>
          </a:xfrm>
        </p:spPr>
        <p:txBody>
          <a:bodyPr/>
          <a:lstStyle/>
          <a:p>
            <a:r>
              <a:rPr lang="en-US" dirty="0" smtClean="0">
                <a:latin typeface="Arial" panose="020B0604020202020204" pitchFamily="34" charset="0"/>
                <a:cs typeface="Arial" panose="020B0604020202020204" pitchFamily="34" charset="0"/>
              </a:rPr>
              <a:t>ABO Reporting:                       Changes from current policy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4738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ABO Reporting: Timing Changes</a:t>
            </a:r>
            <a:endParaRPr lang="en-US" dirty="0">
              <a:latin typeface="Arial" panose="020B0604020202020204" pitchFamily="34" charset="0"/>
              <a:cs typeface="Arial" panose="020B0604020202020204" pitchFamily="34" charset="0"/>
            </a:endParaRPr>
          </a:p>
        </p:txBody>
      </p:sp>
      <p:cxnSp>
        <p:nvCxnSpPr>
          <p:cNvPr id="5" name="Straight Arrow Connector 4"/>
          <p:cNvCxnSpPr/>
          <p:nvPr/>
        </p:nvCxnSpPr>
        <p:spPr>
          <a:xfrm>
            <a:off x="1874518" y="2649868"/>
            <a:ext cx="3944427"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1918312" y="3726530"/>
            <a:ext cx="3856840"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830727" y="4880198"/>
            <a:ext cx="694944"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graphicFrame>
        <p:nvGraphicFramePr>
          <p:cNvPr id="9" name="Diagram 8"/>
          <p:cNvGraphicFramePr/>
          <p:nvPr>
            <p:extLst>
              <p:ext uri="{D42A27DB-BD31-4B8C-83A1-F6EECF244321}">
                <p14:modId xmlns:p14="http://schemas.microsoft.com/office/powerpoint/2010/main" val="4293664379"/>
              </p:ext>
            </p:extLst>
          </p:nvPr>
        </p:nvGraphicFramePr>
        <p:xfrm>
          <a:off x="289034" y="1952594"/>
          <a:ext cx="1645920" cy="3474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ounded Rectangle 15"/>
          <p:cNvSpPr/>
          <p:nvPr/>
        </p:nvSpPr>
        <p:spPr>
          <a:xfrm>
            <a:off x="5888736" y="2052232"/>
            <a:ext cx="1495762" cy="983102"/>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Prior to Incision</a:t>
            </a:r>
            <a:endParaRPr lang="en-US" sz="2000" b="1" dirty="0"/>
          </a:p>
        </p:txBody>
      </p:sp>
      <p:sp>
        <p:nvSpPr>
          <p:cNvPr id="17" name="Rounded Rectangle 16"/>
          <p:cNvSpPr/>
          <p:nvPr/>
        </p:nvSpPr>
        <p:spPr>
          <a:xfrm>
            <a:off x="7498080" y="2056682"/>
            <a:ext cx="1532057" cy="978652"/>
          </a:xfrm>
          <a:prstGeom prst="roundRect">
            <a:avLst/>
          </a:prstGeom>
          <a:solidFill>
            <a:schemeClr val="accent2"/>
          </a:solidFill>
          <a:ln>
            <a:noFill/>
          </a:ln>
          <a:effectLst>
            <a:outerShdw blurRad="50800" dist="50800" dir="5400000" algn="ctr" rotWithShape="0">
              <a:schemeClr val="accent2"/>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Before organ recovery</a:t>
            </a:r>
            <a:endParaRPr lang="en-US" sz="2000" b="1" dirty="0"/>
          </a:p>
        </p:txBody>
      </p:sp>
      <p:sp>
        <p:nvSpPr>
          <p:cNvPr id="19" name="Rounded Rectangle 18"/>
          <p:cNvSpPr/>
          <p:nvPr/>
        </p:nvSpPr>
        <p:spPr>
          <a:xfrm>
            <a:off x="5888735" y="3217042"/>
            <a:ext cx="1495762" cy="983100"/>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Before recovery</a:t>
            </a:r>
            <a:endParaRPr lang="en-US" sz="2000" b="1" dirty="0"/>
          </a:p>
        </p:txBody>
      </p:sp>
      <p:sp>
        <p:nvSpPr>
          <p:cNvPr id="20" name="Rounded Rectangle 19"/>
          <p:cNvSpPr/>
          <p:nvPr/>
        </p:nvSpPr>
        <p:spPr>
          <a:xfrm>
            <a:off x="2525671" y="4381850"/>
            <a:ext cx="1696928" cy="1045464"/>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Prior to  Active OPTN  Wait List </a:t>
            </a:r>
            <a:endParaRPr lang="en-US" sz="2000" b="1" dirty="0"/>
          </a:p>
        </p:txBody>
      </p:sp>
      <p:sp>
        <p:nvSpPr>
          <p:cNvPr id="21" name="Rounded Rectangle 20"/>
          <p:cNvSpPr/>
          <p:nvPr/>
        </p:nvSpPr>
        <p:spPr>
          <a:xfrm>
            <a:off x="7498080" y="3217041"/>
            <a:ext cx="1532057" cy="983100"/>
          </a:xfrm>
          <a:prstGeom prst="roundRect">
            <a:avLst/>
          </a:prstGeom>
          <a:solidFill>
            <a:schemeClr val="accent2"/>
          </a:solidFill>
          <a:ln>
            <a:noFill/>
          </a:ln>
          <a:effectLst>
            <a:outerShdw blurRad="50800" dist="50800" dir="5400000" algn="ctr" rotWithShape="0">
              <a:schemeClr val="accent2"/>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00" b="1" dirty="0" smtClean="0"/>
              <a:t>Medical eval prior to donation</a:t>
            </a:r>
            <a:endParaRPr lang="en-US" sz="1900" b="1" dirty="0"/>
          </a:p>
        </p:txBody>
      </p:sp>
      <p:sp>
        <p:nvSpPr>
          <p:cNvPr id="22" name="Rounded Rectangle 21"/>
          <p:cNvSpPr/>
          <p:nvPr/>
        </p:nvSpPr>
        <p:spPr>
          <a:xfrm>
            <a:off x="4279392" y="4381850"/>
            <a:ext cx="1609344" cy="1045464"/>
          </a:xfrm>
          <a:prstGeom prst="roundRect">
            <a:avLst/>
          </a:prstGeom>
          <a:solidFill>
            <a:schemeClr val="accent2"/>
          </a:solidFill>
          <a:ln>
            <a:noFill/>
          </a:ln>
          <a:effectLst>
            <a:outerShdw blurRad="50800" dist="50800" dir="5400000" algn="ctr" rotWithShape="0">
              <a:schemeClr val="accent2"/>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Before on tx hospital wait list</a:t>
            </a:r>
            <a:endParaRPr lang="en-US" sz="2000" b="1" dirty="0"/>
          </a:p>
        </p:txBody>
      </p:sp>
      <p:sp>
        <p:nvSpPr>
          <p:cNvPr id="24" name="TextBox 23"/>
          <p:cNvSpPr txBox="1"/>
          <p:nvPr/>
        </p:nvSpPr>
        <p:spPr>
          <a:xfrm>
            <a:off x="6091831" y="1390013"/>
            <a:ext cx="1089570" cy="369332"/>
          </a:xfrm>
          <a:prstGeom prst="rect">
            <a:avLst/>
          </a:prstGeom>
          <a:solidFill>
            <a:schemeClr val="tx2">
              <a:lumMod val="40000"/>
              <a:lumOff val="60000"/>
            </a:schemeClr>
          </a:solidFill>
        </p:spPr>
        <p:txBody>
          <a:bodyPr wrap="square" rtlCol="0">
            <a:spAutoFit/>
          </a:bodyPr>
          <a:lstStyle/>
          <a:p>
            <a:r>
              <a:rPr lang="en-US" b="1" dirty="0" smtClean="0"/>
              <a:t>  OPTN</a:t>
            </a:r>
            <a:endParaRPr lang="en-US" b="1" dirty="0"/>
          </a:p>
        </p:txBody>
      </p:sp>
      <p:sp>
        <p:nvSpPr>
          <p:cNvPr id="25" name="TextBox 24"/>
          <p:cNvSpPr txBox="1"/>
          <p:nvPr/>
        </p:nvSpPr>
        <p:spPr>
          <a:xfrm>
            <a:off x="7722684" y="1381393"/>
            <a:ext cx="1082847" cy="377952"/>
          </a:xfrm>
          <a:prstGeom prst="rect">
            <a:avLst/>
          </a:prstGeom>
          <a:solidFill>
            <a:schemeClr val="accent2"/>
          </a:solidFill>
        </p:spPr>
        <p:txBody>
          <a:bodyPr wrap="square" rtlCol="0">
            <a:spAutoFit/>
          </a:bodyPr>
          <a:lstStyle/>
          <a:p>
            <a:r>
              <a:rPr lang="en-US" b="1" dirty="0" smtClean="0"/>
              <a:t>   CMS</a:t>
            </a:r>
            <a:endParaRPr lang="en-US" b="1" dirty="0"/>
          </a:p>
        </p:txBody>
      </p:sp>
      <p:cxnSp>
        <p:nvCxnSpPr>
          <p:cNvPr id="32" name="Straight Arrow Connector 31"/>
          <p:cNvCxnSpPr/>
          <p:nvPr/>
        </p:nvCxnSpPr>
        <p:spPr>
          <a:xfrm>
            <a:off x="1830727" y="2649868"/>
            <a:ext cx="694944"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33" name="Rounded Rectangle 32"/>
          <p:cNvSpPr/>
          <p:nvPr/>
        </p:nvSpPr>
        <p:spPr>
          <a:xfrm>
            <a:off x="2510276" y="2050131"/>
            <a:ext cx="1696928" cy="1045464"/>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Prior to  Match Run</a:t>
            </a:r>
            <a:endParaRPr lang="en-US" sz="2000" b="1" dirty="0"/>
          </a:p>
        </p:txBody>
      </p:sp>
      <p:sp>
        <p:nvSpPr>
          <p:cNvPr id="34" name="Rounded Rectangle 33"/>
          <p:cNvSpPr/>
          <p:nvPr/>
        </p:nvSpPr>
        <p:spPr>
          <a:xfrm>
            <a:off x="2510276" y="3203798"/>
            <a:ext cx="1696928" cy="1045464"/>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Prior to  generate Donor ID</a:t>
            </a:r>
            <a:endParaRPr lang="en-US" sz="2000" b="1" dirty="0"/>
          </a:p>
        </p:txBody>
      </p:sp>
      <p:sp>
        <p:nvSpPr>
          <p:cNvPr id="35" name="TextBox 34"/>
          <p:cNvSpPr txBox="1"/>
          <p:nvPr/>
        </p:nvSpPr>
        <p:spPr>
          <a:xfrm>
            <a:off x="2807207" y="1022849"/>
            <a:ext cx="1133856" cy="400110"/>
          </a:xfrm>
          <a:prstGeom prst="rect">
            <a:avLst/>
          </a:prstGeom>
          <a:solidFill>
            <a:schemeClr val="tx2">
              <a:lumMod val="40000"/>
              <a:lumOff val="60000"/>
            </a:schemeClr>
          </a:solidFill>
          <a:effectLst>
            <a:glow rad="101600">
              <a:schemeClr val="accent4">
                <a:satMod val="175000"/>
                <a:alpha val="40000"/>
              </a:schemeClr>
            </a:glow>
          </a:effectLst>
        </p:spPr>
        <p:txBody>
          <a:bodyPr wrap="square" rtlCol="0">
            <a:spAutoFit/>
          </a:bodyPr>
          <a:lstStyle/>
          <a:p>
            <a:pPr algn="ctr"/>
            <a:r>
              <a:rPr lang="en-US" sz="2000" b="1" dirty="0" smtClean="0">
                <a:solidFill>
                  <a:schemeClr val="accent4">
                    <a:lumMod val="60000"/>
                    <a:lumOff val="40000"/>
                  </a:schemeClr>
                </a:solidFill>
              </a:rPr>
              <a:t>Safer</a:t>
            </a:r>
            <a:endParaRPr lang="en-US" sz="2000" b="1" dirty="0">
              <a:solidFill>
                <a:schemeClr val="accent4">
                  <a:lumMod val="60000"/>
                  <a:lumOff val="40000"/>
                </a:schemeClr>
              </a:solidFill>
            </a:endParaRPr>
          </a:p>
        </p:txBody>
      </p:sp>
      <p:cxnSp>
        <p:nvCxnSpPr>
          <p:cNvPr id="37" name="Straight Arrow Connector 36"/>
          <p:cNvCxnSpPr/>
          <p:nvPr/>
        </p:nvCxnSpPr>
        <p:spPr>
          <a:xfrm>
            <a:off x="1846122" y="3726530"/>
            <a:ext cx="679549"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64466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500"/>
                                        <p:tgtEl>
                                          <p:spTgt spid="5"/>
                                        </p:tgtEl>
                                        <p:attrNameLst>
                                          <p:attrName>ppt_w</p:attrName>
                                        </p:attrNameLst>
                                      </p:cBhvr>
                                      <p:tavLst>
                                        <p:tav tm="0">
                                          <p:val>
                                            <p:strVal val="ppt_w"/>
                                          </p:val>
                                        </p:tav>
                                        <p:tav tm="100000">
                                          <p:val>
                                            <p:fltVal val="0"/>
                                          </p:val>
                                        </p:tav>
                                      </p:tavLst>
                                    </p:anim>
                                    <p:anim calcmode="lin" valueType="num">
                                      <p:cBhvr>
                                        <p:cTn id="7" dur="500"/>
                                        <p:tgtEl>
                                          <p:spTgt spid="5"/>
                                        </p:tgtEl>
                                        <p:attrNameLst>
                                          <p:attrName>ppt_h</p:attrName>
                                        </p:attrNameLst>
                                      </p:cBhvr>
                                      <p:tavLst>
                                        <p:tav tm="0">
                                          <p:val>
                                            <p:strVal val="ppt_h"/>
                                          </p:val>
                                        </p:tav>
                                        <p:tav tm="100000">
                                          <p:val>
                                            <p:strVal val="ppt_h"/>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5" presetClass="path" presetSubtype="0" accel="50000" decel="50000" fill="hold" grpId="0" nodeType="clickEffect">
                                  <p:stCondLst>
                                    <p:cond delay="0"/>
                                  </p:stCondLst>
                                  <p:childTnLst>
                                    <p:animMotion origin="layout" path="M -4.44444E-6 -3.33333E-6 L -0.3677 0.00278 " pathEditMode="relative" rAng="0" ptsTypes="AA">
                                      <p:cBhvr>
                                        <p:cTn id="12" dur="2000" fill="hold"/>
                                        <p:tgtEl>
                                          <p:spTgt spid="16"/>
                                        </p:tgtEl>
                                        <p:attrNameLst>
                                          <p:attrName>ppt_x</p:attrName>
                                          <p:attrName>ppt_y</p:attrName>
                                        </p:attrNameLst>
                                      </p:cBhvr>
                                      <p:rCtr x="-18385" y="139"/>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7" presetClass="exit" presetSubtype="10" fill="hold" nodeType="clickEffect">
                                  <p:stCondLst>
                                    <p:cond delay="0"/>
                                  </p:stCondLst>
                                  <p:childTnLst>
                                    <p:anim calcmode="lin" valueType="num">
                                      <p:cBhvr>
                                        <p:cTn id="28" dur="500"/>
                                        <p:tgtEl>
                                          <p:spTgt spid="7"/>
                                        </p:tgtEl>
                                        <p:attrNameLst>
                                          <p:attrName>ppt_w</p:attrName>
                                        </p:attrNameLst>
                                      </p:cBhvr>
                                      <p:tavLst>
                                        <p:tav tm="0">
                                          <p:val>
                                            <p:strVal val="ppt_w"/>
                                          </p:val>
                                        </p:tav>
                                        <p:tav tm="100000">
                                          <p:val>
                                            <p:fltVal val="0"/>
                                          </p:val>
                                        </p:tav>
                                      </p:tavLst>
                                    </p:anim>
                                    <p:anim calcmode="lin" valueType="num">
                                      <p:cBhvr>
                                        <p:cTn id="29" dur="500"/>
                                        <p:tgtEl>
                                          <p:spTgt spid="7"/>
                                        </p:tgtEl>
                                        <p:attrNameLst>
                                          <p:attrName>ppt_h</p:attrName>
                                        </p:attrNameLst>
                                      </p:cBhvr>
                                      <p:tavLst>
                                        <p:tav tm="0">
                                          <p:val>
                                            <p:strVal val="ppt_h"/>
                                          </p:val>
                                        </p:tav>
                                        <p:tav tm="100000">
                                          <p:val>
                                            <p:strVal val="ppt_h"/>
                                          </p:val>
                                        </p:tav>
                                      </p:tavLst>
                                    </p:anim>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5" presetClass="path" presetSubtype="0" accel="50000" decel="50000" fill="hold" grpId="0" nodeType="clickEffect">
                                  <p:stCondLst>
                                    <p:cond delay="0"/>
                                  </p:stCondLst>
                                  <p:childTnLst>
                                    <p:animMotion origin="layout" path="M -4.44444E-6 -7.40741E-7 L -0.3677 0.00255 " pathEditMode="relative" rAng="0" ptsTypes="AA">
                                      <p:cBhvr>
                                        <p:cTn id="34" dur="2000" fill="hold"/>
                                        <p:tgtEl>
                                          <p:spTgt spid="19"/>
                                        </p:tgtEl>
                                        <p:attrNameLst>
                                          <p:attrName>ppt_x</p:attrName>
                                          <p:attrName>ppt_y</p:attrName>
                                        </p:attrNameLst>
                                      </p:cBhvr>
                                      <p:rCtr x="-18385" y="116"/>
                                    </p:animMotion>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19">
                                            <p:txEl>
                                              <p:pRg st="0" end="0"/>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5" presetClass="path" presetSubtype="0" accel="50000" decel="50000" fill="hold" grpId="0" nodeType="clickEffect">
                                  <p:stCondLst>
                                    <p:cond delay="0"/>
                                  </p:stCondLst>
                                  <p:childTnLst>
                                    <p:animMotion origin="layout" path="M -4.44444E-6 3.7037E-7 L -0.35572 0.0044 " pathEditMode="relative" rAng="0" ptsTypes="AA">
                                      <p:cBhvr>
                                        <p:cTn id="50" dur="2000" fill="hold"/>
                                        <p:tgtEl>
                                          <p:spTgt spid="24"/>
                                        </p:tgtEl>
                                        <p:attrNameLst>
                                          <p:attrName>ppt_x</p:attrName>
                                          <p:attrName>ppt_y</p:attrName>
                                        </p:attrNameLst>
                                      </p:cBhvr>
                                      <p:rCtr x="-17795" y="208"/>
                                    </p:animMotion>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ppt_x"/>
                                          </p:val>
                                        </p:tav>
                                        <p:tav tm="100000">
                                          <p:val>
                                            <p:strVal val="#ppt_x"/>
                                          </p:val>
                                        </p:tav>
                                      </p:tavLst>
                                    </p:anim>
                                    <p:anim calcmode="lin" valueType="num">
                                      <p:cBhvr additive="base">
                                        <p:cTn id="5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4" grpId="0" animBg="1"/>
      <p:bldP spid="33" grpId="0" animBg="1"/>
      <p:bldP spid="34" grpId="1" animBg="1"/>
      <p:bldP spid="35" grpId="0" animBg="1"/>
      <p:bldP spid="35"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2689" y="65037"/>
            <a:ext cx="8951311" cy="1089335"/>
          </a:xfrm>
        </p:spPr>
        <p:txBody>
          <a:bodyPr/>
          <a:lstStyle/>
          <a:p>
            <a:r>
              <a:rPr lang="en-US" dirty="0" smtClean="0">
                <a:latin typeface="Arial" panose="020B0604020202020204" pitchFamily="34" charset="0"/>
                <a:cs typeface="Arial" panose="020B0604020202020204" pitchFamily="34" charset="0"/>
              </a:rPr>
              <a:t>ABO Verification (Time Out):      Core Principles</a:t>
            </a:r>
            <a:endParaRPr lang="en-US" dirty="0">
              <a:latin typeface="Arial" panose="020B0604020202020204" pitchFamily="34" charset="0"/>
              <a:cs typeface="Arial" panose="020B0604020202020204" pitchFamily="34" charset="0"/>
            </a:endParaRPr>
          </a:p>
        </p:txBody>
      </p:sp>
      <p:grpSp>
        <p:nvGrpSpPr>
          <p:cNvPr id="2" name="Group 1"/>
          <p:cNvGrpSpPr/>
          <p:nvPr/>
        </p:nvGrpSpPr>
        <p:grpSpPr>
          <a:xfrm>
            <a:off x="426720" y="1373832"/>
            <a:ext cx="8516112" cy="4145011"/>
            <a:chOff x="426720" y="3317774"/>
            <a:chExt cx="8516112" cy="795847"/>
          </a:xfrm>
        </p:grpSpPr>
        <p:sp>
          <p:nvSpPr>
            <p:cNvPr id="5" name="Freeform 4"/>
            <p:cNvSpPr/>
            <p:nvPr/>
          </p:nvSpPr>
          <p:spPr>
            <a:xfrm>
              <a:off x="664464" y="3468332"/>
              <a:ext cx="8278368" cy="210292"/>
            </a:xfrm>
            <a:custGeom>
              <a:avLst/>
              <a:gdLst>
                <a:gd name="connsiteX0" fmla="*/ 0 w 8132064"/>
                <a:gd name="connsiteY0" fmla="*/ 0 h 255150"/>
                <a:gd name="connsiteX1" fmla="*/ 8132064 w 8132064"/>
                <a:gd name="connsiteY1" fmla="*/ 0 h 255150"/>
                <a:gd name="connsiteX2" fmla="*/ 8132064 w 8132064"/>
                <a:gd name="connsiteY2" fmla="*/ 255150 h 255150"/>
                <a:gd name="connsiteX3" fmla="*/ 0 w 8132064"/>
                <a:gd name="connsiteY3" fmla="*/ 255150 h 255150"/>
                <a:gd name="connsiteX4" fmla="*/ 0 w 8132064"/>
                <a:gd name="connsiteY4" fmla="*/ 0 h 25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2064" h="255150">
                  <a:moveTo>
                    <a:pt x="0" y="0"/>
                  </a:moveTo>
                  <a:lnTo>
                    <a:pt x="8132064" y="0"/>
                  </a:lnTo>
                  <a:lnTo>
                    <a:pt x="8132064" y="255150"/>
                  </a:lnTo>
                  <a:lnTo>
                    <a:pt x="0" y="25515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1139" tIns="124968" rIns="631139" bIns="42672" numCol="1" spcCol="1270" anchor="t" anchorCtr="0">
              <a:noAutofit/>
            </a:bodyPr>
            <a:lstStyle/>
            <a:p>
              <a:pPr marL="57150" lvl="1" indent="-57150" algn="l" defTabSz="266700">
                <a:lnSpc>
                  <a:spcPct val="90000"/>
                </a:lnSpc>
                <a:spcBef>
                  <a:spcPct val="0"/>
                </a:spcBef>
                <a:spcAft>
                  <a:spcPct val="15000"/>
                </a:spcAft>
                <a:buChar char="••"/>
              </a:pPr>
              <a:endParaRPr lang="en-US" sz="2000" kern="1200" dirty="0" smtClean="0"/>
            </a:p>
            <a:p>
              <a:pPr marL="57150" lvl="1" indent="-57150" algn="l" defTabSz="266700">
                <a:lnSpc>
                  <a:spcPct val="90000"/>
                </a:lnSpc>
                <a:spcBef>
                  <a:spcPct val="0"/>
                </a:spcBef>
                <a:spcAft>
                  <a:spcPct val="15000"/>
                </a:spcAft>
                <a:buChar char="••"/>
              </a:pPr>
              <a:r>
                <a:rPr lang="en-US" sz="2000" kern="1200" dirty="0" smtClean="0"/>
                <a:t> Reduce chance of delayed or missed communication </a:t>
              </a:r>
              <a:endParaRPr lang="en-US" sz="2000" kern="1200" dirty="0"/>
            </a:p>
          </p:txBody>
        </p:sp>
        <p:sp>
          <p:nvSpPr>
            <p:cNvPr id="6" name="Freeform 5"/>
            <p:cNvSpPr/>
            <p:nvPr/>
          </p:nvSpPr>
          <p:spPr>
            <a:xfrm>
              <a:off x="426720" y="3317774"/>
              <a:ext cx="5692444" cy="231726"/>
            </a:xfrm>
            <a:custGeom>
              <a:avLst/>
              <a:gdLst>
                <a:gd name="connsiteX0" fmla="*/ 0 w 5692444"/>
                <a:gd name="connsiteY0" fmla="*/ 29521 h 177120"/>
                <a:gd name="connsiteX1" fmla="*/ 29521 w 5692444"/>
                <a:gd name="connsiteY1" fmla="*/ 0 h 177120"/>
                <a:gd name="connsiteX2" fmla="*/ 5662923 w 5692444"/>
                <a:gd name="connsiteY2" fmla="*/ 0 h 177120"/>
                <a:gd name="connsiteX3" fmla="*/ 5692444 w 5692444"/>
                <a:gd name="connsiteY3" fmla="*/ 29521 h 177120"/>
                <a:gd name="connsiteX4" fmla="*/ 5692444 w 5692444"/>
                <a:gd name="connsiteY4" fmla="*/ 147599 h 177120"/>
                <a:gd name="connsiteX5" fmla="*/ 5662923 w 5692444"/>
                <a:gd name="connsiteY5" fmla="*/ 177120 h 177120"/>
                <a:gd name="connsiteX6" fmla="*/ 29521 w 5692444"/>
                <a:gd name="connsiteY6" fmla="*/ 177120 h 177120"/>
                <a:gd name="connsiteX7" fmla="*/ 0 w 5692444"/>
                <a:gd name="connsiteY7" fmla="*/ 147599 h 177120"/>
                <a:gd name="connsiteX8" fmla="*/ 0 w 5692444"/>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92444" h="177120">
                  <a:moveTo>
                    <a:pt x="0" y="29521"/>
                  </a:moveTo>
                  <a:cubicBezTo>
                    <a:pt x="0" y="13217"/>
                    <a:pt x="13217" y="0"/>
                    <a:pt x="29521" y="0"/>
                  </a:cubicBezTo>
                  <a:lnTo>
                    <a:pt x="5662923" y="0"/>
                  </a:lnTo>
                  <a:cubicBezTo>
                    <a:pt x="5679227" y="0"/>
                    <a:pt x="5692444" y="13217"/>
                    <a:pt x="5692444" y="29521"/>
                  </a:cubicBezTo>
                  <a:lnTo>
                    <a:pt x="5692444" y="147599"/>
                  </a:lnTo>
                  <a:cubicBezTo>
                    <a:pt x="5692444" y="163903"/>
                    <a:pt x="5679227" y="177120"/>
                    <a:pt x="5662923" y="177120"/>
                  </a:cubicBezTo>
                  <a:lnTo>
                    <a:pt x="29521" y="177120"/>
                  </a:lnTo>
                  <a:cubicBezTo>
                    <a:pt x="13217" y="177120"/>
                    <a:pt x="0" y="163903"/>
                    <a:pt x="0" y="147599"/>
                  </a:cubicBezTo>
                  <a:lnTo>
                    <a:pt x="0" y="295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3807" tIns="8646" rIns="223807" bIns="8646" numCol="1" spcCol="1270" anchor="ctr" anchorCtr="0">
              <a:noAutofit/>
            </a:bodyPr>
            <a:lstStyle/>
            <a:p>
              <a:pPr lvl="0" algn="l" defTabSz="266700">
                <a:lnSpc>
                  <a:spcPct val="90000"/>
                </a:lnSpc>
                <a:spcBef>
                  <a:spcPct val="0"/>
                </a:spcBef>
                <a:spcAft>
                  <a:spcPct val="35000"/>
                </a:spcAft>
              </a:pPr>
              <a:r>
                <a:rPr lang="en-US" sz="2800" b="1" kern="1200" dirty="0" smtClean="0"/>
                <a:t>Confirmation of critical information includes surgeon</a:t>
              </a:r>
            </a:p>
          </p:txBody>
        </p:sp>
        <p:sp>
          <p:nvSpPr>
            <p:cNvPr id="7" name="Freeform 6"/>
            <p:cNvSpPr/>
            <p:nvPr/>
          </p:nvSpPr>
          <p:spPr>
            <a:xfrm>
              <a:off x="1011936" y="3899822"/>
              <a:ext cx="7418832" cy="213799"/>
            </a:xfrm>
            <a:custGeom>
              <a:avLst/>
              <a:gdLst>
                <a:gd name="connsiteX0" fmla="*/ 0 w 8132064"/>
                <a:gd name="connsiteY0" fmla="*/ 0 h 255150"/>
                <a:gd name="connsiteX1" fmla="*/ 8132064 w 8132064"/>
                <a:gd name="connsiteY1" fmla="*/ 0 h 255150"/>
                <a:gd name="connsiteX2" fmla="*/ 8132064 w 8132064"/>
                <a:gd name="connsiteY2" fmla="*/ 255150 h 255150"/>
                <a:gd name="connsiteX3" fmla="*/ 0 w 8132064"/>
                <a:gd name="connsiteY3" fmla="*/ 255150 h 255150"/>
                <a:gd name="connsiteX4" fmla="*/ 0 w 8132064"/>
                <a:gd name="connsiteY4" fmla="*/ 0 h 255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2064" h="255150">
                  <a:moveTo>
                    <a:pt x="0" y="0"/>
                  </a:moveTo>
                  <a:lnTo>
                    <a:pt x="8132064" y="0"/>
                  </a:lnTo>
                  <a:lnTo>
                    <a:pt x="8132064" y="255150"/>
                  </a:lnTo>
                  <a:lnTo>
                    <a:pt x="0" y="255150"/>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1139" tIns="124968" rIns="631139" bIns="42672" numCol="1" spcCol="1270" anchor="t" anchorCtr="0">
              <a:noAutofit/>
            </a:bodyPr>
            <a:lstStyle/>
            <a:p>
              <a:pPr marL="57150" lvl="1" indent="-57150" algn="l" defTabSz="266700">
                <a:lnSpc>
                  <a:spcPct val="90000"/>
                </a:lnSpc>
                <a:spcBef>
                  <a:spcPct val="0"/>
                </a:spcBef>
                <a:spcAft>
                  <a:spcPct val="15000"/>
                </a:spcAft>
                <a:buChar char="••"/>
              </a:pPr>
              <a:endParaRPr lang="en-US" sz="2000" kern="1200" dirty="0" smtClean="0"/>
            </a:p>
            <a:p>
              <a:pPr marL="57150" lvl="1" indent="-57150" algn="l" defTabSz="266700">
                <a:lnSpc>
                  <a:spcPct val="90000"/>
                </a:lnSpc>
                <a:spcBef>
                  <a:spcPct val="0"/>
                </a:spcBef>
                <a:spcAft>
                  <a:spcPct val="15000"/>
                </a:spcAft>
                <a:buChar char="••"/>
              </a:pPr>
              <a:r>
                <a:rPr lang="en-US" sz="2000" kern="1200" dirty="0" smtClean="0"/>
                <a:t>Reduce chance of “wrong patient/wrong organ” and chance for accidental ABOi transplant</a:t>
              </a:r>
              <a:endParaRPr lang="en-US" sz="2000" kern="1200" dirty="0"/>
            </a:p>
          </p:txBody>
        </p:sp>
        <p:sp>
          <p:nvSpPr>
            <p:cNvPr id="8" name="Freeform 7"/>
            <p:cNvSpPr/>
            <p:nvPr/>
          </p:nvSpPr>
          <p:spPr>
            <a:xfrm>
              <a:off x="426720" y="3720761"/>
              <a:ext cx="6555029" cy="221599"/>
            </a:xfrm>
            <a:custGeom>
              <a:avLst/>
              <a:gdLst>
                <a:gd name="connsiteX0" fmla="*/ 0 w 5692444"/>
                <a:gd name="connsiteY0" fmla="*/ 29521 h 177120"/>
                <a:gd name="connsiteX1" fmla="*/ 29521 w 5692444"/>
                <a:gd name="connsiteY1" fmla="*/ 0 h 177120"/>
                <a:gd name="connsiteX2" fmla="*/ 5662923 w 5692444"/>
                <a:gd name="connsiteY2" fmla="*/ 0 h 177120"/>
                <a:gd name="connsiteX3" fmla="*/ 5692444 w 5692444"/>
                <a:gd name="connsiteY3" fmla="*/ 29521 h 177120"/>
                <a:gd name="connsiteX4" fmla="*/ 5692444 w 5692444"/>
                <a:gd name="connsiteY4" fmla="*/ 147599 h 177120"/>
                <a:gd name="connsiteX5" fmla="*/ 5662923 w 5692444"/>
                <a:gd name="connsiteY5" fmla="*/ 177120 h 177120"/>
                <a:gd name="connsiteX6" fmla="*/ 29521 w 5692444"/>
                <a:gd name="connsiteY6" fmla="*/ 177120 h 177120"/>
                <a:gd name="connsiteX7" fmla="*/ 0 w 5692444"/>
                <a:gd name="connsiteY7" fmla="*/ 147599 h 177120"/>
                <a:gd name="connsiteX8" fmla="*/ 0 w 5692444"/>
                <a:gd name="connsiteY8" fmla="*/ 29521 h 17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692444" h="177120">
                  <a:moveTo>
                    <a:pt x="0" y="29521"/>
                  </a:moveTo>
                  <a:cubicBezTo>
                    <a:pt x="0" y="13217"/>
                    <a:pt x="13217" y="0"/>
                    <a:pt x="29521" y="0"/>
                  </a:cubicBezTo>
                  <a:lnTo>
                    <a:pt x="5662923" y="0"/>
                  </a:lnTo>
                  <a:cubicBezTo>
                    <a:pt x="5679227" y="0"/>
                    <a:pt x="5692444" y="13217"/>
                    <a:pt x="5692444" y="29521"/>
                  </a:cubicBezTo>
                  <a:lnTo>
                    <a:pt x="5692444" y="147599"/>
                  </a:lnTo>
                  <a:cubicBezTo>
                    <a:pt x="5692444" y="163903"/>
                    <a:pt x="5679227" y="177120"/>
                    <a:pt x="5662923" y="177120"/>
                  </a:cubicBezTo>
                  <a:lnTo>
                    <a:pt x="29521" y="177120"/>
                  </a:lnTo>
                  <a:cubicBezTo>
                    <a:pt x="13217" y="177120"/>
                    <a:pt x="0" y="163903"/>
                    <a:pt x="0" y="147599"/>
                  </a:cubicBezTo>
                  <a:lnTo>
                    <a:pt x="0" y="29521"/>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3807" tIns="8646" rIns="223807" bIns="8646" numCol="1" spcCol="1270" anchor="ctr" anchorCtr="0">
              <a:noAutofit/>
            </a:bodyPr>
            <a:lstStyle/>
            <a:p>
              <a:pPr lvl="0" algn="l" defTabSz="266700">
                <a:lnSpc>
                  <a:spcPct val="90000"/>
                </a:lnSpc>
                <a:spcBef>
                  <a:spcPct val="0"/>
                </a:spcBef>
                <a:spcAft>
                  <a:spcPct val="35000"/>
                </a:spcAft>
              </a:pPr>
              <a:r>
                <a:rPr lang="en-US" sz="2800" b="1" kern="1200" dirty="0" smtClean="0"/>
                <a:t>Confirmation done at critical points of hand-off or introduction of risk</a:t>
              </a:r>
            </a:p>
          </p:txBody>
        </p:sp>
      </p:grpSp>
      <p:sp>
        <p:nvSpPr>
          <p:cNvPr id="4" name="TextBox 3"/>
          <p:cNvSpPr txBox="1"/>
          <p:nvPr/>
        </p:nvSpPr>
        <p:spPr>
          <a:xfrm>
            <a:off x="2322576" y="5925312"/>
            <a:ext cx="4078224" cy="646331"/>
          </a:xfrm>
          <a:prstGeom prst="rect">
            <a:avLst/>
          </a:prstGeom>
          <a:noFill/>
          <a:ln w="28575">
            <a:solidFill>
              <a:schemeClr val="tx1"/>
            </a:solidFill>
          </a:ln>
        </p:spPr>
        <p:txBody>
          <a:bodyPr wrap="square" rtlCol="0">
            <a:spAutoFit/>
          </a:bodyPr>
          <a:lstStyle/>
          <a:p>
            <a:r>
              <a:rPr lang="en-US" dirty="0" smtClean="0"/>
              <a:t>Changes will address FMEA 1, 2, 4, 5, and 7</a:t>
            </a:r>
            <a:endParaRPr lang="en-US" dirty="0"/>
          </a:p>
        </p:txBody>
      </p:sp>
    </p:spTree>
    <p:extLst>
      <p:ext uri="{BB962C8B-B14F-4D97-AF65-F5344CB8AC3E}">
        <p14:creationId xmlns:p14="http://schemas.microsoft.com/office/powerpoint/2010/main" val="1452647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03338"/>
            <a:ext cx="8548688" cy="4822825"/>
          </a:xfrm>
        </p:spPr>
        <p:txBody>
          <a:bodyPr>
            <a:normAutofit/>
          </a:bodyPr>
          <a:lstStyle/>
          <a:p>
            <a:pPr eaLnBrk="1" hangingPunct="1"/>
            <a:r>
              <a:rPr lang="en-US" altLang="en-US" dirty="0">
                <a:latin typeface="Arial" panose="020B0604020202020204" pitchFamily="34" charset="0"/>
                <a:cs typeface="Arial" panose="020B0604020202020204" pitchFamily="34" charset="0"/>
              </a:rPr>
              <a:t>Accidental ABO incompatible transplants – rare but devastating</a:t>
            </a:r>
          </a:p>
          <a:p>
            <a:pPr eaLnBrk="1" hangingPunct="1"/>
            <a:r>
              <a:rPr lang="en-US" altLang="en-US" dirty="0">
                <a:latin typeface="Arial" panose="020B0604020202020204" pitchFamily="34" charset="0"/>
                <a:cs typeface="Arial" panose="020B0604020202020204" pitchFamily="34" charset="0"/>
              </a:rPr>
              <a:t>Safety gaps and risk  </a:t>
            </a:r>
          </a:p>
          <a:p>
            <a:pPr eaLnBrk="1" hangingPunct="1"/>
            <a:r>
              <a:rPr lang="en-US" altLang="en-US" dirty="0">
                <a:latin typeface="Arial" panose="020B0604020202020204" pitchFamily="34" charset="0"/>
                <a:cs typeface="Arial" panose="020B0604020202020204" pitchFamily="34" charset="0"/>
              </a:rPr>
              <a:t>Varying requirements and complex language:</a:t>
            </a:r>
          </a:p>
          <a:p>
            <a:pPr lvl="1" eaLnBrk="1" hangingPunct="1"/>
            <a:r>
              <a:rPr lang="en-US" altLang="en-US" sz="2400" dirty="0">
                <a:latin typeface="Arial" panose="020B0604020202020204" pitchFamily="34" charset="0"/>
                <a:cs typeface="Arial" panose="020B0604020202020204" pitchFamily="34" charset="0"/>
              </a:rPr>
              <a:t>Deceased and living donation </a:t>
            </a:r>
          </a:p>
          <a:p>
            <a:pPr lvl="1" eaLnBrk="1" hangingPunct="1"/>
            <a:r>
              <a:rPr lang="en-US" altLang="en-US" sz="2400" dirty="0">
                <a:latin typeface="Arial" panose="020B0604020202020204" pitchFamily="34" charset="0"/>
                <a:cs typeface="Arial" panose="020B0604020202020204" pitchFamily="34" charset="0"/>
              </a:rPr>
              <a:t>Candidate and donor </a:t>
            </a:r>
          </a:p>
          <a:p>
            <a:pPr lvl="1" eaLnBrk="1" hangingPunct="1"/>
            <a:r>
              <a:rPr lang="en-US" altLang="en-US" sz="2400" dirty="0">
                <a:latin typeface="Arial" panose="020B0604020202020204" pitchFamily="34" charset="0"/>
                <a:cs typeface="Arial" panose="020B0604020202020204" pitchFamily="34" charset="0"/>
              </a:rPr>
              <a:t>OPTN and CMS </a:t>
            </a:r>
          </a:p>
          <a:p>
            <a:pPr eaLnBrk="1" hangingPunct="1"/>
            <a:r>
              <a:rPr lang="en-US" altLang="en-US" dirty="0">
                <a:latin typeface="Arial" panose="020B0604020202020204" pitchFamily="34" charset="0"/>
                <a:cs typeface="Arial" panose="020B0604020202020204" pitchFamily="34" charset="0"/>
              </a:rPr>
              <a:t>Compliance issues</a:t>
            </a:r>
          </a:p>
          <a:p>
            <a:pPr marL="0" indent="0">
              <a:buFont typeface="Wingdings" panose="05000000000000000000" pitchFamily="2" charset="2"/>
              <a:buNone/>
              <a:defRPr/>
            </a:pPr>
            <a:endParaRPr lang="en-US" dirty="0"/>
          </a:p>
        </p:txBody>
      </p:sp>
      <p:sp>
        <p:nvSpPr>
          <p:cNvPr id="5123"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The Problem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769451"/>
            <a:ext cx="8548414" cy="4405247"/>
          </a:xfrm>
        </p:spPr>
        <p:txBody>
          <a:bodyPr/>
          <a:lstStyle/>
          <a:p>
            <a:r>
              <a:rPr lang="en-US" dirty="0" smtClean="0">
                <a:latin typeface="Arial" panose="020B0604020202020204" pitchFamily="34" charset="0"/>
                <a:cs typeface="Arial" panose="020B0604020202020204" pitchFamily="34" charset="0"/>
              </a:rPr>
              <a:t>Deceased donor when the intended recipient is known</a:t>
            </a:r>
          </a:p>
          <a:p>
            <a:pPr lvl="1"/>
            <a:r>
              <a:rPr lang="en-US" dirty="0" smtClean="0">
                <a:solidFill>
                  <a:schemeClr val="accent2">
                    <a:lumMod val="50000"/>
                  </a:schemeClr>
                </a:solidFill>
                <a:latin typeface="Arial" panose="020B0604020202020204" pitchFamily="34" charset="0"/>
                <a:cs typeface="Arial" panose="020B0604020202020204" pitchFamily="34" charset="0"/>
              </a:rPr>
              <a:t>Post public comment to align with CMS</a:t>
            </a:r>
          </a:p>
          <a:p>
            <a:r>
              <a:rPr lang="en-US" dirty="0" smtClean="0">
                <a:latin typeface="Arial" panose="020B0604020202020204" pitchFamily="34" charset="0"/>
                <a:cs typeface="Arial" panose="020B0604020202020204" pitchFamily="34" charset="0"/>
              </a:rPr>
              <a:t>Living donor all cases prior to general anesthesia</a:t>
            </a:r>
          </a:p>
          <a:p>
            <a:r>
              <a:rPr lang="en-US" dirty="0">
                <a:latin typeface="Arial" panose="020B0604020202020204" pitchFamily="34" charset="0"/>
                <a:cs typeface="Arial" panose="020B0604020202020204" pitchFamily="34" charset="0"/>
              </a:rPr>
              <a:t>Timing and scope is made safer for deceased and living donors</a:t>
            </a:r>
          </a:p>
          <a:p>
            <a:pPr marL="0" indent="0">
              <a:buNone/>
            </a:pPr>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89034" y="377168"/>
            <a:ext cx="8741103" cy="850932"/>
          </a:xfrm>
        </p:spPr>
        <p:txBody>
          <a:bodyPr/>
          <a:lstStyle/>
          <a:p>
            <a:r>
              <a:rPr lang="en-US" dirty="0" smtClean="0">
                <a:latin typeface="Arial" panose="020B0604020202020204" pitchFamily="34" charset="0"/>
                <a:cs typeface="Arial" panose="020B0604020202020204" pitchFamily="34" charset="0"/>
              </a:rPr>
              <a:t>ABO Verification (Time Out):                       Changes from current policy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7075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769451"/>
            <a:ext cx="8548414" cy="4405247"/>
          </a:xfrm>
        </p:spPr>
        <p:txBody>
          <a:bodyPr/>
          <a:lstStyle/>
          <a:p>
            <a:r>
              <a:rPr lang="en-US" dirty="0" smtClean="0">
                <a:latin typeface="Arial" panose="020B0604020202020204" pitchFamily="34" charset="0"/>
                <a:cs typeface="Arial" panose="020B0604020202020204" pitchFamily="34" charset="0"/>
              </a:rPr>
              <a:t>Organ Check In </a:t>
            </a:r>
          </a:p>
          <a:p>
            <a:pPr lvl="1"/>
            <a:r>
              <a:rPr lang="en-US" dirty="0" smtClean="0">
                <a:solidFill>
                  <a:schemeClr val="bg2">
                    <a:lumMod val="50000"/>
                  </a:schemeClr>
                </a:solidFill>
                <a:latin typeface="Arial" panose="020B0604020202020204" pitchFamily="34" charset="0"/>
                <a:cs typeface="Arial" panose="020B0604020202020204" pitchFamily="34" charset="0"/>
              </a:rPr>
              <a:t>New-Conditional when organ received from outside OR suite</a:t>
            </a:r>
          </a:p>
          <a:p>
            <a:pPr lvl="1"/>
            <a:r>
              <a:rPr lang="en-US" dirty="0" smtClean="0">
                <a:solidFill>
                  <a:schemeClr val="bg2">
                    <a:lumMod val="50000"/>
                  </a:schemeClr>
                </a:solidFill>
                <a:latin typeface="Arial" panose="020B0604020202020204" pitchFamily="34" charset="0"/>
                <a:cs typeface="Arial" panose="020B0604020202020204" pitchFamily="34" charset="0"/>
              </a:rPr>
              <a:t>Addresses FMEA #4</a:t>
            </a:r>
          </a:p>
          <a:p>
            <a:r>
              <a:rPr lang="en-US" dirty="0" smtClean="0">
                <a:latin typeface="Arial" panose="020B0604020202020204" pitchFamily="34" charset="0"/>
                <a:cs typeface="Arial" panose="020B0604020202020204" pitchFamily="34" charset="0"/>
              </a:rPr>
              <a:t>Pre-Transplant Verification </a:t>
            </a:r>
          </a:p>
          <a:p>
            <a:pPr lvl="1"/>
            <a:r>
              <a:rPr lang="en-US" dirty="0" smtClean="0">
                <a:solidFill>
                  <a:schemeClr val="bg2">
                    <a:lumMod val="50000"/>
                  </a:schemeClr>
                </a:solidFill>
                <a:latin typeface="Arial" panose="020B0604020202020204" pitchFamily="34" charset="0"/>
                <a:cs typeface="Arial" panose="020B0604020202020204" pitchFamily="34" charset="0"/>
              </a:rPr>
              <a:t>New-Conditional when surgery starts prior to organ arrival</a:t>
            </a:r>
          </a:p>
          <a:p>
            <a:pPr lvl="1"/>
            <a:r>
              <a:rPr lang="en-US" dirty="0" smtClean="0">
                <a:solidFill>
                  <a:schemeClr val="bg2">
                    <a:lumMod val="50000"/>
                  </a:schemeClr>
                </a:solidFill>
                <a:latin typeface="Arial" panose="020B0604020202020204" pitchFamily="34" charset="0"/>
                <a:cs typeface="Arial" panose="020B0604020202020204" pitchFamily="34" charset="0"/>
              </a:rPr>
              <a:t>Addresses FMEA # 5, # 2</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289034" y="377168"/>
            <a:ext cx="8741103" cy="850932"/>
          </a:xfrm>
        </p:spPr>
        <p:txBody>
          <a:bodyPr/>
          <a:lstStyle/>
          <a:p>
            <a:r>
              <a:rPr lang="en-US" dirty="0" smtClean="0">
                <a:latin typeface="Arial" panose="020B0604020202020204" pitchFamily="34" charset="0"/>
                <a:cs typeface="Arial" panose="020B0604020202020204" pitchFamily="34" charset="0"/>
              </a:rPr>
              <a:t>ABO Verification (Time Out):                       Changes from current policy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090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All verification requirements now listed in responsible party policy</a:t>
            </a:r>
          </a:p>
          <a:p>
            <a:pPr lvl="1"/>
            <a:r>
              <a:rPr lang="en-US" dirty="0" smtClean="0">
                <a:solidFill>
                  <a:schemeClr val="accent2">
                    <a:lumMod val="75000"/>
                  </a:schemeClr>
                </a:solidFill>
                <a:latin typeface="Arial" panose="020B0604020202020204" pitchFamily="34" charset="0"/>
                <a:cs typeface="Arial" panose="020B0604020202020204" pitchFamily="34" charset="0"/>
              </a:rPr>
              <a:t>Post public comment for clarity</a:t>
            </a:r>
          </a:p>
          <a:p>
            <a:r>
              <a:rPr lang="en-US" dirty="0" smtClean="0">
                <a:latin typeface="Arial" panose="020B0604020202020204" pitchFamily="34" charset="0"/>
                <a:cs typeface="Arial" panose="020B0604020202020204" pitchFamily="34" charset="0"/>
              </a:rPr>
              <a:t>Includes list of ID elements and acceptable verification sources</a:t>
            </a:r>
          </a:p>
          <a:p>
            <a:pPr lvl="1"/>
            <a:r>
              <a:rPr lang="en-US" dirty="0" smtClean="0">
                <a:solidFill>
                  <a:schemeClr val="accent2">
                    <a:lumMod val="75000"/>
                  </a:schemeClr>
                </a:solidFill>
                <a:latin typeface="Arial" panose="020B0604020202020204" pitchFamily="34" charset="0"/>
                <a:cs typeface="Arial" panose="020B0604020202020204" pitchFamily="34" charset="0"/>
              </a:rPr>
              <a:t>Post public comment more detailed for clarity</a:t>
            </a:r>
          </a:p>
          <a:p>
            <a:r>
              <a:rPr lang="en-US" dirty="0" smtClean="0">
                <a:latin typeface="Arial" panose="020B0604020202020204" pitchFamily="34" charset="0"/>
                <a:cs typeface="Arial" panose="020B0604020202020204" pitchFamily="34" charset="0"/>
              </a:rPr>
              <a:t>Transplant surgeon and licensed health care professional included in pre-transplant verification</a:t>
            </a:r>
          </a:p>
          <a:p>
            <a:pPr lvl="1"/>
            <a:r>
              <a:rPr lang="en-US" dirty="0">
                <a:solidFill>
                  <a:schemeClr val="accent2">
                    <a:lumMod val="75000"/>
                  </a:schemeClr>
                </a:solidFill>
                <a:latin typeface="Arial" panose="020B0604020202020204" pitchFamily="34" charset="0"/>
                <a:cs typeface="Arial" panose="020B0604020202020204" pitchFamily="34" charset="0"/>
              </a:rPr>
              <a:t>Post public comment </a:t>
            </a:r>
            <a:r>
              <a:rPr lang="en-US" dirty="0" smtClean="0">
                <a:solidFill>
                  <a:schemeClr val="accent2">
                    <a:lumMod val="75000"/>
                  </a:schemeClr>
                </a:solidFill>
                <a:latin typeface="Arial" panose="020B0604020202020204" pitchFamily="34" charset="0"/>
                <a:cs typeface="Arial" panose="020B0604020202020204" pitchFamily="34" charset="0"/>
              </a:rPr>
              <a:t>to align with CMS</a:t>
            </a:r>
            <a:endParaRPr lang="en-US" dirty="0">
              <a:solidFill>
                <a:schemeClr val="accent2">
                  <a:lumMod val="75000"/>
                </a:schemeClr>
              </a:solidFill>
              <a:latin typeface="Arial" panose="020B0604020202020204" pitchFamily="34" charset="0"/>
              <a:cs typeface="Arial" panose="020B0604020202020204" pitchFamily="34" charset="0"/>
            </a:endParaRPr>
          </a:p>
          <a:p>
            <a:pPr lvl="1"/>
            <a:endParaRPr lang="en-US" dirty="0" smtClean="0">
              <a:latin typeface="Arial" panose="020B0604020202020204" pitchFamily="34" charset="0"/>
              <a:cs typeface="Arial" panose="020B0604020202020204" pitchFamily="34" charset="0"/>
            </a:endParaRPr>
          </a:p>
          <a:p>
            <a:pPr marL="228600" lvl="1" indent="0">
              <a:buNone/>
            </a:pPr>
            <a:endParaRPr lang="en-US"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ABO Verification (Time Out):                           Changes from current policy</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9553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81632588"/>
              </p:ext>
            </p:extLst>
          </p:nvPr>
        </p:nvGraphicFramePr>
        <p:xfrm>
          <a:off x="955040" y="1156206"/>
          <a:ext cx="7355840" cy="5231635"/>
        </p:xfrm>
        <a:graphic>
          <a:graphicData uri="http://schemas.openxmlformats.org/drawingml/2006/table">
            <a:tbl>
              <a:tblPr firstRow="1" firstCol="1" bandRow="1">
                <a:tableStyleId>{5C22544A-7EE6-4342-B048-85BDC9FD1C3A}</a:tableStyleId>
              </a:tblPr>
              <a:tblGrid>
                <a:gridCol w="3553946"/>
                <a:gridCol w="3801894"/>
              </a:tblGrid>
              <a:tr h="418429">
                <a:tc>
                  <a:txBody>
                    <a:bodyPr/>
                    <a:lstStyle/>
                    <a:p>
                      <a:pPr marL="0" marR="0">
                        <a:lnSpc>
                          <a:spcPct val="100000"/>
                        </a:lnSpc>
                        <a:spcBef>
                          <a:spcPts val="0"/>
                        </a:spcBef>
                        <a:spcAft>
                          <a:spcPts val="0"/>
                        </a:spcAft>
                      </a:pPr>
                      <a:r>
                        <a:rPr lang="en-US" sz="1600" u="sng" dirty="0">
                          <a:effectLst/>
                          <a:latin typeface="Arial" panose="020B0604020202020204" pitchFamily="34" charset="0"/>
                          <a:cs typeface="Arial" panose="020B0604020202020204" pitchFamily="34" charset="0"/>
                        </a:rPr>
                        <a:t>Information to Verify:</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1"/>
                    </a:solidFill>
                  </a:tcPr>
                </a:tc>
                <a:tc>
                  <a:txBody>
                    <a:bodyPr/>
                    <a:lstStyle/>
                    <a:p>
                      <a:pPr marL="0" marR="0">
                        <a:lnSpc>
                          <a:spcPct val="100000"/>
                        </a:lnSpc>
                        <a:spcBef>
                          <a:spcPts val="0"/>
                        </a:spcBef>
                        <a:spcAft>
                          <a:spcPts val="0"/>
                        </a:spcAft>
                      </a:pPr>
                      <a:r>
                        <a:rPr lang="en-US" sz="1600" u="sng" dirty="0">
                          <a:effectLst/>
                          <a:latin typeface="Arial" panose="020B0604020202020204" pitchFamily="34" charset="0"/>
                          <a:cs typeface="Arial" panose="020B0604020202020204" pitchFamily="34" charset="0"/>
                        </a:rPr>
                        <a:t>Acceptable Verification Sources:</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1"/>
                    </a:solidFill>
                  </a:tcPr>
                </a:tc>
              </a:tr>
              <a:tr h="547762">
                <a:tc>
                  <a:txBody>
                    <a:bodyPr/>
                    <a:lstStyle/>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Donor ID</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accent1">
                        <a:lumMod val="20000"/>
                        <a:lumOff val="80000"/>
                      </a:schemeClr>
                    </a:solidFill>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External and internal organ package labels </a:t>
                      </a:r>
                      <a:endParaRPr lang="en-US" sz="1600" dirty="0">
                        <a:effectLst/>
                        <a:latin typeface="Arial" panose="020B0604020202020204" pitchFamily="34" charset="0"/>
                        <a:cs typeface="Arial"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Documentation with organ</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2">
                        <a:lumMod val="20000"/>
                        <a:lumOff val="80000"/>
                      </a:schemeClr>
                    </a:solidFill>
                  </a:tcPr>
                </a:tc>
              </a:tr>
              <a:tr h="547762">
                <a:tc>
                  <a:txBody>
                    <a:bodyPr/>
                    <a:lstStyle/>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Organ (and laterality if applicable)</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accent1">
                        <a:lumMod val="20000"/>
                        <a:lumOff val="80000"/>
                      </a:schemeClr>
                    </a:solidFill>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Organ received</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2">
                        <a:lumMod val="20000"/>
                        <a:lumOff val="80000"/>
                      </a:schemeClr>
                    </a:solidFill>
                  </a:tcPr>
                </a:tc>
              </a:tr>
              <a:tr h="684704">
                <a:tc>
                  <a:txBody>
                    <a:bodyPr/>
                    <a:lstStyle/>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Donor blood type and subtype </a:t>
                      </a:r>
                      <a:endParaRPr lang="en-US" sz="1600" dirty="0">
                        <a:solidFill>
                          <a:schemeClr val="tx1"/>
                        </a:solidFill>
                        <a:effectLst/>
                        <a:latin typeface="Arial" panose="020B0604020202020204" pitchFamily="34" charset="0"/>
                        <a:cs typeface="Arial" panose="020B0604020202020204" pitchFamily="34" charset="0"/>
                      </a:endParaRPr>
                    </a:p>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(if used for allocation) </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accent1">
                        <a:lumMod val="20000"/>
                        <a:lumOff val="80000"/>
                      </a:schemeClr>
                    </a:solidFill>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Donor blood type and subtype source documents </a:t>
                      </a:r>
                      <a:endParaRPr lang="en-US" sz="1600" dirty="0">
                        <a:effectLst/>
                        <a:latin typeface="Arial" panose="020B0604020202020204" pitchFamily="34" charset="0"/>
                        <a:cs typeface="Arial" panose="020B0604020202020204" pitchFamily="34" charset="0"/>
                      </a:endParaRPr>
                    </a:p>
                    <a:p>
                      <a:pPr marL="144145" marR="0" indent="-98425">
                        <a:lnSpc>
                          <a:spcPct val="100000"/>
                        </a:lnSpc>
                        <a:spcBef>
                          <a:spcPts val="0"/>
                        </a:spcBef>
                        <a:spcAft>
                          <a:spcPts val="0"/>
                        </a:spcAft>
                      </a:pPr>
                      <a:r>
                        <a:rPr lang="en-US" sz="1600" u="none" strike="noStrike"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2">
                        <a:lumMod val="20000"/>
                        <a:lumOff val="80000"/>
                      </a:schemeClr>
                    </a:solidFill>
                  </a:tcPr>
                </a:tc>
              </a:tr>
              <a:tr h="547762">
                <a:tc>
                  <a:txBody>
                    <a:bodyPr/>
                    <a:lstStyle/>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Recipient unique identifier</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accent1">
                        <a:lumMod val="20000"/>
                        <a:lumOff val="80000"/>
                      </a:schemeClr>
                    </a:solidFill>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Recipient identification band</a:t>
                      </a:r>
                      <a:endParaRPr lang="en-US" sz="1600" dirty="0">
                        <a:effectLst/>
                        <a:latin typeface="Arial" panose="020B0604020202020204" pitchFamily="34" charset="0"/>
                        <a:cs typeface="Arial" panose="020B0604020202020204" pitchFamily="34" charset="0"/>
                      </a:endParaRPr>
                    </a:p>
                    <a:p>
                      <a:pPr marL="144145" marR="0" indent="-98425">
                        <a:lnSpc>
                          <a:spcPct val="100000"/>
                        </a:lnSpc>
                        <a:spcBef>
                          <a:spcPts val="0"/>
                        </a:spcBef>
                        <a:spcAft>
                          <a:spcPts val="0"/>
                        </a:spcAft>
                      </a:pPr>
                      <a:r>
                        <a:rPr lang="en-US" sz="1600" u="none" strike="noStrike" dirty="0">
                          <a:effectLst/>
                          <a:latin typeface="Arial" panose="020B0604020202020204" pitchFamily="34" charset="0"/>
                          <a:cs typeface="Arial" panose="020B0604020202020204" pitchFamily="34" charset="0"/>
                        </a:rPr>
                        <a:t> </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2">
                        <a:lumMod val="20000"/>
                        <a:lumOff val="80000"/>
                      </a:schemeClr>
                    </a:solidFill>
                  </a:tcPr>
                </a:tc>
              </a:tr>
              <a:tr h="547762">
                <a:tc>
                  <a:txBody>
                    <a:bodyPr/>
                    <a:lstStyle/>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Recipient blood type</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accent1">
                        <a:lumMod val="20000"/>
                        <a:lumOff val="80000"/>
                      </a:schemeClr>
                    </a:solidFill>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Recipient blood type source documents</a:t>
                      </a:r>
                      <a:endParaRPr lang="en-US" sz="1600" dirty="0">
                        <a:effectLst/>
                        <a:latin typeface="Arial" panose="020B0604020202020204" pitchFamily="34" charset="0"/>
                        <a:cs typeface="Arial"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Recipient medical record</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2">
                        <a:lumMod val="20000"/>
                        <a:lumOff val="80000"/>
                      </a:schemeClr>
                    </a:solidFill>
                  </a:tcPr>
                </a:tc>
              </a:tr>
              <a:tr h="912937">
                <a:tc>
                  <a:txBody>
                    <a:bodyPr/>
                    <a:lstStyle/>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Donor and recipient are blood type compatible (or intended incompatible)</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accent1">
                        <a:lumMod val="20000"/>
                        <a:lumOff val="80000"/>
                      </a:schemeClr>
                    </a:solidFill>
                  </a:tcPr>
                </a:tc>
                <a:tc>
                  <a:txBody>
                    <a:bodyPr/>
                    <a:lstStyle/>
                    <a:p>
                      <a:pPr marL="342900" lvl="0" indent="-342900">
                        <a:lnSpc>
                          <a:spcPct val="100000"/>
                        </a:lnSpc>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OPTN computer system</a:t>
                      </a:r>
                      <a:endParaRPr lang="en-US" sz="1600" dirty="0">
                        <a:effectLst/>
                        <a:latin typeface="Arial" panose="020B0604020202020204" pitchFamily="34" charset="0"/>
                        <a:cs typeface="Arial" panose="020B0604020202020204" pitchFamily="34" charset="0"/>
                      </a:endParaRPr>
                    </a:p>
                    <a:p>
                      <a:pPr marL="342900" lvl="0" indent="-342900">
                        <a:lnSpc>
                          <a:spcPct val="100000"/>
                        </a:lnSpc>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Recipient medical record</a:t>
                      </a:r>
                      <a:endParaRPr lang="en-US" sz="1600" dirty="0">
                        <a:effectLst/>
                        <a:latin typeface="Arial" panose="020B0604020202020204" pitchFamily="34" charset="0"/>
                        <a:cs typeface="Arial" panose="020B0604020202020204" pitchFamily="34" charset="0"/>
                      </a:endParaRPr>
                    </a:p>
                    <a:p>
                      <a:pPr marL="342900" lvl="0" indent="-342900">
                        <a:lnSpc>
                          <a:spcPct val="100000"/>
                        </a:lnSpc>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Attestation following verification of donor and recipient blood types</a:t>
                      </a:r>
                      <a:endParaRPr lang="en-US" sz="1600" dirty="0">
                        <a:effectLst/>
                        <a:latin typeface="Arial" panose="020B0604020202020204" pitchFamily="34" charset="0"/>
                        <a:cs typeface="Arial" panose="020B0604020202020204" pitchFamily="34" charset="0"/>
                      </a:endParaRPr>
                    </a:p>
                  </a:txBody>
                  <a:tcPr marL="27305" marR="27305" marT="0" marB="0">
                    <a:solidFill>
                      <a:schemeClr val="tx2">
                        <a:lumMod val="20000"/>
                        <a:lumOff val="80000"/>
                      </a:schemeClr>
                    </a:solidFill>
                  </a:tcPr>
                </a:tc>
              </a:tr>
              <a:tr h="547762">
                <a:tc>
                  <a:txBody>
                    <a:bodyPr/>
                    <a:lstStyle/>
                    <a:p>
                      <a:pPr marL="0" marR="0">
                        <a:lnSpc>
                          <a:spcPct val="100000"/>
                        </a:lnSpc>
                        <a:spcBef>
                          <a:spcPts val="0"/>
                        </a:spcBef>
                        <a:spcAft>
                          <a:spcPts val="0"/>
                        </a:spcAft>
                      </a:pPr>
                      <a:r>
                        <a:rPr lang="en-US" sz="1600" u="sng" dirty="0">
                          <a:solidFill>
                            <a:schemeClr val="tx1"/>
                          </a:solidFill>
                          <a:effectLst/>
                          <a:latin typeface="Arial" panose="020B0604020202020204" pitchFamily="34" charset="0"/>
                          <a:cs typeface="Arial" panose="020B0604020202020204" pitchFamily="34" charset="0"/>
                        </a:rPr>
                        <a:t>Correct donor organ has been identified for the correct recipient</a:t>
                      </a:r>
                      <a:endParaRPr lang="en-US" sz="1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accent1">
                        <a:lumMod val="20000"/>
                        <a:lumOff val="80000"/>
                      </a:schemeClr>
                    </a:solidFill>
                  </a:tcPr>
                </a:tc>
                <a:tc>
                  <a:txBody>
                    <a:bodyPr/>
                    <a:lstStyle/>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Recipient medical record</a:t>
                      </a:r>
                      <a:endParaRPr lang="en-US" sz="1600" dirty="0">
                        <a:effectLst/>
                        <a:latin typeface="Arial" panose="020B0604020202020204" pitchFamily="34" charset="0"/>
                        <a:cs typeface="Arial" panose="020B0604020202020204" pitchFamily="34" charset="0"/>
                      </a:endParaRPr>
                    </a:p>
                    <a:p>
                      <a:pPr marL="342900" marR="0" lvl="0" indent="-342900">
                        <a:lnSpc>
                          <a:spcPct val="100000"/>
                        </a:lnSpc>
                        <a:spcBef>
                          <a:spcPts val="0"/>
                        </a:spcBef>
                        <a:spcAft>
                          <a:spcPts val="0"/>
                        </a:spcAft>
                        <a:buFont typeface="Symbol" panose="05050102010706020507" pitchFamily="18" charset="2"/>
                        <a:buChar char=""/>
                      </a:pPr>
                      <a:r>
                        <a:rPr lang="en-US" sz="1600" u="sng" dirty="0">
                          <a:effectLst/>
                          <a:latin typeface="Arial" panose="020B0604020202020204" pitchFamily="34" charset="0"/>
                          <a:cs typeface="Arial" panose="020B0604020202020204" pitchFamily="34" charset="0"/>
                        </a:rPr>
                        <a:t>OPTN computer system</a:t>
                      </a:r>
                      <a:endParaRPr lang="en-US" sz="1600" dirty="0">
                        <a:effectLst/>
                        <a:latin typeface="Arial" panose="020B0604020202020204" pitchFamily="34" charset="0"/>
                        <a:ea typeface="Times New Roman" panose="02020603050405020304" pitchFamily="18" charset="0"/>
                        <a:cs typeface="Arial" panose="020B0604020202020204" pitchFamily="34" charset="0"/>
                      </a:endParaRPr>
                    </a:p>
                  </a:txBody>
                  <a:tcPr marL="27305" marR="27305" marT="0" marB="0">
                    <a:solidFill>
                      <a:schemeClr val="tx2">
                        <a:lumMod val="20000"/>
                        <a:lumOff val="80000"/>
                      </a:schemeClr>
                    </a:solidFill>
                  </a:tcPr>
                </a:tc>
              </a:tr>
            </a:tbl>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Sample Table of Verification Requirements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8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3863" y="-82086"/>
            <a:ext cx="9030137" cy="850932"/>
          </a:xfrm>
        </p:spPr>
        <p:txBody>
          <a:bodyPr/>
          <a:lstStyle/>
          <a:p>
            <a:r>
              <a:rPr lang="en-US" sz="3800" dirty="0" smtClean="0">
                <a:latin typeface="Arial" panose="020B0604020202020204" pitchFamily="34" charset="0"/>
                <a:cs typeface="Arial" panose="020B0604020202020204" pitchFamily="34" charset="0"/>
              </a:rPr>
              <a:t>ABO Verification: Alignment with CMS</a:t>
            </a:r>
            <a:endParaRPr lang="en-US" sz="3800" dirty="0">
              <a:latin typeface="Arial" panose="020B0604020202020204" pitchFamily="34" charset="0"/>
              <a:cs typeface="Arial" panose="020B0604020202020204" pitchFamily="34" charset="0"/>
            </a:endParaRPr>
          </a:p>
        </p:txBody>
      </p:sp>
      <p:cxnSp>
        <p:nvCxnSpPr>
          <p:cNvPr id="5" name="Straight Arrow Connector 4"/>
          <p:cNvCxnSpPr/>
          <p:nvPr/>
        </p:nvCxnSpPr>
        <p:spPr>
          <a:xfrm>
            <a:off x="1780436" y="2170816"/>
            <a:ext cx="3944427"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a:off x="2012643" y="3704020"/>
            <a:ext cx="3856840"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a:off x="1780436" y="5396834"/>
            <a:ext cx="694944"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graphicFrame>
        <p:nvGraphicFramePr>
          <p:cNvPr id="9" name="Diagram 8"/>
          <p:cNvGraphicFramePr/>
          <p:nvPr>
            <p:extLst>
              <p:ext uri="{D42A27DB-BD31-4B8C-83A1-F6EECF244321}">
                <p14:modId xmlns:p14="http://schemas.microsoft.com/office/powerpoint/2010/main" val="1765958694"/>
              </p:ext>
            </p:extLst>
          </p:nvPr>
        </p:nvGraphicFramePr>
        <p:xfrm>
          <a:off x="272392" y="1422958"/>
          <a:ext cx="1645920" cy="4648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Rounded Rectangle 15"/>
          <p:cNvSpPr/>
          <p:nvPr/>
        </p:nvSpPr>
        <p:spPr>
          <a:xfrm>
            <a:off x="5584450" y="1488254"/>
            <a:ext cx="1659635" cy="1494090"/>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If organ in same suite: Before leave room and when</a:t>
            </a:r>
            <a:r>
              <a:rPr lang="en-US" sz="2000" b="1" dirty="0" smtClean="0"/>
              <a:t> </a:t>
            </a:r>
            <a:r>
              <a:rPr lang="en-US" sz="1600" b="1" dirty="0" smtClean="0"/>
              <a:t>enter recipient room</a:t>
            </a:r>
            <a:endParaRPr lang="en-US" sz="1600" b="1" dirty="0"/>
          </a:p>
        </p:txBody>
      </p:sp>
      <p:sp>
        <p:nvSpPr>
          <p:cNvPr id="17" name="Rounded Rectangle 16"/>
          <p:cNvSpPr/>
          <p:nvPr/>
        </p:nvSpPr>
        <p:spPr>
          <a:xfrm>
            <a:off x="7344540" y="1464809"/>
            <a:ext cx="1723207" cy="1517535"/>
          </a:xfrm>
          <a:prstGeom prst="roundRect">
            <a:avLst/>
          </a:prstGeom>
          <a:solidFill>
            <a:schemeClr val="accent2"/>
          </a:solidFill>
          <a:ln>
            <a:noFill/>
          </a:ln>
          <a:effectLst>
            <a:outerShdw blurRad="50800" dist="50800" dir="5400000" algn="ctr" rotWithShape="0">
              <a:schemeClr val="accent2"/>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Intended Recipient is Known: Prior to recovery</a:t>
            </a:r>
            <a:endParaRPr lang="en-US" sz="2000" b="1" dirty="0"/>
          </a:p>
        </p:txBody>
      </p:sp>
      <p:sp>
        <p:nvSpPr>
          <p:cNvPr id="19" name="Rounded Rectangle 18"/>
          <p:cNvSpPr/>
          <p:nvPr/>
        </p:nvSpPr>
        <p:spPr>
          <a:xfrm>
            <a:off x="5573445" y="3217042"/>
            <a:ext cx="1670639" cy="1501262"/>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t>If organ in same facility; Before leave room and  when enter recipient room</a:t>
            </a:r>
            <a:endParaRPr lang="en-US" sz="1600" b="1" dirty="0"/>
          </a:p>
        </p:txBody>
      </p:sp>
      <p:sp>
        <p:nvSpPr>
          <p:cNvPr id="20" name="Rounded Rectangle 19"/>
          <p:cNvSpPr/>
          <p:nvPr/>
        </p:nvSpPr>
        <p:spPr>
          <a:xfrm>
            <a:off x="2487416" y="4874102"/>
            <a:ext cx="1696928" cy="1045464"/>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After organ arrival prior to transplant</a:t>
            </a:r>
            <a:endParaRPr lang="en-US" sz="2000" b="1" dirty="0"/>
          </a:p>
        </p:txBody>
      </p:sp>
      <p:sp>
        <p:nvSpPr>
          <p:cNvPr id="21" name="Rounded Rectangle 20"/>
          <p:cNvSpPr/>
          <p:nvPr/>
        </p:nvSpPr>
        <p:spPr>
          <a:xfrm>
            <a:off x="7420794" y="3217042"/>
            <a:ext cx="1570700" cy="1501262"/>
          </a:xfrm>
          <a:prstGeom prst="roundRect">
            <a:avLst/>
          </a:prstGeom>
          <a:solidFill>
            <a:schemeClr val="accent2"/>
          </a:solidFill>
          <a:ln>
            <a:noFill/>
          </a:ln>
          <a:effectLst>
            <a:outerShdw blurRad="50800" dist="50800" dir="5400000" algn="ctr" rotWithShape="0">
              <a:schemeClr val="accent2"/>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00" b="1" dirty="0" smtClean="0"/>
              <a:t>All: Before removal donor organ</a:t>
            </a:r>
            <a:endParaRPr lang="en-US" sz="1900" b="1" dirty="0"/>
          </a:p>
        </p:txBody>
      </p:sp>
      <p:sp>
        <p:nvSpPr>
          <p:cNvPr id="22" name="Rounded Rectangle 21"/>
          <p:cNvSpPr/>
          <p:nvPr/>
        </p:nvSpPr>
        <p:spPr>
          <a:xfrm>
            <a:off x="7420793" y="4874102"/>
            <a:ext cx="1609344" cy="1045464"/>
          </a:xfrm>
          <a:prstGeom prst="roundRect">
            <a:avLst/>
          </a:prstGeom>
          <a:solidFill>
            <a:schemeClr val="accent2"/>
          </a:solidFill>
          <a:ln>
            <a:noFill/>
          </a:ln>
          <a:effectLst>
            <a:outerShdw blurRad="50800" dist="50800" dir="5400000" algn="ctr" rotWithShape="0">
              <a:schemeClr val="accent2"/>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900" b="1" dirty="0" smtClean="0"/>
              <a:t>After organ arrival, prior to transplant</a:t>
            </a:r>
            <a:endParaRPr lang="en-US" sz="1900" b="1" dirty="0"/>
          </a:p>
        </p:txBody>
      </p:sp>
      <p:sp>
        <p:nvSpPr>
          <p:cNvPr id="24" name="TextBox 23"/>
          <p:cNvSpPr txBox="1"/>
          <p:nvPr/>
        </p:nvSpPr>
        <p:spPr>
          <a:xfrm>
            <a:off x="5869483" y="1010981"/>
            <a:ext cx="1089570" cy="369332"/>
          </a:xfrm>
          <a:prstGeom prst="rect">
            <a:avLst/>
          </a:prstGeom>
          <a:solidFill>
            <a:schemeClr val="tx2">
              <a:lumMod val="40000"/>
              <a:lumOff val="60000"/>
            </a:schemeClr>
          </a:solidFill>
        </p:spPr>
        <p:txBody>
          <a:bodyPr wrap="square" rtlCol="0">
            <a:spAutoFit/>
          </a:bodyPr>
          <a:lstStyle/>
          <a:p>
            <a:r>
              <a:rPr lang="en-US" b="1" dirty="0" smtClean="0"/>
              <a:t>  OPTN</a:t>
            </a:r>
            <a:endParaRPr lang="en-US" b="1" dirty="0"/>
          </a:p>
        </p:txBody>
      </p:sp>
      <p:sp>
        <p:nvSpPr>
          <p:cNvPr id="25" name="TextBox 24"/>
          <p:cNvSpPr txBox="1"/>
          <p:nvPr/>
        </p:nvSpPr>
        <p:spPr>
          <a:xfrm>
            <a:off x="7684040" y="1016566"/>
            <a:ext cx="1082847" cy="377952"/>
          </a:xfrm>
          <a:prstGeom prst="rect">
            <a:avLst/>
          </a:prstGeom>
          <a:solidFill>
            <a:schemeClr val="accent2"/>
          </a:solidFill>
        </p:spPr>
        <p:txBody>
          <a:bodyPr wrap="square" rtlCol="0">
            <a:spAutoFit/>
          </a:bodyPr>
          <a:lstStyle/>
          <a:p>
            <a:r>
              <a:rPr lang="en-US" b="1" dirty="0" smtClean="0"/>
              <a:t>   CMS</a:t>
            </a:r>
            <a:endParaRPr lang="en-US" b="1" dirty="0"/>
          </a:p>
        </p:txBody>
      </p:sp>
      <p:cxnSp>
        <p:nvCxnSpPr>
          <p:cNvPr id="32" name="Straight Arrow Connector 31"/>
          <p:cNvCxnSpPr/>
          <p:nvPr/>
        </p:nvCxnSpPr>
        <p:spPr>
          <a:xfrm>
            <a:off x="1780436" y="2170816"/>
            <a:ext cx="694944"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33" name="Rounded Rectangle 32"/>
          <p:cNvSpPr/>
          <p:nvPr/>
        </p:nvSpPr>
        <p:spPr>
          <a:xfrm>
            <a:off x="2475380" y="1464809"/>
            <a:ext cx="1731824" cy="1517535"/>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Intended Recipient is Known: Prior to recovery</a:t>
            </a:r>
            <a:endParaRPr lang="en-US" sz="2000" b="1" dirty="0"/>
          </a:p>
        </p:txBody>
      </p:sp>
      <p:sp>
        <p:nvSpPr>
          <p:cNvPr id="34" name="Rounded Rectangle 33"/>
          <p:cNvSpPr/>
          <p:nvPr/>
        </p:nvSpPr>
        <p:spPr>
          <a:xfrm>
            <a:off x="2510276" y="3141210"/>
            <a:ext cx="1696928" cy="1577094"/>
          </a:xfrm>
          <a:prstGeom prst="roundRect">
            <a:avLst/>
          </a:prstGeom>
          <a:solidFill>
            <a:schemeClr val="tx2"/>
          </a:solidFill>
          <a:ln>
            <a:noFill/>
          </a:ln>
          <a:effectLst>
            <a:outerShdw blurRad="50800" dist="50800" dir="5400000" algn="ctr" rotWithShape="0">
              <a:schemeClr val="tx2">
                <a:lumMod val="60000"/>
                <a:lumOff val="40000"/>
              </a:schemeClr>
            </a:outerShdw>
          </a:effectLst>
          <a:scene3d>
            <a:camera prst="orthographicFront">
              <a:rot lat="0" lon="0" rev="0"/>
            </a:camera>
            <a:lightRig rig="chilly" dir="t">
              <a:rot lat="0" lon="0" rev="18480000"/>
            </a:lightRig>
          </a:scene3d>
          <a:sp3d prstMaterial="clear">
            <a:bevelT h="635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t>All: Prior to general anesthesia</a:t>
            </a:r>
            <a:endParaRPr lang="en-US" sz="2000" b="1" dirty="0"/>
          </a:p>
        </p:txBody>
      </p:sp>
      <p:sp>
        <p:nvSpPr>
          <p:cNvPr id="35" name="TextBox 34"/>
          <p:cNvSpPr txBox="1"/>
          <p:nvPr/>
        </p:nvSpPr>
        <p:spPr>
          <a:xfrm>
            <a:off x="2807207" y="600939"/>
            <a:ext cx="1133856" cy="400110"/>
          </a:xfrm>
          <a:prstGeom prst="rect">
            <a:avLst/>
          </a:prstGeom>
          <a:solidFill>
            <a:schemeClr val="tx2">
              <a:lumMod val="40000"/>
              <a:lumOff val="60000"/>
            </a:schemeClr>
          </a:solidFill>
          <a:effectLst>
            <a:glow rad="101600">
              <a:schemeClr val="accent4">
                <a:satMod val="175000"/>
                <a:alpha val="40000"/>
              </a:schemeClr>
            </a:glow>
          </a:effectLst>
        </p:spPr>
        <p:txBody>
          <a:bodyPr wrap="square" rtlCol="0">
            <a:spAutoFit/>
          </a:bodyPr>
          <a:lstStyle/>
          <a:p>
            <a:pPr algn="ctr"/>
            <a:r>
              <a:rPr lang="en-US" sz="2000" b="1" dirty="0" smtClean="0">
                <a:solidFill>
                  <a:schemeClr val="accent4">
                    <a:lumMod val="60000"/>
                    <a:lumOff val="40000"/>
                  </a:schemeClr>
                </a:solidFill>
              </a:rPr>
              <a:t>Safer</a:t>
            </a:r>
            <a:endParaRPr lang="en-US" sz="2000" b="1" dirty="0">
              <a:solidFill>
                <a:schemeClr val="accent4">
                  <a:lumMod val="60000"/>
                  <a:lumOff val="40000"/>
                </a:schemeClr>
              </a:solidFill>
            </a:endParaRPr>
          </a:p>
        </p:txBody>
      </p:sp>
      <p:cxnSp>
        <p:nvCxnSpPr>
          <p:cNvPr id="37" name="Straight Arrow Connector 36"/>
          <p:cNvCxnSpPr/>
          <p:nvPr/>
        </p:nvCxnSpPr>
        <p:spPr>
          <a:xfrm>
            <a:off x="1830727" y="3996628"/>
            <a:ext cx="679549" cy="0"/>
          </a:xfrm>
          <a:prstGeom prst="straightConnector1">
            <a:avLst/>
          </a:prstGeom>
          <a:ln w="635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0981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xit" presetSubtype="10" fill="hold" nodeType="clickEffect">
                                  <p:stCondLst>
                                    <p:cond delay="0"/>
                                  </p:stCondLst>
                                  <p:childTnLst>
                                    <p:anim calcmode="lin" valueType="num">
                                      <p:cBhvr>
                                        <p:cTn id="6" dur="500"/>
                                        <p:tgtEl>
                                          <p:spTgt spid="5"/>
                                        </p:tgtEl>
                                        <p:attrNameLst>
                                          <p:attrName>ppt_w</p:attrName>
                                        </p:attrNameLst>
                                      </p:cBhvr>
                                      <p:tavLst>
                                        <p:tav tm="0">
                                          <p:val>
                                            <p:strVal val="ppt_w"/>
                                          </p:val>
                                        </p:tav>
                                        <p:tav tm="100000">
                                          <p:val>
                                            <p:fltVal val="0"/>
                                          </p:val>
                                        </p:tav>
                                      </p:tavLst>
                                    </p:anim>
                                    <p:anim calcmode="lin" valueType="num">
                                      <p:cBhvr>
                                        <p:cTn id="7" dur="500"/>
                                        <p:tgtEl>
                                          <p:spTgt spid="5"/>
                                        </p:tgtEl>
                                        <p:attrNameLst>
                                          <p:attrName>ppt_h</p:attrName>
                                        </p:attrNameLst>
                                      </p:cBhvr>
                                      <p:tavLst>
                                        <p:tav tm="0">
                                          <p:val>
                                            <p:strVal val="ppt_h"/>
                                          </p:val>
                                        </p:tav>
                                        <p:tav tm="100000">
                                          <p:val>
                                            <p:strVal val="ppt_h"/>
                                          </p:val>
                                        </p:tav>
                                      </p:tavLst>
                                    </p:anim>
                                    <p:set>
                                      <p:cBhvr>
                                        <p:cTn id="8" dur="1" fill="hold">
                                          <p:stCondLst>
                                            <p:cond delay="499"/>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5" presetClass="path" presetSubtype="0" accel="50000" decel="50000" fill="hold" grpId="0" nodeType="clickEffect">
                                  <p:stCondLst>
                                    <p:cond delay="0"/>
                                  </p:stCondLst>
                                  <p:childTnLst>
                                    <p:animMotion origin="layout" path="M -4.44444E-6 -3.33333E-6 L -0.3677 0.00278 " pathEditMode="relative" rAng="0" ptsTypes="AA">
                                      <p:cBhvr>
                                        <p:cTn id="12" dur="2000" fill="hold"/>
                                        <p:tgtEl>
                                          <p:spTgt spid="16"/>
                                        </p:tgtEl>
                                        <p:attrNameLst>
                                          <p:attrName>ppt_x</p:attrName>
                                          <p:attrName>ppt_y</p:attrName>
                                        </p:attrNameLst>
                                      </p:cBhvr>
                                      <p:rCtr x="-18385" y="139"/>
                                    </p:animMotion>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16">
                                            <p:txEl>
                                              <p:pRg st="0" end="0"/>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7" presetClass="exit" presetSubtype="10" fill="hold" nodeType="clickEffect">
                                  <p:stCondLst>
                                    <p:cond delay="0"/>
                                  </p:stCondLst>
                                  <p:childTnLst>
                                    <p:anim calcmode="lin" valueType="num">
                                      <p:cBhvr>
                                        <p:cTn id="28" dur="500"/>
                                        <p:tgtEl>
                                          <p:spTgt spid="7"/>
                                        </p:tgtEl>
                                        <p:attrNameLst>
                                          <p:attrName>ppt_w</p:attrName>
                                        </p:attrNameLst>
                                      </p:cBhvr>
                                      <p:tavLst>
                                        <p:tav tm="0">
                                          <p:val>
                                            <p:strVal val="ppt_w"/>
                                          </p:val>
                                        </p:tav>
                                        <p:tav tm="100000">
                                          <p:val>
                                            <p:fltVal val="0"/>
                                          </p:val>
                                        </p:tav>
                                      </p:tavLst>
                                    </p:anim>
                                    <p:anim calcmode="lin" valueType="num">
                                      <p:cBhvr>
                                        <p:cTn id="29" dur="500"/>
                                        <p:tgtEl>
                                          <p:spTgt spid="7"/>
                                        </p:tgtEl>
                                        <p:attrNameLst>
                                          <p:attrName>ppt_h</p:attrName>
                                        </p:attrNameLst>
                                      </p:cBhvr>
                                      <p:tavLst>
                                        <p:tav tm="0">
                                          <p:val>
                                            <p:strVal val="ppt_h"/>
                                          </p:val>
                                        </p:tav>
                                        <p:tav tm="100000">
                                          <p:val>
                                            <p:strVal val="ppt_h"/>
                                          </p:val>
                                        </p:tav>
                                      </p:tavLst>
                                    </p:anim>
                                    <p:set>
                                      <p:cBhvr>
                                        <p:cTn id="30" dur="1" fill="hold">
                                          <p:stCondLst>
                                            <p:cond delay="499"/>
                                          </p:stCondLst>
                                        </p:cTn>
                                        <p:tgtEl>
                                          <p:spTgt spid="7"/>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35" presetClass="path" presetSubtype="0" accel="50000" decel="50000" fill="hold" grpId="0" nodeType="clickEffect">
                                  <p:stCondLst>
                                    <p:cond delay="0"/>
                                  </p:stCondLst>
                                  <p:childTnLst>
                                    <p:animMotion origin="layout" path="M -4.44444E-6 -7.40741E-7 L -0.3677 0.00255 " pathEditMode="relative" rAng="0" ptsTypes="AA">
                                      <p:cBhvr>
                                        <p:cTn id="34" dur="2000" fill="hold"/>
                                        <p:tgtEl>
                                          <p:spTgt spid="19"/>
                                        </p:tgtEl>
                                        <p:attrNameLst>
                                          <p:attrName>ppt_x</p:attrName>
                                          <p:attrName>ppt_y</p:attrName>
                                        </p:attrNameLst>
                                      </p:cBhvr>
                                      <p:rCtr x="-18385" y="116"/>
                                    </p:animMotion>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0"/>
                                          </p:stCondLst>
                                        </p:cTn>
                                        <p:tgtEl>
                                          <p:spTgt spid="19">
                                            <p:txEl>
                                              <p:pRg st="0" end="0"/>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5" presetClass="path" presetSubtype="0" accel="50000" decel="50000" fill="hold" grpId="0" nodeType="clickEffect">
                                  <p:stCondLst>
                                    <p:cond delay="0"/>
                                  </p:stCondLst>
                                  <p:childTnLst>
                                    <p:animMotion origin="layout" path="M -4.44444E-6 3.7037E-7 L -0.35572 0.0044 " pathEditMode="relative" rAng="0" ptsTypes="AA">
                                      <p:cBhvr>
                                        <p:cTn id="50" dur="2000" fill="hold"/>
                                        <p:tgtEl>
                                          <p:spTgt spid="24"/>
                                        </p:tgtEl>
                                        <p:attrNameLst>
                                          <p:attrName>ppt_x</p:attrName>
                                          <p:attrName>ppt_y</p:attrName>
                                        </p:attrNameLst>
                                      </p:cBhvr>
                                      <p:rCtr x="-17795" y="208"/>
                                    </p:animMotion>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additive="base">
                                        <p:cTn id="55" dur="500" fill="hold"/>
                                        <p:tgtEl>
                                          <p:spTgt spid="35"/>
                                        </p:tgtEl>
                                        <p:attrNameLst>
                                          <p:attrName>ppt_x</p:attrName>
                                        </p:attrNameLst>
                                      </p:cBhvr>
                                      <p:tavLst>
                                        <p:tav tm="0">
                                          <p:val>
                                            <p:strVal val="#ppt_x"/>
                                          </p:val>
                                        </p:tav>
                                        <p:tav tm="100000">
                                          <p:val>
                                            <p:strVal val="#ppt_x"/>
                                          </p:val>
                                        </p:tav>
                                      </p:tavLst>
                                    </p:anim>
                                    <p:anim calcmode="lin" valueType="num">
                                      <p:cBhvr additive="base">
                                        <p:cTn id="5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1"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24" grpId="0" animBg="1"/>
      <p:bldP spid="33" grpId="0" animBg="1"/>
      <p:bldP spid="34" grpId="0" animBg="1"/>
      <p:bldP spid="35" grpId="0" animBg="1"/>
      <p:bldP spid="35"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42730" y="809054"/>
          <a:ext cx="9001269" cy="5994082"/>
        </p:xfrm>
        <a:graphic>
          <a:graphicData uri="http://schemas.openxmlformats.org/drawingml/2006/table">
            <a:tbl>
              <a:tblPr firstRow="1" bandRow="1"/>
              <a:tblGrid>
                <a:gridCol w="1227780"/>
                <a:gridCol w="2744290"/>
                <a:gridCol w="1869629"/>
                <a:gridCol w="2128052"/>
                <a:gridCol w="1031518"/>
              </a:tblGrid>
              <a:tr h="508305">
                <a:tc gridSpan="2">
                  <a:txBody>
                    <a:bodyPr/>
                    <a:lstStyle/>
                    <a:p>
                      <a:pPr marL="0" marR="0" algn="ctr">
                        <a:spcBef>
                          <a:spcPts val="0"/>
                        </a:spcBef>
                        <a:spcAft>
                          <a:spcPts val="0"/>
                        </a:spcAft>
                      </a:pPr>
                      <a:r>
                        <a:rPr lang="en-US" sz="1800" b="1" kern="1200" dirty="0">
                          <a:solidFill>
                            <a:srgbClr val="FFFFFF"/>
                          </a:solidFill>
                          <a:effectLst/>
                          <a:latin typeface="Arial" panose="020B0604020202020204" pitchFamily="34" charset="0"/>
                          <a:ea typeface="Times New Roman" panose="02020603050405020304" pitchFamily="18" charset="0"/>
                        </a:rPr>
                        <a:t>Requirement</a:t>
                      </a:r>
                      <a:endParaRPr lang="en-US" sz="1800" dirty="0">
                        <a:effectLst/>
                        <a:latin typeface="Arial" panose="020B0604020202020204" pitchFamily="34" charset="0"/>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a:txBody>
                    <a:bodyPr/>
                    <a:lstStyle/>
                    <a:p>
                      <a:pPr marL="0" marR="0" algn="ctr">
                        <a:spcBef>
                          <a:spcPts val="0"/>
                        </a:spcBef>
                        <a:spcAft>
                          <a:spcPts val="0"/>
                        </a:spcAft>
                      </a:pPr>
                      <a:r>
                        <a:rPr lang="en-US" sz="1800" b="1" kern="1200" dirty="0">
                          <a:solidFill>
                            <a:srgbClr val="FFFFFF"/>
                          </a:solidFill>
                          <a:effectLst/>
                          <a:latin typeface="Arial" panose="020B0604020202020204" pitchFamily="34" charset="0"/>
                          <a:ea typeface="Times New Roman" panose="02020603050405020304" pitchFamily="18" charset="0"/>
                        </a:rPr>
                        <a:t>Current</a:t>
                      </a:r>
                      <a:endParaRPr lang="en-US" sz="18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kern="1200" dirty="0">
                          <a:solidFill>
                            <a:srgbClr val="FFFFFF"/>
                          </a:solidFill>
                          <a:effectLst/>
                          <a:latin typeface="Arial" panose="020B0604020202020204" pitchFamily="34" charset="0"/>
                          <a:ea typeface="Times New Roman" panose="02020603050405020304" pitchFamily="18" charset="0"/>
                        </a:rPr>
                        <a:t>Proposed</a:t>
                      </a:r>
                      <a:endParaRPr lang="en-US" sz="18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1800" b="1" kern="1200" dirty="0">
                          <a:solidFill>
                            <a:srgbClr val="FFFFFF"/>
                          </a:solidFill>
                          <a:effectLst/>
                          <a:latin typeface="Arial" panose="020B0604020202020204" pitchFamily="34" charset="0"/>
                          <a:ea typeface="Times New Roman" panose="02020603050405020304" pitchFamily="18" charset="0"/>
                        </a:rPr>
                        <a:t>Align with CMS</a:t>
                      </a:r>
                      <a:endParaRPr lang="en-US" sz="18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649501">
                <a:tc rowSpan="2">
                  <a:txBody>
                    <a:bodyPr/>
                    <a:lstStyle/>
                    <a:p>
                      <a:pPr marL="0" marR="0">
                        <a:spcBef>
                          <a:spcPts val="0"/>
                        </a:spcBef>
                        <a:spcAft>
                          <a:spcPts val="0"/>
                        </a:spcAft>
                      </a:pPr>
                      <a:r>
                        <a:rPr lang="en-US" sz="1600" b="1" kern="1200" dirty="0">
                          <a:solidFill>
                            <a:srgbClr val="000000"/>
                          </a:solidFill>
                          <a:effectLst/>
                          <a:latin typeface="Arial" panose="020B0604020202020204" pitchFamily="34" charset="0"/>
                          <a:ea typeface="Times New Roman" panose="02020603050405020304" pitchFamily="18" charset="0"/>
                        </a:rPr>
                        <a:t>Timing Changes</a:t>
                      </a:r>
                      <a:endParaRPr lang="en-US" sz="1600" dirty="0">
                        <a:effectLst/>
                        <a:latin typeface="Arial" panose="020B0604020202020204" pitchFamily="34" charset="0"/>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600" kern="1200" dirty="0">
                          <a:solidFill>
                            <a:srgbClr val="000000"/>
                          </a:solidFill>
                          <a:effectLst/>
                          <a:latin typeface="Arial" panose="020B0604020202020204" pitchFamily="34" charset="0"/>
                          <a:ea typeface="Times New Roman" panose="02020603050405020304" pitchFamily="18" charset="0"/>
                        </a:rPr>
                        <a:t>Two ABO results must be obtained for deceased </a:t>
                      </a:r>
                      <a:r>
                        <a:rPr lang="en-US" sz="1600" kern="1200" dirty="0" smtClean="0">
                          <a:solidFill>
                            <a:srgbClr val="000000"/>
                          </a:solidFill>
                          <a:effectLst/>
                          <a:latin typeface="Arial" panose="020B0604020202020204" pitchFamily="34" charset="0"/>
                          <a:ea typeface="Times New Roman" panose="02020603050405020304" pitchFamily="18" charset="0"/>
                        </a:rPr>
                        <a:t>and living donors</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marR="0" indent="-165100">
                        <a:spcBef>
                          <a:spcPts val="0"/>
                        </a:spcBef>
                        <a:spcAft>
                          <a:spcPts val="0"/>
                        </a:spcAft>
                        <a:buFont typeface="Arial" panose="020B0604020202020204" pitchFamily="34" charset="0"/>
                        <a:buChar char="•"/>
                      </a:pPr>
                      <a:r>
                        <a:rPr lang="en-US" sz="1600" kern="1200" dirty="0">
                          <a:solidFill>
                            <a:srgbClr val="000000"/>
                          </a:solidFill>
                          <a:effectLst/>
                          <a:latin typeface="Arial" panose="020B0604020202020204" pitchFamily="34" charset="0"/>
                          <a:ea typeface="Times New Roman" panose="02020603050405020304" pitchFamily="18" charset="0"/>
                        </a:rPr>
                        <a:t>Prior to </a:t>
                      </a:r>
                      <a:r>
                        <a:rPr lang="en-US" sz="1600" kern="1200" dirty="0" smtClean="0">
                          <a:solidFill>
                            <a:srgbClr val="000000"/>
                          </a:solidFill>
                          <a:effectLst/>
                          <a:latin typeface="Arial" panose="020B0604020202020204" pitchFamily="34" charset="0"/>
                          <a:ea typeface="Times New Roman" panose="02020603050405020304" pitchFamily="18" charset="0"/>
                        </a:rPr>
                        <a:t>incision </a:t>
                      </a:r>
                    </a:p>
                    <a:p>
                      <a:pPr marL="165100" marR="0" indent="-165100">
                        <a:spcBef>
                          <a:spcPts val="0"/>
                        </a:spcBef>
                        <a:spcAft>
                          <a:spcPts val="0"/>
                        </a:spcAft>
                        <a:buFont typeface="Arial" panose="020B0604020202020204" pitchFamily="34" charset="0"/>
                        <a:buChar char="•"/>
                      </a:pPr>
                      <a:r>
                        <a:rPr lang="en-US" sz="1600" kern="1200" dirty="0" smtClean="0">
                          <a:solidFill>
                            <a:srgbClr val="000000"/>
                          </a:solidFill>
                          <a:effectLst/>
                          <a:latin typeface="Arial" panose="020B0604020202020204" pitchFamily="34" charset="0"/>
                          <a:ea typeface="Times New Roman" panose="02020603050405020304" pitchFamily="18" charset="0"/>
                        </a:rPr>
                        <a:t>Prior</a:t>
                      </a:r>
                      <a:r>
                        <a:rPr lang="en-US" sz="1600" kern="1200" baseline="0" dirty="0" smtClean="0">
                          <a:solidFill>
                            <a:srgbClr val="000000"/>
                          </a:solidFill>
                          <a:effectLst/>
                          <a:latin typeface="Arial" panose="020B0604020202020204" pitchFamily="34" charset="0"/>
                          <a:ea typeface="Times New Roman" panose="02020603050405020304" pitchFamily="18" charset="0"/>
                        </a:rPr>
                        <a:t> to recovery</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65100" marR="0" indent="-165100">
                        <a:spcBef>
                          <a:spcPts val="0"/>
                        </a:spcBef>
                        <a:spcAft>
                          <a:spcPts val="0"/>
                        </a:spcAft>
                        <a:buFont typeface="Arial" panose="020B0604020202020204" pitchFamily="34" charset="0"/>
                        <a:buChar char="•"/>
                      </a:pPr>
                      <a:r>
                        <a:rPr lang="en-US" sz="1600" kern="1200" dirty="0">
                          <a:solidFill>
                            <a:srgbClr val="000000"/>
                          </a:solidFill>
                          <a:effectLst/>
                          <a:latin typeface="Arial" panose="020B0604020202020204" pitchFamily="34" charset="0"/>
                          <a:ea typeface="Times New Roman" panose="02020603050405020304" pitchFamily="18" charset="0"/>
                        </a:rPr>
                        <a:t>Prior to match </a:t>
                      </a:r>
                      <a:r>
                        <a:rPr lang="en-US" sz="1600" kern="1200" dirty="0" smtClean="0">
                          <a:solidFill>
                            <a:srgbClr val="000000"/>
                          </a:solidFill>
                          <a:effectLst/>
                          <a:latin typeface="Arial" panose="020B0604020202020204" pitchFamily="34" charset="0"/>
                          <a:ea typeface="Times New Roman" panose="02020603050405020304" pitchFamily="18" charset="0"/>
                        </a:rPr>
                        <a:t>run</a:t>
                      </a:r>
                    </a:p>
                    <a:p>
                      <a:pPr marL="165100" marR="0" indent="-165100">
                        <a:spcBef>
                          <a:spcPts val="0"/>
                        </a:spcBef>
                        <a:spcAft>
                          <a:spcPts val="0"/>
                        </a:spcAft>
                        <a:buFont typeface="Arial" panose="020B0604020202020204" pitchFamily="34" charset="0"/>
                        <a:buChar char="•"/>
                      </a:pPr>
                      <a:r>
                        <a:rPr lang="en-US" sz="1600" kern="1200" dirty="0" smtClean="0">
                          <a:solidFill>
                            <a:srgbClr val="000000"/>
                          </a:solidFill>
                          <a:effectLst/>
                          <a:latin typeface="Arial" panose="020B0604020202020204" pitchFamily="34" charset="0"/>
                          <a:ea typeface="Calibri" panose="020F0502020204030204" pitchFamily="34" charset="0"/>
                        </a:rPr>
                        <a:t>Prior to generation</a:t>
                      </a:r>
                      <a:r>
                        <a:rPr lang="en-US" sz="1600" kern="1200" baseline="0" dirty="0" smtClean="0">
                          <a:solidFill>
                            <a:srgbClr val="000000"/>
                          </a:solidFill>
                          <a:effectLst/>
                          <a:latin typeface="Arial" panose="020B0604020202020204" pitchFamily="34" charset="0"/>
                          <a:ea typeface="Calibri" panose="020F0502020204030204" pitchFamily="34" charset="0"/>
                        </a:rPr>
                        <a:t> of donor ID</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kern="1200" dirty="0" smtClean="0">
                          <a:solidFill>
                            <a:srgbClr val="000000"/>
                          </a:solidFill>
                          <a:effectLst/>
                          <a:latin typeface="Arial" panose="020B0604020202020204" pitchFamily="34" charset="0"/>
                          <a:ea typeface="Times New Roman" panose="02020603050405020304" pitchFamily="18" charset="0"/>
                          <a:sym typeface="Wingdings" panose="05000000000000000000" pitchFamily="2" charset="2"/>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rgbClr val="000000"/>
                          </a:solidFill>
                          <a:effectLst/>
                          <a:latin typeface="Arial" panose="020B0604020202020204" pitchFamily="34" charset="0"/>
                          <a:ea typeface="Times New Roman" panose="02020603050405020304" pitchFamily="18" charset="0"/>
                        </a:rPr>
                        <a:t>incision</a:t>
                      </a:r>
                      <a:endParaRPr lang="en-US" sz="1600" dirty="0" smtClean="0">
                        <a:effectLst/>
                        <a:latin typeface="Arial" panose="020B0604020202020204" pitchFamily="34" charset="0"/>
                        <a:ea typeface="Calibri" panose="020F0502020204030204" pitchFamily="34" charset="0"/>
                      </a:endParaRPr>
                    </a:p>
                    <a:p>
                      <a:pPr marL="0" marR="0" algn="ctr">
                        <a:spcBef>
                          <a:spcPts val="0"/>
                        </a:spcBef>
                        <a:spcAft>
                          <a:spcPts val="0"/>
                        </a:spcAft>
                      </a:pP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49501">
                <a:tc vMerge="1">
                  <a:txBody>
                    <a:bodyPr/>
                    <a:lstStyle/>
                    <a:p>
                      <a:endParaRPr lang="en-US"/>
                    </a:p>
                  </a:txBody>
                  <a:tcPr/>
                </a:tc>
                <a:tc>
                  <a:txBody>
                    <a:bodyPr/>
                    <a:lstStyle/>
                    <a:p>
                      <a:pPr marL="0" marR="0">
                        <a:spcBef>
                          <a:spcPts val="0"/>
                        </a:spcBef>
                        <a:spcAft>
                          <a:spcPts val="0"/>
                        </a:spcAft>
                      </a:pPr>
                      <a:r>
                        <a:rPr lang="en-US" sz="1600" kern="1200">
                          <a:solidFill>
                            <a:srgbClr val="000000"/>
                          </a:solidFill>
                          <a:effectLst/>
                          <a:latin typeface="Arial" panose="020B0604020202020204" pitchFamily="34" charset="0"/>
                          <a:ea typeface="Times New Roman" panose="02020603050405020304" pitchFamily="18" charset="0"/>
                        </a:rPr>
                        <a:t>Living donor recovery verification must be conducted</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a:solidFill>
                            <a:srgbClr val="000000"/>
                          </a:solidFill>
                          <a:effectLst/>
                          <a:latin typeface="Arial" panose="020B0604020202020204" pitchFamily="34" charset="0"/>
                          <a:ea typeface="Times New Roman" panose="02020603050405020304" pitchFamily="18" charset="0"/>
                        </a:rPr>
                        <a:t>Prior to leaving OR</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dirty="0">
                          <a:solidFill>
                            <a:srgbClr val="000000"/>
                          </a:solidFill>
                          <a:effectLst/>
                          <a:latin typeface="Arial" panose="020B0604020202020204" pitchFamily="34" charset="0"/>
                          <a:ea typeface="Times New Roman" panose="02020603050405020304" pitchFamily="18" charset="0"/>
                        </a:rPr>
                        <a:t>Prior to general anesthesia for donor</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kern="1200" dirty="0">
                          <a:solidFill>
                            <a:srgbClr val="000000"/>
                          </a:solidFill>
                          <a:effectLst/>
                          <a:latin typeface="Arial" panose="020B0604020202020204" pitchFamily="34" charset="0"/>
                          <a:ea typeface="Times New Roman" panose="02020603050405020304" pitchFamily="18" charset="0"/>
                          <a:sym typeface="Wingdings" panose="05000000000000000000" pitchFamily="2" charset="2"/>
                        </a:rPr>
                        <a:t></a:t>
                      </a:r>
                      <a:endParaRPr lang="en-US" sz="1600" dirty="0">
                        <a:effectLst/>
                        <a:latin typeface="Arial" panose="020B0604020202020204" pitchFamily="34" charset="0"/>
                        <a:ea typeface="Calibri" panose="020F0502020204030204" pitchFamily="34" charset="0"/>
                      </a:endParaRPr>
                    </a:p>
                    <a:p>
                      <a:pPr marL="0" marR="0" algn="ctr">
                        <a:spcBef>
                          <a:spcPts val="0"/>
                        </a:spcBef>
                        <a:spcAft>
                          <a:spcPts val="0"/>
                        </a:spcAft>
                      </a:pPr>
                      <a:r>
                        <a:rPr lang="en-US" sz="1600" kern="1200" dirty="0">
                          <a:solidFill>
                            <a:srgbClr val="000000"/>
                          </a:solidFill>
                          <a:effectLst/>
                          <a:latin typeface="Arial" panose="020B0604020202020204" pitchFamily="34" charset="0"/>
                          <a:ea typeface="Times New Roman" panose="02020603050405020304" pitchFamily="18" charset="0"/>
                        </a:rPr>
                        <a:t>incision</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90697">
                <a:tc rowSpan="2">
                  <a:txBody>
                    <a:bodyPr/>
                    <a:lstStyle/>
                    <a:p>
                      <a:pPr marL="0" marR="0">
                        <a:spcBef>
                          <a:spcPts val="0"/>
                        </a:spcBef>
                        <a:spcAft>
                          <a:spcPts val="0"/>
                        </a:spcAft>
                      </a:pPr>
                      <a:r>
                        <a:rPr lang="en-US" sz="1600" b="1" kern="1200" dirty="0">
                          <a:solidFill>
                            <a:srgbClr val="000000"/>
                          </a:solidFill>
                          <a:effectLst/>
                          <a:latin typeface="Arial" panose="020B0604020202020204" pitchFamily="34" charset="0"/>
                          <a:ea typeface="Times New Roman" panose="02020603050405020304" pitchFamily="18" charset="0"/>
                        </a:rPr>
                        <a:t>Current Practice Expanded to All Cases</a:t>
                      </a:r>
                      <a:endParaRPr lang="en-US" sz="1600" dirty="0">
                        <a:effectLst/>
                        <a:latin typeface="Arial" panose="020B0604020202020204" pitchFamily="34" charset="0"/>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600" kern="1200">
                          <a:effectLst/>
                          <a:latin typeface="Arial" panose="020B0604020202020204" pitchFamily="34" charset="0"/>
                          <a:ea typeface="Calibri" panose="020F0502020204030204" pitchFamily="34" charset="0"/>
                        </a:rPr>
                        <a:t>Deceased donor pre recovery verification (time out) must be conducted</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a:effectLst/>
                          <a:latin typeface="Arial" panose="020B0604020202020204" pitchFamily="34" charset="0"/>
                          <a:ea typeface="Calibri" panose="020F0502020204030204" pitchFamily="34" charset="0"/>
                        </a:rPr>
                        <a:t>If organs remain in same OR suite</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a:effectLst/>
                          <a:latin typeface="Arial" panose="020B0604020202020204" pitchFamily="34" charset="0"/>
                          <a:ea typeface="Calibri" panose="020F0502020204030204" pitchFamily="34" charset="0"/>
                        </a:rPr>
                        <a:t>All cases</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kern="1200" dirty="0">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a:t>
                      </a:r>
                      <a:endParaRPr lang="en-US" sz="1600" dirty="0">
                        <a:effectLst/>
                        <a:latin typeface="Arial" panose="020B0604020202020204" pitchFamily="34" charset="0"/>
                        <a:ea typeface="Times New Roman" panose="02020603050405020304" pitchFamily="18" charset="0"/>
                      </a:endParaRPr>
                    </a:p>
                    <a:p>
                      <a:pPr marL="0" marR="0" algn="ctr">
                        <a:spcBef>
                          <a:spcPts val="0"/>
                        </a:spcBef>
                        <a:spcAft>
                          <a:spcPts val="0"/>
                        </a:spcAft>
                      </a:pPr>
                      <a:r>
                        <a:rPr lang="en-US" sz="1600" kern="1200" dirty="0">
                          <a:effectLst/>
                          <a:latin typeface="Arial" panose="020B0604020202020204" pitchFamily="34" charset="0"/>
                          <a:ea typeface="Calibri" panose="020F0502020204030204" pitchFamily="34" charset="0"/>
                        </a:rPr>
                        <a:t>OPO</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90697">
                <a:tc vMerge="1">
                  <a:txBody>
                    <a:bodyPr/>
                    <a:lstStyle/>
                    <a:p>
                      <a:endParaRPr lang="en-US"/>
                    </a:p>
                  </a:txBody>
                  <a:tcPr/>
                </a:tc>
                <a:tc>
                  <a:txBody>
                    <a:bodyPr/>
                    <a:lstStyle/>
                    <a:p>
                      <a:pPr marL="0" marR="0">
                        <a:spcBef>
                          <a:spcPts val="0"/>
                        </a:spcBef>
                        <a:spcAft>
                          <a:spcPts val="0"/>
                        </a:spcAft>
                      </a:pPr>
                      <a:r>
                        <a:rPr lang="en-US" sz="1600" kern="1200">
                          <a:effectLst/>
                          <a:latin typeface="Arial" panose="020B0604020202020204" pitchFamily="34" charset="0"/>
                          <a:ea typeface="Calibri" panose="020F0502020204030204" pitchFamily="34" charset="0"/>
                        </a:rPr>
                        <a:t>Living donor recovery verification (time out)  must be conducted</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a:effectLst/>
                          <a:latin typeface="Arial" panose="020B0604020202020204" pitchFamily="34" charset="0"/>
                          <a:ea typeface="Calibri" panose="020F0502020204030204" pitchFamily="34" charset="0"/>
                        </a:rPr>
                        <a:t>If organs remain in same OR facility</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a:effectLst/>
                          <a:latin typeface="Arial" panose="020B0604020202020204" pitchFamily="34" charset="0"/>
                          <a:ea typeface="Times New Roman" panose="02020603050405020304" pitchFamily="18" charset="0"/>
                        </a:rPr>
                        <a:t>All cases </a:t>
                      </a:r>
                      <a:endParaRPr lang="en-US" sz="160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600" kern="1200">
                          <a:effectLst/>
                          <a:latin typeface="Arial" panose="020B0604020202020204" pitchFamily="34" charset="0"/>
                          <a:ea typeface="Calibri" panose="020F0502020204030204" pitchFamily="34" charset="0"/>
                        </a:rPr>
                        <a:t>Eliminates verification when leaving donor OR</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kern="1200" dirty="0">
                          <a:effectLst/>
                          <a:latin typeface="Arial" panose="020B0604020202020204" pitchFamily="34" charset="0"/>
                          <a:ea typeface="Calibri" panose="020F0502020204030204" pitchFamily="34" charset="0"/>
                          <a:sym typeface="Wingdings" panose="05000000000000000000" pitchFamily="2" charset="2"/>
                        </a:rPr>
                        <a:t></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8305">
                <a:tc rowSpan="2">
                  <a:txBody>
                    <a:bodyPr/>
                    <a:lstStyle/>
                    <a:p>
                      <a:pPr marL="0" marR="0">
                        <a:spcBef>
                          <a:spcPts val="0"/>
                        </a:spcBef>
                        <a:spcAft>
                          <a:spcPts val="0"/>
                        </a:spcAft>
                      </a:pPr>
                      <a:r>
                        <a:rPr lang="en-US" sz="1600" b="1" kern="1200" dirty="0">
                          <a:solidFill>
                            <a:srgbClr val="000000"/>
                          </a:solidFill>
                          <a:effectLst/>
                          <a:latin typeface="Arial" panose="020B0604020202020204" pitchFamily="34" charset="0"/>
                          <a:ea typeface="Times New Roman" panose="02020603050405020304" pitchFamily="18" charset="0"/>
                        </a:rPr>
                        <a:t>New Conditional Actions</a:t>
                      </a:r>
                      <a:endParaRPr lang="en-US" sz="1600" dirty="0">
                        <a:effectLst/>
                        <a:latin typeface="Arial" panose="020B0604020202020204" pitchFamily="34" charset="0"/>
                        <a:ea typeface="Calibri" panose="020F050202020403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0"/>
                        </a:spcBef>
                        <a:spcAft>
                          <a:spcPts val="0"/>
                        </a:spcAft>
                      </a:pPr>
                      <a:r>
                        <a:rPr lang="en-US" sz="1600" kern="1200" dirty="0">
                          <a:effectLst/>
                          <a:latin typeface="Arial" panose="020B0604020202020204" pitchFamily="34" charset="0"/>
                          <a:ea typeface="Calibri" panose="020F0502020204030204" pitchFamily="34" charset="0"/>
                        </a:rPr>
                        <a:t>Organ check-in</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dirty="0">
                          <a:effectLst/>
                          <a:latin typeface="Arial" panose="020B0604020202020204" pitchFamily="34" charset="0"/>
                          <a:ea typeface="Calibri" panose="020F0502020204030204" pitchFamily="34" charset="0"/>
                        </a:rPr>
                        <a:t>None</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dirty="0">
                          <a:effectLst/>
                          <a:latin typeface="Arial" panose="020B0604020202020204" pitchFamily="34" charset="0"/>
                          <a:ea typeface="Times New Roman" panose="02020603050405020304" pitchFamily="18" charset="0"/>
                        </a:rPr>
                        <a:t>If organ arrives from different OR suite</a:t>
                      </a:r>
                      <a:endParaRPr lang="en-US" sz="1600" dirty="0">
                        <a:effectLst/>
                        <a:latin typeface="Arial" panose="020B0604020202020204" pitchFamily="34" charset="0"/>
                        <a:ea typeface="Times New Roman" panose="02020603050405020304" pitchFamily="18"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kern="1200" dirty="0">
                          <a:effectLst/>
                          <a:latin typeface="Arial" panose="020B0604020202020204" pitchFamily="34" charset="0"/>
                          <a:ea typeface="Calibri" panose="020F0502020204030204" pitchFamily="34" charset="0"/>
                        </a:rPr>
                        <a:t>no rule</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05214">
                <a:tc vMerge="1">
                  <a:txBody>
                    <a:bodyPr/>
                    <a:lstStyle/>
                    <a:p>
                      <a:endParaRPr lang="en-US"/>
                    </a:p>
                  </a:txBody>
                  <a:tcPr/>
                </a:tc>
                <a:tc>
                  <a:txBody>
                    <a:bodyPr/>
                    <a:lstStyle/>
                    <a:p>
                      <a:pPr marL="0" marR="0">
                        <a:spcBef>
                          <a:spcPts val="0"/>
                        </a:spcBef>
                        <a:spcAft>
                          <a:spcPts val="0"/>
                        </a:spcAft>
                      </a:pPr>
                      <a:r>
                        <a:rPr lang="en-US" sz="1600" kern="1200" dirty="0">
                          <a:effectLst/>
                          <a:latin typeface="Arial" panose="020B0604020202020204" pitchFamily="34" charset="0"/>
                          <a:ea typeface="Calibri" panose="020F0502020204030204" pitchFamily="34" charset="0"/>
                        </a:rPr>
                        <a:t>Pre-procedure ABO verification</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a:effectLst/>
                          <a:latin typeface="Arial" panose="020B0604020202020204" pitchFamily="34" charset="0"/>
                          <a:ea typeface="Calibri" panose="020F0502020204030204" pitchFamily="34" charset="0"/>
                        </a:rPr>
                        <a:t>None</a:t>
                      </a:r>
                      <a:endParaRPr lang="en-US" sz="160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600" kern="1200">
                          <a:effectLst/>
                          <a:latin typeface="Arial" panose="020B0604020202020204" pitchFamily="34" charset="0"/>
                          <a:ea typeface="Times New Roman" panose="02020603050405020304" pitchFamily="18" charset="0"/>
                        </a:rPr>
                        <a:t>If recipient surgery starts prior to organ receipt</a:t>
                      </a:r>
                      <a:endParaRPr lang="en-US" sz="1600">
                        <a:effectLst/>
                        <a:latin typeface="Arial" panose="020B0604020202020204" pitchFamily="34" charset="0"/>
                        <a:ea typeface="Times New Roman" panose="02020603050405020304" pitchFamily="18"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kern="1200" dirty="0">
                          <a:effectLst/>
                          <a:latin typeface="Arial" panose="020B0604020202020204" pitchFamily="34" charset="0"/>
                          <a:ea typeface="Calibri" panose="020F0502020204030204" pitchFamily="34" charset="0"/>
                        </a:rPr>
                        <a:t>no rule</a:t>
                      </a:r>
                      <a:endParaRPr lang="en-US" sz="1600" dirty="0">
                        <a:effectLst/>
                        <a:latin typeface="Arial" panose="020B0604020202020204" pitchFamily="34" charset="0"/>
                        <a:ea typeface="Calibri" panose="020F0502020204030204" pitchFamily="34" charset="0"/>
                      </a:endParaRPr>
                    </a:p>
                  </a:txBody>
                  <a:tcPr marL="84718" marR="84718" marT="42359" marB="423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a:xfrm>
            <a:off x="289034" y="0"/>
            <a:ext cx="8741103" cy="652744"/>
          </a:xfrm>
        </p:spPr>
        <p:txBody>
          <a:bodyPr/>
          <a:lstStyle/>
          <a:p>
            <a:r>
              <a:rPr lang="en-US" sz="3200" dirty="0" smtClean="0">
                <a:latin typeface="Arial" panose="020B0604020202020204" pitchFamily="34" charset="0"/>
                <a:cs typeface="Arial" panose="020B0604020202020204" pitchFamily="34" charset="0"/>
              </a:rPr>
              <a:t>Substantive ABO Policy Changes</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594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88830020"/>
              </p:ext>
            </p:extLst>
          </p:nvPr>
        </p:nvGraphicFramePr>
        <p:xfrm>
          <a:off x="288925" y="1349375"/>
          <a:ext cx="8548688" cy="44053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Programming</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17049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288925" y="1257300"/>
            <a:ext cx="8548688" cy="4906963"/>
          </a:xfrm>
        </p:spPr>
        <p:txBody>
          <a:bodyPr>
            <a:noAutofit/>
          </a:bodyPr>
          <a:lstStyle/>
          <a:p>
            <a:pPr marL="0" marR="0">
              <a:spcBef>
                <a:spcPts val="0"/>
              </a:spcBef>
              <a:spcAft>
                <a:spcPts val="0"/>
              </a:spcAft>
            </a:pPr>
            <a:r>
              <a:rPr lang="en-US" sz="2200" b="1" dirty="0">
                <a:latin typeface="Arial" panose="020B0604020202020204" pitchFamily="34" charset="0"/>
                <a:ea typeface="Times New Roman" panose="02020603050405020304" pitchFamily="18" charset="0"/>
              </a:rPr>
              <a:t>RESOLVED, that additions and modifications to Policies 1.2 (Definitions), 2.6 (Deceased Donor Blood Type Determination and Reporting), 2.15.B (Organ Procurement Procedures) 3.3 (Candidate Blood Type Determination and Reporting before Waiting List Registration), 5.4.B (Order of Allocation), 5.5.A (Receiving and Reviewing Organ Offers), 5.6 (Blood Type Verification Upon Receipt), 5.7 (Released Organs), 13.6.A (Requirements for Match Run Eligibility for Candidates), 13.6.B (Requirements for Match Run Eligibility for Potential KPD Donors), 14.4.A (Medical Evaluations for Living Donors), 14.6 (Registration and Blood Type Verification of Living Donors before Donation), 16.1 (Organs Not Requiring Transport), and 16.4.C (Internal Labeling of Blood and Tissue Typing Materials) as set forth below, effective May 1, </a:t>
            </a:r>
            <a:r>
              <a:rPr lang="en-US" sz="2200" b="1" dirty="0" smtClean="0">
                <a:latin typeface="Arial" panose="020B0604020202020204" pitchFamily="34" charset="0"/>
                <a:ea typeface="Times New Roman" panose="02020603050405020304" pitchFamily="18" charset="0"/>
              </a:rPr>
              <a:t>2015.      </a:t>
            </a:r>
            <a:r>
              <a:rPr lang="en-US" b="1" dirty="0" smtClean="0">
                <a:solidFill>
                  <a:srgbClr val="FF0000"/>
                </a:solidFill>
                <a:latin typeface="Arial" panose="020B0604020202020204" pitchFamily="34" charset="0"/>
                <a:cs typeface="Arial" panose="020B0604020202020204" pitchFamily="34" charset="0"/>
              </a:rPr>
              <a:t>and…</a:t>
            </a:r>
            <a:endParaRPr lang="en-US" b="1" dirty="0">
              <a:solidFill>
                <a:srgbClr val="FF0000"/>
              </a:solidFill>
              <a:latin typeface="Arial" panose="020B0604020202020204" pitchFamily="34" charset="0"/>
              <a:cs typeface="Arial" panose="020B0604020202020204" pitchFamily="34" charset="0"/>
            </a:endParaRPr>
          </a:p>
        </p:txBody>
      </p:sp>
      <p:sp>
        <p:nvSpPr>
          <p:cNvPr id="1536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Resolution 14 (page </a:t>
            </a:r>
            <a:r>
              <a:rPr lang="en-US" altLang="en-US" dirty="0" smtClean="0">
                <a:latin typeface="Arial" panose="020B0604020202020204" pitchFamily="34" charset="0"/>
                <a:cs typeface="Arial" panose="020B0604020202020204" pitchFamily="34" charset="0"/>
              </a:rPr>
              <a:t>31)</a:t>
            </a:r>
            <a:endParaRPr lang="en-US" alt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288925" y="1349375"/>
            <a:ext cx="8548688" cy="4405313"/>
          </a:xfrm>
        </p:spPr>
        <p:txBody>
          <a:bodyPr>
            <a:normAutofit/>
          </a:bodyPr>
          <a:lstStyle/>
          <a:p>
            <a:r>
              <a:rPr lang="en-US" altLang="en-US" b="1" dirty="0" smtClean="0">
                <a:latin typeface="Arial" panose="020B0604020202020204" pitchFamily="34" charset="0"/>
                <a:cs typeface="Arial" panose="020B0604020202020204" pitchFamily="34" charset="0"/>
              </a:rPr>
              <a:t>FURTHER RESOLVED</a:t>
            </a:r>
            <a:r>
              <a:rPr lang="en-US" altLang="en-US" b="1" dirty="0">
                <a:latin typeface="Arial" panose="020B0604020202020204" pitchFamily="34" charset="0"/>
                <a:cs typeface="Arial" panose="020B0604020202020204" pitchFamily="34" charset="0"/>
              </a:rPr>
              <a:t>, </a:t>
            </a:r>
            <a:r>
              <a:rPr lang="en-US" altLang="en-US" b="1" dirty="0" smtClean="0">
                <a:latin typeface="Arial" panose="020B0604020202020204" pitchFamily="34" charset="0"/>
                <a:cs typeface="Arial" panose="020B0604020202020204" pitchFamily="34" charset="0"/>
              </a:rPr>
              <a:t>that </a:t>
            </a:r>
            <a:r>
              <a:rPr lang="en-US" altLang="en-US" b="1" dirty="0">
                <a:latin typeface="Arial" panose="020B0604020202020204" pitchFamily="34" charset="0"/>
                <a:cs typeface="Arial" panose="020B0604020202020204" pitchFamily="34" charset="0"/>
              </a:rPr>
              <a:t>programming modifications to ABO incompatible liver registrations and match run displays for candidate blood type and compatibility status as set forth in Exhibit B are hereby approved, effective pending programming and notice to the OPTN membership.</a:t>
            </a:r>
          </a:p>
          <a:p>
            <a:endParaRPr lang="en-US" altLang="en-US" b="1" dirty="0">
              <a:latin typeface="Arial" panose="020B0604020202020204" pitchFamily="34" charset="0"/>
              <a:cs typeface="Arial" panose="020B0604020202020204" pitchFamily="34" charset="0"/>
            </a:endParaRPr>
          </a:p>
          <a:p>
            <a:endParaRPr lang="en-US" altLang="en-US" dirty="0" smtClean="0">
              <a:latin typeface="Arial" panose="020B0604020202020204" pitchFamily="34" charset="0"/>
              <a:cs typeface="Arial" panose="020B0604020202020204" pitchFamily="34" charset="0"/>
            </a:endParaRPr>
          </a:p>
          <a:p>
            <a:endParaRPr lang="en-US" altLang="en-US" dirty="0" smtClean="0">
              <a:latin typeface="Calibri" panose="020F0502020204030204" pitchFamily="34" charset="0"/>
            </a:endParaRPr>
          </a:p>
        </p:txBody>
      </p:sp>
      <p:sp>
        <p:nvSpPr>
          <p:cNvPr id="17411"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Resolution </a:t>
            </a:r>
            <a:r>
              <a:rPr lang="en-US" altLang="en-US" dirty="0" smtClean="0">
                <a:latin typeface="Arial" panose="020B0604020202020204" pitchFamily="34" charset="0"/>
                <a:cs typeface="Arial" panose="020B0604020202020204" pitchFamily="34" charset="0"/>
              </a:rPr>
              <a:t>14 </a:t>
            </a:r>
            <a:r>
              <a:rPr lang="en-US" altLang="en-US" dirty="0" smtClean="0">
                <a:latin typeface="Arial" panose="020B0604020202020204" pitchFamily="34" charset="0"/>
                <a:cs typeface="Arial" panose="020B0604020202020204" pitchFamily="34" charset="0"/>
              </a:rPr>
              <a:t>(page </a:t>
            </a:r>
            <a:r>
              <a:rPr lang="en-US" altLang="en-US" dirty="0" smtClean="0">
                <a:latin typeface="Arial" panose="020B0604020202020204" pitchFamily="34" charset="0"/>
                <a:cs typeface="Arial" panose="020B0604020202020204" pitchFamily="34" charset="0"/>
              </a:rPr>
              <a:t>31)</a:t>
            </a:r>
            <a:endParaRPr lang="en-US" alt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288925" y="777875"/>
            <a:ext cx="8548688" cy="4976813"/>
          </a:xfrm>
        </p:spPr>
        <p:txBody>
          <a:bodyPr/>
          <a:lstStyle/>
          <a:p>
            <a:pPr marL="0" indent="0" eaLnBrk="1" hangingPunct="1">
              <a:buFont typeface="Wingdings" panose="05000000000000000000" pitchFamily="2" charset="2"/>
              <a:buNone/>
            </a:pPr>
            <a:endParaRPr lang="en-US" altLang="en-US" dirty="0"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r>
              <a:rPr lang="en-US" altLang="en-US" sz="6600" b="1" i="1" dirty="0" smtClean="0">
                <a:solidFill>
                  <a:schemeClr val="tx2">
                    <a:lumMod val="75000"/>
                  </a:schemeClr>
                </a:solidFill>
                <a:latin typeface="Palatino Linotype" panose="02040502050505030304" pitchFamily="18" charset="0"/>
                <a:cs typeface="Arial" panose="020B0604020202020204" pitchFamily="34" charset="0"/>
              </a:rPr>
              <a:t>Thank you!</a:t>
            </a:r>
          </a:p>
          <a:p>
            <a:pPr marL="0" indent="0" algn="ctr" eaLnBrk="1" hangingPunct="1">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Theresa Daly, Committee Chair</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hlinkClick r:id="rId2"/>
              </a:rPr>
              <a:t>thd9003@nyp.org</a:t>
            </a:r>
            <a:endParaRPr lang="en-US" altLang="en-US" dirty="0"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r>
              <a:rPr lang="en-US" altLang="en-US" dirty="0" smtClean="0">
                <a:latin typeface="Arial" panose="020B0604020202020204" pitchFamily="34" charset="0"/>
                <a:cs typeface="Arial" panose="020B0604020202020204" pitchFamily="34" charset="0"/>
              </a:rPr>
              <a:t>Susan Tlusty, Committee Liaison</a:t>
            </a:r>
            <a:br>
              <a:rPr lang="en-US" altLang="en-US" dirty="0" smtClean="0">
                <a:latin typeface="Arial" panose="020B0604020202020204" pitchFamily="34" charset="0"/>
                <a:cs typeface="Arial" panose="020B0604020202020204" pitchFamily="34" charset="0"/>
              </a:rPr>
            </a:br>
            <a:r>
              <a:rPr lang="en-US" altLang="en-US" dirty="0" smtClean="0">
                <a:latin typeface="Arial" panose="020B0604020202020204" pitchFamily="34" charset="0"/>
                <a:cs typeface="Arial" panose="020B0604020202020204" pitchFamily="34" charset="0"/>
                <a:hlinkClick r:id="rId3"/>
              </a:rPr>
              <a:t>susan.tlusty@unos.org</a:t>
            </a:r>
            <a:endParaRPr lang="en-US" altLang="en-US" dirty="0" smtClean="0">
              <a:latin typeface="Arial" panose="020B0604020202020204" pitchFamily="34" charset="0"/>
              <a:cs typeface="Arial" panose="020B0604020202020204" pitchFamily="34" charset="0"/>
            </a:endParaRPr>
          </a:p>
          <a:p>
            <a:pPr marL="0" indent="0" algn="ctr" eaLnBrk="1" hangingPunct="1">
              <a:buFont typeface="Wingdings" panose="05000000000000000000" pitchFamily="2" charset="2"/>
              <a:buNone/>
            </a:pPr>
            <a:endParaRPr lang="en-US" altLang="en-US" dirty="0" smtClean="0">
              <a:latin typeface="Arial" panose="020B0604020202020204" pitchFamily="34" charset="0"/>
              <a:cs typeface="Arial" panose="020B0604020202020204" pitchFamily="34" charset="0"/>
            </a:endParaRPr>
          </a:p>
        </p:txBody>
      </p:sp>
      <p:sp>
        <p:nvSpPr>
          <p:cNvPr id="19459" name="Title 2"/>
          <p:cNvSpPr>
            <a:spLocks noGrp="1"/>
          </p:cNvSpPr>
          <p:nvPr>
            <p:ph type="title"/>
          </p:nvPr>
        </p:nvSpPr>
        <p:spPr>
          <a:xfrm>
            <a:off x="288925" y="155575"/>
            <a:ext cx="8740775" cy="850900"/>
          </a:xfrm>
        </p:spPr>
        <p:txBody>
          <a:bodyPr/>
          <a:lstStyle/>
          <a:p>
            <a:pPr eaLnBrk="1" hangingPunct="1"/>
            <a:r>
              <a:rPr lang="en-US" altLang="en-US" smtClean="0">
                <a:latin typeface="Arial" panose="020B0604020202020204" pitchFamily="34" charset="0"/>
                <a:cs typeface="Arial" panose="020B0604020202020204" pitchFamily="34" charset="0"/>
              </a:rPr>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77418585"/>
              </p:ext>
            </p:extLst>
          </p:nvPr>
        </p:nvGraphicFramePr>
        <p:xfrm>
          <a:off x="288925" y="914400"/>
          <a:ext cx="8548688" cy="5084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9" name="Title 2"/>
          <p:cNvSpPr>
            <a:spLocks noGrp="1"/>
          </p:cNvSpPr>
          <p:nvPr>
            <p:ph type="title"/>
          </p:nvPr>
        </p:nvSpPr>
        <p:spPr>
          <a:xfrm>
            <a:off x="288925" y="-274638"/>
            <a:ext cx="8740775" cy="1760538"/>
          </a:xfrm>
        </p:spPr>
        <p:txBody>
          <a:bodyPr/>
          <a:lstStyle/>
          <a:p>
            <a:r>
              <a:rPr lang="en-US" altLang="en-US" dirty="0" smtClean="0">
                <a:latin typeface="Arial" panose="020B0604020202020204" pitchFamily="34" charset="0"/>
                <a:cs typeface="Arial" panose="020B0604020202020204" pitchFamily="34" charset="0"/>
              </a:rPr>
              <a:t>Strategic</a:t>
            </a:r>
            <a:r>
              <a:rPr lang="en-US" altLang="en-US" dirty="0" smtClean="0">
                <a:latin typeface="Calibri" panose="020F0502020204030204" pitchFamily="34" charset="0"/>
              </a:rPr>
              <a:t> </a:t>
            </a:r>
            <a:r>
              <a:rPr lang="en-US" altLang="en-US" dirty="0" smtClean="0">
                <a:latin typeface="Arial" panose="020B0604020202020204" pitchFamily="34" charset="0"/>
                <a:cs typeface="Arial" panose="020B0604020202020204" pitchFamily="34" charset="0"/>
              </a:rPr>
              <a:t>Plan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49375"/>
            <a:ext cx="8548688" cy="4405313"/>
          </a:xfrm>
        </p:spPr>
        <p:txBody>
          <a:bodyPr/>
          <a:lstStyle/>
          <a:p>
            <a:pPr eaLnBrk="1" fontAlgn="auto" hangingPunct="1">
              <a:spcAft>
                <a:spcPts val="0"/>
              </a:spcAft>
              <a:buFont typeface="Wingdings" charset="2"/>
              <a:buChar char="§"/>
              <a:defRPr/>
            </a:pPr>
            <a:r>
              <a:rPr lang="en-US" dirty="0" smtClean="0">
                <a:latin typeface="Arial" panose="020B0604020202020204" pitchFamily="34" charset="0"/>
                <a:ea typeface="+mn-ea"/>
                <a:cs typeface="Arial" panose="020B0604020202020204" pitchFamily="34" charset="0"/>
              </a:rPr>
              <a:t>Reduce risk of accidental ABO incompatible transplants</a:t>
            </a:r>
          </a:p>
          <a:p>
            <a:pPr eaLnBrk="1" fontAlgn="auto" hangingPunct="1">
              <a:spcAft>
                <a:spcPts val="0"/>
              </a:spcAft>
              <a:buFont typeface="Wingdings" charset="2"/>
              <a:buChar char="§"/>
              <a:defRPr/>
            </a:pPr>
            <a:r>
              <a:rPr lang="en-US" dirty="0" smtClean="0">
                <a:latin typeface="Arial" panose="020B0604020202020204" pitchFamily="34" charset="0"/>
                <a:ea typeface="+mn-ea"/>
                <a:cs typeface="Arial" panose="020B0604020202020204" pitchFamily="34" charset="0"/>
              </a:rPr>
              <a:t>Increase transplant safety</a:t>
            </a:r>
          </a:p>
          <a:p>
            <a:pPr eaLnBrk="1" fontAlgn="auto" hangingPunct="1">
              <a:spcAft>
                <a:spcPts val="0"/>
              </a:spcAft>
              <a:buFont typeface="Wingdings" charset="2"/>
              <a:buChar char="§"/>
              <a:defRPr/>
            </a:pPr>
            <a:r>
              <a:rPr lang="en-US" dirty="0">
                <a:latin typeface="Arial" panose="020B0604020202020204" pitchFamily="34" charset="0"/>
                <a:cs typeface="Arial" panose="020B0604020202020204" pitchFamily="34" charset="0"/>
              </a:rPr>
              <a:t>Improve policy consistency and clarity </a:t>
            </a:r>
            <a:endParaRPr lang="en-US" dirty="0" smtClean="0">
              <a:latin typeface="Arial" panose="020B0604020202020204" pitchFamily="34" charset="0"/>
              <a:cs typeface="Arial" panose="020B0604020202020204" pitchFamily="34" charset="0"/>
            </a:endParaRPr>
          </a:p>
          <a:p>
            <a:pPr eaLnBrk="1" fontAlgn="auto" hangingPunct="1">
              <a:spcAft>
                <a:spcPts val="0"/>
              </a:spcAft>
              <a:buFont typeface="Wingdings" charset="2"/>
              <a:buChar char="§"/>
              <a:defRPr/>
            </a:pPr>
            <a:r>
              <a:rPr lang="en-US" dirty="0" smtClean="0">
                <a:latin typeface="Arial" panose="020B0604020202020204" pitchFamily="34" charset="0"/>
                <a:cs typeface="Arial" panose="020B0604020202020204" pitchFamily="34" charset="0"/>
              </a:rPr>
              <a:t>Align requirements</a:t>
            </a:r>
            <a:endParaRPr lang="en-US" dirty="0">
              <a:latin typeface="Arial" panose="020B0604020202020204" pitchFamily="34" charset="0"/>
              <a:cs typeface="Arial" panose="020B0604020202020204" pitchFamily="34" charset="0"/>
            </a:endParaRPr>
          </a:p>
          <a:p>
            <a:pPr eaLnBrk="1" fontAlgn="auto" hangingPunct="1">
              <a:spcAft>
                <a:spcPts val="0"/>
              </a:spcAft>
              <a:buFont typeface="Wingdings" charset="2"/>
              <a:buChar char="§"/>
              <a:defRPr/>
            </a:pPr>
            <a:endParaRPr lang="en-US" dirty="0" smtClean="0">
              <a:latin typeface="Arial" panose="020B0604020202020204" pitchFamily="34" charset="0"/>
              <a:ea typeface="+mn-ea"/>
              <a:cs typeface="Arial" panose="020B0604020202020204" pitchFamily="34" charset="0"/>
            </a:endParaRPr>
          </a:p>
          <a:p>
            <a:pPr marL="0" indent="0" eaLnBrk="1" fontAlgn="auto" hangingPunct="1">
              <a:spcAft>
                <a:spcPts val="0"/>
              </a:spcAft>
              <a:buFont typeface="Wingdings" panose="05000000000000000000" pitchFamily="2" charset="2"/>
              <a:buNone/>
              <a:defRPr/>
            </a:pPr>
            <a:endParaRPr lang="en-US" dirty="0" smtClean="0">
              <a:latin typeface="Arial" panose="020B0604020202020204" pitchFamily="34" charset="0"/>
              <a:ea typeface="+mn-ea"/>
              <a:cs typeface="Arial" panose="020B0604020202020204" pitchFamily="34" charset="0"/>
            </a:endParaRPr>
          </a:p>
        </p:txBody>
      </p:sp>
      <p:sp>
        <p:nvSpPr>
          <p:cNvPr id="11267" name="Title 2"/>
          <p:cNvSpPr>
            <a:spLocks noGrp="1"/>
          </p:cNvSpPr>
          <p:nvPr>
            <p:ph type="title"/>
          </p:nvPr>
        </p:nvSpPr>
        <p:spPr>
          <a:xfrm>
            <a:off x="288925" y="155575"/>
            <a:ext cx="8740775" cy="850900"/>
          </a:xfrm>
        </p:spPr>
        <p:txBody>
          <a:bodyPr/>
          <a:lstStyle/>
          <a:p>
            <a:pPr eaLnBrk="1" hangingPunct="1"/>
            <a:r>
              <a:rPr lang="en-US" altLang="en-US" smtClean="0">
                <a:latin typeface="Arial" panose="020B0604020202020204" pitchFamily="34" charset="0"/>
                <a:cs typeface="Arial" panose="020B0604020202020204" pitchFamily="34" charset="0"/>
              </a:rPr>
              <a:t>Goal of the Proposal</a:t>
            </a:r>
          </a:p>
        </p:txBody>
      </p:sp>
    </p:spTree>
    <p:extLst>
      <p:ext uri="{BB962C8B-B14F-4D97-AF65-F5344CB8AC3E}">
        <p14:creationId xmlns:p14="http://schemas.microsoft.com/office/powerpoint/2010/main" val="2128940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288925" y="1006475"/>
            <a:ext cx="8548688" cy="5394325"/>
          </a:xfrm>
        </p:spPr>
        <p:txBody>
          <a:bodyPr>
            <a:normAutofit/>
          </a:bodyPr>
          <a:lstStyle/>
          <a:p>
            <a:pPr eaLnBrk="1" hangingPunct="1"/>
            <a:r>
              <a:rPr lang="en-US" altLang="en-US" dirty="0" smtClean="0">
                <a:latin typeface="Arial" panose="020B0604020202020204" pitchFamily="34" charset="0"/>
                <a:cs typeface="Arial" panose="020B0604020202020204" pitchFamily="34" charset="0"/>
              </a:rPr>
              <a:t>Align policies with CMS where possible</a:t>
            </a:r>
          </a:p>
          <a:p>
            <a:pPr eaLnBrk="1" hangingPunct="1"/>
            <a:r>
              <a:rPr lang="en-US" altLang="en-US" dirty="0" smtClean="0">
                <a:latin typeface="Arial" panose="020B0604020202020204" pitchFamily="34" charset="0"/>
                <a:cs typeface="Arial" panose="020B0604020202020204" pitchFamily="34" charset="0"/>
              </a:rPr>
              <a:t>Address safety gaps with policy changes identified by FMEA</a:t>
            </a:r>
          </a:p>
          <a:p>
            <a:pPr eaLnBrk="1" hangingPunct="1"/>
            <a:r>
              <a:rPr lang="en-US" altLang="en-US" dirty="0" smtClean="0">
                <a:latin typeface="Arial" panose="020B0604020202020204" pitchFamily="34" charset="0"/>
                <a:cs typeface="Arial" panose="020B0604020202020204" pitchFamily="34" charset="0"/>
              </a:rPr>
              <a:t>Consistent requirements and language between:</a:t>
            </a:r>
          </a:p>
          <a:p>
            <a:pPr lvl="1" eaLnBrk="1" hangingPunct="1"/>
            <a:r>
              <a:rPr lang="en-US" altLang="en-US" dirty="0" smtClean="0">
                <a:latin typeface="Arial" panose="020B0604020202020204" pitchFamily="34" charset="0"/>
                <a:cs typeface="Arial" panose="020B0604020202020204" pitchFamily="34" charset="0"/>
              </a:rPr>
              <a:t>Donors and candidates</a:t>
            </a:r>
          </a:p>
          <a:p>
            <a:pPr lvl="1" eaLnBrk="1" hangingPunct="1"/>
            <a:r>
              <a:rPr lang="en-US" altLang="en-US" dirty="0" smtClean="0">
                <a:latin typeface="Arial" panose="020B0604020202020204" pitchFamily="34" charset="0"/>
                <a:cs typeface="Arial" panose="020B0604020202020204" pitchFamily="34" charset="0"/>
              </a:rPr>
              <a:t>Deceased and living donation</a:t>
            </a:r>
          </a:p>
          <a:p>
            <a:pPr eaLnBrk="1" hangingPunct="1"/>
            <a:r>
              <a:rPr lang="en-US" altLang="en-US" dirty="0" smtClean="0">
                <a:latin typeface="Arial" panose="020B0604020202020204" pitchFamily="34" charset="0"/>
                <a:cs typeface="Arial" panose="020B0604020202020204" pitchFamily="34" charset="0"/>
              </a:rPr>
              <a:t>Develop educational tools including proficiency testing</a:t>
            </a:r>
          </a:p>
          <a:p>
            <a:pPr eaLnBrk="1" hangingPunct="1"/>
            <a:r>
              <a:rPr lang="en-US" altLang="en-US" dirty="0" smtClean="0">
                <a:latin typeface="Arial" panose="020B0604020202020204" pitchFamily="34" charset="0"/>
                <a:cs typeface="Arial" panose="020B0604020202020204" pitchFamily="34" charset="0"/>
              </a:rPr>
              <a:t>Programming enhancements</a:t>
            </a:r>
          </a:p>
          <a:p>
            <a:endParaRPr lang="en-US" altLang="en-US" dirty="0" smtClean="0">
              <a:latin typeface="Calibri" panose="020F0502020204030204" pitchFamily="34" charset="0"/>
            </a:endParaRPr>
          </a:p>
        </p:txBody>
      </p:sp>
      <p:sp>
        <p:nvSpPr>
          <p:cNvPr id="6147" name="Title 2"/>
          <p:cNvSpPr>
            <a:spLocks noGrp="1"/>
          </p:cNvSpPr>
          <p:nvPr>
            <p:ph type="title"/>
          </p:nvPr>
        </p:nvSpPr>
        <p:spPr>
          <a:xfrm>
            <a:off x="288925" y="155575"/>
            <a:ext cx="8740775" cy="850900"/>
          </a:xfrm>
        </p:spPr>
        <p:txBody>
          <a:bodyPr/>
          <a:lstStyle/>
          <a:p>
            <a:r>
              <a:rPr lang="en-US" altLang="en-US" sz="3600" dirty="0" smtClean="0">
                <a:latin typeface="Arial" panose="020B0604020202020204" pitchFamily="34" charset="0"/>
                <a:cs typeface="Arial" panose="020B0604020202020204" pitchFamily="34" charset="0"/>
              </a:rPr>
              <a:t>How the Proposal will Achieve its Goal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52886990"/>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6" name="Chart 5"/>
          <p:cNvGraphicFramePr>
            <a:graphicFrameLocks/>
          </p:cNvGraphicFramePr>
          <p:nvPr>
            <p:extLst>
              <p:ext uri="{D42A27DB-BD31-4B8C-83A1-F6EECF244321}">
                <p14:modId xmlns:p14="http://schemas.microsoft.com/office/powerpoint/2010/main" val="890096362"/>
              </p:ext>
            </p:extLst>
          </p:nvPr>
        </p:nvGraphicFramePr>
        <p:xfrm>
          <a:off x="4236720" y="3751805"/>
          <a:ext cx="4434840" cy="125158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p:cNvGraphicFramePr>
          <p:nvPr>
            <p:extLst>
              <p:ext uri="{D42A27DB-BD31-4B8C-83A1-F6EECF244321}">
                <p14:modId xmlns:p14="http://schemas.microsoft.com/office/powerpoint/2010/main" val="2562551955"/>
              </p:ext>
            </p:extLst>
          </p:nvPr>
        </p:nvGraphicFramePr>
        <p:xfrm>
          <a:off x="4038599" y="5152416"/>
          <a:ext cx="4865557" cy="105727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7603259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53156039"/>
              </p:ext>
            </p:extLst>
          </p:nvPr>
        </p:nvGraphicFramePr>
        <p:xfrm>
          <a:off x="288925" y="1371600"/>
          <a:ext cx="8480425" cy="4571999"/>
        </p:xfrm>
        <a:graphic>
          <a:graphicData uri="http://schemas.openxmlformats.org/drawingml/2006/table">
            <a:tbl>
              <a:tblPr firstRow="1" firstCol="1" lastRow="1" lastCol="1" bandRow="1" bandCol="1"/>
              <a:tblGrid>
                <a:gridCol w="1726706"/>
                <a:gridCol w="1413401"/>
                <a:gridCol w="1270984"/>
                <a:gridCol w="1330153"/>
                <a:gridCol w="1350699"/>
                <a:gridCol w="1388482"/>
              </a:tblGrid>
              <a:tr h="646881">
                <a:tc gridSpan="6">
                  <a:txBody>
                    <a:bodyPr/>
                    <a:lstStyle/>
                    <a:p>
                      <a:pPr marL="0" marR="0" algn="just">
                        <a:spcBef>
                          <a:spcPts val="0"/>
                        </a:spcBef>
                        <a:spcAft>
                          <a:spcPts val="0"/>
                        </a:spcAft>
                      </a:pPr>
                      <a:r>
                        <a:rPr lang="en-US" sz="2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Public Comment Response Tally</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96044">
                <a:tc>
                  <a:txBody>
                    <a:bodyPr/>
                    <a:lstStyle/>
                    <a:p>
                      <a:pPr marL="0" marR="0" algn="ctr">
                        <a:spcBef>
                          <a:spcPts val="0"/>
                        </a:spcBef>
                        <a:spcAft>
                          <a:spcPts val="0"/>
                        </a:spcAft>
                      </a:pPr>
                      <a:r>
                        <a:rPr lang="en-US" sz="2000" b="1" dirty="0">
                          <a:effectLst/>
                          <a:latin typeface="Arial" panose="020B0604020202020204" pitchFamily="34" charset="0"/>
                          <a:ea typeface="Times New Roman" panose="02020603050405020304" pitchFamily="18" charset="0"/>
                          <a:cs typeface="Arial" panose="020B0604020202020204" pitchFamily="34" charset="0"/>
                        </a:rPr>
                        <a:t>Type of Response</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Response Total</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In Favor</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endParaRPr lang="en-US" sz="20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2000" b="1" dirty="0" smtClean="0">
                          <a:effectLst/>
                          <a:latin typeface="Arial" panose="020B0604020202020204" pitchFamily="34" charset="0"/>
                          <a:ea typeface="Times New Roman" panose="02020603050405020304" pitchFamily="18" charset="0"/>
                          <a:cs typeface="Arial" panose="020B0604020202020204" pitchFamily="34" charset="0"/>
                        </a:rPr>
                        <a:t>In </a:t>
                      </a:r>
                      <a:r>
                        <a:rPr lang="en-US" sz="2000" b="1" dirty="0">
                          <a:effectLst/>
                          <a:latin typeface="Arial" panose="020B0604020202020204" pitchFamily="34" charset="0"/>
                          <a:ea typeface="Times New Roman" panose="02020603050405020304" pitchFamily="18" charset="0"/>
                          <a:cs typeface="Arial" panose="020B0604020202020204" pitchFamily="34" charset="0"/>
                        </a:rPr>
                        <a:t>Favor as Amended</a:t>
                      </a:r>
                      <a:endParaRPr lang="en-US" sz="2000" dirty="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Opposed</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No Vote/</a:t>
                      </a:r>
                      <a:endParaRPr lang="en-US" sz="200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2000" b="1">
                          <a:effectLst/>
                          <a:latin typeface="Arial" panose="020B0604020202020204" pitchFamily="34" charset="0"/>
                          <a:ea typeface="Times New Roman" panose="02020603050405020304" pitchFamily="18" charset="0"/>
                          <a:cs typeface="Arial" panose="020B0604020202020204" pitchFamily="34" charset="0"/>
                        </a:rPr>
                        <a:t>No Comment/ Did Not Consider</a:t>
                      </a:r>
                      <a:endParaRPr lang="en-US" sz="2000">
                        <a:effectLst/>
                        <a:latin typeface="Arial" panose="020B0604020202020204" pitchFamily="34" charset="0"/>
                        <a:ea typeface="Times New Roman" panose="02020603050405020304" pitchFamily="18" charset="0"/>
                        <a:cs typeface="Arial" panose="020B0604020202020204" pitchFamily="34" charset="0"/>
                      </a:endParaRPr>
                    </a:p>
                  </a:txBody>
                  <a:tcPr marL="68576" marR="68576"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752679">
                <a:tc>
                  <a:txBody>
                    <a:bodyPr/>
                    <a:lstStyle/>
                    <a:p>
                      <a:pPr marL="0" marR="0" algn="just">
                        <a:spcBef>
                          <a:spcPts val="0"/>
                        </a:spcBef>
                        <a:spcAft>
                          <a:spcPts val="0"/>
                        </a:spcAft>
                      </a:pPr>
                      <a:r>
                        <a:rPr lang="en-US" sz="2400" b="1">
                          <a:effectLst/>
                          <a:latin typeface="Arial" panose="020B0604020202020204" pitchFamily="34" charset="0"/>
                          <a:ea typeface="Times New Roman" panose="02020603050405020304" pitchFamily="18" charset="0"/>
                          <a:cs typeface="Arial" panose="020B0604020202020204" pitchFamily="34" charset="0"/>
                        </a:rPr>
                        <a:t>Individual</a:t>
                      </a: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24</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16 (67%)</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3 (13%)</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5 (20%)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r>
              <a:tr h="766282">
                <a:tc>
                  <a:txBody>
                    <a:bodyPr/>
                    <a:lstStyle/>
                    <a:p>
                      <a:pPr marL="0" marR="0" algn="just">
                        <a:spcBef>
                          <a:spcPts val="0"/>
                        </a:spcBef>
                        <a:spcAft>
                          <a:spcPts val="0"/>
                        </a:spcAft>
                      </a:pPr>
                      <a:r>
                        <a:rPr lang="en-US" sz="2400" b="1">
                          <a:effectLst/>
                          <a:latin typeface="Arial" panose="020B0604020202020204" pitchFamily="34" charset="0"/>
                          <a:ea typeface="Times New Roman" panose="02020603050405020304" pitchFamily="18" charset="0"/>
                          <a:cs typeface="Arial" panose="020B0604020202020204" pitchFamily="34" charset="0"/>
                        </a:rPr>
                        <a:t>Regional</a:t>
                      </a: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11</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7 (64%)</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4 (36%)</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0</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810113">
                <a:tc>
                  <a:txBody>
                    <a:bodyPr/>
                    <a:lstStyle/>
                    <a:p>
                      <a:pPr marL="0" marR="0" algn="just">
                        <a:spcBef>
                          <a:spcPts val="0"/>
                        </a:spcBef>
                        <a:spcAft>
                          <a:spcPts val="0"/>
                        </a:spcAft>
                      </a:pPr>
                      <a:r>
                        <a:rPr lang="en-US" sz="2400" b="1">
                          <a:effectLst/>
                          <a:latin typeface="Arial" panose="020B0604020202020204" pitchFamily="34" charset="0"/>
                          <a:ea typeface="Times New Roman" panose="02020603050405020304" pitchFamily="18" charset="0"/>
                          <a:cs typeface="Arial" panose="020B0604020202020204" pitchFamily="34" charset="0"/>
                        </a:rPr>
                        <a:t>Committee</a:t>
                      </a:r>
                    </a:p>
                  </a:txBody>
                  <a:tcPr marL="68576" marR="68576"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19</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 (5%)</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 (5%)</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000">
                          <a:effectLst/>
                          <a:latin typeface="Arial" panose="020B0604020202020204" pitchFamily="34" charset="0"/>
                          <a:ea typeface="Times New Roman" panose="02020603050405020304" pitchFamily="18" charset="0"/>
                        </a:rPr>
                        <a:t>1 (5%)</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2000" dirty="0">
                          <a:effectLst/>
                          <a:latin typeface="Arial" panose="020B0604020202020204" pitchFamily="34" charset="0"/>
                          <a:ea typeface="Times New Roman" panose="02020603050405020304" pitchFamily="18" charset="0"/>
                        </a:rPr>
                        <a:t>16 (85%)</a:t>
                      </a: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
        <p:nvSpPr>
          <p:cNvPr id="7209"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Public Comment Feedback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288925" y="1006475"/>
            <a:ext cx="8548688" cy="5668963"/>
          </a:xfrm>
        </p:spPr>
        <p:txBody>
          <a:bodyPr>
            <a:normAutofit/>
          </a:bodyPr>
          <a:lstStyle/>
          <a:p>
            <a:pPr marL="342900" marR="0" lvl="0" indent="-342900">
              <a:spcBef>
                <a:spcPts val="0"/>
              </a:spcBef>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rPr>
              <a:t>Concerns related to OPO requirements </a:t>
            </a:r>
          </a:p>
          <a:p>
            <a:pPr marL="742950" marR="0" lvl="1" indent="-285750">
              <a:spcBef>
                <a:spcPts val="0"/>
              </a:spcBef>
              <a:spcAft>
                <a:spcPts val="0"/>
              </a:spcAft>
              <a:buFont typeface="Courier New" panose="02070309020205020404" pitchFamily="49" charset="0"/>
              <a:buChar char="o"/>
            </a:pPr>
            <a:r>
              <a:rPr lang="en-US" sz="2800" dirty="0">
                <a:latin typeface="Arial" panose="020B0604020202020204" pitchFamily="34" charset="0"/>
                <a:ea typeface="Times New Roman" panose="02020603050405020304" pitchFamily="18" charset="0"/>
              </a:rPr>
              <a:t>Ability to conduct verification at recovery when the intended recipient is not known</a:t>
            </a:r>
          </a:p>
          <a:p>
            <a:pPr marL="742950" marR="0" lvl="1" indent="-285750">
              <a:spcBef>
                <a:spcPts val="0"/>
              </a:spcBef>
              <a:spcAft>
                <a:spcPts val="0"/>
              </a:spcAft>
              <a:buFont typeface="Courier New" panose="02070309020205020404" pitchFamily="49" charset="0"/>
              <a:buChar char="o"/>
            </a:pPr>
            <a:r>
              <a:rPr lang="en-US" sz="2800" dirty="0">
                <a:latin typeface="Arial" panose="020B0604020202020204" pitchFamily="34" charset="0"/>
                <a:ea typeface="Times New Roman" panose="02020603050405020304" pitchFamily="18" charset="0"/>
              </a:rPr>
              <a:t>Requirement to have on-site surgical team participate in verification</a:t>
            </a:r>
          </a:p>
          <a:p>
            <a:pPr marL="342900" indent="-342900">
              <a:spcBef>
                <a:spcPts val="0"/>
              </a:spcBef>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rPr>
              <a:t>Concerns that the proposed policy was too prescriptive</a:t>
            </a:r>
          </a:p>
          <a:p>
            <a:pPr marL="342900" marR="0" lvl="0" indent="-342900">
              <a:spcBef>
                <a:spcPts val="0"/>
              </a:spcBef>
              <a:spcAft>
                <a:spcPts val="0"/>
              </a:spcAft>
              <a:buFont typeface="Symbol" panose="05050102010706020507" pitchFamily="18" charset="2"/>
              <a:buChar char=""/>
            </a:pPr>
            <a:r>
              <a:rPr lang="en-US" dirty="0" smtClean="0">
                <a:latin typeface="Arial" panose="020B0604020202020204" pitchFamily="34" charset="0"/>
                <a:ea typeface="Times New Roman" panose="02020603050405020304" pitchFamily="18" charset="0"/>
              </a:rPr>
              <a:t>Concerns that additional requirements were not needed given the infrequency of accidental ABO incompatible transplants</a:t>
            </a:r>
          </a:p>
          <a:p>
            <a:endParaRPr lang="en-US" altLang="en-US" sz="2400" dirty="0" smtClean="0">
              <a:latin typeface="Arial" panose="020B0604020202020204" pitchFamily="34" charset="0"/>
              <a:cs typeface="Arial" panose="020B0604020202020204" pitchFamily="34" charset="0"/>
            </a:endParaRPr>
          </a:p>
        </p:txBody>
      </p:sp>
      <p:sp>
        <p:nvSpPr>
          <p:cNvPr id="9219" name="Title 2"/>
          <p:cNvSpPr>
            <a:spLocks noGrp="1"/>
          </p:cNvSpPr>
          <p:nvPr>
            <p:ph type="title"/>
          </p:nvPr>
        </p:nvSpPr>
        <p:spPr>
          <a:xfrm>
            <a:off x="288925" y="155575"/>
            <a:ext cx="8740775" cy="850900"/>
          </a:xfrm>
        </p:spPr>
        <p:txBody>
          <a:bodyPr/>
          <a:lstStyle/>
          <a:p>
            <a:r>
              <a:rPr lang="en-US" altLang="en-US" smtClean="0">
                <a:latin typeface="Arial" panose="020B0604020202020204" pitchFamily="34" charset="0"/>
                <a:cs typeface="Arial" panose="020B0604020202020204" pitchFamily="34" charset="0"/>
              </a:rPr>
              <a:t>Comment Themes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nvPr>
        </p:nvGraphicFramePr>
        <p:xfrm>
          <a:off x="1524000" y="748779"/>
          <a:ext cx="6096000" cy="52313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Arrow Connector 6"/>
          <p:cNvCxnSpPr/>
          <p:nvPr/>
        </p:nvCxnSpPr>
        <p:spPr>
          <a:xfrm flipV="1">
            <a:off x="1411165" y="748779"/>
            <a:ext cx="2762756" cy="3972690"/>
          </a:xfrm>
          <a:prstGeom prst="straightConnector1">
            <a:avLst/>
          </a:prstGeom>
          <a:ln w="82550">
            <a:gradFill flip="none" rotWithShape="1">
              <a:gsLst>
                <a:gs pos="0">
                  <a:schemeClr val="accent4"/>
                </a:gs>
                <a:gs pos="49000">
                  <a:srgbClr val="FF0000"/>
                </a:gs>
                <a:gs pos="70000">
                  <a:srgbClr val="FF0000"/>
                </a:gs>
                <a:gs pos="100000">
                  <a:srgbClr val="FF0000"/>
                </a:gs>
              </a:gsLst>
              <a:lin ang="10800000" scaled="1"/>
              <a:tileRect/>
            </a:gra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34158" y="4721469"/>
            <a:ext cx="1369327" cy="738664"/>
          </a:xfrm>
          <a:prstGeom prst="rect">
            <a:avLst/>
          </a:prstGeom>
          <a:noFill/>
        </p:spPr>
        <p:txBody>
          <a:bodyPr wrap="square" rtlCol="0">
            <a:spAutoFit/>
          </a:bodyPr>
          <a:lstStyle/>
          <a:p>
            <a:r>
              <a:rPr lang="en-US" sz="2100" b="1" dirty="0">
                <a:solidFill>
                  <a:srgbClr val="FFC000"/>
                </a:solidFill>
              </a:rPr>
              <a:t>Near Misses</a:t>
            </a:r>
          </a:p>
        </p:txBody>
      </p:sp>
      <p:sp>
        <p:nvSpPr>
          <p:cNvPr id="9" name="TextBox 8"/>
          <p:cNvSpPr txBox="1"/>
          <p:nvPr/>
        </p:nvSpPr>
        <p:spPr>
          <a:xfrm>
            <a:off x="4173921" y="102448"/>
            <a:ext cx="1437542" cy="646331"/>
          </a:xfrm>
          <a:prstGeom prst="rect">
            <a:avLst/>
          </a:prstGeom>
          <a:noFill/>
        </p:spPr>
        <p:txBody>
          <a:bodyPr wrap="square" rtlCol="0">
            <a:spAutoFit/>
          </a:bodyPr>
          <a:lstStyle/>
          <a:p>
            <a:r>
              <a:rPr lang="en-US" b="1" dirty="0">
                <a:solidFill>
                  <a:srgbClr val="FF0000"/>
                </a:solidFill>
              </a:rPr>
              <a:t>Never Event</a:t>
            </a:r>
          </a:p>
        </p:txBody>
      </p:sp>
      <p:sp>
        <p:nvSpPr>
          <p:cNvPr id="3" name="TextBox 2"/>
          <p:cNvSpPr txBox="1"/>
          <p:nvPr/>
        </p:nvSpPr>
        <p:spPr>
          <a:xfrm>
            <a:off x="7433444" y="3768772"/>
            <a:ext cx="1359776" cy="646331"/>
          </a:xfrm>
          <a:prstGeom prst="rect">
            <a:avLst/>
          </a:prstGeom>
          <a:noFill/>
        </p:spPr>
        <p:txBody>
          <a:bodyPr wrap="square" rtlCol="0">
            <a:spAutoFit/>
          </a:bodyPr>
          <a:lstStyle/>
          <a:p>
            <a:r>
              <a:rPr lang="en-US" dirty="0" smtClean="0"/>
              <a:t>1/2012-6/2014</a:t>
            </a:r>
            <a:endParaRPr lang="en-US" dirty="0"/>
          </a:p>
        </p:txBody>
      </p:sp>
      <p:cxnSp>
        <p:nvCxnSpPr>
          <p:cNvPr id="6" name="Straight Arrow Connector 5"/>
          <p:cNvCxnSpPr/>
          <p:nvPr/>
        </p:nvCxnSpPr>
        <p:spPr>
          <a:xfrm flipH="1" flipV="1">
            <a:off x="6522983" y="3984391"/>
            <a:ext cx="792218" cy="58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7185136" y="4389196"/>
            <a:ext cx="248308" cy="340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392918" y="1577394"/>
            <a:ext cx="922283" cy="646331"/>
          </a:xfrm>
          <a:prstGeom prst="rect">
            <a:avLst/>
          </a:prstGeom>
          <a:noFill/>
        </p:spPr>
        <p:txBody>
          <a:bodyPr wrap="square" rtlCol="0">
            <a:spAutoFit/>
          </a:bodyPr>
          <a:lstStyle/>
          <a:p>
            <a:r>
              <a:rPr lang="en-US" dirty="0" smtClean="0"/>
              <a:t>Since 2006</a:t>
            </a:r>
            <a:endParaRPr lang="en-US" dirty="0"/>
          </a:p>
        </p:txBody>
      </p:sp>
      <p:cxnSp>
        <p:nvCxnSpPr>
          <p:cNvPr id="14" name="Straight Arrow Connector 13"/>
          <p:cNvCxnSpPr/>
          <p:nvPr/>
        </p:nvCxnSpPr>
        <p:spPr>
          <a:xfrm flipH="1" flipV="1">
            <a:off x="5307068" y="1632914"/>
            <a:ext cx="874986" cy="1414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5745271" y="2191985"/>
            <a:ext cx="496616" cy="2314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92918" y="2857487"/>
            <a:ext cx="1288829" cy="369332"/>
          </a:xfrm>
          <a:prstGeom prst="rect">
            <a:avLst/>
          </a:prstGeom>
          <a:noFill/>
        </p:spPr>
        <p:txBody>
          <a:bodyPr wrap="square" rtlCol="0">
            <a:spAutoFit/>
          </a:bodyPr>
          <a:lstStyle/>
          <a:p>
            <a:r>
              <a:rPr lang="en-US" dirty="0" smtClean="0"/>
              <a:t>2009-2012</a:t>
            </a:r>
            <a:endParaRPr lang="en-US" dirty="0"/>
          </a:p>
        </p:txBody>
      </p:sp>
      <p:sp>
        <p:nvSpPr>
          <p:cNvPr id="20" name="TextBox 19"/>
          <p:cNvSpPr txBox="1"/>
          <p:nvPr/>
        </p:nvSpPr>
        <p:spPr>
          <a:xfrm>
            <a:off x="7504391" y="5275467"/>
            <a:ext cx="1288829" cy="369332"/>
          </a:xfrm>
          <a:prstGeom prst="rect">
            <a:avLst/>
          </a:prstGeom>
          <a:noFill/>
        </p:spPr>
        <p:txBody>
          <a:bodyPr wrap="square" rtlCol="0">
            <a:spAutoFit/>
          </a:bodyPr>
          <a:lstStyle/>
          <a:p>
            <a:r>
              <a:rPr lang="en-US" dirty="0" smtClean="0"/>
              <a:t>2009-2012</a:t>
            </a:r>
            <a:endParaRPr lang="en-US" dirty="0"/>
          </a:p>
        </p:txBody>
      </p:sp>
    </p:spTree>
    <p:extLst>
      <p:ext uri="{BB962C8B-B14F-4D97-AF65-F5344CB8AC3E}">
        <p14:creationId xmlns:p14="http://schemas.microsoft.com/office/powerpoint/2010/main" val="36685716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c8f9c7e0-6682-419d-a909-cda05b6ce1a7">
      <Value>12</Value>
    </TaxCatchAll>
    <Comment xmlns="807d2b1c-adf4-4795-b92a-f5e245800038">Action Item Pt Safety</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Operations and Safety</TermName>
          <TermId xmlns="http://schemas.microsoft.com/office/infopath/2007/PartnerControls">1ad761e2-44b3-49be-a1a9-35bfa5efec01</TermId>
        </TermInfo>
      </Terms>
    </c4269b1b5a244d6cade965ef625899d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D0083B30-C313-44F9-B0DD-EF91CE70A603}"/>
</file>

<file path=customXml/itemProps2.xml><?xml version="1.0" encoding="utf-8"?>
<ds:datastoreItem xmlns:ds="http://schemas.openxmlformats.org/officeDocument/2006/customXml" ds:itemID="{FAEBD8A8-55A9-4508-8982-D2DD8DAEE6AB}"/>
</file>

<file path=customXml/itemProps3.xml><?xml version="1.0" encoding="utf-8"?>
<ds:datastoreItem xmlns:ds="http://schemas.openxmlformats.org/officeDocument/2006/customXml" ds:itemID="{355AA8D4-3E3B-45EC-AAAE-72E6212F45B7}"/>
</file>

<file path=docProps/app.xml><?xml version="1.0" encoding="utf-8"?>
<Properties xmlns="http://schemas.openxmlformats.org/officeDocument/2006/extended-properties" xmlns:vt="http://schemas.openxmlformats.org/officeDocument/2006/docPropsVTypes">
  <Template/>
  <TotalTime>1799</TotalTime>
  <Words>4390</Words>
  <Application>Microsoft Office PowerPoint</Application>
  <PresentationFormat>On-screen Show (4:3)</PresentationFormat>
  <Paragraphs>482</Paragraphs>
  <Slides>29</Slides>
  <Notes>26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Courier New</vt:lpstr>
      <vt:lpstr>Myriad Pro</vt:lpstr>
      <vt:lpstr>Palatino Linotype</vt:lpstr>
      <vt:lpstr>Symbol</vt:lpstr>
      <vt:lpstr>Times New Roman</vt:lpstr>
      <vt:lpstr>Wingdings</vt:lpstr>
      <vt:lpstr>Expo</vt:lpstr>
      <vt:lpstr>Modify ABO Determination, Reporting, and Verification Requirements (Resolution 14)</vt:lpstr>
      <vt:lpstr>The Problem</vt:lpstr>
      <vt:lpstr>Strategic Plan</vt:lpstr>
      <vt:lpstr>Goal of the Proposal</vt:lpstr>
      <vt:lpstr>How the Proposal will Achieve its Goal</vt:lpstr>
      <vt:lpstr>Overall Project Impact</vt:lpstr>
      <vt:lpstr>Public Comment Feedback</vt:lpstr>
      <vt:lpstr>Comment Themes</vt:lpstr>
      <vt:lpstr>PowerPoint Presentation</vt:lpstr>
      <vt:lpstr>Comment Themes</vt:lpstr>
      <vt:lpstr>ABO Process Steps</vt:lpstr>
      <vt:lpstr>Top Failure Modes</vt:lpstr>
      <vt:lpstr>ABO Determination: Core Principles</vt:lpstr>
      <vt:lpstr>ABO Determination:                       Changes from current policy</vt:lpstr>
      <vt:lpstr>ABO Determination:                       Alignment with CMS</vt:lpstr>
      <vt:lpstr>ABO Reporting: Core Principles</vt:lpstr>
      <vt:lpstr>ABO Reporting:                       Changes from current policy</vt:lpstr>
      <vt:lpstr>ABO Reporting: Timing Changes</vt:lpstr>
      <vt:lpstr>ABO Verification (Time Out):      Core Principles</vt:lpstr>
      <vt:lpstr>ABO Verification (Time Out):                       Changes from current policy</vt:lpstr>
      <vt:lpstr>ABO Verification (Time Out):                       Changes from current policy</vt:lpstr>
      <vt:lpstr>ABO Verification (Time Out):                           Changes from current policy</vt:lpstr>
      <vt:lpstr>Sample Table of Verification Requirements</vt:lpstr>
      <vt:lpstr>ABO Verification: Alignment with CMS</vt:lpstr>
      <vt:lpstr>Substantive ABO Policy Changes</vt:lpstr>
      <vt:lpstr>Programming</vt:lpstr>
      <vt:lpstr>Resolution 14 (page 31)</vt:lpstr>
      <vt:lpstr>Resolution 14 (page 31)</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Susan M. Tlusty</cp:lastModifiedBy>
  <cp:revision>169</cp:revision>
  <dcterms:created xsi:type="dcterms:W3CDTF">2010-09-17T15:26:33Z</dcterms:created>
  <dcterms:modified xsi:type="dcterms:W3CDTF">2014-11-05T20:38:53Z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0x010100E30B5FD8D7FAC941A47B86D1F4C7EF3B</vt:lpwstr>
  </property>
  <property fmtid="{D5CDD505-2E9C-101B-9397-08002B2CF9AE}" pid="4" name="display_urn:schemas-microsoft-com:office:office#Editor">
    <vt:lpwstr>Shandie Covington</vt:lpwstr>
  </property>
  <property fmtid="{D5CDD505-2E9C-101B-9397-08002B2CF9AE}" pid="5" name="TemplateUrl">
    <vt:lpwstr/>
  </property>
  <property fmtid="{D5CDD505-2E9C-101B-9397-08002B2CF9AE}" pid="6" name="Order">
    <vt:lpwstr>314500.000000000</vt:lpwstr>
  </property>
  <property fmtid="{D5CDD505-2E9C-101B-9397-08002B2CF9AE}" pid="7" name="xd_ProgID">
    <vt:lpwstr/>
  </property>
  <property fmtid="{D5CDD505-2E9C-101B-9397-08002B2CF9AE}" pid="8" name="display_urn:schemas-microsoft-com:office:office#Author">
    <vt:lpwstr>Shandie Covington</vt:lpwstr>
  </property>
  <property fmtid="{D5CDD505-2E9C-101B-9397-08002B2CF9AE}" pid="9" name="Description0">
    <vt:lpwstr/>
  </property>
  <property fmtid="{D5CDD505-2E9C-101B-9397-08002B2CF9AE}" pid="10" name="Committee">
    <vt:lpwstr>12;#Operations and Safety|1ad761e2-44b3-49be-a1a9-35bfa5efec01</vt:lpwstr>
  </property>
</Properties>
</file>