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4"/>
  </p:sldMasterIdLst>
  <p:notesMasterIdLst>
    <p:notesMasterId r:id="rId17"/>
  </p:notesMasterIdLst>
  <p:sldIdLst>
    <p:sldId id="256" r:id="rId5"/>
    <p:sldId id="263" r:id="rId6"/>
    <p:sldId id="265" r:id="rId7"/>
    <p:sldId id="267" r:id="rId8"/>
    <p:sldId id="268" r:id="rId9"/>
    <p:sldId id="270" r:id="rId10"/>
    <p:sldId id="272" r:id="rId11"/>
    <p:sldId id="271" r:id="rId12"/>
    <p:sldId id="273" r:id="rId13"/>
    <p:sldId id="274" r:id="rId14"/>
    <p:sldId id="275"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996"/>
    <a:srgbClr val="D76600"/>
    <a:srgbClr val="002045"/>
    <a:srgbClr val="001B37"/>
    <a:srgbClr val="0B7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61829" autoAdjust="0"/>
  </p:normalViewPr>
  <p:slideViewPr>
    <p:cSldViewPr snapToGrid="0" snapToObjects="1">
      <p:cViewPr varScale="1">
        <p:scale>
          <a:sx n="31" d="100"/>
          <a:sy n="31" d="100"/>
        </p:scale>
        <p:origin x="174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9DF27-55A5-42C8-9409-0BD7578E9B33}" type="datetimeFigureOut">
              <a:rPr lang="en-US" smtClean="0"/>
              <a:t>10/31/2014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A1690-FA2A-4284-96AC-E52EBF179E98}" type="slidenum">
              <a:rPr lang="en-US" smtClean="0"/>
              <a:t>‹#›</a:t>
            </a:fld>
            <a:endParaRPr lang="en-US"/>
          </a:p>
        </p:txBody>
      </p:sp>
    </p:spTree>
    <p:extLst>
      <p:ext uri="{BB962C8B-B14F-4D97-AF65-F5344CB8AC3E}">
        <p14:creationId xmlns:p14="http://schemas.microsoft.com/office/powerpoint/2010/main" val="188782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A1690-FA2A-4284-96AC-E52EBF179E98}" type="slidenum">
              <a:rPr lang="en-US" smtClean="0"/>
              <a:t>1</a:t>
            </a:fld>
            <a:endParaRPr lang="en-US"/>
          </a:p>
        </p:txBody>
      </p:sp>
    </p:spTree>
    <p:extLst>
      <p:ext uri="{BB962C8B-B14F-4D97-AF65-F5344CB8AC3E}">
        <p14:creationId xmlns:p14="http://schemas.microsoft.com/office/powerpoint/2010/main" val="187670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Transplant hospital responsibilities</a:t>
            </a:r>
          </a:p>
          <a:p>
            <a:pPr lvl="1"/>
            <a:r>
              <a:rPr lang="en-US" dirty="0" smtClean="0"/>
              <a:t>Print recipient ID band from </a:t>
            </a:r>
            <a:r>
              <a:rPr lang="en-US" dirty="0" err="1" smtClean="0"/>
              <a:t>DonorNet</a:t>
            </a:r>
            <a:endParaRPr lang="en-US" dirty="0" smtClean="0"/>
          </a:p>
          <a:p>
            <a:pPr lvl="1"/>
            <a:r>
              <a:rPr lang="en-US" dirty="0" smtClean="0"/>
              <a:t>Scan receipt of the organ package when it arrives at the transplant hospital</a:t>
            </a:r>
          </a:p>
          <a:p>
            <a:pPr lvl="1"/>
            <a:r>
              <a:rPr lang="en-US" dirty="0" smtClean="0"/>
              <a:t>Scan to match the organ to the recipient</a:t>
            </a:r>
          </a:p>
          <a:p>
            <a:endParaRPr lang="en-US" dirty="0" smtClean="0"/>
          </a:p>
          <a:p>
            <a:r>
              <a:rPr lang="en-US" dirty="0" smtClean="0"/>
              <a:t>October 2014 – January 2015</a:t>
            </a:r>
          </a:p>
          <a:p>
            <a:endParaRPr lang="en-US" dirty="0" smtClean="0"/>
          </a:p>
          <a:p>
            <a:r>
              <a:rPr lang="en-US" dirty="0" smtClean="0"/>
              <a:t>Proof of concept test</a:t>
            </a:r>
          </a:p>
          <a:p>
            <a:endParaRPr lang="en-US" dirty="0" smtClean="0"/>
          </a:p>
          <a:p>
            <a:r>
              <a:rPr lang="en-US" dirty="0" smtClean="0"/>
              <a:t>Monthly feedback to the </a:t>
            </a:r>
            <a:r>
              <a:rPr lang="en-US" dirty="0" err="1" smtClean="0"/>
              <a:t>TransNet</a:t>
            </a:r>
            <a:r>
              <a:rPr lang="en-US" baseline="30000" dirty="0" err="1" smtClean="0"/>
              <a:t>sm</a:t>
            </a:r>
            <a:r>
              <a:rPr lang="en-US" dirty="0" smtClean="0"/>
              <a:t> team </a:t>
            </a:r>
          </a:p>
          <a:p>
            <a:endParaRPr lang="en-US" dirty="0" smtClean="0"/>
          </a:p>
          <a:p>
            <a:r>
              <a:rPr lang="en-US" dirty="0" smtClean="0"/>
              <a:t>Center must be prepared for both </a:t>
            </a:r>
            <a:r>
              <a:rPr lang="en-US" dirty="0" err="1" smtClean="0"/>
              <a:t>TransNet</a:t>
            </a:r>
            <a:r>
              <a:rPr lang="en-US" baseline="30000" dirty="0" err="1" smtClean="0"/>
              <a:t>sm</a:t>
            </a:r>
            <a:r>
              <a:rPr lang="en-US" dirty="0" smtClean="0"/>
              <a:t> packaged organs as well as organ packaged and labeled using the current system</a:t>
            </a:r>
          </a:p>
          <a:p>
            <a:r>
              <a:rPr lang="en-US" dirty="0" smtClean="0"/>
              <a:t>Feedback and discovery to inform and shape the future</a:t>
            </a:r>
          </a:p>
          <a:p>
            <a:endParaRPr lang="en-US" dirty="0" smtClean="0"/>
          </a:p>
          <a:p>
            <a:r>
              <a:rPr lang="en-US" dirty="0" smtClean="0"/>
              <a:t>Piedmont Hospital in Atlanta, GA (Beta test participant)</a:t>
            </a:r>
          </a:p>
          <a:p>
            <a:pPr lvl="1"/>
            <a:r>
              <a:rPr lang="en-US" dirty="0" smtClean="0"/>
              <a:t>On October 9, 2014, became the first transplant center in the country to use </a:t>
            </a:r>
            <a:r>
              <a:rPr lang="en-US" dirty="0" err="1" smtClean="0"/>
              <a:t>TransNet</a:t>
            </a:r>
            <a:r>
              <a:rPr lang="en-US" baseline="30000" dirty="0" err="1" smtClean="0"/>
              <a:t>sm</a:t>
            </a:r>
            <a:r>
              <a:rPr lang="en-US" dirty="0" smtClean="0"/>
              <a:t> system in an actual case.</a:t>
            </a:r>
          </a:p>
          <a:p>
            <a:pPr lvl="1"/>
            <a:r>
              <a:rPr lang="en-US" dirty="0" smtClean="0"/>
              <a:t>19:30 – Printed and attached the Recipient ID band</a:t>
            </a:r>
          </a:p>
          <a:p>
            <a:pPr lvl="1"/>
            <a:r>
              <a:rPr lang="en-US" dirty="0" smtClean="0"/>
              <a:t>19:54 – Scanned receipt of the liver organ container</a:t>
            </a:r>
          </a:p>
          <a:p>
            <a:pPr lvl="1"/>
            <a:r>
              <a:rPr lang="en-US" dirty="0" smtClean="0"/>
              <a:t>21:59 – Successfully scanned and matched the liver and the recipient</a:t>
            </a:r>
          </a:p>
          <a:p>
            <a:r>
              <a:rPr lang="en-US" dirty="0" smtClean="0"/>
              <a:t>Have</a:t>
            </a:r>
            <a:r>
              <a:rPr lang="en-US" baseline="0" dirty="0" smtClean="0"/>
              <a:t> about 3 others almost ready to start</a:t>
            </a:r>
          </a:p>
          <a:p>
            <a:r>
              <a:rPr lang="en-US" baseline="0" dirty="0" smtClean="0"/>
              <a:t>Challenges</a:t>
            </a:r>
          </a:p>
          <a:p>
            <a:pPr marL="171450" indent="-171450">
              <a:buFont typeface="Arial" panose="020B0604020202020204" pitchFamily="34" charset="0"/>
              <a:buChar char="•"/>
            </a:pPr>
            <a:r>
              <a:rPr lang="en-US" baseline="0" dirty="0" err="1" smtClean="0"/>
              <a:t>DonorNet</a:t>
            </a:r>
            <a:r>
              <a:rPr lang="en-US" baseline="0" dirty="0" smtClean="0"/>
              <a:t> access</a:t>
            </a:r>
          </a:p>
          <a:p>
            <a:pPr marL="171450" indent="-171450">
              <a:buFont typeface="Arial" panose="020B0604020202020204" pitchFamily="34" charset="0"/>
              <a:buChar char="•"/>
            </a:pPr>
            <a:r>
              <a:rPr lang="en-US" baseline="0" dirty="0" smtClean="0"/>
              <a:t>Transplant staff in OR at time of transplant</a:t>
            </a:r>
          </a:p>
          <a:p>
            <a:pPr marL="171450" indent="-171450">
              <a:buFont typeface="Arial" panose="020B0604020202020204" pitchFamily="34" charset="0"/>
              <a:buChar char="•"/>
            </a:pPr>
            <a:r>
              <a:rPr lang="en-US" baseline="0" dirty="0" smtClean="0"/>
              <a:t>Printing recipient ID band</a:t>
            </a:r>
            <a:endParaRPr lang="en-US" dirty="0" smtClean="0"/>
          </a:p>
          <a:p>
            <a:endParaRPr lang="en-US" dirty="0"/>
          </a:p>
        </p:txBody>
      </p:sp>
      <p:sp>
        <p:nvSpPr>
          <p:cNvPr id="4" name="Slide Number Placeholder 3"/>
          <p:cNvSpPr>
            <a:spLocks noGrp="1"/>
          </p:cNvSpPr>
          <p:nvPr>
            <p:ph type="sldNum" sz="quarter" idx="10"/>
          </p:nvPr>
        </p:nvSpPr>
        <p:spPr/>
        <p:txBody>
          <a:bodyPr/>
          <a:lstStyle/>
          <a:p>
            <a:fld id="{AB09AD1A-A951-4C20-AE72-99BDF5E62803}" type="slidenum">
              <a:rPr lang="en-US" smtClean="0"/>
              <a:t>10</a:t>
            </a:fld>
            <a:endParaRPr lang="en-US"/>
          </a:p>
        </p:txBody>
      </p:sp>
    </p:spTree>
    <p:extLst>
      <p:ext uri="{BB962C8B-B14F-4D97-AF65-F5344CB8AC3E}">
        <p14:creationId xmlns:p14="http://schemas.microsoft.com/office/powerpoint/2010/main" val="16792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start train the trainer sessions in March</a:t>
            </a:r>
          </a:p>
          <a:p>
            <a:r>
              <a:rPr lang="en-US" dirty="0" smtClean="0"/>
              <a:t>Looking at building IOS and</a:t>
            </a:r>
            <a:r>
              <a:rPr lang="en-US" baseline="0" dirty="0" smtClean="0"/>
              <a:t> possibly </a:t>
            </a:r>
            <a:r>
              <a:rPr lang="en-US" baseline="0" smtClean="0"/>
              <a:t>windows surface</a:t>
            </a:r>
            <a:endParaRPr lang="en-US"/>
          </a:p>
        </p:txBody>
      </p:sp>
      <p:sp>
        <p:nvSpPr>
          <p:cNvPr id="4" name="Slide Number Placeholder 3"/>
          <p:cNvSpPr>
            <a:spLocks noGrp="1"/>
          </p:cNvSpPr>
          <p:nvPr>
            <p:ph type="sldNum" sz="quarter" idx="10"/>
          </p:nvPr>
        </p:nvSpPr>
        <p:spPr/>
        <p:txBody>
          <a:bodyPr/>
          <a:lstStyle/>
          <a:p>
            <a:fld id="{AB09AD1A-A951-4C20-AE72-99BDF5E62803}" type="slidenum">
              <a:rPr lang="en-US" smtClean="0"/>
              <a:t>11</a:t>
            </a:fld>
            <a:endParaRPr lang="en-US"/>
          </a:p>
        </p:txBody>
      </p:sp>
    </p:spTree>
    <p:extLst>
      <p:ext uri="{BB962C8B-B14F-4D97-AF65-F5344CB8AC3E}">
        <p14:creationId xmlns:p14="http://schemas.microsoft.com/office/powerpoint/2010/main" val="90000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A8E9C6-AD9E-4539-9D98-9E50AC2BF7EC}"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7807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a:t>
            </a:r>
            <a:r>
              <a:rPr lang="en-US" baseline="0" dirty="0" smtClean="0"/>
              <a:t> to give you an update on three projects being led by the Operations and Safety Committee.</a:t>
            </a:r>
          </a:p>
          <a:p>
            <a:endParaRPr lang="en-US" baseline="0" dirty="0" smtClean="0"/>
          </a:p>
          <a:p>
            <a:r>
              <a:rPr lang="en-US" dirty="0" smtClean="0"/>
              <a:t>Infectious Disease Verification (IDV)</a:t>
            </a:r>
          </a:p>
          <a:p>
            <a:r>
              <a:rPr lang="en-US" dirty="0" smtClean="0"/>
              <a:t>Sharing Patient Safety Data and Lessons Learned</a:t>
            </a:r>
          </a:p>
          <a:p>
            <a:r>
              <a:rPr lang="en-US" dirty="0" smtClean="0"/>
              <a:t>Electronic Tracking and Transport (ETT)-now known as TransNet-A service of the OPTN</a:t>
            </a:r>
          </a:p>
          <a:p>
            <a:endParaRPr lang="en-US" dirty="0"/>
          </a:p>
        </p:txBody>
      </p:sp>
      <p:sp>
        <p:nvSpPr>
          <p:cNvPr id="4" name="Slide Number Placeholder 3"/>
          <p:cNvSpPr>
            <a:spLocks noGrp="1"/>
          </p:cNvSpPr>
          <p:nvPr>
            <p:ph type="sldNum" sz="quarter" idx="10"/>
          </p:nvPr>
        </p:nvSpPr>
        <p:spPr/>
        <p:txBody>
          <a:bodyPr/>
          <a:lstStyle/>
          <a:p>
            <a:fld id="{DD0A1690-FA2A-4284-96AC-E52EBF179E98}" type="slidenum">
              <a:rPr lang="en-US" smtClean="0"/>
              <a:t>2</a:t>
            </a:fld>
            <a:endParaRPr lang="en-US"/>
          </a:p>
        </p:txBody>
      </p:sp>
    </p:spTree>
    <p:extLst>
      <p:ext uri="{BB962C8B-B14F-4D97-AF65-F5344CB8AC3E}">
        <p14:creationId xmlns:p14="http://schemas.microsoft.com/office/powerpoint/2010/main" val="100310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Living and deceased donors with infectious diseases have donated organs to recipients who did not know/give consent to receive infected organs.  Positive results for the infectious diseases were available prior to transplant but were missed or overlooked.  Some cases have led to disease transmission.  </a:t>
            </a:r>
          </a:p>
          <a:p>
            <a:endParaRPr lang="en-US" altLang="en-US" dirty="0" smtClean="0"/>
          </a:p>
          <a:p>
            <a:r>
              <a:rPr lang="en-US" altLang="en-US" dirty="0" smtClean="0"/>
              <a:t>There have been 5 proven/probable viral DTAC cases 2009-present related to this issue</a:t>
            </a:r>
          </a:p>
          <a:p>
            <a:r>
              <a:rPr lang="en-US" altLang="en-US" dirty="0" smtClean="0"/>
              <a:t>60% Deceased donor/ 40% Living donor involving</a:t>
            </a:r>
            <a:r>
              <a:rPr lang="en-US" altLang="en-US" baseline="0" dirty="0" smtClean="0"/>
              <a:t> HCV (3) and CMV (2)</a:t>
            </a:r>
            <a:endParaRPr lang="en-US" altLang="en-US" dirty="0" smtClean="0"/>
          </a:p>
          <a:p>
            <a:r>
              <a:rPr lang="en-US" altLang="en-US" dirty="0" smtClean="0"/>
              <a:t>Twelve recipients received infected organs and five became</a:t>
            </a:r>
            <a:r>
              <a:rPr lang="en-US" altLang="en-US" baseline="0" dirty="0" smtClean="0"/>
              <a:t> infected.</a:t>
            </a:r>
          </a:p>
          <a:p>
            <a:endParaRPr lang="en-US" altLang="en-US" dirty="0" smtClean="0"/>
          </a:p>
          <a:p>
            <a:r>
              <a:rPr lang="en-US" altLang="en-US" dirty="0" smtClean="0"/>
              <a:t>There have been an additional 2 living donor  and 1 deceased donor cases with similar process issues reported but no proven/probable transmission.</a:t>
            </a:r>
          </a:p>
          <a:p>
            <a:endParaRPr lang="en-US" altLang="en-US" dirty="0" smtClean="0"/>
          </a:p>
          <a:p>
            <a:r>
              <a:rPr lang="en-US" altLang="en-US" dirty="0" smtClean="0"/>
              <a:t>This issue was received to Ops</a:t>
            </a:r>
            <a:r>
              <a:rPr lang="en-US" altLang="en-US" baseline="0" dirty="0" smtClean="0"/>
              <a:t> and Safety from an MPSC referral and as a HOPE Act work group recommendation.</a:t>
            </a:r>
            <a:endParaRPr lang="en-US" altLang="en-US" dirty="0" smtClean="0"/>
          </a:p>
          <a:p>
            <a:endParaRPr lang="en-US" altLang="en-US" dirty="0" smtClean="0"/>
          </a:p>
          <a:p>
            <a:endParaRPr lang="en-US"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5C7421B-F066-4958-BFAD-1458D2D9C63D}" type="slidenum">
              <a:rPr lang="en-US" altLang="en-US" smtClean="0"/>
              <a:pPr/>
              <a:t>3</a:t>
            </a:fld>
            <a:endParaRPr lang="en-US" altLang="en-US" smtClean="0"/>
          </a:p>
        </p:txBody>
      </p:sp>
    </p:spTree>
    <p:extLst>
      <p:ext uri="{BB962C8B-B14F-4D97-AF65-F5344CB8AC3E}">
        <p14:creationId xmlns:p14="http://schemas.microsoft.com/office/powerpoint/2010/main" val="413331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working with representatives from OPO, TAC, and TCC as well as members of the original HOPE Act safety subgroup to develop a proposal for winter 2015 public comment.</a:t>
            </a:r>
          </a:p>
          <a:p>
            <a:endParaRPr lang="en-US" dirty="0" smtClean="0"/>
          </a:p>
          <a:p>
            <a:r>
              <a:rPr lang="en-US" dirty="0" smtClean="0"/>
              <a:t>Current policy requires infectious disease (or serology) verification for not on match run cases as well as use of extra vessels in secondary recipients and living donors but not all organs.</a:t>
            </a:r>
          </a:p>
          <a:p>
            <a:endParaRPr lang="en-US" dirty="0" smtClean="0"/>
          </a:p>
          <a:p>
            <a:r>
              <a:rPr lang="en-US" dirty="0" smtClean="0"/>
              <a:t>Now that you are very familiar with ABO steps, it will hopefully make sense that we are looking where we might overlay infectious disease verification.  We are going step</a:t>
            </a:r>
            <a:r>
              <a:rPr lang="en-US" baseline="0" dirty="0" smtClean="0"/>
              <a:t> by step.</a:t>
            </a:r>
            <a:endParaRPr lang="en-US" dirty="0" smtClean="0"/>
          </a:p>
          <a:p>
            <a:endParaRPr lang="en-US" dirty="0" smtClean="0"/>
          </a:p>
          <a:p>
            <a:r>
              <a:rPr lang="en-US" dirty="0" smtClean="0"/>
              <a:t>I’m showing you an example right here.  We are looking at possible second user verification for candidates willing to accept HIV positive organs which would only be allowed in HOPE Act  transplant hospitals as well as possibly including HBV and HCV.</a:t>
            </a:r>
          </a:p>
          <a:p>
            <a:endParaRPr lang="en-US" dirty="0" smtClean="0"/>
          </a:p>
          <a:p>
            <a:r>
              <a:rPr lang="en-US" dirty="0" smtClean="0"/>
              <a:t>Step 2 as you can see is slightly different than ABO in that we do not collect candidate HIV, HBV, and HCV results currently.  What is parallel though is that candidates must indicate if they are willing to accept an infected organ (HIV will be added as part of HOPE</a:t>
            </a:r>
            <a:r>
              <a:rPr lang="en-US" baseline="0" dirty="0" smtClean="0"/>
              <a:t> Act).</a:t>
            </a:r>
          </a:p>
          <a:p>
            <a:endParaRPr lang="en-US" baseline="0" dirty="0" smtClean="0"/>
          </a:p>
          <a:p>
            <a:r>
              <a:rPr lang="en-US" baseline="0" dirty="0" smtClean="0"/>
              <a:t>We would welcome any input from the Board on this process.</a:t>
            </a:r>
            <a:endParaRPr lang="en-US" dirty="0"/>
          </a:p>
        </p:txBody>
      </p:sp>
      <p:sp>
        <p:nvSpPr>
          <p:cNvPr id="4" name="Slide Number Placeholder 3"/>
          <p:cNvSpPr>
            <a:spLocks noGrp="1"/>
          </p:cNvSpPr>
          <p:nvPr>
            <p:ph type="sldNum" sz="quarter" idx="10"/>
          </p:nvPr>
        </p:nvSpPr>
        <p:spPr/>
        <p:txBody>
          <a:bodyPr/>
          <a:lstStyle/>
          <a:p>
            <a:fld id="{DD0A1690-FA2A-4284-96AC-E52EBF179E98}" type="slidenum">
              <a:rPr lang="en-US" smtClean="0"/>
              <a:t>4</a:t>
            </a:fld>
            <a:endParaRPr lang="en-US"/>
          </a:p>
        </p:txBody>
      </p:sp>
    </p:spTree>
    <p:extLst>
      <p:ext uri="{BB962C8B-B14F-4D97-AF65-F5344CB8AC3E}">
        <p14:creationId xmlns:p14="http://schemas.microsoft.com/office/powerpoint/2010/main" val="7790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key to building our culture of safety.  Our goal is to have members benefit from past experiences and lessons learned while protecting and maintaining peer confidentiality.</a:t>
            </a:r>
          </a:p>
          <a:p>
            <a:endParaRPr lang="en-US" dirty="0" smtClean="0"/>
          </a:p>
          <a:p>
            <a:r>
              <a:rPr lang="en-US" dirty="0" smtClean="0"/>
              <a:t>In June 2013, the Executive Committee approved a project to work on this issue that is part of the OPTN Strategic Plan.</a:t>
            </a:r>
          </a:p>
          <a:p>
            <a:endParaRPr lang="en-US" dirty="0"/>
          </a:p>
        </p:txBody>
      </p:sp>
      <p:sp>
        <p:nvSpPr>
          <p:cNvPr id="4" name="Slide Number Placeholder 3"/>
          <p:cNvSpPr>
            <a:spLocks noGrp="1"/>
          </p:cNvSpPr>
          <p:nvPr>
            <p:ph type="sldNum" sz="quarter" idx="10"/>
          </p:nvPr>
        </p:nvSpPr>
        <p:spPr/>
        <p:txBody>
          <a:bodyPr/>
          <a:lstStyle/>
          <a:p>
            <a:fld id="{DD0A1690-FA2A-4284-96AC-E52EBF179E98}" type="slidenum">
              <a:rPr lang="en-US" smtClean="0"/>
              <a:t>5</a:t>
            </a:fld>
            <a:endParaRPr lang="en-US"/>
          </a:p>
        </p:txBody>
      </p:sp>
    </p:spTree>
    <p:extLst>
      <p:ext uri="{BB962C8B-B14F-4D97-AF65-F5344CB8AC3E}">
        <p14:creationId xmlns:p14="http://schemas.microsoft.com/office/powerpoint/2010/main" val="232342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We have several tools available.  These include: </a:t>
            </a:r>
          </a:p>
          <a:p>
            <a:pPr marL="171450" indent="-171450">
              <a:buFont typeface="Arial" panose="020B0604020202020204" pitchFamily="34" charset="0"/>
              <a:buChar char="•"/>
              <a:defRPr/>
            </a:pPr>
            <a:r>
              <a:rPr lang="en-US" dirty="0" smtClean="0"/>
              <a:t>Review of aggregated, de-identified safety situation report events-we do this every six months at our in person meeting</a:t>
            </a:r>
          </a:p>
          <a:p>
            <a:pPr marL="171450" indent="-171450">
              <a:buFont typeface="Arial" panose="020B0604020202020204" pitchFamily="34" charset="0"/>
              <a:buChar char="•"/>
              <a:defRPr/>
            </a:pPr>
            <a:r>
              <a:rPr lang="en-US" dirty="0" smtClean="0"/>
              <a:t>MPSC topic referrals after each meeting</a:t>
            </a:r>
          </a:p>
          <a:p>
            <a:pPr marL="171450" indent="-171450">
              <a:buFont typeface="Arial" panose="020B0604020202020204" pitchFamily="34" charset="0"/>
              <a:buChar char="•"/>
              <a:defRPr/>
            </a:pPr>
            <a:r>
              <a:rPr lang="en-US" dirty="0" smtClean="0"/>
              <a:t>Patient Safety Alerts</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238" indent="-290513">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1950" indent="-231775">
              <a:defRPr>
                <a:solidFill>
                  <a:schemeClr val="tx1"/>
                </a:solidFill>
                <a:latin typeface="Arial" panose="020B0604020202020204" pitchFamily="34" charset="0"/>
              </a:defRPr>
            </a:lvl4pPr>
            <a:lvl5pPr marL="2098675" indent="-231775">
              <a:defRPr>
                <a:solidFill>
                  <a:schemeClr val="tx1"/>
                </a:solidFill>
                <a:latin typeface="Arial" panose="020B0604020202020204" pitchFamily="34" charset="0"/>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defRPr>
            </a:lvl9pPr>
          </a:lstStyle>
          <a:p>
            <a:fld id="{41994B7F-9B05-440B-A8FC-94422E48C162}" type="slidenum">
              <a:rPr lang="en-US" altLang="en-US" smtClean="0"/>
              <a:pPr/>
              <a:t>6</a:t>
            </a:fld>
            <a:endParaRPr lang="en-US" altLang="en-US" smtClean="0"/>
          </a:p>
        </p:txBody>
      </p:sp>
    </p:spTree>
    <p:extLst>
      <p:ext uri="{BB962C8B-B14F-4D97-AF65-F5344CB8AC3E}">
        <p14:creationId xmlns:p14="http://schemas.microsoft.com/office/powerpoint/2010/main" val="298610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Patient Safety News articles-we also include a link to our latest safety data report</a:t>
            </a:r>
          </a:p>
          <a:p>
            <a:pPr marL="171450" indent="-171450">
              <a:buFont typeface="Arial" panose="020B0604020202020204" pitchFamily="34" charset="0"/>
              <a:buChar char="•"/>
              <a:defRPr/>
            </a:pPr>
            <a:r>
              <a:rPr lang="en-US" dirty="0" smtClean="0"/>
              <a:t>Regional Meeting: Safety data and messages</a:t>
            </a:r>
          </a:p>
          <a:p>
            <a:pPr marL="171450" indent="-171450">
              <a:buFont typeface="Arial" panose="020B0604020202020204" pitchFamily="34" charset="0"/>
              <a:buChar char="•"/>
              <a:defRPr/>
            </a:pPr>
            <a:r>
              <a:rPr lang="en-US" dirty="0" smtClean="0"/>
              <a:t>Instructional Events: Two times per year-Instructional Innovations is working to</a:t>
            </a:r>
            <a:r>
              <a:rPr lang="en-US" baseline="0" dirty="0" smtClean="0"/>
              <a:t> produce these</a:t>
            </a:r>
            <a:endParaRPr lang="en-US" dirty="0" smtClean="0"/>
          </a:p>
          <a:p>
            <a:pPr marL="171450" indent="-171450">
              <a:buFont typeface="Arial" panose="020B0604020202020204" pitchFamily="34" charset="0"/>
              <a:buChar char="•"/>
              <a:defRPr/>
            </a:pPr>
            <a:r>
              <a:rPr lang="en-US" dirty="0" smtClean="0"/>
              <a:t>Presentations</a:t>
            </a:r>
            <a:r>
              <a:rPr lang="en-US" baseline="0" dirty="0" smtClean="0"/>
              <a:t> to professional societies and committees (such as AOPO)</a:t>
            </a:r>
            <a:endParaRPr lang="en-US" dirty="0" smtClean="0"/>
          </a:p>
          <a:p>
            <a:pPr marL="171450" indent="-171450">
              <a:buFont typeface="Arial" panose="020B0604020202020204" pitchFamily="34" charset="0"/>
              <a:buChar char="•"/>
              <a:defRPr/>
            </a:pPr>
            <a:r>
              <a:rPr lang="en-US" dirty="0" smtClean="0"/>
              <a:t>Manuscript/abstracts</a:t>
            </a:r>
          </a:p>
          <a:p>
            <a:pPr>
              <a:defRPr/>
            </a:pPr>
            <a:endParaRPr 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238" indent="-290513">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1950" indent="-231775">
              <a:defRPr>
                <a:solidFill>
                  <a:schemeClr val="tx1"/>
                </a:solidFill>
                <a:latin typeface="Arial" panose="020B0604020202020204" pitchFamily="34" charset="0"/>
              </a:defRPr>
            </a:lvl4pPr>
            <a:lvl5pPr marL="2098675" indent="-231775">
              <a:defRPr>
                <a:solidFill>
                  <a:schemeClr val="tx1"/>
                </a:solidFill>
                <a:latin typeface="Arial" panose="020B0604020202020204" pitchFamily="34" charset="0"/>
              </a:defRPr>
            </a:lvl5pPr>
            <a:lvl6pPr marL="2555875" indent="-231775" defTabSz="457200" eaLnBrk="0" fontAlgn="base" hangingPunct="0">
              <a:spcBef>
                <a:spcPct val="0"/>
              </a:spcBef>
              <a:spcAft>
                <a:spcPct val="0"/>
              </a:spcAft>
              <a:defRPr>
                <a:solidFill>
                  <a:schemeClr val="tx1"/>
                </a:solidFill>
                <a:latin typeface="Arial" panose="020B0604020202020204" pitchFamily="34" charset="0"/>
              </a:defRPr>
            </a:lvl6pPr>
            <a:lvl7pPr marL="3013075" indent="-231775" defTabSz="457200" eaLnBrk="0" fontAlgn="base" hangingPunct="0">
              <a:spcBef>
                <a:spcPct val="0"/>
              </a:spcBef>
              <a:spcAft>
                <a:spcPct val="0"/>
              </a:spcAft>
              <a:defRPr>
                <a:solidFill>
                  <a:schemeClr val="tx1"/>
                </a:solidFill>
                <a:latin typeface="Arial" panose="020B0604020202020204" pitchFamily="34" charset="0"/>
              </a:defRPr>
            </a:lvl7pPr>
            <a:lvl8pPr marL="3470275" indent="-231775" defTabSz="457200" eaLnBrk="0" fontAlgn="base" hangingPunct="0">
              <a:spcBef>
                <a:spcPct val="0"/>
              </a:spcBef>
              <a:spcAft>
                <a:spcPct val="0"/>
              </a:spcAft>
              <a:defRPr>
                <a:solidFill>
                  <a:schemeClr val="tx1"/>
                </a:solidFill>
                <a:latin typeface="Arial" panose="020B0604020202020204" pitchFamily="34" charset="0"/>
              </a:defRPr>
            </a:lvl8pPr>
            <a:lvl9pPr marL="3927475" indent="-231775" defTabSz="457200" eaLnBrk="0" fontAlgn="base" hangingPunct="0">
              <a:spcBef>
                <a:spcPct val="0"/>
              </a:spcBef>
              <a:spcAft>
                <a:spcPct val="0"/>
              </a:spcAft>
              <a:defRPr>
                <a:solidFill>
                  <a:schemeClr val="tx1"/>
                </a:solidFill>
                <a:latin typeface="Arial" panose="020B0604020202020204" pitchFamily="34" charset="0"/>
              </a:defRPr>
            </a:lvl9pPr>
          </a:lstStyle>
          <a:p>
            <a:fld id="{41994B7F-9B05-440B-A8FC-94422E48C162}" type="slidenum">
              <a:rPr lang="en-US" altLang="en-US" smtClean="0"/>
              <a:pPr/>
              <a:t>7</a:t>
            </a:fld>
            <a:endParaRPr lang="en-US" altLang="en-US" smtClean="0"/>
          </a:p>
        </p:txBody>
      </p:sp>
    </p:spTree>
    <p:extLst>
      <p:ext uri="{BB962C8B-B14F-4D97-AF65-F5344CB8AC3E}">
        <p14:creationId xmlns:p14="http://schemas.microsoft.com/office/powerpoint/2010/main" val="24250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also looking at events associated with an organ not transplanted (not recovered or not used) as well as events that occur most</a:t>
            </a:r>
            <a:r>
              <a:rPr lang="en-US" baseline="0" dirty="0" smtClean="0"/>
              <a:t> often or show a statistically significant increase.</a:t>
            </a:r>
          </a:p>
          <a:p>
            <a:endParaRPr lang="en-US" baseline="0" dirty="0" smtClean="0"/>
          </a:p>
          <a:p>
            <a:r>
              <a:rPr lang="en-US" baseline="0" dirty="0" smtClean="0"/>
              <a:t>Our patient safety advisory group will be taking a closer look at these event subcategories which the Committee identified as top priority based on the data available.  Some event subcategories such as switched laterality already have active projects to address the </a:t>
            </a:r>
            <a:r>
              <a:rPr lang="en-US" baseline="0" smtClean="0"/>
              <a:t>issue. </a:t>
            </a:r>
            <a:endParaRPr lang="en-US" dirty="0"/>
          </a:p>
        </p:txBody>
      </p:sp>
      <p:sp>
        <p:nvSpPr>
          <p:cNvPr id="4" name="Slide Number Placeholder 3"/>
          <p:cNvSpPr>
            <a:spLocks noGrp="1"/>
          </p:cNvSpPr>
          <p:nvPr>
            <p:ph type="sldNum" sz="quarter" idx="10"/>
          </p:nvPr>
        </p:nvSpPr>
        <p:spPr/>
        <p:txBody>
          <a:bodyPr/>
          <a:lstStyle/>
          <a:p>
            <a:fld id="{DD0A1690-FA2A-4284-96AC-E52EBF179E98}" type="slidenum">
              <a:rPr lang="en-US" smtClean="0"/>
              <a:t>8</a:t>
            </a:fld>
            <a:endParaRPr lang="en-US"/>
          </a:p>
        </p:txBody>
      </p:sp>
    </p:spTree>
    <p:extLst>
      <p:ext uri="{BB962C8B-B14F-4D97-AF65-F5344CB8AC3E}">
        <p14:creationId xmlns:p14="http://schemas.microsoft.com/office/powerpoint/2010/main" val="361625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solidFill>
                  <a:prstClr val="black"/>
                </a:solidFill>
              </a:rPr>
              <a:t>Version 5.0 was created based on feedback from last beta test</a:t>
            </a:r>
          </a:p>
          <a:p>
            <a:pPr defTabSz="933237">
              <a:defRPr/>
            </a:pPr>
            <a:r>
              <a:rPr lang="en-US" dirty="0" smtClean="0">
                <a:solidFill>
                  <a:prstClr val="black"/>
                </a:solidFill>
              </a:rPr>
              <a:t>Train the trainer in Richmond Sept 10-11</a:t>
            </a:r>
          </a:p>
          <a:p>
            <a:pPr defTabSz="933237">
              <a:defRPr/>
            </a:pPr>
            <a:r>
              <a:rPr lang="en-US" dirty="0" smtClean="0">
                <a:solidFill>
                  <a:prstClr val="black"/>
                </a:solidFill>
              </a:rPr>
              <a:t>Visits</a:t>
            </a:r>
            <a:r>
              <a:rPr lang="en-US" baseline="0" dirty="0" smtClean="0">
                <a:solidFill>
                  <a:prstClr val="black"/>
                </a:solidFill>
              </a:rPr>
              <a:t> to new OPOs to observe training and cases – evaluate train the trainer methodology</a:t>
            </a:r>
            <a:endParaRPr lang="en-US" dirty="0" smtClean="0">
              <a:solidFill>
                <a:prstClr val="black"/>
              </a:solidFill>
            </a:endParaRPr>
          </a:p>
          <a:p>
            <a:pPr defTabSz="933237">
              <a:defRPr/>
            </a:pPr>
            <a:r>
              <a:rPr lang="en-US" dirty="0" smtClean="0">
                <a:solidFill>
                  <a:prstClr val="black"/>
                </a:solidFill>
              </a:rPr>
              <a:t>As of October 28 – used the system on 84 donors/266 organs</a:t>
            </a:r>
          </a:p>
          <a:p>
            <a:pPr defTabSz="933237">
              <a:defRPr/>
            </a:pPr>
            <a:r>
              <a:rPr lang="en-US" dirty="0" smtClean="0">
                <a:solidFill>
                  <a:prstClr val="black"/>
                </a:solidFill>
              </a:rPr>
              <a:t>Survey</a:t>
            </a:r>
            <a:r>
              <a:rPr lang="en-US" baseline="0" dirty="0" smtClean="0">
                <a:solidFill>
                  <a:prstClr val="black"/>
                </a:solidFill>
              </a:rPr>
              <a:t>s as of October 20.  Received 47 responses to each question</a:t>
            </a:r>
          </a:p>
          <a:p>
            <a:pPr marL="228600" indent="-228600" defTabSz="933237">
              <a:buAutoNum type="arabicPeriod"/>
              <a:defRPr/>
            </a:pPr>
            <a:r>
              <a:rPr lang="en-US" baseline="0" dirty="0" smtClean="0">
                <a:solidFill>
                  <a:prstClr val="black"/>
                </a:solidFill>
              </a:rPr>
              <a:t>Using </a:t>
            </a:r>
            <a:r>
              <a:rPr lang="en-US" baseline="0" dirty="0" err="1" smtClean="0">
                <a:solidFill>
                  <a:prstClr val="black"/>
                </a:solidFill>
              </a:rPr>
              <a:t>TransNet</a:t>
            </a:r>
            <a:r>
              <a:rPr lang="en-US" baseline="0" dirty="0" smtClean="0">
                <a:solidFill>
                  <a:prstClr val="black"/>
                </a:solidFill>
              </a:rPr>
              <a:t> is safer than our manual process</a:t>
            </a:r>
          </a:p>
          <a:p>
            <a:pPr marL="685800" lvl="1" indent="-228600" defTabSz="933237">
              <a:buAutoNum type="arabicPeriod"/>
              <a:defRPr/>
            </a:pPr>
            <a:r>
              <a:rPr lang="en-US" baseline="0" dirty="0" smtClean="0">
                <a:solidFill>
                  <a:prstClr val="black"/>
                </a:solidFill>
              </a:rPr>
              <a:t>79% agree or strongly agree</a:t>
            </a:r>
          </a:p>
          <a:p>
            <a:pPr marL="685800" lvl="1" indent="-228600" defTabSz="933237">
              <a:buAutoNum type="arabicPeriod"/>
              <a:defRPr/>
            </a:pPr>
            <a:r>
              <a:rPr lang="en-US" baseline="0" dirty="0" smtClean="0">
                <a:solidFill>
                  <a:prstClr val="black"/>
                </a:solidFill>
              </a:rPr>
              <a:t>19% neither agree or disagree</a:t>
            </a:r>
          </a:p>
          <a:p>
            <a:pPr marL="685800" lvl="1" indent="-228600" defTabSz="933237">
              <a:buAutoNum type="arabicPeriod"/>
              <a:defRPr/>
            </a:pPr>
            <a:r>
              <a:rPr lang="en-US" baseline="0" dirty="0" smtClean="0">
                <a:solidFill>
                  <a:prstClr val="black"/>
                </a:solidFill>
              </a:rPr>
              <a:t>2% strongly disagree</a:t>
            </a:r>
          </a:p>
          <a:p>
            <a:pPr marL="228600" lvl="0" indent="-228600" defTabSz="933237">
              <a:buAutoNum type="arabicPeriod"/>
              <a:defRPr/>
            </a:pPr>
            <a:r>
              <a:rPr lang="en-US" baseline="0" dirty="0" smtClean="0">
                <a:solidFill>
                  <a:prstClr val="black"/>
                </a:solidFill>
              </a:rPr>
              <a:t>Using </a:t>
            </a:r>
            <a:r>
              <a:rPr lang="en-US" baseline="0" dirty="0" err="1" smtClean="0">
                <a:solidFill>
                  <a:prstClr val="black"/>
                </a:solidFill>
              </a:rPr>
              <a:t>TransNet</a:t>
            </a:r>
            <a:r>
              <a:rPr lang="en-US" baseline="0" dirty="0" smtClean="0">
                <a:solidFill>
                  <a:prstClr val="black"/>
                </a:solidFill>
              </a:rPr>
              <a:t> is more efficient than our manual process</a:t>
            </a:r>
          </a:p>
          <a:p>
            <a:pPr marL="685800" lvl="1" indent="-228600" defTabSz="933237">
              <a:buAutoNum type="arabicPeriod"/>
              <a:defRPr/>
            </a:pPr>
            <a:r>
              <a:rPr lang="en-US" baseline="0" dirty="0" smtClean="0">
                <a:solidFill>
                  <a:prstClr val="black"/>
                </a:solidFill>
              </a:rPr>
              <a:t>72% agree or strongly agree</a:t>
            </a:r>
          </a:p>
          <a:p>
            <a:pPr marL="685800" lvl="1" indent="-228600" defTabSz="933237">
              <a:buAutoNum type="arabicPeriod"/>
              <a:defRPr/>
            </a:pPr>
            <a:r>
              <a:rPr lang="en-US" baseline="0" dirty="0" smtClean="0">
                <a:solidFill>
                  <a:prstClr val="black"/>
                </a:solidFill>
              </a:rPr>
              <a:t>17% neither agree or disagree</a:t>
            </a:r>
          </a:p>
          <a:p>
            <a:pPr marL="685800" lvl="1" indent="-228600" defTabSz="933237">
              <a:buAutoNum type="arabicPeriod"/>
              <a:defRPr/>
            </a:pPr>
            <a:r>
              <a:rPr lang="en-US" baseline="0" dirty="0" smtClean="0">
                <a:solidFill>
                  <a:prstClr val="black"/>
                </a:solidFill>
              </a:rPr>
              <a:t>11% disagree or strongly disagree</a:t>
            </a: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CA203DD8-6EF6-4866-995C-E46170D57C96}" type="slidenum">
              <a:rPr lang="en-US" smtClean="0"/>
              <a:pPr/>
              <a:t>9</a:t>
            </a:fld>
            <a:endParaRPr lang="en-US" dirty="0"/>
          </a:p>
        </p:txBody>
      </p:sp>
    </p:spTree>
    <p:extLst>
      <p:ext uri="{BB962C8B-B14F-4D97-AF65-F5344CB8AC3E}">
        <p14:creationId xmlns:p14="http://schemas.microsoft.com/office/powerpoint/2010/main" val="47480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513" y="1721629"/>
            <a:ext cx="8307387" cy="1619250"/>
          </a:xfrm>
        </p:spPr>
        <p:txBody>
          <a:bodyPr/>
          <a:lstStyle>
            <a:lvl1pPr algn="ctr">
              <a:defRPr sz="4400">
                <a:latin typeface="Arial" pitchFamily="34" charset="0"/>
                <a:cs typeface="Arial" pitchFamily="34" charset="0"/>
              </a:defRPr>
            </a:lvl1pPr>
          </a:lstStyle>
          <a:p>
            <a:r>
              <a:rPr lang="en-US" dirty="0" smtClean="0"/>
              <a:t>Click to edit Master title style</a:t>
            </a:r>
            <a:endParaRPr dirty="0"/>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20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289034" y="1348827"/>
            <a:ext cx="8548414"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289034" y="156310"/>
            <a:ext cx="8741103"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034" y="156310"/>
            <a:ext cx="8741103"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289034" y="1348827"/>
            <a:ext cx="8548414"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4" name="Picture 3" descr="OPTN_trans.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9034" y="6274514"/>
            <a:ext cx="1425901" cy="415532"/>
          </a:xfrm>
          <a:prstGeom prst="rect">
            <a:avLst/>
          </a:prstGeom>
        </p:spPr>
      </p:pic>
      <p:pic>
        <p:nvPicPr>
          <p:cNvPr id="5" name="Picture 4" descr="UNOS_logo_larg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0785" y="6198525"/>
            <a:ext cx="1496118" cy="583486"/>
          </a:xfrm>
          <a:prstGeom prst="rect">
            <a:avLst/>
          </a:prstGeom>
        </p:spPr>
      </p:pic>
    </p:spTree>
  </p:cSld>
  <p:clrMap bg1="lt1" tx1="dk1" bg2="lt2" tx2="dk2" accent1="accent1" accent2="accent2" accent3="accent3" accent4="accent4" accent5="accent5" accent6="accent6" hlink="hlink" folHlink="folHlink"/>
  <p:sldLayoutIdLst>
    <p:sldLayoutId id="2147484103" r:id="rId1"/>
    <p:sldLayoutId id="2147484104" r:id="rId2"/>
  </p:sldLayoutIdLst>
  <p:timing>
    <p:tnLst>
      <p:par>
        <p:cTn id="1" dur="indefinite" restart="never" nodeType="tmRoot"/>
      </p:par>
    </p:tnLst>
  </p:timing>
  <p:txStyles>
    <p:titleStyle>
      <a:lvl1pPr algn="l" defTabSz="914400" rtl="0" eaLnBrk="1" latinLnBrk="0" hangingPunct="1">
        <a:spcBef>
          <a:spcPct val="0"/>
        </a:spcBef>
        <a:buNone/>
        <a:defRPr sz="4000" b="1" i="0" kern="1200">
          <a:solidFill>
            <a:srgbClr val="001B37"/>
          </a:solidFill>
          <a:latin typeface="Arial" pitchFamily="34" charset="0"/>
          <a:ea typeface="+mj-ea"/>
          <a:cs typeface="Arial" pitchFamily="34" charset="0"/>
        </a:defRPr>
      </a:lvl1pPr>
    </p:titleStyle>
    <p:bodyStyle>
      <a:lvl1pPr marL="228600" indent="-228600" algn="l" defTabSz="914400" rtl="0" eaLnBrk="1" latinLnBrk="0" hangingPunct="1">
        <a:spcBef>
          <a:spcPts val="2000"/>
        </a:spcBef>
        <a:buClr>
          <a:srgbClr val="002045"/>
        </a:buClr>
        <a:buSzPct val="70000"/>
        <a:buFont typeface="Wingdings" charset="2"/>
        <a:buChar char="§"/>
        <a:defRPr sz="2800" b="0" i="0" kern="1200">
          <a:solidFill>
            <a:srgbClr val="002045"/>
          </a:solidFill>
          <a:latin typeface="Arial" pitchFamily="34" charset="0"/>
          <a:ea typeface="+mn-ea"/>
          <a:cs typeface="Arial" pitchFamily="34" charset="0"/>
        </a:defRPr>
      </a:lvl1pPr>
      <a:lvl2pPr marL="4572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pitchFamily="34" charset="0"/>
          <a:ea typeface="+mn-ea"/>
          <a:cs typeface="Arial" pitchFamily="34" charset="0"/>
        </a:defRPr>
      </a:lvl2pPr>
      <a:lvl3pPr marL="6858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pitchFamily="34" charset="0"/>
          <a:ea typeface="+mn-ea"/>
          <a:cs typeface="Arial" pitchFamily="34" charset="0"/>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pitchFamily="34" charset="0"/>
          <a:ea typeface="+mn-ea"/>
          <a:cs typeface="Arial" pitchFamily="34" charset="0"/>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Susan.Tlusty@unos.org" TargetMode="External"/><Relationship Id="rId4" Type="http://schemas.openxmlformats.org/officeDocument/2006/relationships/hyperlink" Target="mailto:THD9003@ny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Operations and Safety Committee Update</a:t>
            </a:r>
            <a:endParaRPr lang="en-US" sz="4000" dirty="0"/>
          </a:p>
        </p:txBody>
      </p:sp>
      <p:sp>
        <p:nvSpPr>
          <p:cNvPr id="3" name="Subtitle 2"/>
          <p:cNvSpPr>
            <a:spLocks noGrp="1"/>
          </p:cNvSpPr>
          <p:nvPr>
            <p:ph type="subTitle" idx="1"/>
          </p:nvPr>
        </p:nvSpPr>
        <p:spPr>
          <a:xfrm>
            <a:off x="417513" y="3414889"/>
            <a:ext cx="8307387" cy="753036"/>
          </a:xfrm>
        </p:spPr>
        <p:txBody>
          <a:bodyPr>
            <a:normAutofit/>
          </a:bodyPr>
          <a:lstStyle/>
          <a:p>
            <a:r>
              <a:rPr lang="en-US" sz="3200" dirty="0" smtClean="0">
                <a:solidFill>
                  <a:schemeClr val="tx1">
                    <a:lumMod val="75000"/>
                    <a:lumOff val="25000"/>
                  </a:schemeClr>
                </a:solidFill>
              </a:rPr>
              <a:t>Theresa Daly MS, FNP</a:t>
            </a:r>
            <a:endParaRPr lang="en-US" sz="32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err="1"/>
              <a:t>TransNet</a:t>
            </a:r>
            <a:r>
              <a:rPr lang="en-US" sz="3200" baseline="30000" dirty="0" err="1"/>
              <a:t>sm</a:t>
            </a:r>
            <a:r>
              <a:rPr lang="en-US" sz="3200" baseline="30000" dirty="0"/>
              <a:t> </a:t>
            </a:r>
            <a:r>
              <a:rPr lang="en-US" sz="3200" dirty="0"/>
              <a:t>– Beta Test – Transplant Centers</a:t>
            </a:r>
          </a:p>
        </p:txBody>
      </p:sp>
      <p:pic>
        <p:nvPicPr>
          <p:cNvPr id="5" name="Picture 4"/>
          <p:cNvPicPr/>
          <p:nvPr/>
        </p:nvPicPr>
        <p:blipFill>
          <a:blip r:embed="rId3"/>
          <a:stretch>
            <a:fillRect/>
          </a:stretch>
        </p:blipFill>
        <p:spPr>
          <a:xfrm>
            <a:off x="893064" y="1342581"/>
            <a:ext cx="5373624" cy="1741996"/>
          </a:xfrm>
          <a:prstGeom prst="rect">
            <a:avLst/>
          </a:prstGeom>
        </p:spPr>
      </p:pic>
      <p:pic>
        <p:nvPicPr>
          <p:cNvPr id="6" name="Picture 5"/>
          <p:cNvPicPr/>
          <p:nvPr/>
        </p:nvPicPr>
        <p:blipFill>
          <a:blip r:embed="rId4"/>
          <a:stretch>
            <a:fillRect/>
          </a:stretch>
        </p:blipFill>
        <p:spPr>
          <a:xfrm>
            <a:off x="6459220" y="2000949"/>
            <a:ext cx="2233676" cy="892175"/>
          </a:xfrm>
          <a:prstGeom prst="rect">
            <a:avLst/>
          </a:prstGeom>
        </p:spPr>
      </p:pic>
      <p:sp>
        <p:nvSpPr>
          <p:cNvPr id="7" name="TextBox 6"/>
          <p:cNvSpPr txBox="1"/>
          <p:nvPr/>
        </p:nvSpPr>
        <p:spPr>
          <a:xfrm>
            <a:off x="6404610" y="1342581"/>
            <a:ext cx="2625527" cy="400110"/>
          </a:xfrm>
          <a:prstGeom prst="rect">
            <a:avLst/>
          </a:prstGeom>
          <a:noFill/>
        </p:spPr>
        <p:txBody>
          <a:bodyPr wrap="none" rtlCol="0">
            <a:spAutoFit/>
          </a:bodyPr>
          <a:lstStyle/>
          <a:p>
            <a:r>
              <a:rPr lang="en-US" sz="2000" b="1" i="1" dirty="0" smtClean="0"/>
              <a:t>Print Recipient ID Band</a:t>
            </a:r>
            <a:endParaRPr lang="en-US" sz="2000" b="1" i="1" dirty="0"/>
          </a:p>
        </p:txBody>
      </p:sp>
      <p:pic>
        <p:nvPicPr>
          <p:cNvPr id="9" name="Picture 8"/>
          <p:cNvPicPr>
            <a:picLocks noChangeAspect="1"/>
          </p:cNvPicPr>
          <p:nvPr/>
        </p:nvPicPr>
        <p:blipFill>
          <a:blip r:embed="rId5"/>
          <a:stretch>
            <a:fillRect/>
          </a:stretch>
        </p:blipFill>
        <p:spPr>
          <a:xfrm>
            <a:off x="893064" y="3872328"/>
            <a:ext cx="3647649" cy="2356942"/>
          </a:xfrm>
          <a:prstGeom prst="rect">
            <a:avLst/>
          </a:prstGeom>
        </p:spPr>
      </p:pic>
      <p:sp>
        <p:nvSpPr>
          <p:cNvPr id="10" name="TextBox 9"/>
          <p:cNvSpPr txBox="1"/>
          <p:nvPr/>
        </p:nvSpPr>
        <p:spPr>
          <a:xfrm>
            <a:off x="1112520" y="3419916"/>
            <a:ext cx="2920351" cy="400110"/>
          </a:xfrm>
          <a:prstGeom prst="rect">
            <a:avLst/>
          </a:prstGeom>
          <a:noFill/>
        </p:spPr>
        <p:txBody>
          <a:bodyPr wrap="none" rtlCol="0">
            <a:spAutoFit/>
          </a:bodyPr>
          <a:lstStyle/>
          <a:p>
            <a:r>
              <a:rPr lang="en-US" sz="2000" b="1" i="1" dirty="0" smtClean="0"/>
              <a:t>Scan Receipt of the Organ</a:t>
            </a:r>
            <a:endParaRPr lang="en-US" sz="2000" b="1" i="1" dirty="0"/>
          </a:p>
        </p:txBody>
      </p:sp>
      <p:pic>
        <p:nvPicPr>
          <p:cNvPr id="11" name="Picture 10"/>
          <p:cNvPicPr>
            <a:picLocks noChangeAspect="1"/>
          </p:cNvPicPr>
          <p:nvPr/>
        </p:nvPicPr>
        <p:blipFill>
          <a:blip r:embed="rId6"/>
          <a:stretch>
            <a:fillRect/>
          </a:stretch>
        </p:blipFill>
        <p:spPr>
          <a:xfrm>
            <a:off x="5005396" y="3820026"/>
            <a:ext cx="3533210" cy="2409244"/>
          </a:xfrm>
          <a:prstGeom prst="rect">
            <a:avLst/>
          </a:prstGeom>
        </p:spPr>
      </p:pic>
      <p:sp>
        <p:nvSpPr>
          <p:cNvPr id="12" name="TextBox 11"/>
          <p:cNvSpPr txBox="1"/>
          <p:nvPr/>
        </p:nvSpPr>
        <p:spPr>
          <a:xfrm>
            <a:off x="5141976" y="3419916"/>
            <a:ext cx="3091616" cy="400110"/>
          </a:xfrm>
          <a:prstGeom prst="rect">
            <a:avLst/>
          </a:prstGeom>
          <a:noFill/>
        </p:spPr>
        <p:txBody>
          <a:bodyPr wrap="none" rtlCol="0">
            <a:spAutoFit/>
          </a:bodyPr>
          <a:lstStyle/>
          <a:p>
            <a:r>
              <a:rPr lang="en-US" sz="2000" b="1" i="1" dirty="0" smtClean="0"/>
              <a:t>Match Organ and Recipient</a:t>
            </a:r>
            <a:endParaRPr lang="en-US" sz="2000" b="1" i="1" dirty="0"/>
          </a:p>
        </p:txBody>
      </p:sp>
    </p:spTree>
    <p:extLst>
      <p:ext uri="{BB962C8B-B14F-4D97-AF65-F5344CB8AC3E}">
        <p14:creationId xmlns:p14="http://schemas.microsoft.com/office/powerpoint/2010/main" val="221573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Enhancements to Android application</a:t>
            </a:r>
          </a:p>
          <a:p>
            <a:pPr lvl="1"/>
            <a:r>
              <a:rPr lang="en-US" dirty="0" smtClean="0"/>
              <a:t>Based on feedback from beta test</a:t>
            </a:r>
          </a:p>
          <a:p>
            <a:pPr lvl="1"/>
            <a:r>
              <a:rPr lang="en-US" dirty="0" smtClean="0"/>
              <a:t>UNOS IT/Vendor</a:t>
            </a:r>
          </a:p>
          <a:p>
            <a:r>
              <a:rPr lang="en-US" dirty="0" smtClean="0"/>
              <a:t>Voluntary Nationwide deployment</a:t>
            </a:r>
          </a:p>
          <a:p>
            <a:pPr lvl="1"/>
            <a:r>
              <a:rPr lang="en-US" dirty="0" smtClean="0"/>
              <a:t>Train the Trainer sessions</a:t>
            </a:r>
          </a:p>
          <a:p>
            <a:r>
              <a:rPr lang="en-US" dirty="0" smtClean="0"/>
              <a:t>Multiplatform application</a:t>
            </a:r>
          </a:p>
          <a:p>
            <a:r>
              <a:rPr lang="en-US" dirty="0" smtClean="0"/>
              <a:t>Refine the transplant hospital functionality</a:t>
            </a:r>
          </a:p>
          <a:p>
            <a:pPr lvl="1"/>
            <a:r>
              <a:rPr lang="en-US" dirty="0" smtClean="0"/>
              <a:t>Based on feedback from beta test</a:t>
            </a:r>
          </a:p>
          <a:p>
            <a:pPr lvl="1"/>
            <a:r>
              <a:rPr lang="en-US" dirty="0" smtClean="0"/>
              <a:t>Discovery project</a:t>
            </a:r>
          </a:p>
          <a:p>
            <a:r>
              <a:rPr lang="en-US" dirty="0" smtClean="0"/>
              <a:t>Hope Act </a:t>
            </a:r>
          </a:p>
          <a:p>
            <a:pPr marL="171450" lvl="1" indent="0">
              <a:buNone/>
            </a:pPr>
            <a:endParaRPr lang="en-US" dirty="0"/>
          </a:p>
        </p:txBody>
      </p:sp>
      <p:sp>
        <p:nvSpPr>
          <p:cNvPr id="3" name="Title 2"/>
          <p:cNvSpPr>
            <a:spLocks noGrp="1"/>
          </p:cNvSpPr>
          <p:nvPr>
            <p:ph type="title"/>
          </p:nvPr>
        </p:nvSpPr>
        <p:spPr/>
        <p:txBody>
          <a:bodyPr/>
          <a:lstStyle/>
          <a:p>
            <a:r>
              <a:rPr lang="en-US" sz="3600" dirty="0"/>
              <a:t>TransNet</a:t>
            </a:r>
            <a:r>
              <a:rPr lang="en-US" sz="3600" baseline="30000" dirty="0"/>
              <a:t>sm </a:t>
            </a:r>
            <a:r>
              <a:rPr lang="en-US" sz="3600" dirty="0" smtClean="0"/>
              <a:t>– Next Steps</a:t>
            </a:r>
            <a:endParaRPr lang="en-US" sz="3600" dirty="0"/>
          </a:p>
        </p:txBody>
      </p:sp>
    </p:spTree>
    <p:extLst>
      <p:ext uri="{BB962C8B-B14F-4D97-AF65-F5344CB8AC3E}">
        <p14:creationId xmlns:p14="http://schemas.microsoft.com/office/powerpoint/2010/main" val="2194025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297656" y="412579"/>
            <a:ext cx="8548688" cy="5119688"/>
          </a:xfrm>
        </p:spPr>
        <p:txBody>
          <a:bodyPr/>
          <a:lstStyle/>
          <a:p>
            <a:pPr algn="ctr" eaLnBrk="1" hangingPunct="1">
              <a:buFont typeface="Wingdings" panose="05000000000000000000" pitchFamily="2" charset="2"/>
              <a:buNone/>
            </a:pPr>
            <a:r>
              <a:rPr lang="en-US" altLang="en-US" sz="4000" b="1" dirty="0" smtClean="0">
                <a:latin typeface="Arial" panose="020B0604020202020204" pitchFamily="34" charset="0"/>
                <a:cs typeface="Arial" panose="020B0604020202020204" pitchFamily="34" charset="0"/>
              </a:rPr>
              <a:t>Questions?</a:t>
            </a:r>
          </a:p>
        </p:txBody>
      </p:sp>
      <p:pic>
        <p:nvPicPr>
          <p:cNvPr id="32771" name="Picture 2" descr="http://departments/InstructionalInnovations/Instructional%20Projects/Webinars/Projects/Patient_Safety_Series_2012/Series_Promotion_Ads/Patient_safety_logo_upd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565" y="1365700"/>
            <a:ext cx="2772869" cy="25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22206" y="4233588"/>
            <a:ext cx="7389340" cy="1815882"/>
          </a:xfrm>
          <a:prstGeom prst="rect">
            <a:avLst/>
          </a:prstGeom>
        </p:spPr>
        <p:txBody>
          <a:bodyPr wrap="square">
            <a:spAutoFit/>
          </a:bodyPr>
          <a:lstStyle/>
          <a:p>
            <a:pPr algn="ctr"/>
            <a:r>
              <a:rPr lang="en-US" sz="2800" dirty="0">
                <a:latin typeface="Arial" panose="020B0604020202020204" pitchFamily="34" charset="0"/>
                <a:cs typeface="Arial" panose="020B0604020202020204" pitchFamily="34" charset="0"/>
              </a:rPr>
              <a:t>Theresa Daly, FNP Committee Chair</a:t>
            </a:r>
          </a:p>
          <a:p>
            <a:pPr algn="ctr"/>
            <a:r>
              <a:rPr lang="en-US" sz="2800" dirty="0">
                <a:latin typeface="Arial" panose="020B0604020202020204" pitchFamily="34" charset="0"/>
                <a:cs typeface="Arial" panose="020B0604020202020204" pitchFamily="34" charset="0"/>
                <a:hlinkClick r:id="rId4"/>
              </a:rPr>
              <a:t>THD9003@nyp.org</a:t>
            </a: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Susan Tlusty, Committee Liaison </a:t>
            </a:r>
          </a:p>
          <a:p>
            <a:pPr algn="ctr"/>
            <a:r>
              <a:rPr lang="en-US" sz="2800" dirty="0">
                <a:latin typeface="Arial" panose="020B0604020202020204" pitchFamily="34" charset="0"/>
                <a:cs typeface="Arial" panose="020B0604020202020204" pitchFamily="34" charset="0"/>
                <a:hlinkClick r:id="rId5"/>
              </a:rPr>
              <a:t>Susan.Tlusty@unos.org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22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Infectious Disease Verification (IDV)</a:t>
            </a:r>
          </a:p>
          <a:p>
            <a:r>
              <a:rPr lang="en-US" dirty="0" smtClean="0"/>
              <a:t>Sharing Patient Safety Data and Lessons Learned</a:t>
            </a:r>
          </a:p>
          <a:p>
            <a:r>
              <a:rPr lang="en-US" dirty="0" smtClean="0"/>
              <a:t>Electronic Tracking and Transport (ETT)-now known as TransNet-A service of the OPTN</a:t>
            </a:r>
            <a:endParaRPr lang="en-US" dirty="0"/>
          </a:p>
        </p:txBody>
      </p:sp>
      <p:sp>
        <p:nvSpPr>
          <p:cNvPr id="3" name="Title 2"/>
          <p:cNvSpPr>
            <a:spLocks noGrp="1"/>
          </p:cNvSpPr>
          <p:nvPr>
            <p:ph type="title"/>
          </p:nvPr>
        </p:nvSpPr>
        <p:spPr/>
        <p:txBody>
          <a:bodyPr/>
          <a:lstStyle/>
          <a:p>
            <a:r>
              <a:rPr lang="en-US" dirty="0" smtClean="0"/>
              <a:t>Current Projects:</a:t>
            </a:r>
            <a:endParaRPr lang="en-US" dirty="0"/>
          </a:p>
        </p:txBody>
      </p:sp>
    </p:spTree>
    <p:extLst>
      <p:ext uri="{BB962C8B-B14F-4D97-AF65-F5344CB8AC3E}">
        <p14:creationId xmlns:p14="http://schemas.microsoft.com/office/powerpoint/2010/main" val="407939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288925" y="1349375"/>
            <a:ext cx="8740775" cy="4405313"/>
          </a:xfrm>
        </p:spPr>
        <p:txBody>
          <a:bodyPr/>
          <a:lstStyle/>
          <a:p>
            <a:r>
              <a:rPr lang="en-US" altLang="en-US" dirty="0" smtClean="0">
                <a:latin typeface="Arial" panose="020B0604020202020204" pitchFamily="34" charset="0"/>
                <a:cs typeface="Arial" panose="020B0604020202020204" pitchFamily="34" charset="0"/>
              </a:rPr>
              <a:t>Living and deceased donors with infectious diseases have donated organs to recipients who did not know/give consent to receive infected organs</a:t>
            </a:r>
          </a:p>
          <a:p>
            <a:r>
              <a:rPr lang="en-US" altLang="en-US" dirty="0" smtClean="0">
                <a:latin typeface="Arial" panose="020B0604020202020204" pitchFamily="34" charset="0"/>
                <a:cs typeface="Arial" panose="020B0604020202020204" pitchFamily="34" charset="0"/>
              </a:rPr>
              <a:t>Positive results for the infectious diseases were available prior to transplant but were missed or overlooked</a:t>
            </a:r>
          </a:p>
          <a:p>
            <a:r>
              <a:rPr lang="en-US" altLang="en-US" dirty="0" smtClean="0">
                <a:latin typeface="Arial" panose="020B0604020202020204" pitchFamily="34" charset="0"/>
                <a:cs typeface="Arial" panose="020B0604020202020204" pitchFamily="34" charset="0"/>
              </a:rPr>
              <a:t>Some cases have led to disease transmission </a:t>
            </a:r>
          </a:p>
        </p:txBody>
      </p:sp>
      <p:sp>
        <p:nvSpPr>
          <p:cNvPr id="5123" name="Title 2"/>
          <p:cNvSpPr>
            <a:spLocks noGrp="1"/>
          </p:cNvSpPr>
          <p:nvPr>
            <p:ph type="title"/>
          </p:nvPr>
        </p:nvSpPr>
        <p:spPr>
          <a:xfrm>
            <a:off x="288925" y="155575"/>
            <a:ext cx="8740775" cy="850900"/>
          </a:xfrm>
        </p:spPr>
        <p:txBody>
          <a:bodyPr/>
          <a:lstStyle/>
          <a:p>
            <a:r>
              <a:rPr lang="en-US" altLang="en-US" dirty="0" smtClean="0">
                <a:latin typeface="Arial" panose="020B0604020202020204" pitchFamily="34" charset="0"/>
                <a:cs typeface="Arial" panose="020B0604020202020204" pitchFamily="34" charset="0"/>
              </a:rPr>
              <a:t>IDV: Problem Statement</a:t>
            </a:r>
          </a:p>
        </p:txBody>
      </p:sp>
    </p:spTree>
    <p:extLst>
      <p:ext uri="{BB962C8B-B14F-4D97-AF65-F5344CB8AC3E}">
        <p14:creationId xmlns:p14="http://schemas.microsoft.com/office/powerpoint/2010/main" val="275372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8925" y="1349375"/>
            <a:ext cx="8548688" cy="4405313"/>
          </a:xfrm>
        </p:spPr>
        <p:txBody>
          <a:bodyPr>
            <a:normAutofit fontScale="85000" lnSpcReduction="20000"/>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sz="2400" dirty="0" smtClean="0">
              <a:latin typeface="Arial" panose="020B0604020202020204" pitchFamily="34" charset="0"/>
              <a:cs typeface="Arial" panose="020B0604020202020204" pitchFamily="34" charset="0"/>
            </a:endParaRPr>
          </a:p>
          <a:p>
            <a:pPr>
              <a:defRPr/>
            </a:pPr>
            <a:r>
              <a:rPr lang="en-US" sz="2600" dirty="0" smtClean="0">
                <a:latin typeface="Arial" panose="020B0604020202020204" pitchFamily="34" charset="0"/>
                <a:cs typeface="Arial" panose="020B0604020202020204" pitchFamily="34" charset="0"/>
              </a:rPr>
              <a:t>Questions already in UNet</a:t>
            </a:r>
          </a:p>
          <a:p>
            <a:pPr>
              <a:defRPr/>
            </a:pPr>
            <a:r>
              <a:rPr lang="en-US" sz="2600" dirty="0" smtClean="0">
                <a:latin typeface="Arial" panose="020B0604020202020204" pitchFamily="34" charset="0"/>
                <a:cs typeface="Arial" panose="020B0604020202020204" pitchFamily="34" charset="0"/>
              </a:rPr>
              <a:t>Test specific with additions from HOPE and PHS</a:t>
            </a:r>
          </a:p>
          <a:p>
            <a:pPr>
              <a:defRPr/>
            </a:pPr>
            <a:r>
              <a:rPr lang="en-US" sz="2600" dirty="0" smtClean="0">
                <a:latin typeface="Arial" panose="020B0604020202020204" pitchFamily="34" charset="0"/>
                <a:cs typeface="Arial" panose="020B0604020202020204" pitchFamily="34" charset="0"/>
              </a:rPr>
              <a:t>Agreement to require double user verification of “Yes” answers-which infectious diseases?</a:t>
            </a:r>
            <a:endParaRPr lang="en-US" sz="2600" dirty="0">
              <a:latin typeface="Arial" panose="020B0604020202020204" pitchFamily="34" charset="0"/>
              <a:cs typeface="Arial" panose="020B0604020202020204" pitchFamily="34" charset="0"/>
            </a:endParaRPr>
          </a:p>
        </p:txBody>
      </p:sp>
      <p:sp>
        <p:nvSpPr>
          <p:cNvPr id="20483" name="Title 2"/>
          <p:cNvSpPr>
            <a:spLocks noGrp="1"/>
          </p:cNvSpPr>
          <p:nvPr>
            <p:ph type="title"/>
          </p:nvPr>
        </p:nvSpPr>
        <p:spPr>
          <a:xfrm>
            <a:off x="288925" y="155575"/>
            <a:ext cx="8740775" cy="850900"/>
          </a:xfrm>
        </p:spPr>
        <p:txBody>
          <a:bodyPr/>
          <a:lstStyle/>
          <a:p>
            <a:r>
              <a:rPr lang="en-US" altLang="en-US" dirty="0" smtClean="0">
                <a:latin typeface="Arial" panose="020B0604020202020204" pitchFamily="34" charset="0"/>
                <a:cs typeface="Arial" panose="020B0604020202020204" pitchFamily="34" charset="0"/>
              </a:rPr>
              <a:t>Possible IDV Step</a:t>
            </a:r>
          </a:p>
        </p:txBody>
      </p:sp>
      <p:sp>
        <p:nvSpPr>
          <p:cNvPr id="4" name="Rectangle 3"/>
          <p:cNvSpPr/>
          <p:nvPr/>
        </p:nvSpPr>
        <p:spPr>
          <a:xfrm>
            <a:off x="4905375" y="1544638"/>
            <a:ext cx="3638550" cy="22621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b="1" dirty="0">
                <a:solidFill>
                  <a:schemeClr val="bg1"/>
                </a:solidFill>
                <a:latin typeface="Arial" panose="020B0604020202020204" pitchFamily="34" charset="0"/>
                <a:cs typeface="Arial" panose="020B0604020202020204" pitchFamily="34" charset="0"/>
              </a:rPr>
              <a:t>Step 2:            Candidate Willing to Accept Infected Organs? (TXC)</a:t>
            </a:r>
          </a:p>
          <a:p>
            <a:pPr algn="ctr">
              <a:defRPr/>
            </a:pPr>
            <a:r>
              <a:rPr lang="en-US" sz="2400" b="1" dirty="0">
                <a:solidFill>
                  <a:schemeClr val="tx1"/>
                </a:solidFill>
                <a:latin typeface="Arial" panose="020B0604020202020204" pitchFamily="34" charset="0"/>
                <a:cs typeface="Arial" panose="020B0604020202020204" pitchFamily="34" charset="0"/>
              </a:rPr>
              <a:t>Double user verification here </a:t>
            </a:r>
          </a:p>
        </p:txBody>
      </p:sp>
      <p:sp>
        <p:nvSpPr>
          <p:cNvPr id="6" name="Rectangle 5"/>
          <p:cNvSpPr/>
          <p:nvPr/>
        </p:nvSpPr>
        <p:spPr>
          <a:xfrm>
            <a:off x="734518" y="1543987"/>
            <a:ext cx="3672589" cy="2263515"/>
          </a:xfrm>
          <a:prstGeom prst="rect">
            <a:avLst/>
          </a:prstGeom>
          <a:solidFill>
            <a:schemeClr val="tx2">
              <a:lumMod val="60000"/>
              <a:lumOff val="40000"/>
            </a:schemeClr>
          </a:solidFill>
          <a:ln>
            <a:solidFill>
              <a:schemeClr val="tx2">
                <a:lumMod val="60000"/>
                <a:lumOff val="40000"/>
              </a:schemeClr>
            </a:solidFill>
          </a:ln>
          <a:effectLst>
            <a:innerShdw dir="13500000">
              <a:srgbClr val="C0C0C0">
                <a:alpha val="75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bg1"/>
                </a:solidFill>
                <a:latin typeface="Arial" panose="020B0604020202020204" pitchFamily="34" charset="0"/>
                <a:cs typeface="Arial" panose="020B0604020202020204" pitchFamily="34" charset="0"/>
              </a:rPr>
              <a:t>Step 2:</a:t>
            </a:r>
          </a:p>
          <a:p>
            <a:pPr algn="ctr">
              <a:defRPr/>
            </a:pPr>
            <a:r>
              <a:rPr lang="en-US" sz="2400" b="1" dirty="0">
                <a:solidFill>
                  <a:schemeClr val="bg1"/>
                </a:solidFill>
                <a:latin typeface="Arial" panose="020B0604020202020204" pitchFamily="34" charset="0"/>
                <a:cs typeface="Arial" panose="020B0604020202020204" pitchFamily="34" charset="0"/>
              </a:rPr>
              <a:t>Candidate  Blood Type entered into UNet x 2 (TXC)</a:t>
            </a:r>
          </a:p>
        </p:txBody>
      </p:sp>
    </p:spTree>
    <p:extLst>
      <p:ext uri="{BB962C8B-B14F-4D97-AF65-F5344CB8AC3E}">
        <p14:creationId xmlns:p14="http://schemas.microsoft.com/office/powerpoint/2010/main" val="7891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Sharing Patient Safety Data and Lessons Learned</a:t>
            </a:r>
            <a:endParaRPr lang="en-US" dirty="0"/>
          </a:p>
        </p:txBody>
      </p:sp>
      <p:sp>
        <p:nvSpPr>
          <p:cNvPr id="4" name="Content Placeholder 1"/>
          <p:cNvSpPr>
            <a:spLocks noGrp="1"/>
          </p:cNvSpPr>
          <p:nvPr>
            <p:ph idx="1"/>
          </p:nvPr>
        </p:nvSpPr>
        <p:spPr/>
        <p:txBody>
          <a:bodyPr/>
          <a:lstStyle/>
          <a:p>
            <a:r>
              <a:rPr lang="en-US" altLang="en-US" dirty="0" smtClean="0">
                <a:latin typeface="Arial" panose="020B0604020202020204" pitchFamily="34" charset="0"/>
                <a:cs typeface="Arial" panose="020B0604020202020204" pitchFamily="34" charset="0"/>
              </a:rPr>
              <a:t>Educating members on lessons learned from adverse events and near misses</a:t>
            </a:r>
          </a:p>
          <a:p>
            <a:r>
              <a:rPr lang="en-US" altLang="en-US" dirty="0" smtClean="0">
                <a:latin typeface="Arial" panose="020B0604020202020204" pitchFamily="34" charset="0"/>
                <a:cs typeface="Arial" panose="020B0604020202020204" pitchFamily="34" charset="0"/>
              </a:rPr>
              <a:t>Protecting peer confidentiality</a:t>
            </a:r>
          </a:p>
          <a:p>
            <a:r>
              <a:rPr lang="en-US" altLang="en-US" dirty="0" smtClean="0">
                <a:latin typeface="Arial" panose="020B0604020202020204" pitchFamily="34" charset="0"/>
                <a:cs typeface="Arial" panose="020B0604020202020204" pitchFamily="34" charset="0"/>
              </a:rPr>
              <a:t>Receiving benefits from reporting</a:t>
            </a:r>
          </a:p>
          <a:p>
            <a:endParaRPr lang="en-US" altLang="en-US" dirty="0" smtClean="0">
              <a:latin typeface="Arial" panose="020B0604020202020204" pitchFamily="34" charset="0"/>
              <a:cs typeface="Arial" panose="020B0604020202020204" pitchFamily="34" charset="0"/>
            </a:endParaRPr>
          </a:p>
          <a:p>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21342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595312" y="1645937"/>
            <a:ext cx="8548688" cy="4405313"/>
          </a:xfrm>
        </p:spPr>
        <p:txBody>
          <a:bodyPr>
            <a:noAutofit/>
          </a:bodyPr>
          <a:lstStyle/>
          <a:p>
            <a:pPr>
              <a:spcBef>
                <a:spcPts val="0"/>
              </a:spcBef>
            </a:pPr>
            <a:r>
              <a:rPr lang="en-US" altLang="en-US" dirty="0"/>
              <a:t>Patient Safety Alerts</a:t>
            </a:r>
          </a:p>
          <a:p>
            <a:pPr>
              <a:spcBef>
                <a:spcPts val="0"/>
              </a:spcBef>
            </a:pPr>
            <a:endParaRPr lang="en-US" altLang="en-US" dirty="0" smtClean="0"/>
          </a:p>
          <a:p>
            <a:pPr>
              <a:spcBef>
                <a:spcPts val="0"/>
              </a:spcBef>
            </a:pPr>
            <a:endParaRPr lang="en-US" altLang="en-US" dirty="0"/>
          </a:p>
          <a:p>
            <a:pPr>
              <a:spcBef>
                <a:spcPts val="0"/>
              </a:spcBef>
            </a:pPr>
            <a:endParaRPr lang="en-US" altLang="en-US" dirty="0" smtClean="0"/>
          </a:p>
          <a:p>
            <a:pPr>
              <a:spcBef>
                <a:spcPts val="0"/>
              </a:spcBef>
            </a:pPr>
            <a:endParaRPr lang="en-US" altLang="en-US" dirty="0"/>
          </a:p>
          <a:p>
            <a:pPr>
              <a:spcBef>
                <a:spcPts val="0"/>
              </a:spcBef>
            </a:pPr>
            <a:endParaRPr lang="en-US" altLang="en-US" dirty="0" smtClean="0"/>
          </a:p>
          <a:p>
            <a:pPr>
              <a:spcBef>
                <a:spcPts val="0"/>
              </a:spcBef>
            </a:pPr>
            <a:endParaRPr lang="en-US" altLang="en-US" dirty="0" smtClean="0"/>
          </a:p>
          <a:p>
            <a:pPr>
              <a:spcBef>
                <a:spcPts val="0"/>
              </a:spcBef>
            </a:pPr>
            <a:r>
              <a:rPr lang="en-US" altLang="en-US" dirty="0" smtClean="0"/>
              <a:t>Review of aggregated, de-identified safety situation report events</a:t>
            </a:r>
          </a:p>
          <a:p>
            <a:pPr>
              <a:spcBef>
                <a:spcPts val="0"/>
              </a:spcBef>
            </a:pPr>
            <a:r>
              <a:rPr lang="en-US" altLang="en-US" dirty="0" smtClean="0"/>
              <a:t>MPSC topic referrals after each meeting</a:t>
            </a:r>
          </a:p>
        </p:txBody>
      </p:sp>
      <p:sp>
        <p:nvSpPr>
          <p:cNvPr id="8195" name="Title 2"/>
          <p:cNvSpPr>
            <a:spLocks noGrp="1"/>
          </p:cNvSpPr>
          <p:nvPr>
            <p:ph type="title"/>
          </p:nvPr>
        </p:nvSpPr>
        <p:spPr>
          <a:xfrm>
            <a:off x="595312" y="173560"/>
            <a:ext cx="8740775" cy="850900"/>
          </a:xfrm>
        </p:spPr>
        <p:txBody>
          <a:bodyPr/>
          <a:lstStyle/>
          <a:p>
            <a:r>
              <a:rPr lang="en-US" altLang="en-US" dirty="0" smtClean="0">
                <a:latin typeface="Arial" panose="020B0604020202020204" pitchFamily="34" charset="0"/>
                <a:cs typeface="Arial" panose="020B0604020202020204" pitchFamily="34" charset="0"/>
              </a:rPr>
              <a:t>How?</a:t>
            </a:r>
          </a:p>
        </p:txBody>
      </p:sp>
      <p:pic>
        <p:nvPicPr>
          <p:cNvPr id="2" name="Picture 1"/>
          <p:cNvPicPr>
            <a:picLocks noChangeAspect="1"/>
          </p:cNvPicPr>
          <p:nvPr/>
        </p:nvPicPr>
        <p:blipFill>
          <a:blip r:embed="rId3"/>
          <a:stretch>
            <a:fillRect/>
          </a:stretch>
        </p:blipFill>
        <p:spPr>
          <a:xfrm>
            <a:off x="4275438" y="1293530"/>
            <a:ext cx="4151870" cy="867141"/>
          </a:xfrm>
          <a:prstGeom prst="rect">
            <a:avLst/>
          </a:prstGeom>
        </p:spPr>
      </p:pic>
      <p:pic>
        <p:nvPicPr>
          <p:cNvPr id="4" name="Picture 3"/>
          <p:cNvPicPr>
            <a:picLocks noChangeAspect="1"/>
          </p:cNvPicPr>
          <p:nvPr/>
        </p:nvPicPr>
        <p:blipFill>
          <a:blip r:embed="rId4"/>
          <a:stretch>
            <a:fillRect/>
          </a:stretch>
        </p:blipFill>
        <p:spPr>
          <a:xfrm>
            <a:off x="902857" y="2267414"/>
            <a:ext cx="4601025" cy="2202555"/>
          </a:xfrm>
          <a:prstGeom prst="rect">
            <a:avLst/>
          </a:prstGeom>
        </p:spPr>
      </p:pic>
    </p:spTree>
    <p:extLst>
      <p:ext uri="{BB962C8B-B14F-4D97-AF65-F5344CB8AC3E}">
        <p14:creationId xmlns:p14="http://schemas.microsoft.com/office/powerpoint/2010/main" val="2200067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878710" y="3100409"/>
            <a:ext cx="8548688" cy="4405313"/>
          </a:xfrm>
        </p:spPr>
        <p:txBody>
          <a:bodyPr>
            <a:noAutofit/>
          </a:bodyPr>
          <a:lstStyle/>
          <a:p>
            <a:pPr>
              <a:spcBef>
                <a:spcPts val="0"/>
              </a:spcBef>
            </a:pPr>
            <a:r>
              <a:rPr lang="en-US" altLang="en-US" dirty="0" smtClean="0"/>
              <a:t>Patient Safety News articles</a:t>
            </a:r>
          </a:p>
          <a:p>
            <a:pPr>
              <a:spcBef>
                <a:spcPts val="0"/>
              </a:spcBef>
            </a:pPr>
            <a:r>
              <a:rPr lang="en-US" altLang="en-US" dirty="0" smtClean="0"/>
              <a:t>Regional Meeting: Safety data and messages</a:t>
            </a:r>
          </a:p>
          <a:p>
            <a:pPr>
              <a:spcBef>
                <a:spcPts val="0"/>
              </a:spcBef>
            </a:pPr>
            <a:r>
              <a:rPr lang="en-US" altLang="en-US" dirty="0" smtClean="0"/>
              <a:t>Instructional Events: Two times per year</a:t>
            </a:r>
          </a:p>
          <a:p>
            <a:pPr>
              <a:spcBef>
                <a:spcPts val="0"/>
              </a:spcBef>
            </a:pPr>
            <a:r>
              <a:rPr lang="en-US" altLang="en-US" dirty="0" smtClean="0"/>
              <a:t>Presentations</a:t>
            </a:r>
          </a:p>
          <a:p>
            <a:pPr>
              <a:spcBef>
                <a:spcPts val="0"/>
              </a:spcBef>
            </a:pPr>
            <a:r>
              <a:rPr lang="en-US" altLang="en-US" dirty="0" smtClean="0"/>
              <a:t>Manuscript/abstracts</a:t>
            </a:r>
          </a:p>
        </p:txBody>
      </p:sp>
      <p:sp>
        <p:nvSpPr>
          <p:cNvPr id="8195" name="Title 2"/>
          <p:cNvSpPr>
            <a:spLocks noGrp="1"/>
          </p:cNvSpPr>
          <p:nvPr>
            <p:ph type="title"/>
          </p:nvPr>
        </p:nvSpPr>
        <p:spPr>
          <a:xfrm>
            <a:off x="288925" y="155575"/>
            <a:ext cx="8740775" cy="850900"/>
          </a:xfrm>
        </p:spPr>
        <p:txBody>
          <a:bodyPr/>
          <a:lstStyle/>
          <a:p>
            <a:r>
              <a:rPr lang="en-US" altLang="en-US" dirty="0" smtClean="0">
                <a:latin typeface="Arial" panose="020B0604020202020204" pitchFamily="34" charset="0"/>
                <a:cs typeface="Arial" panose="020B0604020202020204" pitchFamily="34" charset="0"/>
              </a:rPr>
              <a:t>How?</a:t>
            </a:r>
          </a:p>
        </p:txBody>
      </p:sp>
      <p:pic>
        <p:nvPicPr>
          <p:cNvPr id="3" name="Picture 2"/>
          <p:cNvPicPr>
            <a:picLocks noChangeAspect="1"/>
          </p:cNvPicPr>
          <p:nvPr/>
        </p:nvPicPr>
        <p:blipFill>
          <a:blip r:embed="rId3"/>
          <a:stretch>
            <a:fillRect/>
          </a:stretch>
        </p:blipFill>
        <p:spPr>
          <a:xfrm>
            <a:off x="878710" y="1306662"/>
            <a:ext cx="7561203" cy="1793747"/>
          </a:xfrm>
          <a:prstGeom prst="rect">
            <a:avLst/>
          </a:prstGeom>
        </p:spPr>
      </p:pic>
    </p:spTree>
    <p:extLst>
      <p:ext uri="{BB962C8B-B14F-4D97-AF65-F5344CB8AC3E}">
        <p14:creationId xmlns:p14="http://schemas.microsoft.com/office/powerpoint/2010/main" val="3122752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50192521"/>
              </p:ext>
            </p:extLst>
          </p:nvPr>
        </p:nvGraphicFramePr>
        <p:xfrm>
          <a:off x="289034" y="1007242"/>
          <a:ext cx="8434836" cy="4709171"/>
        </p:xfrm>
        <a:graphic>
          <a:graphicData uri="http://schemas.openxmlformats.org/drawingml/2006/table">
            <a:tbl>
              <a:tblPr firstRow="1" firstCol="1" bandRow="1"/>
              <a:tblGrid>
                <a:gridCol w="3534777"/>
                <a:gridCol w="1588448"/>
                <a:gridCol w="1212254"/>
                <a:gridCol w="1135530"/>
                <a:gridCol w="963827"/>
              </a:tblGrid>
              <a:tr h="572322">
                <a:tc>
                  <a:txBody>
                    <a:bodyPr/>
                    <a:lstStyle/>
                    <a:p>
                      <a:pPr marL="0" marR="0" algn="ctr">
                        <a:lnSpc>
                          <a:spcPct val="105000"/>
                        </a:lnSpc>
                        <a:spcBef>
                          <a:spcPts val="0"/>
                        </a:spcBef>
                        <a:spcAft>
                          <a:spcPts val="600"/>
                        </a:spcAft>
                      </a:pPr>
                      <a:r>
                        <a:rPr lang="en-US" sz="1600" b="1" kern="1200">
                          <a:solidFill>
                            <a:srgbClr val="000000"/>
                          </a:solidFill>
                          <a:effectLst/>
                          <a:latin typeface="Arial" panose="020B0604020202020204" pitchFamily="34" charset="0"/>
                          <a:ea typeface="Calibri" panose="020F0502020204030204" pitchFamily="34" charset="0"/>
                        </a:rPr>
                        <a:t>Events related to Organ Not Tx’d                   (2012-Jun 2014)</a:t>
                      </a:r>
                      <a:endParaRPr lang="en-US" sz="1600">
                        <a:effectLst/>
                        <a:latin typeface="Arial" panose="020B0604020202020204" pitchFamily="34" charset="0"/>
                        <a:ea typeface="Calibri" panose="020F0502020204030204" pitchFamily="34" charset="0"/>
                      </a:endParaRPr>
                    </a:p>
                  </a:txBody>
                  <a:tcPr marL="18415" marR="1841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5000"/>
                        </a:lnSpc>
                        <a:spcBef>
                          <a:spcPts val="0"/>
                        </a:spcBef>
                        <a:spcAft>
                          <a:spcPts val="600"/>
                        </a:spcAft>
                      </a:pPr>
                      <a:r>
                        <a:rPr lang="en-US" sz="1600" b="1" kern="1200">
                          <a:solidFill>
                            <a:srgbClr val="000000"/>
                          </a:solidFill>
                          <a:effectLst/>
                          <a:latin typeface="Arial" panose="020B0604020202020204" pitchFamily="34" charset="0"/>
                          <a:ea typeface="Calibri" panose="020F0502020204030204" pitchFamily="34" charset="0"/>
                        </a:rPr>
                        <a:t>Event Frequency and Organ Not Tx’d*</a:t>
                      </a:r>
                      <a:endParaRPr lang="en-US" sz="1600">
                        <a:effectLst/>
                        <a:latin typeface="Arial" panose="020B0604020202020204" pitchFamily="34" charset="0"/>
                        <a:ea typeface="Calibri" panose="020F0502020204030204" pitchFamily="34" charset="0"/>
                      </a:endParaRPr>
                    </a:p>
                  </a:txBody>
                  <a:tcPr marL="18415" marR="1841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5000"/>
                        </a:lnSpc>
                        <a:spcBef>
                          <a:spcPts val="0"/>
                        </a:spcBef>
                        <a:spcAft>
                          <a:spcPts val="600"/>
                        </a:spcAft>
                      </a:pPr>
                      <a:r>
                        <a:rPr lang="en-US" sz="1600" b="1" kern="1200">
                          <a:solidFill>
                            <a:srgbClr val="000000"/>
                          </a:solidFill>
                          <a:effectLst/>
                          <a:latin typeface="Arial" panose="020B0604020202020204" pitchFamily="34" charset="0"/>
                          <a:ea typeface="Calibri" panose="020F0502020204030204" pitchFamily="34" charset="0"/>
                        </a:rPr>
                        <a:t>High Frequency</a:t>
                      </a:r>
                      <a:endParaRPr lang="en-US" sz="1600">
                        <a:effectLst/>
                        <a:latin typeface="Arial" panose="020B0604020202020204" pitchFamily="34" charset="0"/>
                        <a:ea typeface="Calibri" panose="020F0502020204030204" pitchFamily="34" charset="0"/>
                      </a:endParaRPr>
                    </a:p>
                  </a:txBody>
                  <a:tcPr marL="18415" marR="1841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5000"/>
                        </a:lnSpc>
                        <a:spcBef>
                          <a:spcPts val="0"/>
                        </a:spcBef>
                        <a:spcAft>
                          <a:spcPts val="600"/>
                        </a:spcAft>
                      </a:pPr>
                      <a:r>
                        <a:rPr lang="en-US" sz="1600" b="1" kern="1200">
                          <a:solidFill>
                            <a:srgbClr val="000000"/>
                          </a:solidFill>
                          <a:effectLst/>
                          <a:latin typeface="Arial" panose="020B0604020202020204" pitchFamily="34" charset="0"/>
                          <a:ea typeface="Calibri" panose="020F0502020204030204" pitchFamily="34" charset="0"/>
                        </a:rPr>
                        <a:t>Increased Frequency</a:t>
                      </a:r>
                      <a:endParaRPr lang="en-US" sz="1600">
                        <a:effectLst/>
                        <a:latin typeface="Arial" panose="020B0604020202020204" pitchFamily="34" charset="0"/>
                        <a:ea typeface="Calibri" panose="020F0502020204030204" pitchFamily="34" charset="0"/>
                      </a:endParaRPr>
                    </a:p>
                  </a:txBody>
                  <a:tcPr marL="18415" marR="1841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5000"/>
                        </a:lnSpc>
                        <a:spcBef>
                          <a:spcPts val="0"/>
                        </a:spcBef>
                        <a:spcAft>
                          <a:spcPts val="600"/>
                        </a:spcAft>
                      </a:pPr>
                      <a:r>
                        <a:rPr lang="en-US" sz="1600" b="1" kern="1200">
                          <a:solidFill>
                            <a:srgbClr val="000000"/>
                          </a:solidFill>
                          <a:effectLst/>
                          <a:latin typeface="Arial" panose="020B0604020202020204" pitchFamily="34" charset="0"/>
                          <a:ea typeface="Calibri" panose="020F0502020204030204" pitchFamily="34" charset="0"/>
                        </a:rPr>
                        <a:t>Selected as Priority</a:t>
                      </a:r>
                      <a:endParaRPr lang="en-US" sz="1600">
                        <a:effectLst/>
                        <a:latin typeface="Arial" panose="020B0604020202020204" pitchFamily="34" charset="0"/>
                        <a:ea typeface="Calibri" panose="020F0502020204030204" pitchFamily="34" charset="0"/>
                      </a:endParaRPr>
                    </a:p>
                  </a:txBody>
                  <a:tcPr marL="18415" marR="1841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64098">
                <a:tc>
                  <a:txBody>
                    <a:bodyPr/>
                    <a:lstStyle/>
                    <a:p>
                      <a:pPr marL="0" marR="0">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communication issue -                          delayed communication </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9</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37579">
                <a:tc>
                  <a:txBody>
                    <a:bodyPr/>
                    <a:lstStyle/>
                    <a:p>
                      <a:pPr marL="0" marR="0">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communication issue - inaccurate/insufficient donor or organ/    extra vessels information </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8</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600">
                        <a:effectLst/>
                        <a:latin typeface="Arial" panose="020B060402020202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4098">
                <a:tc>
                  <a:txBody>
                    <a:bodyPr/>
                    <a:lstStyle/>
                    <a:p>
                      <a:pPr marL="0" marR="0">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recovery procedure/process issue -      injury to organ or extra vessels </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7</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600">
                        <a:effectLst/>
                        <a:latin typeface="Arial" panose="020B060402020202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600">
                        <a:effectLst/>
                        <a:latin typeface="Arial" panose="020B060402020202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4098">
                <a:tc>
                  <a:txBody>
                    <a:bodyPr/>
                    <a:lstStyle/>
                    <a:p>
                      <a:pPr marL="0" marR="0">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living donor issue -                                   organ recovered but not transplanted</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5</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600">
                        <a:effectLst/>
                        <a:latin typeface="Arial" panose="020B060402020202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600">
                        <a:effectLst/>
                        <a:latin typeface="Arial" panose="020B060402020202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37579">
                <a:tc>
                  <a:txBody>
                    <a:bodyPr/>
                    <a:lstStyle/>
                    <a:p>
                      <a:pPr marL="0" marR="0">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switched laterality - kidneys (packaging/shipping issue and/or labeling issue)</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5</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Yes</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4098">
                <a:tc>
                  <a:txBody>
                    <a:bodyPr/>
                    <a:lstStyle/>
                    <a:p>
                      <a:pPr marL="0" marR="0">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recovery procedure/process issue -            poor donor management </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600"/>
                        </a:spcAft>
                      </a:pPr>
                      <a:r>
                        <a:rPr lang="en-US" sz="1600" kern="1200">
                          <a:solidFill>
                            <a:srgbClr val="000000"/>
                          </a:solidFill>
                          <a:effectLst/>
                          <a:latin typeface="Arial" panose="020B0604020202020204" pitchFamily="34" charset="0"/>
                          <a:ea typeface="Calibri" panose="020F0502020204030204" pitchFamily="34" charset="0"/>
                        </a:rPr>
                        <a:t>5</a:t>
                      </a:r>
                      <a:endParaRPr lang="en-US" sz="1600">
                        <a:effectLst/>
                        <a:latin typeface="Arial" panose="020B0604020202020204" pitchFamily="34" charset="0"/>
                        <a:ea typeface="Calibri" panose="020F050202020403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600">
                        <a:effectLst/>
                        <a:latin typeface="Arial" panose="020B060402020202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600">
                        <a:effectLst/>
                        <a:latin typeface="Arial" panose="020B060402020202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600" dirty="0">
                        <a:effectLst/>
                        <a:latin typeface="Arial" panose="020B0604020202020204" pitchFamily="34" charset="0"/>
                      </a:endParaRPr>
                    </a:p>
                  </a:txBody>
                  <a:tcPr marL="18415" marR="1841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itle 2"/>
          <p:cNvSpPr>
            <a:spLocks noGrp="1"/>
          </p:cNvSpPr>
          <p:nvPr>
            <p:ph type="title"/>
          </p:nvPr>
        </p:nvSpPr>
        <p:spPr/>
        <p:txBody>
          <a:bodyPr/>
          <a:lstStyle/>
          <a:p>
            <a:r>
              <a:rPr lang="en-US" dirty="0" smtClean="0"/>
              <a:t>Where to focus our efforts</a:t>
            </a:r>
            <a:endParaRPr lang="en-US" dirty="0"/>
          </a:p>
        </p:txBody>
      </p:sp>
    </p:spTree>
    <p:extLst>
      <p:ext uri="{BB962C8B-B14F-4D97-AF65-F5344CB8AC3E}">
        <p14:creationId xmlns:p14="http://schemas.microsoft.com/office/powerpoint/2010/main" val="26276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TransNet</a:t>
            </a:r>
            <a:r>
              <a:rPr lang="en-US" baseline="30000" dirty="0"/>
              <a:t>sm </a:t>
            </a:r>
            <a:r>
              <a:rPr lang="en-US" dirty="0"/>
              <a:t>– Beta Test - OPOs</a:t>
            </a:r>
          </a:p>
        </p:txBody>
      </p:sp>
      <p:sp>
        <p:nvSpPr>
          <p:cNvPr id="2" name="Content Placeholder 1"/>
          <p:cNvSpPr>
            <a:spLocks noGrp="1"/>
          </p:cNvSpPr>
          <p:nvPr>
            <p:ph idx="1"/>
          </p:nvPr>
        </p:nvSpPr>
        <p:spPr/>
        <p:txBody>
          <a:bodyPr/>
          <a:lstStyle/>
          <a:p>
            <a:r>
              <a:rPr lang="en-US" dirty="0"/>
              <a:t>Eight OPOs – September 18, 2014 – January 15, 2015</a:t>
            </a:r>
          </a:p>
          <a:p>
            <a:endParaRPr lang="en-US" dirty="0"/>
          </a:p>
        </p:txBody>
      </p:sp>
      <p:graphicFrame>
        <p:nvGraphicFramePr>
          <p:cNvPr id="7" name="Table 6"/>
          <p:cNvGraphicFramePr>
            <a:graphicFrameLocks noGrp="1"/>
          </p:cNvGraphicFramePr>
          <p:nvPr>
            <p:extLst/>
          </p:nvPr>
        </p:nvGraphicFramePr>
        <p:xfrm>
          <a:off x="1223376" y="2348456"/>
          <a:ext cx="6096000" cy="2537460"/>
        </p:xfrm>
        <a:graphic>
          <a:graphicData uri="http://schemas.openxmlformats.org/drawingml/2006/table">
            <a:tbl>
              <a:tblPr firstRow="1" bandRow="1">
                <a:tableStyleId>{21E4AEA4-8DFA-4A89-87EB-49C32662AFE0}</a:tableStyleId>
              </a:tblPr>
              <a:tblGrid>
                <a:gridCol w="3048000"/>
                <a:gridCol w="3048000"/>
              </a:tblGrid>
              <a:tr h="274320">
                <a:tc>
                  <a:txBody>
                    <a:bodyPr/>
                    <a:lstStyle/>
                    <a:p>
                      <a:r>
                        <a:rPr lang="en-US" sz="1400" dirty="0" smtClean="0"/>
                        <a:t>Participating OPOs</a:t>
                      </a:r>
                      <a:endParaRPr lang="en-US" sz="1400" dirty="0"/>
                    </a:p>
                  </a:txBody>
                  <a:tcPr marL="68580" marR="68580" marT="34290" marB="34290"/>
                </a:tc>
                <a:tc>
                  <a:txBody>
                    <a:bodyPr/>
                    <a:lstStyle/>
                    <a:p>
                      <a:r>
                        <a:rPr lang="en-US" sz="1400" dirty="0" smtClean="0"/>
                        <a:t>Location</a:t>
                      </a:r>
                      <a:endParaRPr lang="en-US" sz="1400" dirty="0"/>
                    </a:p>
                  </a:txBody>
                  <a:tcPr marL="68580" marR="68580" marT="34290" marB="34290"/>
                </a:tc>
              </a:tr>
              <a:tr h="278130">
                <a:tc>
                  <a:txBody>
                    <a:bodyPr/>
                    <a:lstStyle/>
                    <a:p>
                      <a:r>
                        <a:rPr lang="en-US" sz="1400" dirty="0" smtClean="0"/>
                        <a:t>CADN</a:t>
                      </a:r>
                      <a:endParaRPr lang="en-US" sz="1400" dirty="0"/>
                    </a:p>
                  </a:txBody>
                  <a:tcPr marL="68580" marR="68580" marT="34290" marB="34290"/>
                </a:tc>
                <a:tc>
                  <a:txBody>
                    <a:bodyPr/>
                    <a:lstStyle/>
                    <a:p>
                      <a:r>
                        <a:rPr lang="en-US" sz="1400" dirty="0" smtClean="0"/>
                        <a:t>San Francisco,</a:t>
                      </a:r>
                      <a:r>
                        <a:rPr lang="en-US" sz="1400" baseline="0" dirty="0" smtClean="0"/>
                        <a:t> </a:t>
                      </a:r>
                      <a:r>
                        <a:rPr lang="en-US" sz="1400" dirty="0" smtClean="0"/>
                        <a:t>California</a:t>
                      </a:r>
                      <a:endParaRPr lang="en-US" sz="1400" dirty="0"/>
                    </a:p>
                  </a:txBody>
                  <a:tcPr marL="68580" marR="68580" marT="34290" marB="34290"/>
                </a:tc>
              </a:tr>
              <a:tr h="278130">
                <a:tc>
                  <a:txBody>
                    <a:bodyPr/>
                    <a:lstStyle/>
                    <a:p>
                      <a:r>
                        <a:rPr lang="en-US" sz="1400" dirty="0" smtClean="0"/>
                        <a:t>GALL</a:t>
                      </a:r>
                      <a:endParaRPr lang="en-US" sz="1400" dirty="0"/>
                    </a:p>
                  </a:txBody>
                  <a:tcPr marL="68580" marR="68580" marT="34290" marB="34290"/>
                </a:tc>
                <a:tc>
                  <a:txBody>
                    <a:bodyPr/>
                    <a:lstStyle/>
                    <a:p>
                      <a:r>
                        <a:rPr lang="en-US" sz="1400" dirty="0" smtClean="0"/>
                        <a:t>Atlanta, GA</a:t>
                      </a:r>
                      <a:endParaRPr lang="en-US" sz="1400" dirty="0"/>
                    </a:p>
                  </a:txBody>
                  <a:tcPr marL="68580" marR="68580" marT="34290" marB="34290"/>
                </a:tc>
              </a:tr>
              <a:tr h="278130">
                <a:tc>
                  <a:txBody>
                    <a:bodyPr/>
                    <a:lstStyle/>
                    <a:p>
                      <a:r>
                        <a:rPr lang="en-US" sz="1400" dirty="0" smtClean="0"/>
                        <a:t>MAOB (new)</a:t>
                      </a:r>
                      <a:endParaRPr lang="en-US" sz="1400" dirty="0"/>
                    </a:p>
                  </a:txBody>
                  <a:tcPr marL="68580" marR="68580" marT="34290" marB="34290"/>
                </a:tc>
                <a:tc>
                  <a:txBody>
                    <a:bodyPr/>
                    <a:lstStyle/>
                    <a:p>
                      <a:r>
                        <a:rPr lang="en-US" sz="1400" dirty="0" smtClean="0"/>
                        <a:t>Boston, MA</a:t>
                      </a:r>
                      <a:endParaRPr lang="en-US" sz="1400" dirty="0"/>
                    </a:p>
                  </a:txBody>
                  <a:tcPr marL="68580" marR="68580" marT="34290" marB="34290"/>
                </a:tc>
              </a:tr>
              <a:tr h="278130">
                <a:tc>
                  <a:txBody>
                    <a:bodyPr/>
                    <a:lstStyle/>
                    <a:p>
                      <a:r>
                        <a:rPr lang="en-US" sz="1400" dirty="0" smtClean="0"/>
                        <a:t>MDPC</a:t>
                      </a:r>
                      <a:endParaRPr lang="en-US" sz="1400" dirty="0"/>
                    </a:p>
                  </a:txBody>
                  <a:tcPr marL="68580" marR="68580" marT="34290" marB="34290"/>
                </a:tc>
                <a:tc>
                  <a:txBody>
                    <a:bodyPr/>
                    <a:lstStyle/>
                    <a:p>
                      <a:r>
                        <a:rPr lang="en-US" sz="1400" dirty="0" smtClean="0"/>
                        <a:t>Baltimore, MD</a:t>
                      </a:r>
                      <a:endParaRPr lang="en-US" sz="1400" dirty="0"/>
                    </a:p>
                  </a:txBody>
                  <a:tcPr marL="68580" marR="68580" marT="34290" marB="34290"/>
                </a:tc>
              </a:tr>
              <a:tr h="278130">
                <a:tc>
                  <a:txBody>
                    <a:bodyPr/>
                    <a:lstStyle/>
                    <a:p>
                      <a:r>
                        <a:rPr lang="en-US" sz="1400" dirty="0" smtClean="0"/>
                        <a:t>MOMA (new)</a:t>
                      </a:r>
                      <a:endParaRPr lang="en-US" sz="1400" dirty="0"/>
                    </a:p>
                  </a:txBody>
                  <a:tcPr marL="68580" marR="68580" marT="34290" marB="34290"/>
                </a:tc>
                <a:tc>
                  <a:txBody>
                    <a:bodyPr/>
                    <a:lstStyle/>
                    <a:p>
                      <a:r>
                        <a:rPr lang="en-US" sz="1400" dirty="0" smtClean="0"/>
                        <a:t>St. Louis, MO</a:t>
                      </a:r>
                      <a:endParaRPr lang="en-US" sz="1400" dirty="0"/>
                    </a:p>
                  </a:txBody>
                  <a:tcPr marL="68580" marR="68580" marT="34290" marB="34290"/>
                </a:tc>
              </a:tr>
              <a:tr h="278130">
                <a:tc>
                  <a:txBody>
                    <a:bodyPr/>
                    <a:lstStyle/>
                    <a:p>
                      <a:r>
                        <a:rPr lang="en-US" sz="1400" dirty="0" smtClean="0"/>
                        <a:t>MNOP</a:t>
                      </a:r>
                      <a:endParaRPr lang="en-US" sz="1400" dirty="0"/>
                    </a:p>
                  </a:txBody>
                  <a:tcPr marL="68580" marR="68580" marT="34290" marB="34290"/>
                </a:tc>
                <a:tc>
                  <a:txBody>
                    <a:bodyPr/>
                    <a:lstStyle/>
                    <a:p>
                      <a:r>
                        <a:rPr lang="en-US" sz="1400" dirty="0" smtClean="0"/>
                        <a:t>Minneapolis, MN</a:t>
                      </a:r>
                      <a:endParaRPr lang="en-US" sz="1400" dirty="0"/>
                    </a:p>
                  </a:txBody>
                  <a:tcPr marL="68580" marR="68580" marT="34290" marB="34290"/>
                </a:tc>
              </a:tr>
              <a:tr h="278130">
                <a:tc>
                  <a:txBody>
                    <a:bodyPr/>
                    <a:lstStyle/>
                    <a:p>
                      <a:r>
                        <a:rPr lang="en-US" sz="1400" dirty="0" smtClean="0"/>
                        <a:t>VATB</a:t>
                      </a:r>
                      <a:endParaRPr lang="en-US" sz="1400" dirty="0"/>
                    </a:p>
                  </a:txBody>
                  <a:tcPr marL="68580" marR="68580" marT="34290" marB="34290"/>
                </a:tc>
                <a:tc>
                  <a:txBody>
                    <a:bodyPr/>
                    <a:lstStyle/>
                    <a:p>
                      <a:r>
                        <a:rPr lang="en-US" sz="1400" dirty="0" smtClean="0"/>
                        <a:t>Richmond, VA</a:t>
                      </a:r>
                      <a:endParaRPr lang="en-US" sz="1400" dirty="0"/>
                    </a:p>
                  </a:txBody>
                  <a:tcPr marL="68580" marR="68580" marT="34290" marB="34290"/>
                </a:tc>
              </a:tr>
              <a:tr h="278130">
                <a:tc>
                  <a:txBody>
                    <a:bodyPr/>
                    <a:lstStyle/>
                    <a:p>
                      <a:r>
                        <a:rPr lang="en-US" sz="1400" dirty="0" smtClean="0"/>
                        <a:t>WALC (new)</a:t>
                      </a:r>
                      <a:endParaRPr lang="en-US" sz="1400" dirty="0"/>
                    </a:p>
                  </a:txBody>
                  <a:tcPr marL="68580" marR="68580" marT="34290" marB="34290"/>
                </a:tc>
                <a:tc>
                  <a:txBody>
                    <a:bodyPr/>
                    <a:lstStyle/>
                    <a:p>
                      <a:r>
                        <a:rPr lang="en-US" sz="1400" dirty="0" smtClean="0"/>
                        <a:t>Seattle, WA</a:t>
                      </a:r>
                      <a:endParaRPr lang="en-US" sz="1400" dirty="0"/>
                    </a:p>
                  </a:txBody>
                  <a:tcPr marL="68580" marR="68580" marT="34290" marB="34290"/>
                </a:tc>
              </a:tr>
            </a:tbl>
          </a:graphicData>
        </a:graphic>
      </p:graphicFrame>
    </p:spTree>
    <p:extLst>
      <p:ext uri="{BB962C8B-B14F-4D97-AF65-F5344CB8AC3E}">
        <p14:creationId xmlns:p14="http://schemas.microsoft.com/office/powerpoint/2010/main" val="3085060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12">
      <a:dk1>
        <a:sysClr val="windowText" lastClr="000000"/>
      </a:dk1>
      <a:lt1>
        <a:sysClr val="window" lastClr="FFFFFF"/>
      </a:lt1>
      <a:dk2>
        <a:srgbClr val="263B86"/>
      </a:dk2>
      <a:lt2>
        <a:srgbClr val="76B6F2"/>
      </a:lt2>
      <a:accent1>
        <a:srgbClr val="FBC01E"/>
      </a:accent1>
      <a:accent2>
        <a:srgbClr val="99CC4C"/>
      </a:accent2>
      <a:accent3>
        <a:srgbClr val="FA8716"/>
      </a:accent3>
      <a:accent4>
        <a:srgbClr val="BE0204"/>
      </a:accent4>
      <a:accent5>
        <a:srgbClr val="800040"/>
      </a:accent5>
      <a:accent6>
        <a:srgbClr val="7E13E3"/>
      </a:accent6>
      <a:hlink>
        <a:srgbClr val="76B6F2"/>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0B5FD8D7FAC941A47B86D1F4C7EF3B" ma:contentTypeVersion="9" ma:contentTypeDescription="Create a new document." ma:contentTypeScope="" ma:versionID="6b1bc9517cba7455d2da4366aae5dd21">
  <xsd:schema xmlns:xsd="http://www.w3.org/2001/XMLSchema" xmlns:xs="http://www.w3.org/2001/XMLSchema" xmlns:p="http://schemas.microsoft.com/office/2006/metadata/properties" xmlns:ns2="807d2b1c-adf4-4795-b92a-f5e245800038" xmlns:ns3="c8f9c7e0-6682-419d-a909-cda05b6ce1a7" targetNamespace="http://schemas.microsoft.com/office/2006/metadata/properties" ma:root="true" ma:fieldsID="7e5c706863c45ad45fed3255ad36305e" ns2:_="" ns3:_="">
    <xsd:import namespace="807d2b1c-adf4-4795-b92a-f5e245800038"/>
    <xsd:import namespace="c8f9c7e0-6682-419d-a909-cda05b6ce1a7"/>
    <xsd:element name="properties">
      <xsd:complexType>
        <xsd:sequence>
          <xsd:element name="documentManagement">
            <xsd:complexType>
              <xsd:all>
                <xsd:element ref="ns2:Status" minOccurs="0"/>
                <xsd:element ref="ns2:Comment" minOccurs="0"/>
                <xsd:element ref="ns3:c4269b1b5a244d6cade965ef625899db" minOccurs="0"/>
                <xsd:element ref="ns3:TaxCatchAll" minOccurs="0"/>
                <xsd:element ref="ns2:Status_x0020__x002d__x0020_Policy" minOccurs="0"/>
                <xsd:element ref="ns2:Status_x0020__x002d__x0020_Research" minOccurs="0"/>
                <xsd:element ref="ns2:Status_x0020__x002d__x0020_Couns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7d2b1c-adf4-4795-b92a-f5e245800038" elementFormDefault="qualified">
    <xsd:import namespace="http://schemas.microsoft.com/office/2006/documentManagement/types"/>
    <xsd:import namespace="http://schemas.microsoft.com/office/infopath/2007/PartnerControls"/>
    <xsd:element name="Status" ma:index="8" nillable="true" ma:displayName="Status" ma:description="What is the current status of this document?" ma:format="RadioButtons" ma:internalName="Status">
      <xsd:simpleType>
        <xsd:union memberTypes="dms:Text">
          <xsd:simpleType>
            <xsd:restriction base="dms:Choice">
              <xsd:enumeration value="Draft"/>
              <xsd:enumeration value="Ready for Director Review"/>
              <xsd:enumeration value="Director Comments Pending"/>
              <xsd:enumeration value="Ready for A-Team Review"/>
              <xsd:enumeration value="Additional work required"/>
              <xsd:enumeration value="Final Version"/>
            </xsd:restriction>
          </xsd:simpleType>
        </xsd:union>
      </xsd:simpleType>
    </xsd:element>
    <xsd:element name="Comment" ma:index="9" nillable="true" ma:displayName="Comment" ma:internalName="Comment">
      <xsd:simpleType>
        <xsd:restriction base="dms:Text">
          <xsd:maxLength value="25"/>
        </xsd:restriction>
      </xsd:simpleType>
    </xsd:element>
    <xsd:element name="Status_x0020__x002d__x0020_Policy" ma:index="13" nillable="true" ma:displayName="Status - Policy" ma:default="Review pending" ma:description="Indicate the status of the review by Policy" ma:format="Dropdown" ma:internalName="Status_x0020__x002d__x0020_Policy">
      <xsd:simpleType>
        <xsd:union memberTypes="dms:Text">
          <xsd:simpleType>
            <xsd:restriction base="dms:Choice">
              <xsd:enumeration value="Review pending"/>
              <xsd:enumeration value="Comments pending"/>
              <xsd:enumeration value="Comments pending &amp; want to see it again"/>
              <xsd:enumeration value="Comments incorporated"/>
              <xsd:enumeration value="No Comments"/>
            </xsd:restriction>
          </xsd:simpleType>
        </xsd:union>
      </xsd:simpleType>
    </xsd:element>
    <xsd:element name="Status_x0020__x002d__x0020_Research" ma:index="14" nillable="true" ma:displayName="Status - Research" ma:default="Review pending" ma:description="Indicate the status of the review by Research" ma:format="Dropdown" ma:internalName="Status_x0020__x002d__x0020_Research">
      <xsd:simpleType>
        <xsd:union memberTypes="dms:Text">
          <xsd:simpleType>
            <xsd:restriction base="dms:Choice">
              <xsd:enumeration value="Review pending"/>
              <xsd:enumeration value="Comments pending"/>
              <xsd:enumeration value="Comments pending &amp; want to see it again"/>
              <xsd:enumeration value="Comments incorporated"/>
              <xsd:enumeration value="No Comments"/>
            </xsd:restriction>
          </xsd:simpleType>
        </xsd:union>
      </xsd:simpleType>
    </xsd:element>
    <xsd:element name="Status_x0020__x002d__x0020_Counsel" ma:index="15" nillable="true" ma:displayName="Status - Counsel" ma:default="Review pending" ma:description="Indicate the status of the review by Counsel" ma:format="Dropdown" ma:internalName="Status_x0020__x002d__x0020_Counsel">
      <xsd:simpleType>
        <xsd:union memberTypes="dms:Text">
          <xsd:simpleType>
            <xsd:restriction base="dms:Choice">
              <xsd:enumeration value="Review pending"/>
              <xsd:enumeration value="Comments pending"/>
              <xsd:enumeration value="Comments pending &amp; want to see it again"/>
              <xsd:enumeration value="Comments incorporated"/>
              <xsd:enumeration value="No Comment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8f9c7e0-6682-419d-a909-cda05b6ce1a7" elementFormDefault="qualified">
    <xsd:import namespace="http://schemas.microsoft.com/office/2006/documentManagement/types"/>
    <xsd:import namespace="http://schemas.microsoft.com/office/infopath/2007/PartnerControls"/>
    <xsd:element name="c4269b1b5a244d6cade965ef625899db" ma:index="11" nillable="true" ma:taxonomy="true" ma:internalName="c4269b1b5a244d6cade965ef625899db" ma:taxonomyFieldName="Committee" ma:displayName="Committee" ma:default="" ma:fieldId="{c4269b1b-5a24-4d6c-ade9-65ef625899db}" ma:sspId="09d43ddc-1a97-435c-9af9-0bb7717532f3" ma:termSetId="daa0dd1a-8990-4ffa-bf6d-8a700896fba3"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c982f4c0-1e9c-4234-ab42-12852a6abd89}" ma:internalName="TaxCatchAll" ma:showField="CatchAllData" ma:web="c8f9c7e0-6682-419d-a909-cda05b6ce1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axCatchAll xmlns="c8f9c7e0-6682-419d-a909-cda05b6ce1a7">
      <Value>12</Value>
    </TaxCatchAll>
    <Comment xmlns="807d2b1c-adf4-4795-b92a-f5e245800038">Patient safety</Comment>
    <Status_x0020__x002d__x0020_Policy xmlns="807d2b1c-adf4-4795-b92a-f5e245800038">Review pending</Status_x0020__x002d__x0020_Policy>
    <Status_x0020__x002d__x0020_Research xmlns="807d2b1c-adf4-4795-b92a-f5e245800038">Review pending</Status_x0020__x002d__x0020_Research>
    <Status xmlns="807d2b1c-adf4-4795-b92a-f5e245800038">Ready for Director Review</Status>
    <Status_x0020__x002d__x0020_Counsel xmlns="807d2b1c-adf4-4795-b92a-f5e245800038">Review pending</Status_x0020__x002d__x0020_Counsel>
    <c4269b1b5a244d6cade965ef625899db xmlns="c8f9c7e0-6682-419d-a909-cda05b6ce1a7">
      <Terms xmlns="http://schemas.microsoft.com/office/infopath/2007/PartnerControls">
        <TermInfo xmlns="http://schemas.microsoft.com/office/infopath/2007/PartnerControls">
          <TermName xmlns="http://schemas.microsoft.com/office/infopath/2007/PartnerControls">Operations and Safety</TermName>
          <TermId xmlns="http://schemas.microsoft.com/office/infopath/2007/PartnerControls">1ad761e2-44b3-49be-a1a9-35bfa5efec01</TermId>
        </TermInfo>
      </Terms>
    </c4269b1b5a244d6cade965ef625899db>
  </documentManagement>
</p:properties>
</file>

<file path=customXml/itemProps1.xml><?xml version="1.0" encoding="utf-8"?>
<ds:datastoreItem xmlns:ds="http://schemas.openxmlformats.org/officeDocument/2006/customXml" ds:itemID="{20CFF990-407F-42A6-96A2-70D279E3ACBF}"/>
</file>

<file path=customXml/itemProps2.xml><?xml version="1.0" encoding="utf-8"?>
<ds:datastoreItem xmlns:ds="http://schemas.openxmlformats.org/officeDocument/2006/customXml" ds:itemID="{28162F47-DC6C-4EBA-9B2F-6AFADB654393}"/>
</file>

<file path=customXml/itemProps3.xml><?xml version="1.0" encoding="utf-8"?>
<ds:datastoreItem xmlns:ds="http://schemas.openxmlformats.org/officeDocument/2006/customXml" ds:itemID="{65BE936C-0F0E-4CD5-8052-30614E2C7ACE}"/>
</file>

<file path=docProps/app.xml><?xml version="1.0" encoding="utf-8"?>
<Properties xmlns="http://schemas.openxmlformats.org/officeDocument/2006/extended-properties" xmlns:vt="http://schemas.openxmlformats.org/officeDocument/2006/docPropsVTypes">
  <Template/>
  <TotalTime>641</TotalTime>
  <Words>1357</Words>
  <Application>Microsoft Office PowerPoint</Application>
  <PresentationFormat>On-screen Show (4:3)</PresentationFormat>
  <Paragraphs>202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Expo</vt:lpstr>
      <vt:lpstr>Operations and Safety Committee Update</vt:lpstr>
      <vt:lpstr>Current Projects:</vt:lpstr>
      <vt:lpstr>IDV: Problem Statement</vt:lpstr>
      <vt:lpstr>Possible IDV Step</vt:lpstr>
      <vt:lpstr>Sharing Patient Safety Data and Lessons Learned</vt:lpstr>
      <vt:lpstr>How?</vt:lpstr>
      <vt:lpstr>How?</vt:lpstr>
      <vt:lpstr>Where to focus our efforts</vt:lpstr>
      <vt:lpstr>TransNetsm – Beta Test - OPOs</vt:lpstr>
      <vt:lpstr>TransNetsm – Beta Test – Transplant Centers</vt:lpstr>
      <vt:lpstr>TransNetsm – Next Steps</vt:lpstr>
      <vt:lpstr>PowerPoint Presentation</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Smolen</dc:creator>
  <cp:lastModifiedBy>Susan M. Tlusty</cp:lastModifiedBy>
  <cp:revision>55</cp:revision>
  <dcterms:created xsi:type="dcterms:W3CDTF">2010-09-17T15:26:33Z</dcterms:created>
  <dcterms:modified xsi:type="dcterms:W3CDTF">2014-10-31T19:24:09Z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0x010100E30B5FD8D7FAC941A47B86D1F4C7EF3B</vt:lpwstr>
  </property>
  <property fmtid="{D5CDD505-2E9C-101B-9397-08002B2CF9AE}" pid="3" name="Order">
    <vt:r8>1400</vt:r8>
  </property>
  <property fmtid="{D5CDD505-2E9C-101B-9397-08002B2CF9AE}" pid="4" name="xd_ProgID">
    <vt:lpwstr/>
  </property>
  <property fmtid="{D5CDD505-2E9C-101B-9397-08002B2CF9AE}" pid="5" name="TemplateUrl">
    <vt:lpwstr/>
  </property>
  <property fmtid="{D5CDD505-2E9C-101B-9397-08002B2CF9AE}" pid="6" name="Committee">
    <vt:lpwstr>12;#Operations and Safety|1ad761e2-44b3-49be-a1a9-35bfa5efec01</vt:lpwstr>
  </property>
</Properties>
</file>