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14"/>
  </p:notesMasterIdLst>
  <p:sldIdLst>
    <p:sldId id="256" r:id="rId5"/>
    <p:sldId id="277" r:id="rId6"/>
    <p:sldId id="270" r:id="rId7"/>
    <p:sldId id="263" r:id="rId8"/>
    <p:sldId id="279" r:id="rId9"/>
    <p:sldId id="276" r:id="rId10"/>
    <p:sldId id="274" r:id="rId11"/>
    <p:sldId id="273" r:id="rId12"/>
    <p:sldId id="26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38026" autoAdjust="0"/>
  </p:normalViewPr>
  <p:slideViewPr>
    <p:cSldViewPr snapToGrid="0" snapToObjects="1">
      <p:cViewPr varScale="1">
        <p:scale>
          <a:sx n="37" d="100"/>
          <a:sy n="37" d="100"/>
        </p:scale>
        <p:origin x="293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2218D9-4414-4698-9C2B-BA4C52469FFB}" type="doc">
      <dgm:prSet loTypeId="urn:microsoft.com/office/officeart/2008/layout/VerticalCircleList" loCatId="list" qsTypeId="urn:microsoft.com/office/officeart/2005/8/quickstyle/3d2" qsCatId="3D" csTypeId="urn:microsoft.com/office/officeart/2005/8/colors/accent0_3" csCatId="mainScheme" phldr="1"/>
      <dgm:spPr/>
      <dgm:t>
        <a:bodyPr/>
        <a:lstStyle/>
        <a:p>
          <a:endParaRPr lang="en-US"/>
        </a:p>
      </dgm:t>
    </dgm:pt>
    <dgm:pt modelId="{69AD6A11-AE43-4087-BDE0-65E7E08EAF08}">
      <dgm:prSet custT="1"/>
      <dgm:spPr/>
      <dgm:t>
        <a:bodyPr/>
        <a:lstStyle/>
        <a:p>
          <a:pPr rtl="0"/>
          <a:r>
            <a:rPr lang="en-US" sz="8000" b="0" i="0" dirty="0" smtClean="0">
              <a:latin typeface="Arial" panose="020B0604020202020204" pitchFamily="34" charset="0"/>
              <a:cs typeface="Arial" panose="020B0604020202020204" pitchFamily="34" charset="0"/>
            </a:rPr>
            <a:t>Goal: Promote transplant patient safety </a:t>
          </a:r>
          <a:endParaRPr lang="en-US" sz="8000" dirty="0">
            <a:latin typeface="Arial" panose="020B0604020202020204" pitchFamily="34" charset="0"/>
            <a:cs typeface="Arial" panose="020B0604020202020204" pitchFamily="34" charset="0"/>
          </a:endParaRPr>
        </a:p>
      </dgm:t>
    </dgm:pt>
    <dgm:pt modelId="{1175B745-4CEC-4032-9B33-ABADCF5C2F91}" type="parTrans" cxnId="{1DA55AEF-AE16-4362-8888-8E57AFD8FB5E}">
      <dgm:prSet/>
      <dgm:spPr/>
      <dgm:t>
        <a:bodyPr/>
        <a:lstStyle/>
        <a:p>
          <a:endParaRPr lang="en-US"/>
        </a:p>
      </dgm:t>
    </dgm:pt>
    <dgm:pt modelId="{DAAE4DA3-C79D-4111-9AA8-F0266D04C040}" type="sibTrans" cxnId="{1DA55AEF-AE16-4362-8888-8E57AFD8FB5E}">
      <dgm:prSet/>
      <dgm:spPr/>
      <dgm:t>
        <a:bodyPr/>
        <a:lstStyle/>
        <a:p>
          <a:endParaRPr lang="en-US"/>
        </a:p>
      </dgm:t>
    </dgm:pt>
    <dgm:pt modelId="{44F6E238-74FC-4129-BA8F-80151A6054DB}" type="pres">
      <dgm:prSet presAssocID="{D52218D9-4414-4698-9C2B-BA4C52469FFB}" presName="Name0" presStyleCnt="0">
        <dgm:presLayoutVars>
          <dgm:dir/>
        </dgm:presLayoutVars>
      </dgm:prSet>
      <dgm:spPr/>
      <dgm:t>
        <a:bodyPr/>
        <a:lstStyle/>
        <a:p>
          <a:endParaRPr lang="en-US"/>
        </a:p>
      </dgm:t>
    </dgm:pt>
    <dgm:pt modelId="{52A181CF-CBAE-416F-A7C8-4FA4789CE466}" type="pres">
      <dgm:prSet presAssocID="{69AD6A11-AE43-4087-BDE0-65E7E08EAF08}" presName="noChildren" presStyleCnt="0"/>
      <dgm:spPr/>
    </dgm:pt>
    <dgm:pt modelId="{BC7E77CA-E055-427B-BE14-152D0B8F3ED9}" type="pres">
      <dgm:prSet presAssocID="{69AD6A11-AE43-4087-BDE0-65E7E08EAF08}" presName="gap" presStyleCnt="0"/>
      <dgm:spPr/>
    </dgm:pt>
    <dgm:pt modelId="{34A2E457-0142-4C20-A313-21B0BD62A29E}" type="pres">
      <dgm:prSet presAssocID="{69AD6A11-AE43-4087-BDE0-65E7E08EAF08}" presName="medCircle2" presStyleLbl="vennNode1" presStyleIdx="0" presStyleCnt="1" custLinFactNeighborX="6793" custLinFactNeighborY="-79286"/>
      <dgm:spPr/>
    </dgm:pt>
    <dgm:pt modelId="{559D1556-2C89-4516-B341-5C54653ABA49}" type="pres">
      <dgm:prSet presAssocID="{69AD6A11-AE43-4087-BDE0-65E7E08EAF08}" presName="txLvlOnly1" presStyleLbl="revTx" presStyleIdx="0" presStyleCnt="1" custScaleY="172213"/>
      <dgm:spPr/>
      <dgm:t>
        <a:bodyPr/>
        <a:lstStyle/>
        <a:p>
          <a:endParaRPr lang="en-US"/>
        </a:p>
      </dgm:t>
    </dgm:pt>
  </dgm:ptLst>
  <dgm:cxnLst>
    <dgm:cxn modelId="{3D8DBD8C-85F7-45F3-97CD-881CBE45FBC6}" type="presOf" srcId="{D52218D9-4414-4698-9C2B-BA4C52469FFB}" destId="{44F6E238-74FC-4129-BA8F-80151A6054DB}" srcOrd="0" destOrd="0" presId="urn:microsoft.com/office/officeart/2008/layout/VerticalCircleList"/>
    <dgm:cxn modelId="{50D21727-E230-4B1C-9ECB-D9645D579B5A}" type="presOf" srcId="{69AD6A11-AE43-4087-BDE0-65E7E08EAF08}" destId="{559D1556-2C89-4516-B341-5C54653ABA49}" srcOrd="0" destOrd="0" presId="urn:microsoft.com/office/officeart/2008/layout/VerticalCircleList"/>
    <dgm:cxn modelId="{1DA55AEF-AE16-4362-8888-8E57AFD8FB5E}" srcId="{D52218D9-4414-4698-9C2B-BA4C52469FFB}" destId="{69AD6A11-AE43-4087-BDE0-65E7E08EAF08}" srcOrd="0" destOrd="0" parTransId="{1175B745-4CEC-4032-9B33-ABADCF5C2F91}" sibTransId="{DAAE4DA3-C79D-4111-9AA8-F0266D04C040}"/>
    <dgm:cxn modelId="{D73A9577-F29C-4D3F-A9BE-BC7C15332F84}" type="presParOf" srcId="{44F6E238-74FC-4129-BA8F-80151A6054DB}" destId="{52A181CF-CBAE-416F-A7C8-4FA4789CE466}" srcOrd="0" destOrd="0" presId="urn:microsoft.com/office/officeart/2008/layout/VerticalCircleList"/>
    <dgm:cxn modelId="{D329A76F-407C-4E82-BD99-75BE00B583D8}" type="presParOf" srcId="{52A181CF-CBAE-416F-A7C8-4FA4789CE466}" destId="{BC7E77CA-E055-427B-BE14-152D0B8F3ED9}" srcOrd="0" destOrd="0" presId="urn:microsoft.com/office/officeart/2008/layout/VerticalCircleList"/>
    <dgm:cxn modelId="{7D1A99E3-7AAC-45F8-99F2-236E79204ACE}" type="presParOf" srcId="{52A181CF-CBAE-416F-A7C8-4FA4789CE466}" destId="{34A2E457-0142-4C20-A313-21B0BD62A29E}" srcOrd="1" destOrd="0" presId="urn:microsoft.com/office/officeart/2008/layout/VerticalCircleList"/>
    <dgm:cxn modelId="{FE57664D-328E-4F6D-B551-EE60CA794FCE}" type="presParOf" srcId="{52A181CF-CBAE-416F-A7C8-4FA4789CE466}" destId="{559D1556-2C89-4516-B341-5C54653ABA49}" srcOrd="2" destOrd="0" presId="urn:microsoft.com/office/officeart/2008/layout/Vertical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F5527A-F630-49AA-8F46-D330184D9B6D}" type="doc">
      <dgm:prSet loTypeId="urn:microsoft.com/office/officeart/2008/layout/VerticalCircleList" loCatId="list" qsTypeId="urn:microsoft.com/office/officeart/2005/8/quickstyle/3d2" qsCatId="3D" csTypeId="urn:microsoft.com/office/officeart/2005/8/colors/accent3_2" csCatId="accent3"/>
      <dgm:spPr/>
      <dgm:t>
        <a:bodyPr/>
        <a:lstStyle/>
        <a:p>
          <a:endParaRPr lang="en-US"/>
        </a:p>
      </dgm:t>
    </dgm:pt>
    <dgm:pt modelId="{A43DAF94-815D-42DD-AB2F-7FAC47235E90}">
      <dgm:prSet/>
      <dgm:spPr/>
      <dgm:t>
        <a:bodyPr/>
        <a:lstStyle/>
        <a:p>
          <a:pPr rtl="0"/>
          <a:r>
            <a:rPr lang="en-US" b="0" i="0" dirty="0" smtClean="0"/>
            <a:t>Overall support with some opposition </a:t>
          </a:r>
          <a:endParaRPr lang="en-US" dirty="0"/>
        </a:p>
      </dgm:t>
    </dgm:pt>
    <dgm:pt modelId="{E4F52A88-369E-40A3-9B8E-749C797944E6}" type="parTrans" cxnId="{E8666F66-9010-4AFE-AE26-08C65D0BB813}">
      <dgm:prSet/>
      <dgm:spPr/>
      <dgm:t>
        <a:bodyPr/>
        <a:lstStyle/>
        <a:p>
          <a:endParaRPr lang="en-US"/>
        </a:p>
      </dgm:t>
    </dgm:pt>
    <dgm:pt modelId="{4AFF4E25-3C02-4B7B-A6D2-2D3664C914CB}" type="sibTrans" cxnId="{E8666F66-9010-4AFE-AE26-08C65D0BB813}">
      <dgm:prSet/>
      <dgm:spPr/>
      <dgm:t>
        <a:bodyPr/>
        <a:lstStyle/>
        <a:p>
          <a:endParaRPr lang="en-US"/>
        </a:p>
      </dgm:t>
    </dgm:pt>
    <dgm:pt modelId="{337958AB-5B51-430B-B601-3873E26FC131}">
      <dgm:prSet/>
      <dgm:spPr/>
      <dgm:t>
        <a:bodyPr/>
        <a:lstStyle/>
        <a:p>
          <a:pPr rtl="0"/>
          <a:r>
            <a:rPr lang="en-US" b="0" i="0" dirty="0" smtClean="0"/>
            <a:t>Several questions regarding insulin threshold </a:t>
          </a:r>
          <a:endParaRPr lang="en-US" dirty="0"/>
        </a:p>
      </dgm:t>
    </dgm:pt>
    <dgm:pt modelId="{05EBDDD7-EE53-41FF-BD62-D10AA11A5AF6}" type="parTrans" cxnId="{4DD02EEF-E22E-45A3-A0D8-A271DF25FAAB}">
      <dgm:prSet/>
      <dgm:spPr/>
      <dgm:t>
        <a:bodyPr/>
        <a:lstStyle/>
        <a:p>
          <a:endParaRPr lang="en-US"/>
        </a:p>
      </dgm:t>
    </dgm:pt>
    <dgm:pt modelId="{C01B5BB8-E43A-4C14-9C02-ED7CE56B5A14}" type="sibTrans" cxnId="{4DD02EEF-E22E-45A3-A0D8-A271DF25FAAB}">
      <dgm:prSet/>
      <dgm:spPr/>
      <dgm:t>
        <a:bodyPr/>
        <a:lstStyle/>
        <a:p>
          <a:endParaRPr lang="en-US"/>
        </a:p>
      </dgm:t>
    </dgm:pt>
    <dgm:pt modelId="{BA6B7241-2CD9-4CF8-84E6-F4BA40B0E9A2}" type="pres">
      <dgm:prSet presAssocID="{9BF5527A-F630-49AA-8F46-D330184D9B6D}" presName="Name0" presStyleCnt="0">
        <dgm:presLayoutVars>
          <dgm:dir/>
        </dgm:presLayoutVars>
      </dgm:prSet>
      <dgm:spPr/>
      <dgm:t>
        <a:bodyPr/>
        <a:lstStyle/>
        <a:p>
          <a:endParaRPr lang="en-US"/>
        </a:p>
      </dgm:t>
    </dgm:pt>
    <dgm:pt modelId="{4AF3BCB5-E2B5-4476-B0FC-2DB87FD0A262}" type="pres">
      <dgm:prSet presAssocID="{A43DAF94-815D-42DD-AB2F-7FAC47235E90}" presName="noChildren" presStyleCnt="0"/>
      <dgm:spPr/>
    </dgm:pt>
    <dgm:pt modelId="{80221A7B-B6A7-45EF-BDFC-41E6CE2B2A65}" type="pres">
      <dgm:prSet presAssocID="{A43DAF94-815D-42DD-AB2F-7FAC47235E90}" presName="gap" presStyleCnt="0"/>
      <dgm:spPr/>
    </dgm:pt>
    <dgm:pt modelId="{4767D0EB-8F45-4FB4-8848-4401544E72D9}" type="pres">
      <dgm:prSet presAssocID="{A43DAF94-815D-42DD-AB2F-7FAC47235E90}" presName="medCircle2" presStyleLbl="vennNode1" presStyleIdx="0" presStyleCnt="2"/>
      <dgm:spPr/>
    </dgm:pt>
    <dgm:pt modelId="{1582BFBE-A61A-4D45-8777-849007A01CF1}" type="pres">
      <dgm:prSet presAssocID="{A43DAF94-815D-42DD-AB2F-7FAC47235E90}" presName="txLvlOnly1" presStyleLbl="revTx" presStyleIdx="0" presStyleCnt="2"/>
      <dgm:spPr/>
      <dgm:t>
        <a:bodyPr/>
        <a:lstStyle/>
        <a:p>
          <a:endParaRPr lang="en-US"/>
        </a:p>
      </dgm:t>
    </dgm:pt>
    <dgm:pt modelId="{65DD64D4-7277-4354-85F6-EC82DFAD8855}" type="pres">
      <dgm:prSet presAssocID="{337958AB-5B51-430B-B601-3873E26FC131}" presName="noChildren" presStyleCnt="0"/>
      <dgm:spPr/>
    </dgm:pt>
    <dgm:pt modelId="{065264F3-64D8-4547-9D9B-1CF9FF8E5B3E}" type="pres">
      <dgm:prSet presAssocID="{337958AB-5B51-430B-B601-3873E26FC131}" presName="gap" presStyleCnt="0"/>
      <dgm:spPr/>
    </dgm:pt>
    <dgm:pt modelId="{2732FE07-D70F-4C96-B923-F5FE83D875AA}" type="pres">
      <dgm:prSet presAssocID="{337958AB-5B51-430B-B601-3873E26FC131}" presName="medCircle2" presStyleLbl="vennNode1" presStyleIdx="1" presStyleCnt="2"/>
      <dgm:spPr/>
    </dgm:pt>
    <dgm:pt modelId="{758F138F-37C6-4811-9D89-A29B6991EA38}" type="pres">
      <dgm:prSet presAssocID="{337958AB-5B51-430B-B601-3873E26FC131}" presName="txLvlOnly1" presStyleLbl="revTx" presStyleIdx="1" presStyleCnt="2"/>
      <dgm:spPr/>
      <dgm:t>
        <a:bodyPr/>
        <a:lstStyle/>
        <a:p>
          <a:endParaRPr lang="en-US"/>
        </a:p>
      </dgm:t>
    </dgm:pt>
  </dgm:ptLst>
  <dgm:cxnLst>
    <dgm:cxn modelId="{AF3AE109-C24F-4A62-822C-3F07486DA1BB}" type="presOf" srcId="{337958AB-5B51-430B-B601-3873E26FC131}" destId="{758F138F-37C6-4811-9D89-A29B6991EA38}" srcOrd="0" destOrd="0" presId="urn:microsoft.com/office/officeart/2008/layout/VerticalCircleList"/>
    <dgm:cxn modelId="{83B1DC07-BEEC-46DF-8F42-CC883228973C}" type="presOf" srcId="{9BF5527A-F630-49AA-8F46-D330184D9B6D}" destId="{BA6B7241-2CD9-4CF8-84E6-F4BA40B0E9A2}" srcOrd="0" destOrd="0" presId="urn:microsoft.com/office/officeart/2008/layout/VerticalCircleList"/>
    <dgm:cxn modelId="{E8666F66-9010-4AFE-AE26-08C65D0BB813}" srcId="{9BF5527A-F630-49AA-8F46-D330184D9B6D}" destId="{A43DAF94-815D-42DD-AB2F-7FAC47235E90}" srcOrd="0" destOrd="0" parTransId="{E4F52A88-369E-40A3-9B8E-749C797944E6}" sibTransId="{4AFF4E25-3C02-4B7B-A6D2-2D3664C914CB}"/>
    <dgm:cxn modelId="{4DD02EEF-E22E-45A3-A0D8-A271DF25FAAB}" srcId="{9BF5527A-F630-49AA-8F46-D330184D9B6D}" destId="{337958AB-5B51-430B-B601-3873E26FC131}" srcOrd="1" destOrd="0" parTransId="{05EBDDD7-EE53-41FF-BD62-D10AA11A5AF6}" sibTransId="{C01B5BB8-E43A-4C14-9C02-ED7CE56B5A14}"/>
    <dgm:cxn modelId="{BEC5BE6E-2DB1-4960-B687-22714F6A669B}" type="presOf" srcId="{A43DAF94-815D-42DD-AB2F-7FAC47235E90}" destId="{1582BFBE-A61A-4D45-8777-849007A01CF1}" srcOrd="0" destOrd="0" presId="urn:microsoft.com/office/officeart/2008/layout/VerticalCircleList"/>
    <dgm:cxn modelId="{7CFC2120-06F2-49B7-84F4-6845E7ECA0D2}" type="presParOf" srcId="{BA6B7241-2CD9-4CF8-84E6-F4BA40B0E9A2}" destId="{4AF3BCB5-E2B5-4476-B0FC-2DB87FD0A262}" srcOrd="0" destOrd="0" presId="urn:microsoft.com/office/officeart/2008/layout/VerticalCircleList"/>
    <dgm:cxn modelId="{FACE6CFA-179B-4FEA-AB29-674D8F158460}" type="presParOf" srcId="{4AF3BCB5-E2B5-4476-B0FC-2DB87FD0A262}" destId="{80221A7B-B6A7-45EF-BDFC-41E6CE2B2A65}" srcOrd="0" destOrd="0" presId="urn:microsoft.com/office/officeart/2008/layout/VerticalCircleList"/>
    <dgm:cxn modelId="{3DE63128-F36C-420C-8712-DAD97089B183}" type="presParOf" srcId="{4AF3BCB5-E2B5-4476-B0FC-2DB87FD0A262}" destId="{4767D0EB-8F45-4FB4-8848-4401544E72D9}" srcOrd="1" destOrd="0" presId="urn:microsoft.com/office/officeart/2008/layout/VerticalCircleList"/>
    <dgm:cxn modelId="{A7DDD359-769E-4DA7-915B-27E177A45182}" type="presParOf" srcId="{4AF3BCB5-E2B5-4476-B0FC-2DB87FD0A262}" destId="{1582BFBE-A61A-4D45-8777-849007A01CF1}" srcOrd="2" destOrd="0" presId="urn:microsoft.com/office/officeart/2008/layout/VerticalCircleList"/>
    <dgm:cxn modelId="{6EA0A9FF-0EED-4154-AA40-563FA57D5DDA}" type="presParOf" srcId="{BA6B7241-2CD9-4CF8-84E6-F4BA40B0E9A2}" destId="{65DD64D4-7277-4354-85F6-EC82DFAD8855}" srcOrd="1" destOrd="0" presId="urn:microsoft.com/office/officeart/2008/layout/VerticalCircleList"/>
    <dgm:cxn modelId="{64022F8C-AB20-44DB-9F64-D484A35FF01E}" type="presParOf" srcId="{65DD64D4-7277-4354-85F6-EC82DFAD8855}" destId="{065264F3-64D8-4547-9D9B-1CF9FF8E5B3E}" srcOrd="0" destOrd="0" presId="urn:microsoft.com/office/officeart/2008/layout/VerticalCircleList"/>
    <dgm:cxn modelId="{C0974C4D-0045-4E93-8487-ABF71048A61D}" type="presParOf" srcId="{65DD64D4-7277-4354-85F6-EC82DFAD8855}" destId="{2732FE07-D70F-4C96-B923-F5FE83D875AA}" srcOrd="1" destOrd="0" presId="urn:microsoft.com/office/officeart/2008/layout/VerticalCircleList"/>
    <dgm:cxn modelId="{9C250224-2625-4B08-A357-FAB36A3B5168}" type="presParOf" srcId="{65DD64D4-7277-4354-85F6-EC82DFAD8855}" destId="{758F138F-37C6-4811-9D89-A29B6991EA38}" srcOrd="2" destOrd="0" presId="urn:microsoft.com/office/officeart/2008/layout/Vertical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67D0EB-8F45-4FB4-8848-4401544E72D9}">
      <dsp:nvSpPr>
        <dsp:cNvPr id="0" name=""/>
        <dsp:cNvSpPr/>
      </dsp:nvSpPr>
      <dsp:spPr>
        <a:xfrm>
          <a:off x="367581" y="800683"/>
          <a:ext cx="1401939" cy="1401939"/>
        </a:xfrm>
        <a:prstGeom prst="ellipse">
          <a:avLst/>
        </a:prstGeom>
        <a:gradFill rotWithShape="0">
          <a:gsLst>
            <a:gs pos="0">
              <a:schemeClr val="accent3">
                <a:alpha val="50000"/>
                <a:hueOff val="0"/>
                <a:satOff val="0"/>
                <a:lumOff val="0"/>
                <a:alphaOff val="0"/>
                <a:shade val="93000"/>
                <a:satMod val="130000"/>
              </a:schemeClr>
            </a:gs>
            <a:gs pos="60000">
              <a:schemeClr val="accent3">
                <a:alpha val="50000"/>
                <a:hueOff val="0"/>
                <a:satOff val="0"/>
                <a:lumOff val="0"/>
                <a:alphaOff val="0"/>
                <a:tint val="80000"/>
                <a:shade val="93000"/>
                <a:satMod val="130000"/>
              </a:schemeClr>
            </a:gs>
            <a:gs pos="100000">
              <a:schemeClr val="accent3">
                <a:alpha val="50000"/>
                <a:hueOff val="0"/>
                <a:satOff val="0"/>
                <a:lumOff val="0"/>
                <a:alphaOff val="0"/>
                <a:tint val="50000"/>
                <a:shade val="94000"/>
                <a:alpha val="100000"/>
                <a:satMod val="135000"/>
              </a:schemeClr>
            </a:gs>
          </a:gsLst>
          <a:lin ang="16200000" scaled="0"/>
        </a:gradFill>
        <a:ln>
          <a:noFill/>
        </a:ln>
        <a:effectLst>
          <a:innerShdw blurRad="50800" dist="25400" dir="13500000">
            <a:srgbClr val="C0C0C0">
              <a:alpha val="75000"/>
            </a:srgbClr>
          </a:innerShdw>
          <a:outerShdw blurRad="63500" dist="38100" dir="5400000" sx="105000" sy="105000" algn="br" rotWithShape="0">
            <a:srgbClr val="000000">
              <a:alpha val="3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sp>
    <dsp:sp modelId="{1582BFBE-A61A-4D45-8777-849007A01CF1}">
      <dsp:nvSpPr>
        <dsp:cNvPr id="0" name=""/>
        <dsp:cNvSpPr/>
      </dsp:nvSpPr>
      <dsp:spPr>
        <a:xfrm>
          <a:off x="1068551" y="800683"/>
          <a:ext cx="7479862" cy="14019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58420" rIns="0" bIns="58420" numCol="1" spcCol="1270" anchor="ctr" anchorCtr="0">
          <a:noAutofit/>
        </a:bodyPr>
        <a:lstStyle/>
        <a:p>
          <a:pPr lvl="0" algn="l" defTabSz="2044700" rtl="0">
            <a:lnSpc>
              <a:spcPct val="90000"/>
            </a:lnSpc>
            <a:spcBef>
              <a:spcPct val="0"/>
            </a:spcBef>
            <a:spcAft>
              <a:spcPct val="35000"/>
            </a:spcAft>
          </a:pPr>
          <a:r>
            <a:rPr lang="en-US" sz="4600" b="0" i="0" kern="1200" dirty="0" smtClean="0"/>
            <a:t>Overall support with some opposition </a:t>
          </a:r>
          <a:endParaRPr lang="en-US" sz="4600" kern="1200" dirty="0"/>
        </a:p>
      </dsp:txBody>
      <dsp:txXfrm>
        <a:off x="1068551" y="800683"/>
        <a:ext cx="7479862" cy="1401939"/>
      </dsp:txXfrm>
    </dsp:sp>
    <dsp:sp modelId="{2732FE07-D70F-4C96-B923-F5FE83D875AA}">
      <dsp:nvSpPr>
        <dsp:cNvPr id="0" name=""/>
        <dsp:cNvSpPr/>
      </dsp:nvSpPr>
      <dsp:spPr>
        <a:xfrm>
          <a:off x="367581" y="2202623"/>
          <a:ext cx="1401939" cy="1401939"/>
        </a:xfrm>
        <a:prstGeom prst="ellipse">
          <a:avLst/>
        </a:prstGeom>
        <a:gradFill rotWithShape="0">
          <a:gsLst>
            <a:gs pos="0">
              <a:schemeClr val="accent3">
                <a:alpha val="50000"/>
                <a:hueOff val="0"/>
                <a:satOff val="0"/>
                <a:lumOff val="0"/>
                <a:alphaOff val="0"/>
                <a:shade val="93000"/>
                <a:satMod val="130000"/>
              </a:schemeClr>
            </a:gs>
            <a:gs pos="60000">
              <a:schemeClr val="accent3">
                <a:alpha val="50000"/>
                <a:hueOff val="0"/>
                <a:satOff val="0"/>
                <a:lumOff val="0"/>
                <a:alphaOff val="0"/>
                <a:tint val="80000"/>
                <a:shade val="93000"/>
                <a:satMod val="130000"/>
              </a:schemeClr>
            </a:gs>
            <a:gs pos="100000">
              <a:schemeClr val="accent3">
                <a:alpha val="50000"/>
                <a:hueOff val="0"/>
                <a:satOff val="0"/>
                <a:lumOff val="0"/>
                <a:alphaOff val="0"/>
                <a:tint val="50000"/>
                <a:shade val="94000"/>
                <a:alpha val="100000"/>
                <a:satMod val="135000"/>
              </a:schemeClr>
            </a:gs>
          </a:gsLst>
          <a:lin ang="16200000" scaled="0"/>
        </a:gradFill>
        <a:ln>
          <a:noFill/>
        </a:ln>
        <a:effectLst>
          <a:innerShdw blurRad="50800" dist="25400" dir="13500000">
            <a:srgbClr val="C0C0C0">
              <a:alpha val="75000"/>
            </a:srgbClr>
          </a:innerShdw>
          <a:outerShdw blurRad="63500" dist="38100" dir="5400000" sx="105000" sy="105000" algn="br" rotWithShape="0">
            <a:srgbClr val="000000">
              <a:alpha val="3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sp>
    <dsp:sp modelId="{758F138F-37C6-4811-9D89-A29B6991EA38}">
      <dsp:nvSpPr>
        <dsp:cNvPr id="0" name=""/>
        <dsp:cNvSpPr/>
      </dsp:nvSpPr>
      <dsp:spPr>
        <a:xfrm>
          <a:off x="1068551" y="2202623"/>
          <a:ext cx="7479862" cy="14019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58420" rIns="0" bIns="58420" numCol="1" spcCol="1270" anchor="ctr" anchorCtr="0">
          <a:noAutofit/>
        </a:bodyPr>
        <a:lstStyle/>
        <a:p>
          <a:pPr lvl="0" algn="l" defTabSz="2044700" rtl="0">
            <a:lnSpc>
              <a:spcPct val="90000"/>
            </a:lnSpc>
            <a:spcBef>
              <a:spcPct val="0"/>
            </a:spcBef>
            <a:spcAft>
              <a:spcPct val="35000"/>
            </a:spcAft>
          </a:pPr>
          <a:r>
            <a:rPr lang="en-US" sz="4600" b="0" i="0" kern="1200" dirty="0" smtClean="0"/>
            <a:t>Several questions regarding insulin threshold </a:t>
          </a:r>
          <a:endParaRPr lang="en-US" sz="4600" kern="1200" dirty="0"/>
        </a:p>
      </dsp:txBody>
      <dsp:txXfrm>
        <a:off x="1068551" y="2202623"/>
        <a:ext cx="7479862" cy="1401939"/>
      </dsp:txXfrm>
    </dsp:sp>
  </dsp:spTree>
</dsp:drawing>
</file>

<file path=ppt/diagrams/layout1.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49DF27-55A5-42C8-9409-0BD7578E9B33}" type="datetimeFigureOut">
              <a:rPr lang="en-US" smtClean="0"/>
              <a:t>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0A1690-FA2A-4284-96AC-E52EBF179E98}" type="slidenum">
              <a:rPr lang="en-US" smtClean="0"/>
              <a:t>‹#›</a:t>
            </a:fld>
            <a:endParaRPr lang="en-US"/>
          </a:p>
        </p:txBody>
      </p:sp>
    </p:spTree>
    <p:extLst>
      <p:ext uri="{BB962C8B-B14F-4D97-AF65-F5344CB8AC3E}">
        <p14:creationId xmlns:p14="http://schemas.microsoft.com/office/powerpoint/2010/main" val="1887823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Goal: Promote transplant patient safety </a:t>
            </a:r>
          </a:p>
          <a:p>
            <a:endParaRPr lang="en-US" dirty="0" smtClean="0"/>
          </a:p>
          <a:p>
            <a:r>
              <a:rPr lang="en-US" dirty="0" smtClean="0"/>
              <a:t>The goal the</a:t>
            </a:r>
            <a:r>
              <a:rPr lang="en-US" baseline="0" dirty="0" smtClean="0"/>
              <a:t> Definition for Pancreas Graft Failure project supports is promoting transplant patient safety. </a:t>
            </a:r>
            <a:endParaRPr lang="en-US" dirty="0" smtClean="0"/>
          </a:p>
          <a:p>
            <a:endParaRPr lang="en-US" dirty="0"/>
          </a:p>
        </p:txBody>
      </p:sp>
      <p:sp>
        <p:nvSpPr>
          <p:cNvPr id="4" name="Slide Number Placeholder 3"/>
          <p:cNvSpPr>
            <a:spLocks noGrp="1"/>
          </p:cNvSpPr>
          <p:nvPr>
            <p:ph type="sldNum" sz="quarter" idx="10"/>
          </p:nvPr>
        </p:nvSpPr>
        <p:spPr/>
        <p:txBody>
          <a:bodyPr/>
          <a:lstStyle/>
          <a:p>
            <a:fld id="{DD0A1690-FA2A-4284-96AC-E52EBF179E98}" type="slidenum">
              <a:rPr lang="en-US" smtClean="0"/>
              <a:t>2</a:t>
            </a:fld>
            <a:endParaRPr lang="en-US"/>
          </a:p>
        </p:txBody>
      </p:sp>
    </p:spTree>
    <p:extLst>
      <p:ext uri="{BB962C8B-B14F-4D97-AF65-F5344CB8AC3E}">
        <p14:creationId xmlns:p14="http://schemas.microsoft.com/office/powerpoint/2010/main" val="943771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Currently, there is no nationally and consistently used definition for how to identify and document pancreas graft failure. This leads to great variation in how transplant programs report pancreas graft failure to UNOS and, consequently, limits the MPSC’s ability to consistently analyze and compare pancreas program outcomes. </a:t>
            </a:r>
          </a:p>
          <a:p>
            <a:pPr eaLnBrk="1" hangingPunct="1">
              <a:spcBef>
                <a:spcPct val="0"/>
              </a:spcBef>
            </a:pPr>
            <a:endParaRPr lang="en-US" altLang="en-US" dirty="0" smtClean="0"/>
          </a:p>
          <a:p>
            <a:pPr eaLnBrk="1" hangingPunct="1">
              <a:spcBef>
                <a:spcPct val="0"/>
              </a:spcBef>
            </a:pPr>
            <a:r>
              <a:rPr lang="en-US" altLang="en-US" dirty="0" smtClean="0"/>
              <a:t>For example, programs report graft failures at different endpoints.  Some report a graft as failed if there is any return to insulin therapy whereas others only report failure if insulin use rises above a certain threshold. Dosage of insulin, duration of insulin therapy, c-peptide levels, and Hba1c are some parameters that can vary widely in patients who have been determined to have graft failure at their respective institution. </a:t>
            </a:r>
          </a:p>
          <a:p>
            <a:pPr eaLnBrk="1" hangingPunct="1">
              <a:spcBef>
                <a:spcPct val="0"/>
              </a:spcBef>
            </a:pPr>
            <a:endParaRPr lang="en-US" altLang="en-US" dirty="0" smtClean="0"/>
          </a:p>
          <a:p>
            <a:r>
              <a:rPr lang="en-US" sz="1200" kern="1200" dirty="0" smtClean="0">
                <a:solidFill>
                  <a:schemeClr val="tx1"/>
                </a:solidFill>
                <a:effectLst/>
                <a:latin typeface="+mn-lt"/>
                <a:ea typeface="+mn-ea"/>
                <a:cs typeface="+mn-cs"/>
              </a:rPr>
              <a:t>The proposal’s purpose is to draft policy that assists transplant professionals to identify when pancreas allograft failure occurs and how to document the pancreas graft failure event. The proposal achieves this purpose by drafting policy for when a pancreas graft failed, updating </a:t>
            </a:r>
            <a:r>
              <a:rPr lang="en-US" sz="1200" kern="1200" dirty="0" err="1" smtClean="0">
                <a:solidFill>
                  <a:schemeClr val="tx1"/>
                </a:solidFill>
                <a:effectLst/>
                <a:latin typeface="+mn-lt"/>
                <a:ea typeface="+mn-ea"/>
                <a:cs typeface="+mn-cs"/>
              </a:rPr>
              <a:t>Tiedi</a:t>
            </a:r>
            <a:r>
              <a:rPr lang="en-US" sz="1200" kern="1200" dirty="0" smtClean="0">
                <a:solidFill>
                  <a:schemeClr val="tx1"/>
                </a:solidFill>
                <a:effectLst/>
                <a:latin typeface="+mn-lt"/>
                <a:ea typeface="+mn-ea"/>
                <a:cs typeface="+mn-cs"/>
              </a:rPr>
              <a:t> help documentation surrounding how to document pancreas graft failure, and updating the graft status section in the pediatric and adult pancreas and kidney-pancreas OPTN Recipient Registration and Recipient Follow-Up forms. </a:t>
            </a:r>
          </a:p>
          <a:p>
            <a:endParaRPr lang="en-US" dirty="0" smtClean="0"/>
          </a:p>
          <a:p>
            <a:pPr eaLnBrk="1" hangingPunct="1">
              <a:spcBef>
                <a:spcPct val="0"/>
              </a:spcBef>
            </a:pPr>
            <a:r>
              <a:rPr lang="en-US" altLang="en-US" dirty="0" smtClean="0"/>
              <a:t>As the MPSC implements use of statistical models to assess pancreas program performance, this difference in reporting could impact whether a pancreas program is identified for outcome review. Essentially, reported pancreas graft failure cannot be compared across centers if it is not being reported according to the same standards. </a:t>
            </a:r>
          </a:p>
          <a:p>
            <a:pPr eaLnBrk="1" hangingPunct="1">
              <a:spcBef>
                <a:spcPct val="0"/>
              </a:spcBef>
            </a:pPr>
            <a:endParaRPr lang="en-US" sz="1200" kern="1200" dirty="0" smtClean="0">
              <a:solidFill>
                <a:schemeClr val="tx1"/>
              </a:solidFill>
              <a:effectLst/>
              <a:latin typeface="+mn-lt"/>
              <a:ea typeface="+mn-ea"/>
              <a:cs typeface="+mn-cs"/>
            </a:endParaRPr>
          </a:p>
          <a:p>
            <a:pPr eaLnBrk="1" hangingPunct="1">
              <a:spcBef>
                <a:spcPct val="0"/>
              </a:spcBef>
            </a:pPr>
            <a:r>
              <a:rPr lang="en-US" sz="1200" kern="1200" dirty="0" smtClean="0">
                <a:solidFill>
                  <a:schemeClr val="tx1"/>
                </a:solidFill>
                <a:effectLst/>
                <a:latin typeface="+mn-lt"/>
                <a:ea typeface="+mn-ea"/>
                <a:cs typeface="+mn-cs"/>
              </a:rPr>
              <a:t>The Pancreas Transplantation Committee (the Committee) understands the essential and urgent need to measure, and thereby manage outcomes. Although the proposed changes are a significant step forward in the effort for transplant professionals to consistently identify and document pancreas graft failure on a national basis, the Pancreas Transplantation Committee acknowledges the proposed language has room for growth. Currently, the OPTN policy requirements for reporting pancreas graft failure do not consistently coincide with all current, clinical definitions  of pancreas graft failure. Nor does OPTN policy identify all potential scenarios for when pancreas graft failure may occur.  As such, the Committee decided to respond to the imminent need with this proposal and believes this proposal is a significant first step in achieving consistent identification and documentation of pancreas graft failure throughout the U.S. In turn, creating a foundation for which transplant programs may be monitored.</a:t>
            </a:r>
          </a:p>
          <a:p>
            <a:pPr eaLnBrk="1" hangingPunct="1">
              <a:spcBef>
                <a:spcPct val="0"/>
              </a:spcBef>
            </a:pPr>
            <a:endParaRPr lang="en-US" altLang="en-US" dirty="0" smtClean="0"/>
          </a:p>
          <a:p>
            <a:pPr eaLnBrk="1" hangingPunct="1">
              <a:spcBef>
                <a:spcPct val="0"/>
              </a:spcBef>
            </a:pPr>
            <a:endParaRPr lang="en-US" alt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77662F95-4CEA-48FB-AFAD-113AC60C5180}" type="slidenum">
              <a:rPr lang="en-US" altLang="en-US" smtClean="0"/>
              <a:pPr/>
              <a:t>3</a:t>
            </a:fld>
            <a:endParaRPr lang="en-US" altLang="en-US" smtClean="0"/>
          </a:p>
        </p:txBody>
      </p:sp>
    </p:spTree>
    <p:extLst>
      <p:ext uri="{BB962C8B-B14F-4D97-AF65-F5344CB8AC3E}">
        <p14:creationId xmlns:p14="http://schemas.microsoft.com/office/powerpoint/2010/main" val="4160947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0A1690-FA2A-4284-96AC-E52EBF179E98}" type="slidenum">
              <a:rPr lang="en-US" smtClean="0"/>
              <a:t>4</a:t>
            </a:fld>
            <a:endParaRPr lang="en-US"/>
          </a:p>
        </p:txBody>
      </p:sp>
    </p:spTree>
    <p:extLst>
      <p:ext uri="{BB962C8B-B14F-4D97-AF65-F5344CB8AC3E}">
        <p14:creationId xmlns:p14="http://schemas.microsoft.com/office/powerpoint/2010/main" val="2396340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Currently,</a:t>
            </a:r>
            <a:r>
              <a:rPr lang="en-US" altLang="en-US" baseline="0" dirty="0" smtClean="0"/>
              <a:t> </a:t>
            </a:r>
            <a:r>
              <a:rPr lang="en-US" dirty="0" smtClean="0"/>
              <a:t>adult pancreas and kidney-pancreas OPTN Recipient Registration and Recipient Follow-Up forms, have</a:t>
            </a:r>
            <a:r>
              <a:rPr lang="en-US" baseline="0" dirty="0" smtClean="0"/>
              <a:t> three categories for graft status: functioning, partial function, and failed. </a:t>
            </a:r>
            <a:endParaRPr lang="en-US" dirty="0" smtClean="0"/>
          </a:p>
          <a:p>
            <a:pPr marL="0" indent="0" eaLnBrk="1" fontAlgn="auto" hangingPunct="1">
              <a:spcBef>
                <a:spcPts val="0"/>
              </a:spcBef>
              <a:spcAft>
                <a:spcPts val="0"/>
              </a:spcAft>
              <a:buFontTx/>
              <a:buNone/>
              <a:defRPr/>
            </a:pPr>
            <a:endParaRPr lang="en-US" altLang="en-US" dirty="0" smtClean="0"/>
          </a:p>
          <a:p>
            <a:pPr marL="0" indent="0" eaLnBrk="1" fontAlgn="auto" hangingPunct="1">
              <a:spcBef>
                <a:spcPts val="0"/>
              </a:spcBef>
              <a:spcAft>
                <a:spcPts val="0"/>
              </a:spcAft>
              <a:buFontTx/>
              <a:buNone/>
              <a:defRPr/>
            </a:pPr>
            <a:r>
              <a:rPr lang="en-US" altLang="en-US" dirty="0" smtClean="0"/>
              <a:t>This slide shows the current </a:t>
            </a:r>
            <a:r>
              <a:rPr lang="en-US" altLang="en-US" dirty="0" err="1" smtClean="0"/>
              <a:t>Tiedi</a:t>
            </a:r>
            <a:r>
              <a:rPr lang="en-US" altLang="en-US" dirty="0" smtClean="0"/>
              <a:t> help documentation that</a:t>
            </a:r>
            <a:r>
              <a:rPr lang="en-US" altLang="en-US" baseline="0" dirty="0" smtClean="0"/>
              <a:t> explains when the user should select “functioning”, “partial function”, or “failed” on the </a:t>
            </a:r>
            <a:r>
              <a:rPr lang="en-US" dirty="0" smtClean="0"/>
              <a:t>adult pancreas and kidney-pancreas OPTN Recipient Registration and Recipient Follow-Up forms. </a:t>
            </a:r>
          </a:p>
          <a:p>
            <a:pPr marL="0" indent="0" eaLnBrk="1" fontAlgn="auto" hangingPunct="1">
              <a:spcBef>
                <a:spcPts val="0"/>
              </a:spcBef>
              <a:spcAft>
                <a:spcPts val="0"/>
              </a:spcAft>
              <a:buFontTx/>
              <a:buNone/>
              <a:defRPr/>
            </a:pPr>
            <a:endParaRPr lang="en-US" dirty="0" smtClean="0"/>
          </a:p>
          <a:p>
            <a:r>
              <a:rPr lang="en-US" sz="1200" kern="1200" dirty="0" smtClean="0">
                <a:solidFill>
                  <a:schemeClr val="tx1"/>
                </a:solidFill>
                <a:effectLst/>
                <a:latin typeface="+mn-lt"/>
                <a:ea typeface="+mn-ea"/>
                <a:cs typeface="+mn-cs"/>
              </a:rPr>
              <a:t>While reviewing the </a:t>
            </a:r>
            <a:r>
              <a:rPr lang="en-US" sz="1200" kern="1200" dirty="0" err="1" smtClean="0">
                <a:solidFill>
                  <a:schemeClr val="tx1"/>
                </a:solidFill>
                <a:effectLst/>
                <a:latin typeface="+mn-lt"/>
                <a:ea typeface="+mn-ea"/>
                <a:cs typeface="+mn-cs"/>
              </a:rPr>
              <a:t>Tiedi</a:t>
            </a:r>
            <a:r>
              <a:rPr lang="en-US" sz="1200" kern="1200" dirty="0" smtClean="0">
                <a:solidFill>
                  <a:schemeClr val="tx1"/>
                </a:solidFill>
                <a:effectLst/>
                <a:latin typeface="+mn-lt"/>
                <a:ea typeface="+mn-ea"/>
                <a:cs typeface="+mn-cs"/>
              </a:rPr>
              <a:t> help documentation, the Committee noted several deficiencies. These deficiencies of the pertinent section of the </a:t>
            </a:r>
            <a:r>
              <a:rPr lang="en-US" sz="1200" kern="1200" dirty="0" err="1" smtClean="0">
                <a:solidFill>
                  <a:schemeClr val="tx1"/>
                </a:solidFill>
                <a:effectLst/>
                <a:latin typeface="+mn-lt"/>
                <a:ea typeface="+mn-ea"/>
                <a:cs typeface="+mn-cs"/>
              </a:rPr>
              <a:t>Tiedi</a:t>
            </a:r>
            <a:r>
              <a:rPr lang="en-US" sz="1200" kern="1200" dirty="0" smtClean="0">
                <a:solidFill>
                  <a:schemeClr val="tx1"/>
                </a:solidFill>
                <a:effectLst/>
                <a:latin typeface="+mn-lt"/>
                <a:ea typeface="+mn-ea"/>
                <a:cs typeface="+mn-cs"/>
              </a:rPr>
              <a:t> guidance are that the help documentation:</a:t>
            </a:r>
          </a:p>
          <a:p>
            <a:r>
              <a:rPr lang="en-US"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Conflicts with the definition of graft failure in </a:t>
            </a:r>
            <a:r>
              <a:rPr lang="en-US" sz="1200" kern="1200" dirty="0" err="1" smtClean="0">
                <a:solidFill>
                  <a:schemeClr val="tx1"/>
                </a:solidFill>
                <a:effectLst/>
                <a:latin typeface="+mn-lt"/>
                <a:ea typeface="+mn-ea"/>
                <a:cs typeface="+mn-cs"/>
              </a:rPr>
              <a:t>policyIs</a:t>
            </a:r>
            <a:r>
              <a:rPr lang="en-US" sz="1200" kern="1200" dirty="0" smtClean="0">
                <a:solidFill>
                  <a:schemeClr val="tx1"/>
                </a:solidFill>
                <a:effectLst/>
                <a:latin typeface="+mn-lt"/>
                <a:ea typeface="+mn-ea"/>
                <a:cs typeface="+mn-cs"/>
              </a:rPr>
              <a:t> not in the forefront of transplant professionals’ minds since it is not located in policy</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Is unclear regarding amount or duration of insulin use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Does not specify a c-peptide threshold nor does it address Type 1 vs. Type 2 diabetics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Does not address the scenario where a patient taking oral medications only to support their glucose control is declared a failure, but is very uncommon that this scenario would be deemed a failure by the transplant center.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Further, since few centers utilize the “Partial Function” category on the OPTN pancreas forms, this suggests that the “Partial Function” category is either underutilized or unnecessary.</a:t>
            </a:r>
          </a:p>
          <a:p>
            <a:pPr marL="0" indent="0" eaLnBrk="1" fontAlgn="auto" hangingPunct="1">
              <a:spcBef>
                <a:spcPts val="0"/>
              </a:spcBef>
              <a:spcAft>
                <a:spcPts val="0"/>
              </a:spcAft>
              <a:buFontTx/>
              <a:buNone/>
              <a:defRPr/>
            </a:pP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62E5F134-B96B-4817-B4AB-ABDD6035C55B}" type="slidenum">
              <a:rPr lang="en-US" smtClean="0"/>
              <a:t>5</a:t>
            </a:fld>
            <a:endParaRPr lang="en-US"/>
          </a:p>
        </p:txBody>
      </p:sp>
    </p:spTree>
    <p:extLst>
      <p:ext uri="{BB962C8B-B14F-4D97-AF65-F5344CB8AC3E}">
        <p14:creationId xmlns:p14="http://schemas.microsoft.com/office/powerpoint/2010/main" val="2822732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proposed changes define pancreas graft failure when any of the following occurs:</a:t>
            </a:r>
          </a:p>
          <a:p>
            <a:pPr eaLnBrk="1" hangingPunct="1">
              <a:spcBef>
                <a:spcPct val="0"/>
              </a:spcBef>
            </a:pPr>
            <a:endParaRPr lang="en-US" altLang="en-US" dirty="0" smtClean="0"/>
          </a:p>
          <a:p>
            <a:r>
              <a:rPr lang="en-US" altLang="en-US" dirty="0" smtClean="0"/>
              <a:t>A recipient’s transplanted pancreas is removed</a:t>
            </a:r>
          </a:p>
          <a:p>
            <a:r>
              <a:rPr lang="en-US" altLang="en-US" dirty="0" smtClean="0"/>
              <a:t>A recipient re-registers for a pancreas</a:t>
            </a:r>
          </a:p>
          <a:p>
            <a:r>
              <a:rPr lang="en-US" altLang="en-US" dirty="0" smtClean="0"/>
              <a:t>A recipient registers for an islet transplant after receiving a pancreas transplant</a:t>
            </a:r>
          </a:p>
          <a:p>
            <a:r>
              <a:rPr lang="en-US" altLang="en-US" dirty="0" smtClean="0"/>
              <a:t>A recipient’s insulin use is greater than or equal to 0.5 units/kg/day for a consecutive 90 days</a:t>
            </a:r>
          </a:p>
          <a:p>
            <a:r>
              <a:rPr lang="en-US" altLang="en-US" dirty="0" smtClean="0"/>
              <a:t>A recipient dies</a:t>
            </a:r>
          </a:p>
          <a:p>
            <a:pPr eaLnBrk="1" hangingPunct="1">
              <a:spcBef>
                <a:spcPct val="0"/>
              </a:spcBef>
            </a:pPr>
            <a:endParaRPr lang="en-US" altLang="en-US" dirty="0" smtClean="0"/>
          </a:p>
          <a:p>
            <a:pPr eaLnBrk="1" fontAlgn="auto" hangingPunct="1">
              <a:spcBef>
                <a:spcPts val="0"/>
              </a:spcBef>
              <a:spcAft>
                <a:spcPts val="0"/>
              </a:spcAft>
              <a:defRPr/>
            </a:pPr>
            <a:r>
              <a:rPr lang="en-US" dirty="0" smtClean="0"/>
              <a:t>In addition to policy changes,</a:t>
            </a:r>
            <a:r>
              <a:rPr lang="en-US" baseline="0" dirty="0" smtClean="0"/>
              <a:t> </a:t>
            </a:r>
            <a:r>
              <a:rPr lang="en-US" dirty="0" err="1" smtClean="0"/>
              <a:t>Tiedi</a:t>
            </a:r>
            <a:r>
              <a:rPr lang="en-US" dirty="0" smtClean="0"/>
              <a:t> help documentation regarding</a:t>
            </a:r>
            <a:r>
              <a:rPr lang="en-US" baseline="0" dirty="0" smtClean="0"/>
              <a:t> </a:t>
            </a:r>
            <a:r>
              <a:rPr lang="en-US" dirty="0" smtClean="0"/>
              <a:t>how to document pancreas graft failure will be modified. There will also be several updates to the </a:t>
            </a:r>
            <a:r>
              <a:rPr lang="en-US" dirty="0" err="1" smtClean="0"/>
              <a:t>Tiedi</a:t>
            </a:r>
            <a:r>
              <a:rPr lang="en-US" dirty="0" smtClean="0"/>
              <a:t> forms including:</a:t>
            </a:r>
          </a:p>
          <a:p>
            <a:pPr eaLnBrk="1" fontAlgn="auto" hangingPunct="1">
              <a:spcBef>
                <a:spcPts val="0"/>
              </a:spcBef>
              <a:spcAft>
                <a:spcPts val="0"/>
              </a:spcAft>
              <a:defRPr/>
            </a:pPr>
            <a:endParaRPr lang="en-US" dirty="0" smtClean="0"/>
          </a:p>
          <a:p>
            <a:pPr marL="228600" indent="-228600" eaLnBrk="1" fontAlgn="auto" hangingPunct="1">
              <a:spcBef>
                <a:spcPts val="0"/>
              </a:spcBef>
              <a:spcAft>
                <a:spcPts val="0"/>
              </a:spcAft>
              <a:buFontTx/>
              <a:buAutoNum type="arabicPeriod"/>
              <a:defRPr/>
            </a:pPr>
            <a:r>
              <a:rPr lang="en-US" dirty="0" smtClean="0"/>
              <a:t>Removing the “Partial Function” option on the adult pancreas and kidney-pancreas OPTN Recipient Registration and Recipient Follow-Up forms</a:t>
            </a:r>
          </a:p>
          <a:p>
            <a:pPr marL="228600" indent="-228600" eaLnBrk="1" fontAlgn="auto" hangingPunct="1">
              <a:spcBef>
                <a:spcPts val="0"/>
              </a:spcBef>
              <a:spcAft>
                <a:spcPts val="0"/>
              </a:spcAft>
              <a:buFontTx/>
              <a:buAutoNum type="arabicPeriod"/>
              <a:defRPr/>
            </a:pPr>
            <a:r>
              <a:rPr lang="en-US" dirty="0" smtClean="0"/>
              <a:t>Clarifying the instructional language</a:t>
            </a:r>
            <a:r>
              <a:rPr lang="en-US" baseline="0" dirty="0" smtClean="0"/>
              <a:t> regarding how to fill out the forms</a:t>
            </a:r>
          </a:p>
          <a:p>
            <a:pPr marL="228600" indent="-228600" eaLnBrk="1" fontAlgn="auto" hangingPunct="1">
              <a:spcBef>
                <a:spcPts val="0"/>
              </a:spcBef>
              <a:spcAft>
                <a:spcPts val="0"/>
              </a:spcAft>
              <a:buFontTx/>
              <a:buAutoNum type="arabicPeriod"/>
              <a:defRPr/>
            </a:pPr>
            <a:r>
              <a:rPr lang="en-US" dirty="0" smtClean="0"/>
              <a:t>Adding the following fields to the pancreas</a:t>
            </a:r>
            <a:r>
              <a:rPr lang="en-US" baseline="0" dirty="0" smtClean="0"/>
              <a:t> and kidney-pancreas forms:</a:t>
            </a:r>
            <a:endParaRPr lang="en-US" dirty="0" smtClean="0"/>
          </a:p>
          <a:p>
            <a:pPr marL="628650" lvl="1" indent="-171450" eaLnBrk="1" fontAlgn="auto" hangingPunct="1">
              <a:spcBef>
                <a:spcPts val="0"/>
              </a:spcBef>
              <a:spcAft>
                <a:spcPts val="0"/>
              </a:spcAft>
              <a:buFontTx/>
              <a:buChar char="-"/>
              <a:defRPr/>
            </a:pPr>
            <a:r>
              <a:rPr lang="en-US" dirty="0" smtClean="0"/>
              <a:t>Fasting C-peptide serum level (ng/ml)</a:t>
            </a:r>
          </a:p>
          <a:p>
            <a:pPr marL="628650" lvl="1" indent="-171450" eaLnBrk="1" fontAlgn="auto" hangingPunct="1">
              <a:spcBef>
                <a:spcPts val="0"/>
              </a:spcBef>
              <a:spcAft>
                <a:spcPts val="0"/>
              </a:spcAft>
              <a:buFontTx/>
              <a:buChar char="-"/>
              <a:defRPr/>
            </a:pPr>
            <a:r>
              <a:rPr lang="en-US" dirty="0" smtClean="0"/>
              <a:t>HbA1c (%)</a:t>
            </a:r>
          </a:p>
          <a:p>
            <a:pPr marL="628650" lvl="1" indent="-171450" eaLnBrk="1" fontAlgn="auto" hangingPunct="1">
              <a:spcBef>
                <a:spcPts val="0"/>
              </a:spcBef>
              <a:spcAft>
                <a:spcPts val="0"/>
              </a:spcAft>
              <a:buFontTx/>
              <a:buChar char="-"/>
              <a:defRPr/>
            </a:pPr>
            <a:r>
              <a:rPr lang="en-US" dirty="0" smtClean="0"/>
              <a:t>Insulin use – amount per kg/day and duration of use</a:t>
            </a:r>
          </a:p>
          <a:p>
            <a:pPr eaLnBrk="1" hangingPunct="1">
              <a:spcBef>
                <a:spcPct val="0"/>
              </a:spcBef>
            </a:pPr>
            <a:endParaRPr lang="en-US" altLang="en-US" dirty="0" smtClean="0"/>
          </a:p>
          <a:p>
            <a:pPr eaLnBrk="1" hangingPunct="1">
              <a:spcBef>
                <a:spcPct val="0"/>
              </a:spcBef>
            </a:pPr>
            <a:endParaRPr lang="en-US"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5A34EB0A-82C7-4330-9F69-598A54BDC5B5}" type="slidenum">
              <a:rPr lang="en-US" altLang="en-US" smtClean="0"/>
              <a:pPr/>
              <a:t>6</a:t>
            </a:fld>
            <a:endParaRPr lang="en-US" altLang="en-US" smtClean="0"/>
          </a:p>
        </p:txBody>
      </p:sp>
    </p:spTree>
    <p:extLst>
      <p:ext uri="{BB962C8B-B14F-4D97-AF65-F5344CB8AC3E}">
        <p14:creationId xmlns:p14="http://schemas.microsoft.com/office/powerpoint/2010/main" val="3811971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Overall, the committee has received support for the proposal,</a:t>
            </a:r>
            <a:r>
              <a:rPr lang="en-US" baseline="0" dirty="0" smtClean="0"/>
              <a:t> but there has been some negative feedback. Most of the feedback has been questions surrounding the insulin threshold (“a</a:t>
            </a:r>
            <a:r>
              <a:rPr lang="en-US" altLang="en-US" dirty="0" smtClean="0"/>
              <a:t> recipient’s insulin use is greater than or equal to 0.5 units/kg/day for a consecutive 90 days”). Specifically, the community</a:t>
            </a:r>
            <a:r>
              <a:rPr lang="en-US" altLang="en-US" baseline="0" dirty="0" smtClean="0"/>
              <a:t> has inquired how the committee came up with the insulin amount, which number to use for reporting insulin amount (prescribed or actual), and when would the graft failure date be? </a:t>
            </a:r>
            <a:endParaRPr lang="en-US" altLang="en-US" dirty="0" smtClean="0"/>
          </a:p>
          <a:p>
            <a:endParaRPr lang="en-US" dirty="0" smtClean="0"/>
          </a:p>
          <a:p>
            <a:r>
              <a:rPr lang="en-US" dirty="0" smtClean="0"/>
              <a:t>Here are</a:t>
            </a:r>
            <a:r>
              <a:rPr lang="en-US" baseline="0" dirty="0" smtClean="0"/>
              <a:t> some of the questions that the Committee received: </a:t>
            </a:r>
          </a:p>
          <a:p>
            <a:endParaRPr lang="en-US" dirty="0" smtClean="0"/>
          </a:p>
          <a:p>
            <a:r>
              <a:rPr lang="en-US" u="sng" dirty="0" smtClean="0"/>
              <a:t>How did the committee come up with the insulin amount?</a:t>
            </a:r>
            <a:endParaRPr lang="en-US" u="none" dirty="0" smtClean="0"/>
          </a:p>
          <a:p>
            <a:r>
              <a:rPr lang="en-US" sz="1200" b="0" i="0" u="none" strike="noStrike" kern="1200" baseline="0" dirty="0" smtClean="0">
                <a:solidFill>
                  <a:schemeClr val="tx1"/>
                </a:solidFill>
                <a:latin typeface="+mn-lt"/>
                <a:ea typeface="+mn-ea"/>
                <a:cs typeface="+mn-cs"/>
              </a:rPr>
              <a:t>Committee members and interested parties debated over the amount of insulin that indicates pancreas graft failure. In the end, all parties agreed that 0.5 units/kg/day, over a consecutive, three-month time period indicates the graft failed. Committee members came up with this amount through negotiation where one member suggested an amount that is more than 0.5 and another suggested an amount that is less than 0.5, so the 0.5 is the negotiated compromise. The insulin prong is a conservative measure that the medical expertise agreed on as being an indicator that the graft has failed. </a:t>
            </a:r>
            <a:endParaRPr lang="en-US" u="none" dirty="0" smtClean="0"/>
          </a:p>
          <a:p>
            <a:endParaRPr lang="en-US" u="none" dirty="0" smtClean="0"/>
          </a:p>
          <a:p>
            <a:r>
              <a:rPr lang="en-US" u="none" dirty="0" smtClean="0"/>
              <a:t>Keep in mind that the insulin prong</a:t>
            </a:r>
            <a:r>
              <a:rPr lang="en-US" u="none" baseline="0" dirty="0" smtClean="0"/>
              <a:t> addresses the situation where a pancreas gradually fails over time. </a:t>
            </a:r>
            <a:endParaRPr lang="en-US" u="none" dirty="0" smtClean="0"/>
          </a:p>
          <a:p>
            <a:endParaRPr lang="en-US" dirty="0" smtClean="0"/>
          </a:p>
          <a:p>
            <a:r>
              <a:rPr lang="en-US" u="sng" dirty="0" smtClean="0"/>
              <a:t>What is the number to use for insulin amount? Prescribed dose or actual patient use?</a:t>
            </a:r>
          </a:p>
          <a:p>
            <a:r>
              <a:rPr lang="en-US" dirty="0" smtClean="0">
                <a:latin typeface="Arial" panose="020B0604020202020204" pitchFamily="34" charset="0"/>
                <a:cs typeface="Arial" panose="020B0604020202020204" pitchFamily="34" charset="0"/>
              </a:rPr>
              <a:t>The</a:t>
            </a:r>
            <a:r>
              <a:rPr lang="en-US" baseline="0" dirty="0" smtClean="0">
                <a:latin typeface="Arial" panose="020B0604020202020204" pitchFamily="34" charset="0"/>
                <a:cs typeface="Arial" panose="020B0604020202020204" pitchFamily="34" charset="0"/>
              </a:rPr>
              <a:t> amount of insulin the patient is prescribed, because only the prescribed data is available. </a:t>
            </a:r>
            <a:endParaRPr lang="en-US" u="none" dirty="0" smtClean="0"/>
          </a:p>
          <a:p>
            <a:endParaRPr lang="en-US" u="none" dirty="0" smtClean="0"/>
          </a:p>
          <a:p>
            <a:r>
              <a:rPr lang="en-US" u="sng" dirty="0" smtClean="0"/>
              <a:t>When is the graft failure date for the insulin prong? </a:t>
            </a:r>
          </a:p>
          <a:p>
            <a:r>
              <a:rPr lang="en-US" b="0" dirty="0" smtClean="0"/>
              <a:t>The end of the 90 days. </a:t>
            </a:r>
            <a:r>
              <a:rPr lang="en-US" sz="1200" kern="1200" dirty="0" smtClean="0">
                <a:solidFill>
                  <a:schemeClr val="tx1"/>
                </a:solidFill>
                <a:effectLst/>
                <a:latin typeface="+mn-lt"/>
                <a:ea typeface="+mn-ea"/>
                <a:cs typeface="+mn-cs"/>
              </a:rPr>
              <a:t>The way the proposed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language reads, the failure occurs when the recipient has undergone one of the listed events, as such, the </a:t>
            </a:r>
            <a:r>
              <a:rPr lang="en-US" sz="1200" b="0" i="1" kern="1200" dirty="0" smtClean="0">
                <a:solidFill>
                  <a:schemeClr val="tx1"/>
                </a:solidFill>
                <a:effectLst/>
                <a:latin typeface="+mn-lt"/>
                <a:ea typeface="+mn-ea"/>
                <a:cs typeface="+mn-cs"/>
              </a:rPr>
              <a:t>failure date is at the end of the three month time period </a:t>
            </a:r>
            <a:r>
              <a:rPr lang="en-US" sz="1200" kern="1200" dirty="0" smtClean="0">
                <a:solidFill>
                  <a:schemeClr val="tx1"/>
                </a:solidFill>
                <a:effectLst/>
                <a:latin typeface="+mn-lt"/>
                <a:ea typeface="+mn-ea"/>
                <a:cs typeface="+mn-cs"/>
              </a:rPr>
              <a:t>because at the beginning of the three month time period the recipient has not undergone the event. </a:t>
            </a:r>
            <a:endParaRPr lang="en-US" b="0" dirty="0" smtClean="0"/>
          </a:p>
          <a:p>
            <a:endParaRPr lang="en-US" u="none" dirty="0" smtClean="0"/>
          </a:p>
          <a:p>
            <a:endParaRPr lang="en-US" dirty="0"/>
          </a:p>
        </p:txBody>
      </p:sp>
      <p:sp>
        <p:nvSpPr>
          <p:cNvPr id="4" name="Slide Number Placeholder 3"/>
          <p:cNvSpPr>
            <a:spLocks noGrp="1"/>
          </p:cNvSpPr>
          <p:nvPr>
            <p:ph type="sldNum" sz="quarter" idx="10"/>
          </p:nvPr>
        </p:nvSpPr>
        <p:spPr/>
        <p:txBody>
          <a:bodyPr/>
          <a:lstStyle/>
          <a:p>
            <a:fld id="{DD0A1690-FA2A-4284-96AC-E52EBF179E98}" type="slidenum">
              <a:rPr lang="en-US" smtClean="0"/>
              <a:t>7</a:t>
            </a:fld>
            <a:endParaRPr lang="en-US"/>
          </a:p>
        </p:txBody>
      </p:sp>
    </p:spTree>
    <p:extLst>
      <p:ext uri="{BB962C8B-B14F-4D97-AF65-F5344CB8AC3E}">
        <p14:creationId xmlns:p14="http://schemas.microsoft.com/office/powerpoint/2010/main" val="462381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As part of this effort, we are also soliciting feedback on the current general definition of graft failure used to assess outcomes. In addition to your feedback, we are asking the organ specific committees to provide their feedback as well. </a:t>
            </a:r>
          </a:p>
          <a:p>
            <a:pPr eaLnBrk="1" hangingPunct="1">
              <a:spcBef>
                <a:spcPct val="0"/>
              </a:spcBef>
            </a:pPr>
            <a:endParaRPr lang="en-US" altLang="en-US" dirty="0" smtClean="0"/>
          </a:p>
          <a:p>
            <a:pPr eaLnBrk="1" hangingPunct="1">
              <a:spcBef>
                <a:spcPct val="0"/>
              </a:spcBef>
            </a:pPr>
            <a:r>
              <a:rPr lang="en-US" altLang="en-US" dirty="0" smtClean="0"/>
              <a:t>Currently, the general definition of “Graft Failure”, in Policy 1.2 Definitions, has room for improvement. </a:t>
            </a:r>
          </a:p>
          <a:p>
            <a:pPr eaLnBrk="1" hangingPunct="1">
              <a:spcBef>
                <a:spcPct val="0"/>
              </a:spcBef>
            </a:pPr>
            <a:endParaRPr lang="en-US" altLang="en-US" dirty="0" smtClean="0"/>
          </a:p>
          <a:p>
            <a:pPr eaLnBrk="1" hangingPunct="1">
              <a:spcBef>
                <a:spcPct val="0"/>
              </a:spcBef>
            </a:pPr>
            <a:r>
              <a:rPr lang="en-US" altLang="en-US" dirty="0" smtClean="0"/>
              <a:t>The definition of “Graft Failure” currently in policy states that graft failure “occurs when an organ is removed, a recipient dies, or a recipient is placed on a chronic allograft support system”. </a:t>
            </a:r>
          </a:p>
          <a:p>
            <a:pPr eaLnBrk="1" hangingPunct="1">
              <a:spcBef>
                <a:spcPct val="0"/>
              </a:spcBef>
            </a:pPr>
            <a:endParaRPr lang="en-US" altLang="en-US" dirty="0" smtClean="0"/>
          </a:p>
          <a:p>
            <a:pPr eaLnBrk="1" hangingPunct="1">
              <a:spcBef>
                <a:spcPct val="0"/>
              </a:spcBef>
            </a:pPr>
            <a:r>
              <a:rPr lang="en-US" altLang="en-US" dirty="0" smtClean="0"/>
              <a:t>Should there be one general definition for graft failure that applies across all organ types? </a:t>
            </a:r>
          </a:p>
          <a:p>
            <a:pPr eaLnBrk="1" hangingPunct="1">
              <a:spcBef>
                <a:spcPct val="0"/>
              </a:spcBef>
            </a:pPr>
            <a:endParaRPr lang="en-US" altLang="en-US" dirty="0" smtClean="0"/>
          </a:p>
          <a:p>
            <a:pPr eaLnBrk="1" hangingPunct="1">
              <a:spcBef>
                <a:spcPct val="0"/>
              </a:spcBef>
            </a:pPr>
            <a:r>
              <a:rPr lang="en-US" altLang="en-US" dirty="0" smtClean="0"/>
              <a:t>Alternatively, should there be organ specific definitions of graft failure?</a:t>
            </a:r>
          </a:p>
          <a:p>
            <a:pPr eaLnBrk="1" hangingPunct="1">
              <a:spcBef>
                <a:spcPct val="0"/>
              </a:spcBef>
            </a:pPr>
            <a:endParaRPr lang="en-US" altLang="en-US" dirty="0" smtClean="0"/>
          </a:p>
          <a:p>
            <a:pPr eaLnBrk="1" hangingPunct="1">
              <a:spcBef>
                <a:spcPct val="0"/>
              </a:spcBef>
            </a:pPr>
            <a:r>
              <a:rPr lang="en-US" altLang="en-US" dirty="0" smtClean="0"/>
              <a:t>Once we have this feedback, Pancreas Committee support staff will report the feedback to OPTN/UNOS</a:t>
            </a:r>
            <a:r>
              <a:rPr lang="en-US" altLang="en-US" baseline="0" dirty="0" smtClean="0"/>
              <a:t> leadership and they will</a:t>
            </a:r>
            <a:r>
              <a:rPr lang="en-US" altLang="en-US" dirty="0" smtClean="0"/>
              <a:t> be</a:t>
            </a:r>
            <a:r>
              <a:rPr lang="en-US" altLang="en-US" baseline="0" dirty="0" smtClean="0"/>
              <a:t> able to </a:t>
            </a:r>
            <a:r>
              <a:rPr lang="en-US" altLang="en-US" dirty="0" smtClean="0"/>
              <a:t>determine how to proceed (whether each organ specific committee will take up the issue separately or a committee with cross organ representation (like POC) might take up the issue).</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1C74B10-D0BB-46A1-8A25-EE4D289E36C0}" type="slidenum">
              <a:rPr lang="en-US" altLang="en-US" smtClean="0"/>
              <a:pPr/>
              <a:t>8</a:t>
            </a:fld>
            <a:endParaRPr lang="en-US" altLang="en-US" smtClean="0"/>
          </a:p>
        </p:txBody>
      </p:sp>
    </p:spTree>
    <p:extLst>
      <p:ext uri="{BB962C8B-B14F-4D97-AF65-F5344CB8AC3E}">
        <p14:creationId xmlns:p14="http://schemas.microsoft.com/office/powerpoint/2010/main" val="1783670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A83B56-3694-4393-919B-CFBF1FCB0A1D}" type="slidenum">
              <a:rPr lang="en-US" smtClean="0"/>
              <a:t>9</a:t>
            </a:fld>
            <a:endParaRPr lang="en-US"/>
          </a:p>
        </p:txBody>
      </p:sp>
    </p:spTree>
    <p:extLst>
      <p:ext uri="{BB962C8B-B14F-4D97-AF65-F5344CB8AC3E}">
        <p14:creationId xmlns:p14="http://schemas.microsoft.com/office/powerpoint/2010/main" val="3165998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721629"/>
            <a:ext cx="8307387" cy="1619250"/>
          </a:xfrm>
        </p:spPr>
        <p:txBody>
          <a:bodyPr/>
          <a:lstStyle>
            <a:lvl1pPr algn="ctr">
              <a:defRPr sz="4400">
                <a:latin typeface="Arial" pitchFamily="34" charset="0"/>
                <a:cs typeface="Arial" pitchFamily="34" charset="0"/>
              </a:defRPr>
            </a:lvl1pPr>
          </a:lstStyle>
          <a:p>
            <a:r>
              <a:rPr lang="en-US" dirty="0" smtClean="0"/>
              <a:t>Click to edit Master title style</a:t>
            </a:r>
            <a:endParaRPr dirty="0"/>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9034" y="156310"/>
            <a:ext cx="8741103"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289034" y="1348827"/>
            <a:ext cx="8548414"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pic>
        <p:nvPicPr>
          <p:cNvPr id="4" name="Picture 3" descr="OPTN_trans.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89034" y="6274514"/>
            <a:ext cx="1425901" cy="415532"/>
          </a:xfrm>
          <a:prstGeom prst="rect">
            <a:avLst/>
          </a:prstGeom>
        </p:spPr>
      </p:pic>
      <p:pic>
        <p:nvPicPr>
          <p:cNvPr id="5" name="Picture 4" descr="UNOS_logo_large.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420785" y="6198525"/>
            <a:ext cx="1496118" cy="583486"/>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txStyles>
    <p:titleStyle>
      <a:lvl1pPr algn="l" defTabSz="914400" rtl="0" eaLnBrk="1" latinLnBrk="0" hangingPunct="1">
        <a:spcBef>
          <a:spcPct val="0"/>
        </a:spcBef>
        <a:buNone/>
        <a:defRPr sz="4000" b="1" i="0" kern="1200">
          <a:solidFill>
            <a:srgbClr val="001B37"/>
          </a:solidFill>
          <a:latin typeface="Arial" pitchFamily="34" charset="0"/>
          <a:ea typeface="+mj-ea"/>
          <a:cs typeface="Arial" pitchFamily="34" charset="0"/>
        </a:defRPr>
      </a:lvl1pPr>
    </p:titleStyle>
    <p:bodyStyle>
      <a:lvl1pPr marL="228600" indent="-228600" algn="l" defTabSz="914400" rtl="0" eaLnBrk="1" latinLnBrk="0" hangingPunct="1">
        <a:spcBef>
          <a:spcPts val="2000"/>
        </a:spcBef>
        <a:buClr>
          <a:srgbClr val="002045"/>
        </a:buClr>
        <a:buSzPct val="70000"/>
        <a:buFont typeface="Wingdings" charset="2"/>
        <a:buChar char="§"/>
        <a:defRPr sz="2800" b="0" i="0" kern="1200">
          <a:solidFill>
            <a:srgbClr val="002045"/>
          </a:solidFill>
          <a:latin typeface="Arial" pitchFamily="34" charset="0"/>
          <a:ea typeface="+mn-ea"/>
          <a:cs typeface="Arial" pitchFamily="34" charset="0"/>
        </a:defRPr>
      </a:lvl1pPr>
      <a:lvl2pPr marL="4572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pitchFamily="34" charset="0"/>
          <a:ea typeface="+mn-ea"/>
          <a:cs typeface="Arial" pitchFamily="34" charset="0"/>
        </a:defRPr>
      </a:lvl2pPr>
      <a:lvl3pPr marL="6858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pitchFamily="34" charset="0"/>
          <a:ea typeface="+mn-ea"/>
          <a:cs typeface="Arial" pitchFamily="34" charset="0"/>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pitchFamily="34" charset="0"/>
          <a:ea typeface="+mn-ea"/>
          <a:cs typeface="Arial" pitchFamily="34" charset="0"/>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jfridell@iupui.ed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Kristina.Tyler@uno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Pancreas Transplantation Committee Update: </a:t>
            </a:r>
            <a:br>
              <a:rPr lang="en-US" sz="4000" dirty="0" smtClean="0"/>
            </a:br>
            <a:r>
              <a:rPr lang="en-US" sz="4000" dirty="0" smtClean="0"/>
              <a:t>Definition of Pancreas Graft Failure</a:t>
            </a:r>
            <a:endParaRPr lang="en-US" sz="4000" dirty="0"/>
          </a:p>
        </p:txBody>
      </p:sp>
      <p:sp>
        <p:nvSpPr>
          <p:cNvPr id="3" name="Subtitle 2"/>
          <p:cNvSpPr>
            <a:spLocks noGrp="1"/>
          </p:cNvSpPr>
          <p:nvPr>
            <p:ph type="subTitle" idx="1"/>
          </p:nvPr>
        </p:nvSpPr>
        <p:spPr>
          <a:xfrm>
            <a:off x="417512" y="3974726"/>
            <a:ext cx="8307387" cy="753036"/>
          </a:xfrm>
        </p:spPr>
        <p:txBody>
          <a:bodyPr>
            <a:normAutofit/>
          </a:bodyPr>
          <a:lstStyle/>
          <a:p>
            <a:r>
              <a:rPr lang="en-US" sz="3200" dirty="0" smtClean="0">
                <a:solidFill>
                  <a:schemeClr val="tx1">
                    <a:lumMod val="75000"/>
                    <a:lumOff val="25000"/>
                  </a:schemeClr>
                </a:solidFill>
              </a:rPr>
              <a:t>Jonathan </a:t>
            </a:r>
            <a:r>
              <a:rPr lang="en-US" sz="3200" dirty="0" err="1" smtClean="0">
                <a:solidFill>
                  <a:schemeClr val="tx1">
                    <a:lumMod val="75000"/>
                    <a:lumOff val="25000"/>
                  </a:schemeClr>
                </a:solidFill>
              </a:rPr>
              <a:t>Fridell</a:t>
            </a:r>
            <a:r>
              <a:rPr lang="en-US" sz="3200" dirty="0" smtClean="0">
                <a:solidFill>
                  <a:schemeClr val="tx1">
                    <a:lumMod val="75000"/>
                    <a:lumOff val="25000"/>
                  </a:schemeClr>
                </a:solidFill>
              </a:rPr>
              <a:t>, MD, Chair</a:t>
            </a:r>
            <a:endParaRPr lang="en-US" sz="32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79804356"/>
              </p:ext>
            </p:extLst>
          </p:nvPr>
        </p:nvGraphicFramePr>
        <p:xfrm>
          <a:off x="289034" y="1348827"/>
          <a:ext cx="8548414" cy="44052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Strategic Plan </a:t>
            </a:r>
            <a:endParaRPr lang="en-US" dirty="0"/>
          </a:p>
        </p:txBody>
      </p:sp>
    </p:spTree>
    <p:extLst>
      <p:ext uri="{BB962C8B-B14F-4D97-AF65-F5344CB8AC3E}">
        <p14:creationId xmlns:p14="http://schemas.microsoft.com/office/powerpoint/2010/main" val="2412609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1"/>
          <p:cNvSpPr>
            <a:spLocks noGrp="1"/>
          </p:cNvSpPr>
          <p:nvPr>
            <p:ph idx="1"/>
          </p:nvPr>
        </p:nvSpPr>
        <p:spPr>
          <a:xfrm>
            <a:off x="288925" y="1349375"/>
            <a:ext cx="8548688" cy="4405313"/>
          </a:xfrm>
        </p:spPr>
        <p:txBody>
          <a:bodyPr/>
          <a:lstStyle/>
          <a:p>
            <a:pPr marL="0" indent="0" eaLnBrk="1" hangingPunct="1">
              <a:buNone/>
            </a:pPr>
            <a:r>
              <a:rPr lang="en-US" altLang="en-US" dirty="0"/>
              <a:t>N</a:t>
            </a:r>
            <a:r>
              <a:rPr lang="en-US" altLang="en-US" dirty="0" smtClean="0">
                <a:latin typeface="Arial" panose="020B0604020202020204" pitchFamily="34" charset="0"/>
                <a:cs typeface="Arial" panose="020B0604020202020204" pitchFamily="34" charset="0"/>
              </a:rPr>
              <a:t>o nationally, consistently used definition for pancreas graft failure </a:t>
            </a:r>
            <a:endParaRPr lang="en-US" altLang="en-US" dirty="0"/>
          </a:p>
          <a:p>
            <a:pPr eaLnBrk="1" hangingPunct="1"/>
            <a:r>
              <a:rPr lang="en-US" altLang="en-US" sz="2400" dirty="0" smtClean="0">
                <a:latin typeface="Arial" panose="020B0604020202020204" pitchFamily="34" charset="0"/>
                <a:cs typeface="Arial" panose="020B0604020202020204" pitchFamily="34" charset="0"/>
              </a:rPr>
              <a:t>Leads to inconsistent reporting</a:t>
            </a:r>
          </a:p>
          <a:p>
            <a:pPr eaLnBrk="1" hangingPunct="1"/>
            <a:r>
              <a:rPr lang="en-US" altLang="en-US" sz="2400" dirty="0" smtClean="0">
                <a:latin typeface="Arial" panose="020B0604020202020204" pitchFamily="34" charset="0"/>
                <a:cs typeface="Arial" panose="020B0604020202020204" pitchFamily="34" charset="0"/>
              </a:rPr>
              <a:t>impacts MPSC outcome reviews</a:t>
            </a:r>
          </a:p>
        </p:txBody>
      </p:sp>
      <p:sp>
        <p:nvSpPr>
          <p:cNvPr id="5123" name="Title 2"/>
          <p:cNvSpPr>
            <a:spLocks noGrp="1"/>
          </p:cNvSpPr>
          <p:nvPr>
            <p:ph type="title"/>
          </p:nvPr>
        </p:nvSpPr>
        <p:spPr>
          <a:xfrm>
            <a:off x="288925" y="155575"/>
            <a:ext cx="8740775" cy="850900"/>
          </a:xfrm>
        </p:spPr>
        <p:txBody>
          <a:bodyPr/>
          <a:lstStyle/>
          <a:p>
            <a:pPr eaLnBrk="1" hangingPunct="1"/>
            <a:r>
              <a:rPr lang="en-US" altLang="en-US" dirty="0" smtClean="0">
                <a:latin typeface="Arial" panose="020B0604020202020204" pitchFamily="34" charset="0"/>
                <a:cs typeface="Arial" panose="020B0604020202020204" pitchFamily="34" charset="0"/>
              </a:rPr>
              <a:t>Problem</a:t>
            </a:r>
          </a:p>
        </p:txBody>
      </p:sp>
    </p:spTree>
    <p:extLst>
      <p:ext uri="{BB962C8B-B14F-4D97-AF65-F5344CB8AC3E}">
        <p14:creationId xmlns:p14="http://schemas.microsoft.com/office/powerpoint/2010/main" val="3388813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Proposal for the Definition of Pancreas Graft Failure </a:t>
            </a:r>
          </a:p>
          <a:p>
            <a:pPr>
              <a:buFont typeface="Wingdings" panose="05000000000000000000" pitchFamily="2" charset="2"/>
              <a:buChar char="§"/>
            </a:pPr>
            <a:r>
              <a:rPr lang="en-US" dirty="0" smtClean="0"/>
              <a:t>Currently posted for public comment: September 29 – December 5, 2014 </a:t>
            </a:r>
          </a:p>
          <a:p>
            <a:pPr>
              <a:buFont typeface="Wingdings" panose="05000000000000000000" pitchFamily="2" charset="2"/>
              <a:buChar char="§"/>
            </a:pPr>
            <a:r>
              <a:rPr lang="en-US" dirty="0" smtClean="0"/>
              <a:t>Board Consideration: June 2015 (Estimated) </a:t>
            </a:r>
            <a:endParaRPr lang="en-US" dirty="0"/>
          </a:p>
        </p:txBody>
      </p:sp>
      <p:sp>
        <p:nvSpPr>
          <p:cNvPr id="3" name="Title 2"/>
          <p:cNvSpPr>
            <a:spLocks noGrp="1"/>
          </p:cNvSpPr>
          <p:nvPr>
            <p:ph type="title"/>
          </p:nvPr>
        </p:nvSpPr>
        <p:spPr/>
        <p:txBody>
          <a:bodyPr/>
          <a:lstStyle/>
          <a:p>
            <a:r>
              <a:rPr lang="en-US" dirty="0" smtClean="0"/>
              <a:t>Status</a:t>
            </a:r>
            <a:endParaRPr lang="en-US" dirty="0"/>
          </a:p>
        </p:txBody>
      </p:sp>
    </p:spTree>
    <p:extLst>
      <p:ext uri="{BB962C8B-B14F-4D97-AF65-F5344CB8AC3E}">
        <p14:creationId xmlns:p14="http://schemas.microsoft.com/office/powerpoint/2010/main" val="3723384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defRPr/>
            </a:pPr>
            <a:r>
              <a:rPr lang="en-US" b="1" dirty="0"/>
              <a:t>Functioning: </a:t>
            </a:r>
            <a:r>
              <a:rPr lang="en-US" dirty="0"/>
              <a:t>The graft has sufficient function so that the recipient is </a:t>
            </a:r>
            <a:r>
              <a:rPr lang="en-US" b="1" dirty="0"/>
              <a:t>NOT</a:t>
            </a:r>
            <a:r>
              <a:rPr lang="en-US" dirty="0"/>
              <a:t> receiving any insulin or oral medication for blood sugar control.</a:t>
            </a:r>
          </a:p>
          <a:p>
            <a:pPr>
              <a:defRPr/>
            </a:pPr>
            <a:r>
              <a:rPr lang="en-US" b="1" dirty="0"/>
              <a:t>Partial Function:</a:t>
            </a:r>
            <a:r>
              <a:rPr lang="en-US" dirty="0"/>
              <a:t> The patient is taking some insulin, but </a:t>
            </a:r>
            <a:r>
              <a:rPr lang="en-US" u="sng" dirty="0"/>
              <a:t>&lt;</a:t>
            </a:r>
            <a:r>
              <a:rPr lang="en-US" dirty="0"/>
              <a:t> 50% of the usual amount taken before transplant, or C-Peptide is present.</a:t>
            </a:r>
          </a:p>
          <a:p>
            <a:pPr>
              <a:defRPr/>
            </a:pPr>
            <a:r>
              <a:rPr lang="en-US" b="1" dirty="0"/>
              <a:t>Failed: </a:t>
            </a:r>
            <a:r>
              <a:rPr lang="en-US" dirty="0"/>
              <a:t>The graft has totally failed and the patient is completely dependent upon insulin or oral medication for blood sugar control.</a:t>
            </a:r>
          </a:p>
          <a:p>
            <a:endParaRPr lang="en-US" dirty="0"/>
          </a:p>
        </p:txBody>
      </p:sp>
      <p:sp>
        <p:nvSpPr>
          <p:cNvPr id="3" name="Title 2"/>
          <p:cNvSpPr>
            <a:spLocks noGrp="1"/>
          </p:cNvSpPr>
          <p:nvPr>
            <p:ph type="title"/>
          </p:nvPr>
        </p:nvSpPr>
        <p:spPr/>
        <p:txBody>
          <a:bodyPr/>
          <a:lstStyle/>
          <a:p>
            <a:r>
              <a:rPr lang="en-US" altLang="en-US" dirty="0"/>
              <a:t>Current </a:t>
            </a:r>
            <a:r>
              <a:rPr lang="en-US" altLang="en-US" dirty="0" err="1"/>
              <a:t>Tiedi</a:t>
            </a:r>
            <a:r>
              <a:rPr lang="en-US" altLang="en-US" dirty="0"/>
              <a:t> Guidance </a:t>
            </a:r>
            <a:endParaRPr lang="en-US" dirty="0"/>
          </a:p>
        </p:txBody>
      </p:sp>
    </p:spTree>
    <p:extLst>
      <p:ext uri="{BB962C8B-B14F-4D97-AF65-F5344CB8AC3E}">
        <p14:creationId xmlns:p14="http://schemas.microsoft.com/office/powerpoint/2010/main" val="2131423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1"/>
          <p:cNvSpPr>
            <a:spLocks noGrp="1"/>
          </p:cNvSpPr>
          <p:nvPr>
            <p:ph idx="1"/>
          </p:nvPr>
        </p:nvSpPr>
        <p:spPr>
          <a:xfrm>
            <a:off x="288925" y="1349375"/>
            <a:ext cx="8548688" cy="4405313"/>
          </a:xfrm>
        </p:spPr>
        <p:txBody>
          <a:bodyPr>
            <a:normAutofit fontScale="92500" lnSpcReduction="10000"/>
          </a:bodyPr>
          <a:lstStyle/>
          <a:p>
            <a:pPr marL="0" indent="0">
              <a:buNone/>
              <a:defRPr/>
            </a:pPr>
            <a:r>
              <a:rPr lang="en-US" b="1" u="sng" dirty="0" smtClean="0">
                <a:latin typeface="Arial" panose="020B0604020202020204" pitchFamily="34" charset="0"/>
                <a:cs typeface="Arial" panose="020B0604020202020204" pitchFamily="34" charset="0"/>
              </a:rPr>
              <a:t>One</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of the following:</a:t>
            </a:r>
          </a:p>
          <a:p>
            <a:pPr>
              <a:defRPr/>
            </a:pPr>
            <a:r>
              <a:rPr lang="en-US" dirty="0" smtClean="0">
                <a:latin typeface="Arial" panose="020B0604020202020204" pitchFamily="34" charset="0"/>
                <a:cs typeface="Arial" panose="020B0604020202020204" pitchFamily="34" charset="0"/>
              </a:rPr>
              <a:t>recipient’s </a:t>
            </a:r>
            <a:r>
              <a:rPr lang="en-US" dirty="0">
                <a:latin typeface="Arial" panose="020B0604020202020204" pitchFamily="34" charset="0"/>
                <a:cs typeface="Arial" panose="020B0604020202020204" pitchFamily="34" charset="0"/>
              </a:rPr>
              <a:t>transplanted pancreas is removed</a:t>
            </a:r>
          </a:p>
          <a:p>
            <a:pPr>
              <a:defRPr/>
            </a:pPr>
            <a:r>
              <a:rPr lang="en-US" dirty="0" smtClean="0">
                <a:latin typeface="Arial" panose="020B0604020202020204" pitchFamily="34" charset="0"/>
                <a:cs typeface="Arial" panose="020B0604020202020204" pitchFamily="34" charset="0"/>
              </a:rPr>
              <a:t>recipient </a:t>
            </a:r>
            <a:r>
              <a:rPr lang="en-US" dirty="0">
                <a:latin typeface="Arial" panose="020B0604020202020204" pitchFamily="34" charset="0"/>
                <a:cs typeface="Arial" panose="020B0604020202020204" pitchFamily="34" charset="0"/>
              </a:rPr>
              <a:t>re-registers for a pancreas</a:t>
            </a:r>
          </a:p>
          <a:p>
            <a:pPr>
              <a:defRPr/>
            </a:pPr>
            <a:r>
              <a:rPr lang="en-US" dirty="0" smtClean="0">
                <a:latin typeface="Arial" panose="020B0604020202020204" pitchFamily="34" charset="0"/>
                <a:cs typeface="Arial" panose="020B0604020202020204" pitchFamily="34" charset="0"/>
              </a:rPr>
              <a:t>recipient </a:t>
            </a:r>
            <a:r>
              <a:rPr lang="en-US" dirty="0">
                <a:latin typeface="Arial" panose="020B0604020202020204" pitchFamily="34" charset="0"/>
                <a:cs typeface="Arial" panose="020B0604020202020204" pitchFamily="34" charset="0"/>
              </a:rPr>
              <a:t>registers for an islet transplant after receiving a pancreas transplant</a:t>
            </a:r>
          </a:p>
          <a:p>
            <a:pPr>
              <a:defRPr/>
            </a:pPr>
            <a:r>
              <a:rPr lang="en-US" dirty="0" smtClean="0">
                <a:latin typeface="Arial" panose="020B0604020202020204" pitchFamily="34" charset="0"/>
                <a:cs typeface="Arial" panose="020B0604020202020204" pitchFamily="34" charset="0"/>
              </a:rPr>
              <a:t>recipient’s </a:t>
            </a:r>
            <a:r>
              <a:rPr lang="en-US" dirty="0">
                <a:latin typeface="Arial" panose="020B0604020202020204" pitchFamily="34" charset="0"/>
                <a:cs typeface="Arial" panose="020B0604020202020204" pitchFamily="34" charset="0"/>
              </a:rPr>
              <a:t>insulin use is greater than or equal to 0.5 units/kg/day for a consecutive 90 days</a:t>
            </a:r>
          </a:p>
          <a:p>
            <a:pPr>
              <a:defRPr/>
            </a:pPr>
            <a:r>
              <a:rPr lang="en-US" dirty="0" smtClean="0">
                <a:latin typeface="Arial" panose="020B0604020202020204" pitchFamily="34" charset="0"/>
                <a:cs typeface="Arial" panose="020B0604020202020204" pitchFamily="34" charset="0"/>
              </a:rPr>
              <a:t>recipient </a:t>
            </a:r>
            <a:r>
              <a:rPr lang="en-US" dirty="0">
                <a:latin typeface="Arial" panose="020B0604020202020204" pitchFamily="34" charset="0"/>
                <a:cs typeface="Arial" panose="020B0604020202020204" pitchFamily="34" charset="0"/>
              </a:rPr>
              <a:t>dies</a:t>
            </a:r>
          </a:p>
          <a:p>
            <a:pPr marL="0" indent="0" eaLnBrk="1" fontAlgn="auto" hangingPunct="1">
              <a:spcAft>
                <a:spcPts val="0"/>
              </a:spcAft>
              <a:buFont typeface="Wingdings" panose="05000000000000000000" pitchFamily="2" charset="2"/>
              <a:buNone/>
              <a:defRPr/>
            </a:pPr>
            <a:endParaRPr lang="en-US" dirty="0">
              <a:latin typeface="Arial" panose="020B0604020202020204" pitchFamily="34" charset="0"/>
              <a:cs typeface="Arial" panose="020B0604020202020204" pitchFamily="34" charset="0"/>
            </a:endParaRPr>
          </a:p>
          <a:p>
            <a:pPr eaLnBrk="1" fontAlgn="auto" hangingPunct="1">
              <a:spcAft>
                <a:spcPts val="0"/>
              </a:spcAft>
              <a:buFont typeface="Wingdings" charset="2"/>
              <a:buChar char="§"/>
              <a:defRPr/>
            </a:pPr>
            <a:endParaRPr lang="en-US" dirty="0" smtClean="0"/>
          </a:p>
        </p:txBody>
      </p:sp>
      <p:sp>
        <p:nvSpPr>
          <p:cNvPr id="9219" name="Title 2"/>
          <p:cNvSpPr>
            <a:spLocks noGrp="1"/>
          </p:cNvSpPr>
          <p:nvPr>
            <p:ph type="title"/>
          </p:nvPr>
        </p:nvSpPr>
        <p:spPr>
          <a:xfrm>
            <a:off x="288925" y="155575"/>
            <a:ext cx="8740775" cy="850900"/>
          </a:xfrm>
        </p:spPr>
        <p:txBody>
          <a:bodyPr/>
          <a:lstStyle/>
          <a:p>
            <a:pPr eaLnBrk="1" hangingPunct="1"/>
            <a:r>
              <a:rPr lang="en-US" altLang="en-US" sz="3600" dirty="0" smtClean="0"/>
              <a:t>Proposed Definition of Pancreas Graft Failure</a:t>
            </a:r>
            <a:endParaRPr lang="en-US" altLang="en-US" sz="3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1630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59193789"/>
              </p:ext>
            </p:extLst>
          </p:nvPr>
        </p:nvGraphicFramePr>
        <p:xfrm>
          <a:off x="289034" y="1348827"/>
          <a:ext cx="8548414" cy="44052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Public Comment Feedback</a:t>
            </a:r>
            <a:endParaRPr lang="en-US" dirty="0"/>
          </a:p>
        </p:txBody>
      </p:sp>
    </p:spTree>
    <p:extLst>
      <p:ext uri="{BB962C8B-B14F-4D97-AF65-F5344CB8AC3E}">
        <p14:creationId xmlns:p14="http://schemas.microsoft.com/office/powerpoint/2010/main" val="2125287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8925" y="1349375"/>
            <a:ext cx="8548688" cy="4405313"/>
          </a:xfrm>
        </p:spPr>
        <p:txBody>
          <a:bodyPr/>
          <a:lstStyle/>
          <a:p>
            <a:pPr marL="0" indent="0">
              <a:buFont typeface="Wingdings" panose="05000000000000000000" pitchFamily="2" charset="2"/>
              <a:buNone/>
              <a:defRPr/>
            </a:pPr>
            <a:r>
              <a:rPr lang="en-US" dirty="0" smtClean="0">
                <a:latin typeface="Arial" panose="020B0604020202020204" pitchFamily="34" charset="0"/>
                <a:cs typeface="Arial" panose="020B0604020202020204" pitchFamily="34" charset="0"/>
              </a:rPr>
              <a:t>Policy 1.2 Definitions</a:t>
            </a:r>
          </a:p>
          <a:p>
            <a:pPr marL="0" indent="0">
              <a:buFont typeface="Wingdings" panose="05000000000000000000" pitchFamily="2" charset="2"/>
              <a:buNone/>
              <a:defRPr/>
            </a:pPr>
            <a:r>
              <a:rPr lang="en-US" u="sng" dirty="0" smtClean="0">
                <a:latin typeface="Arial" panose="020B0604020202020204" pitchFamily="34" charset="0"/>
                <a:cs typeface="Arial" panose="020B0604020202020204" pitchFamily="34" charset="0"/>
              </a:rPr>
              <a:t>Graft failure</a:t>
            </a:r>
            <a:r>
              <a:rPr lang="en-US" dirty="0" smtClean="0">
                <a:latin typeface="Arial" panose="020B0604020202020204" pitchFamily="34" charset="0"/>
                <a:cs typeface="Arial" panose="020B0604020202020204" pitchFamily="34" charset="0"/>
              </a:rPr>
              <a:t>: Occurs when an organ is removed, a recipient dies, or a recipient is placed on a chronic allograft support system.  </a:t>
            </a:r>
            <a:endParaRPr lang="en-US" dirty="0" smtClean="0"/>
          </a:p>
          <a:p>
            <a:pPr>
              <a:buFont typeface="Arial" panose="020B0604020202020204" pitchFamily="34" charset="0"/>
              <a:buChar char="•"/>
              <a:defRPr/>
            </a:pPr>
            <a:r>
              <a:rPr lang="en-US" sz="2400" dirty="0" smtClean="0">
                <a:latin typeface="Arial" panose="020B0604020202020204" pitchFamily="34" charset="0"/>
                <a:cs typeface="Arial" panose="020B0604020202020204" pitchFamily="34" charset="0"/>
              </a:rPr>
              <a:t>Should there be one general definition for graft failure that applies across all organ types?</a:t>
            </a:r>
          </a:p>
          <a:p>
            <a:pPr>
              <a:buFont typeface="Arial" panose="020B0604020202020204" pitchFamily="34" charset="0"/>
              <a:buChar char="•"/>
              <a:defRPr/>
            </a:pPr>
            <a:r>
              <a:rPr lang="en-US" sz="2400" dirty="0" smtClean="0">
                <a:latin typeface="Arial" panose="020B0604020202020204" pitchFamily="34" charset="0"/>
                <a:cs typeface="Arial" panose="020B0604020202020204" pitchFamily="34" charset="0"/>
              </a:rPr>
              <a:t>Alternatively, should there be organ specific definitions of graft failure?</a:t>
            </a:r>
            <a:endParaRPr lang="en-US" sz="2400" dirty="0">
              <a:latin typeface="Arial" panose="020B0604020202020204" pitchFamily="34" charset="0"/>
              <a:cs typeface="Arial" panose="020B0604020202020204" pitchFamily="34" charset="0"/>
            </a:endParaRPr>
          </a:p>
        </p:txBody>
      </p:sp>
      <p:sp>
        <p:nvSpPr>
          <p:cNvPr id="15363"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Proposal’s Specific Request for Feedback </a:t>
            </a:r>
          </a:p>
        </p:txBody>
      </p:sp>
    </p:spTree>
    <p:extLst>
      <p:ext uri="{BB962C8B-B14F-4D97-AF65-F5344CB8AC3E}">
        <p14:creationId xmlns:p14="http://schemas.microsoft.com/office/powerpoint/2010/main" val="2372027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8800" dirty="0" smtClean="0">
                <a:latin typeface="Brush Script MT" panose="03060802040406070304" pitchFamily="66" charset="0"/>
              </a:rPr>
              <a:t>Thank you!</a:t>
            </a:r>
          </a:p>
          <a:p>
            <a:pPr marL="0" indent="0" algn="ctr">
              <a:buNone/>
            </a:pPr>
            <a:r>
              <a:rPr lang="en-US" dirty="0" smtClean="0"/>
              <a:t>Jonathan </a:t>
            </a:r>
            <a:r>
              <a:rPr lang="en-US" dirty="0" err="1" smtClean="0"/>
              <a:t>Fridell</a:t>
            </a:r>
            <a:r>
              <a:rPr lang="en-US" dirty="0" smtClean="0"/>
              <a:t>, MD, Committee Chair</a:t>
            </a:r>
          </a:p>
          <a:p>
            <a:pPr marL="0" indent="0" algn="ctr">
              <a:buNone/>
            </a:pPr>
            <a:r>
              <a:rPr lang="en-US" dirty="0" smtClean="0">
                <a:hlinkClick r:id="rId3"/>
              </a:rPr>
              <a:t>jfridell@iupui.edu</a:t>
            </a:r>
            <a:endParaRPr lang="en-US" dirty="0" smtClean="0"/>
          </a:p>
          <a:p>
            <a:pPr marL="0" indent="0" algn="ctr">
              <a:buNone/>
            </a:pPr>
            <a:r>
              <a:rPr lang="en-US" smtClean="0"/>
              <a:t>Kristina Tyler JD, </a:t>
            </a:r>
            <a:r>
              <a:rPr lang="en-US" dirty="0" smtClean="0"/>
              <a:t>Committee Liaison </a:t>
            </a:r>
          </a:p>
          <a:p>
            <a:pPr marL="0" indent="0" algn="ctr">
              <a:buNone/>
            </a:pPr>
            <a:r>
              <a:rPr lang="en-US" dirty="0" smtClean="0">
                <a:hlinkClick r:id="rId4"/>
              </a:rPr>
              <a:t>Kristina.Tyler@unos.org</a:t>
            </a:r>
            <a:endParaRPr lang="en-US" dirty="0" smtClean="0"/>
          </a:p>
          <a:p>
            <a:pPr marL="0" indent="0" algn="ctr">
              <a:buNone/>
            </a:pPr>
            <a:endParaRPr lang="en-US" dirty="0"/>
          </a:p>
        </p:txBody>
      </p:sp>
      <p:sp>
        <p:nvSpPr>
          <p:cNvPr id="3" name="Title 2"/>
          <p:cNvSpPr>
            <a:spLocks noGrp="1"/>
          </p:cNvSpPr>
          <p:nvPr>
            <p:ph type="title"/>
          </p:nvPr>
        </p:nvSpPr>
        <p:spPr/>
        <p:txBody>
          <a:bodyPr/>
          <a:lstStyle/>
          <a:p>
            <a:r>
              <a:rPr lang="en-US" dirty="0" smtClean="0"/>
              <a:t>Questions? </a:t>
            </a:r>
            <a:endParaRPr lang="en-US" dirty="0"/>
          </a:p>
        </p:txBody>
      </p:sp>
    </p:spTree>
    <p:extLst>
      <p:ext uri="{BB962C8B-B14F-4D97-AF65-F5344CB8AC3E}">
        <p14:creationId xmlns:p14="http://schemas.microsoft.com/office/powerpoint/2010/main" val="28813173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0B5FD8D7FAC941A47B86D1F4C7EF3B" ma:contentTypeVersion="9" ma:contentTypeDescription="Create a new document." ma:contentTypeScope="" ma:versionID="6b1bc9517cba7455d2da4366aae5dd21">
  <xsd:schema xmlns:xsd="http://www.w3.org/2001/XMLSchema" xmlns:xs="http://www.w3.org/2001/XMLSchema" xmlns:p="http://schemas.microsoft.com/office/2006/metadata/properties" xmlns:ns2="807d2b1c-adf4-4795-b92a-f5e245800038" xmlns:ns3="c8f9c7e0-6682-419d-a909-cda05b6ce1a7" targetNamespace="http://schemas.microsoft.com/office/2006/metadata/properties" ma:root="true" ma:fieldsID="7e5c706863c45ad45fed3255ad36305e" ns2:_="" ns3:_="">
    <xsd:import namespace="807d2b1c-adf4-4795-b92a-f5e245800038"/>
    <xsd:import namespace="c8f9c7e0-6682-419d-a909-cda05b6ce1a7"/>
    <xsd:element name="properties">
      <xsd:complexType>
        <xsd:sequence>
          <xsd:element name="documentManagement">
            <xsd:complexType>
              <xsd:all>
                <xsd:element ref="ns2:Status" minOccurs="0"/>
                <xsd:element ref="ns2:Comment" minOccurs="0"/>
                <xsd:element ref="ns3:c4269b1b5a244d6cade965ef625899db" minOccurs="0"/>
                <xsd:element ref="ns3:TaxCatchAll" minOccurs="0"/>
                <xsd:element ref="ns2:Status_x0020__x002d__x0020_Policy" minOccurs="0"/>
                <xsd:element ref="ns2:Status_x0020__x002d__x0020_Research" minOccurs="0"/>
                <xsd:element ref="ns2:Status_x0020__x002d__x0020_Couns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d2b1c-adf4-4795-b92a-f5e245800038" elementFormDefault="qualified">
    <xsd:import namespace="http://schemas.microsoft.com/office/2006/documentManagement/types"/>
    <xsd:import namespace="http://schemas.microsoft.com/office/infopath/2007/PartnerControls"/>
    <xsd:element name="Status" ma:index="8" nillable="true" ma:displayName="Status" ma:description="What is the current status of this document?" ma:format="RadioButtons" ma:internalName="Status">
      <xsd:simpleType>
        <xsd:union memberTypes="dms:Text">
          <xsd:simpleType>
            <xsd:restriction base="dms:Choice">
              <xsd:enumeration value="Draft"/>
              <xsd:enumeration value="Ready for Director Review"/>
              <xsd:enumeration value="Director Comments Pending"/>
              <xsd:enumeration value="Ready for A-Team Review"/>
              <xsd:enumeration value="Additional work required"/>
              <xsd:enumeration value="Final Version"/>
            </xsd:restriction>
          </xsd:simpleType>
        </xsd:union>
      </xsd:simpleType>
    </xsd:element>
    <xsd:element name="Comment" ma:index="9" nillable="true" ma:displayName="Comment" ma:internalName="Comment">
      <xsd:simpleType>
        <xsd:restriction base="dms:Text">
          <xsd:maxLength value="25"/>
        </xsd:restriction>
      </xsd:simpleType>
    </xsd:element>
    <xsd:element name="Status_x0020__x002d__x0020_Policy" ma:index="13" nillable="true" ma:displayName="Status - Policy" ma:default="Review pending" ma:description="Indicate the status of the review by Policy" ma:format="Dropdown" ma:internalName="Status_x0020__x002d__x0020_Policy">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Research" ma:index="14" nillable="true" ma:displayName="Status - Research" ma:default="Review pending" ma:description="Indicate the status of the review by Research" ma:format="Dropdown" ma:internalName="Status_x0020__x002d__x0020_Research">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Counsel" ma:index="15" nillable="true" ma:displayName="Status - Counsel" ma:default="Review pending" ma:description="Indicate the status of the review by Counsel" ma:format="Dropdown" ma:internalName="Status_x0020__x002d__x0020_Counsel">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1"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TaxCatchAll xmlns="c8f9c7e0-6682-419d-a909-cda05b6ce1a7">
      <Value>3</Value>
    </TaxCatchAll>
    <Comment xmlns="807d2b1c-adf4-4795-b92a-f5e245800038">Patient safety</Comment>
    <Status_x0020__x002d__x0020_Policy xmlns="807d2b1c-adf4-4795-b92a-f5e245800038">Review pending</Status_x0020__x002d__x0020_Policy>
    <Status_x0020__x002d__x0020_Research xmlns="807d2b1c-adf4-4795-b92a-f5e245800038">Review pending</Status_x0020__x002d__x0020_Research>
    <Status xmlns="807d2b1c-adf4-4795-b92a-f5e245800038">Ready for Director Review</Status>
    <Status_x0020__x002d__x0020_Counsel xmlns="807d2b1c-adf4-4795-b92a-f5e245800038">Review pending</Status_x0020__x002d__x0020_Counsel>
    <c4269b1b5a244d6cade965ef625899db xmlns="c8f9c7e0-6682-419d-a909-cda05b6ce1a7">
      <Terms xmlns="http://schemas.microsoft.com/office/infopath/2007/PartnerControls">
        <TermInfo xmlns="http://schemas.microsoft.com/office/infopath/2007/PartnerControls">
          <TermName xmlns="http://schemas.microsoft.com/office/infopath/2007/PartnerControls">Pancreas Transplantation</TermName>
          <TermId xmlns="http://schemas.microsoft.com/office/infopath/2007/PartnerControls">8630933e-6eba-49aa-92db-9b1273ba1725</TermId>
        </TermInfo>
      </Terms>
    </c4269b1b5a244d6cade965ef625899db>
  </documentManagement>
</p:properties>
</file>

<file path=customXml/itemProps1.xml><?xml version="1.0" encoding="utf-8"?>
<ds:datastoreItem xmlns:ds="http://schemas.openxmlformats.org/officeDocument/2006/customXml" ds:itemID="{6BE152B9-4918-4EFE-8570-34CD3132C8E0}"/>
</file>

<file path=customXml/itemProps2.xml><?xml version="1.0" encoding="utf-8"?>
<ds:datastoreItem xmlns:ds="http://schemas.openxmlformats.org/officeDocument/2006/customXml" ds:itemID="{20CFF990-407F-42A6-96A2-70D279E3ACBF}"/>
</file>

<file path=customXml/itemProps3.xml><?xml version="1.0" encoding="utf-8"?>
<ds:datastoreItem xmlns:ds="http://schemas.openxmlformats.org/officeDocument/2006/customXml" ds:itemID="{65BE936C-0F0E-4CD5-8052-30614E2C7ACE}"/>
</file>

<file path=docProps/app.xml><?xml version="1.0" encoding="utf-8"?>
<Properties xmlns="http://schemas.openxmlformats.org/officeDocument/2006/extended-properties" xmlns:vt="http://schemas.openxmlformats.org/officeDocument/2006/docPropsVTypes">
  <Template/>
  <TotalTime>535</TotalTime>
  <Words>1505</Words>
  <Application>Microsoft Office PowerPoint</Application>
  <PresentationFormat>On-screen Show (4:3)</PresentationFormat>
  <Paragraphs>111</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Brush Script MT</vt:lpstr>
      <vt:lpstr>Calibri</vt:lpstr>
      <vt:lpstr>Wingdings</vt:lpstr>
      <vt:lpstr>Expo</vt:lpstr>
      <vt:lpstr>Pancreas Transplantation Committee Update:  Definition of Pancreas Graft Failure</vt:lpstr>
      <vt:lpstr>Strategic Plan </vt:lpstr>
      <vt:lpstr>Problem</vt:lpstr>
      <vt:lpstr>Status</vt:lpstr>
      <vt:lpstr>Current Tiedi Guidance </vt:lpstr>
      <vt:lpstr>Proposed Definition of Pancreas Graft Failure</vt:lpstr>
      <vt:lpstr>Public Comment Feedback</vt:lpstr>
      <vt:lpstr>Proposal’s Specific Request for Feedback </vt:lpstr>
      <vt:lpstr>Questions? </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Kristina H. Tyler</cp:lastModifiedBy>
  <cp:revision>43</cp:revision>
  <dcterms:created xsi:type="dcterms:W3CDTF">2010-09-17T15:26:33Z</dcterms:created>
  <dcterms:modified xsi:type="dcterms:W3CDTF">2014-11-07T21:28:43Z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0x010100E30B5FD8D7FAC941A47B86D1F4C7EF3B</vt:lpwstr>
  </property>
  <property fmtid="{D5CDD505-2E9C-101B-9397-08002B2CF9AE}" pid="3" name="Order">
    <vt:r8>1400</vt:r8>
  </property>
  <property fmtid="{D5CDD505-2E9C-101B-9397-08002B2CF9AE}" pid="4" name="xd_ProgID">
    <vt:lpwstr/>
  </property>
  <property fmtid="{D5CDD505-2E9C-101B-9397-08002B2CF9AE}" pid="5" name="TemplateUrl">
    <vt:lpwstr/>
  </property>
  <property fmtid="{D5CDD505-2E9C-101B-9397-08002B2CF9AE}" pid="6" name="Committee">
    <vt:lpwstr>3;#Pancreas Transplantation|8630933e-6eba-49aa-92db-9b1273ba1725</vt:lpwstr>
  </property>
</Properties>
</file>