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 id="2147484105" r:id="rId5"/>
  </p:sldMasterIdLst>
  <p:notesMasterIdLst>
    <p:notesMasterId r:id="rId18"/>
  </p:notesMasterIdLst>
  <p:handoutMasterIdLst>
    <p:handoutMasterId r:id="rId19"/>
  </p:handoutMasterIdLst>
  <p:sldIdLst>
    <p:sldId id="280" r:id="rId6"/>
    <p:sldId id="274" r:id="rId7"/>
    <p:sldId id="276" r:id="rId8"/>
    <p:sldId id="289" r:id="rId9"/>
    <p:sldId id="266" r:id="rId10"/>
    <p:sldId id="282" r:id="rId11"/>
    <p:sldId id="284" r:id="rId12"/>
    <p:sldId id="286" r:id="rId13"/>
    <p:sldId id="288" r:id="rId14"/>
    <p:sldId id="285" r:id="rId15"/>
    <p:sldId id="287" r:id="rId16"/>
    <p:sldId id="27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d Waller" initials="CW" lastIdx="3" clrIdx="0">
    <p:extLst>
      <p:ext uri="{19B8F6BF-5375-455C-9EA6-DF929625EA0E}">
        <p15:presenceInfo xmlns:p15="http://schemas.microsoft.com/office/powerpoint/2012/main" userId="S-1-5-21-3838001524-2532167733-2738084025-1900" providerId="AD"/>
      </p:ext>
    </p:extLst>
  </p:cmAuthor>
  <p:cmAuthor id="2" name="Shannon F. Edwards" initials="SFE" lastIdx="1" clrIdx="1">
    <p:extLst>
      <p:ext uri="{19B8F6BF-5375-455C-9EA6-DF929625EA0E}">
        <p15:presenceInfo xmlns:p15="http://schemas.microsoft.com/office/powerpoint/2012/main" userId="S-1-5-21-3838001524-2532167733-2738084025-1549" providerId="AD"/>
      </p:ext>
    </p:extLst>
  </p:cmAuthor>
  <p:cmAuthor id="3" name="Shandie Covington" initials="SC" lastIdx="2" clrIdx="2">
    <p:extLst>
      <p:ext uri="{19B8F6BF-5375-455C-9EA6-DF929625EA0E}">
        <p15:presenceInfo xmlns:p15="http://schemas.microsoft.com/office/powerpoint/2012/main" userId="S-1-5-21-3838001524-2532167733-2738084025-1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FF6E9"/>
    <a:srgbClr val="DEECD0"/>
    <a:srgbClr val="99CC4C"/>
    <a:srgbClr val="0071E2"/>
    <a:srgbClr val="99DB28"/>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74" autoAdjust="0"/>
    <p:restoredTop sz="77199" autoAdjust="0"/>
  </p:normalViewPr>
  <p:slideViewPr>
    <p:cSldViewPr snapToGrid="0" snapToObjects="1">
      <p:cViewPr varScale="1">
        <p:scale>
          <a:sx n="68" d="100"/>
          <a:sy n="68" d="100"/>
        </p:scale>
        <p:origin x="1518" y="6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4BACFC-4B5B-46D1-8318-82EB94735ECB}" type="datetimeFigureOut">
              <a:rPr lang="en-US" smtClean="0"/>
              <a:pPr/>
              <a:t>11/7/2014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609B0D-F0E1-45E3-86CA-C749E5248A49}" type="slidenum">
              <a:rPr lang="en-US" smtClean="0"/>
              <a:pPr/>
              <a:t>‹#›</a:t>
            </a:fld>
            <a:endParaRPr lang="en-US"/>
          </a:p>
        </p:txBody>
      </p:sp>
    </p:spTree>
    <p:extLst>
      <p:ext uri="{BB962C8B-B14F-4D97-AF65-F5344CB8AC3E}">
        <p14:creationId xmlns:p14="http://schemas.microsoft.com/office/powerpoint/2010/main" val="609834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D9F335-9CD4-44D2-B79E-5E60F44955FC}" type="datetimeFigureOut">
              <a:rPr lang="en-US" smtClean="0"/>
              <a:t>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55C14-4CFB-4214-B843-2665CC931675}" type="slidenum">
              <a:rPr lang="en-US" smtClean="0"/>
              <a:t>‹#›</a:t>
            </a:fld>
            <a:endParaRPr lang="en-US"/>
          </a:p>
        </p:txBody>
      </p:sp>
    </p:spTree>
    <p:extLst>
      <p:ext uri="{BB962C8B-B14F-4D97-AF65-F5344CB8AC3E}">
        <p14:creationId xmlns:p14="http://schemas.microsoft.com/office/powerpoint/2010/main" val="73393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655C14-4CFB-4214-B843-2665CC931675}" type="slidenum">
              <a:rPr lang="en-US" smtClean="0"/>
              <a:t>1</a:t>
            </a:fld>
            <a:endParaRPr lang="en-US"/>
          </a:p>
        </p:txBody>
      </p:sp>
    </p:spTree>
    <p:extLst>
      <p:ext uri="{BB962C8B-B14F-4D97-AF65-F5344CB8AC3E}">
        <p14:creationId xmlns:p14="http://schemas.microsoft.com/office/powerpoint/2010/main" val="155325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None/>
            </a:pPr>
            <a:r>
              <a:rPr lang="en-US" sz="1200" kern="1200" dirty="0" smtClean="0">
                <a:solidFill>
                  <a:schemeClr val="tx1"/>
                </a:solidFill>
                <a:latin typeface="+mn-lt"/>
                <a:ea typeface="+mn-ea"/>
                <a:cs typeface="+mn-cs"/>
              </a:rPr>
              <a:t>Total 88 ctrs</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smtClean="0">
                <a:solidFill>
                  <a:schemeClr val="tx1"/>
                </a:solidFill>
                <a:latin typeface="+mn-lt"/>
                <a:ea typeface="+mn-ea"/>
                <a:cs typeface="+mn-cs"/>
              </a:rPr>
              <a:t>The total number of pediatric liver transplants performed across these 88 centers was 5,055 and ranged from 1 to 314.</a:t>
            </a:r>
          </a:p>
          <a:p>
            <a:pPr lvl="0">
              <a:buFont typeface="Arial" pitchFamily="34" charset="0"/>
              <a:buNone/>
            </a:pPr>
            <a:r>
              <a:rPr lang="en-US" sz="1200" kern="1200" dirty="0" smtClean="0">
                <a:solidFill>
                  <a:schemeClr val="tx1"/>
                </a:solidFill>
                <a:latin typeface="+mn-lt"/>
                <a:ea typeface="+mn-ea"/>
                <a:cs typeface="+mn-cs"/>
              </a:rPr>
              <a:t>51 of the 88 </a:t>
            </a:r>
            <a:r>
              <a:rPr lang="en-US" sz="1200" kern="1200" baseline="0" dirty="0" smtClean="0">
                <a:solidFill>
                  <a:schemeClr val="tx1"/>
                </a:solidFill>
                <a:latin typeface="+mn-lt"/>
                <a:ea typeface="+mn-ea"/>
                <a:cs typeface="+mn-cs"/>
              </a:rPr>
              <a:t>ctrs (58.0%) had 18 or more ped txs, which meets the criteria.</a:t>
            </a:r>
          </a:p>
        </p:txBody>
      </p:sp>
      <p:sp>
        <p:nvSpPr>
          <p:cNvPr id="4" name="Slide Number Placeholder 3"/>
          <p:cNvSpPr>
            <a:spLocks noGrp="1"/>
          </p:cNvSpPr>
          <p:nvPr>
            <p:ph type="sldNum" sz="quarter" idx="10"/>
          </p:nvPr>
        </p:nvSpPr>
        <p:spPr/>
        <p:txBody>
          <a:bodyPr/>
          <a:lstStyle/>
          <a:p>
            <a:fld id="{8AF0106E-972F-4C95-AE7C-7D431F00028E}" type="slidenum">
              <a:rPr lang="en-US" smtClean="0"/>
              <a:pPr/>
              <a:t>10</a:t>
            </a:fld>
            <a:endParaRPr lang="en-US" dirty="0"/>
          </a:p>
        </p:txBody>
      </p:sp>
    </p:spTree>
    <p:extLst>
      <p:ext uri="{BB962C8B-B14F-4D97-AF65-F5344CB8AC3E}">
        <p14:creationId xmlns:p14="http://schemas.microsoft.com/office/powerpoint/2010/main" val="1755918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Total 42 ctrs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total number of pediatric lung transplants performed across these 42 centers was 510 and ranged from 1 to 123.</a:t>
            </a:r>
          </a:p>
          <a:p>
            <a:r>
              <a:rPr lang="en-US" dirty="0" smtClean="0"/>
              <a:t>20 ctrs with 4 or more</a:t>
            </a:r>
            <a:r>
              <a:rPr lang="en-US" baseline="0" dirty="0" smtClean="0"/>
              <a:t> ped txs (47.6%).</a:t>
            </a:r>
            <a:endParaRPr lang="en-US" dirty="0" smtClean="0"/>
          </a:p>
        </p:txBody>
      </p:sp>
      <p:sp>
        <p:nvSpPr>
          <p:cNvPr id="4" name="Slide Number Placeholder 3"/>
          <p:cNvSpPr>
            <a:spLocks noGrp="1"/>
          </p:cNvSpPr>
          <p:nvPr>
            <p:ph type="sldNum" sz="quarter" idx="10"/>
          </p:nvPr>
        </p:nvSpPr>
        <p:spPr/>
        <p:txBody>
          <a:bodyPr/>
          <a:lstStyle/>
          <a:p>
            <a:fld id="{8AF0106E-972F-4C95-AE7C-7D431F00028E}" type="slidenum">
              <a:rPr lang="en-US" smtClean="0"/>
              <a:pPr/>
              <a:t>11</a:t>
            </a:fld>
            <a:endParaRPr lang="en-US" dirty="0"/>
          </a:p>
        </p:txBody>
      </p:sp>
    </p:spTree>
    <p:extLst>
      <p:ext uri="{BB962C8B-B14F-4D97-AF65-F5344CB8AC3E}">
        <p14:creationId xmlns:p14="http://schemas.microsoft.com/office/powerpoint/2010/main" val="2007201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655C14-4CFB-4214-B843-2665CC931675}" type="slidenum">
              <a:rPr lang="en-US" smtClean="0"/>
              <a:t>12</a:t>
            </a:fld>
            <a:endParaRPr lang="en-US"/>
          </a:p>
        </p:txBody>
      </p:sp>
    </p:spTree>
    <p:extLst>
      <p:ext uri="{BB962C8B-B14F-4D97-AF65-F5344CB8AC3E}">
        <p14:creationId xmlns:p14="http://schemas.microsoft.com/office/powerpoint/2010/main" val="322261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Arial" panose="020B0604020202020204" pitchFamily="34" charset="0"/>
                <a:cs typeface="Arial" panose="020B0604020202020204" pitchFamily="34" charset="0"/>
              </a:rPr>
              <a:t>In the current Bylaws</a:t>
            </a:r>
            <a:r>
              <a:rPr lang="en-US" sz="1100" baseline="0" dirty="0" smtClean="0">
                <a:latin typeface="Arial" panose="020B0604020202020204" pitchFamily="34" charset="0"/>
                <a:cs typeface="Arial" panose="020B0604020202020204" pitchFamily="34" charset="0"/>
              </a:rPr>
              <a:t>, the primary surgeon and primary physician are not required to have pediatric experience in order to serve as key personnel in programs that perform pediatric transplants.</a:t>
            </a: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3655C14-4CFB-4214-B843-2665CC931675}" type="slidenum">
              <a:rPr lang="en-US" smtClean="0"/>
              <a:t>2</a:t>
            </a:fld>
            <a:endParaRPr lang="en-US"/>
          </a:p>
        </p:txBody>
      </p:sp>
    </p:spTree>
    <p:extLst>
      <p:ext uri="{BB962C8B-B14F-4D97-AF65-F5344CB8AC3E}">
        <p14:creationId xmlns:p14="http://schemas.microsoft.com/office/powerpoint/2010/main" val="860823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Arial" panose="020B0604020202020204" pitchFamily="34" charset="0"/>
                <a:cs typeface="Arial" panose="020B0604020202020204" pitchFamily="34" charset="0"/>
              </a:rPr>
              <a:t>Although</a:t>
            </a:r>
            <a:r>
              <a:rPr lang="en-US" sz="1100" baseline="0" dirty="0" smtClean="0">
                <a:latin typeface="Arial" panose="020B0604020202020204" pitchFamily="34" charset="0"/>
                <a:cs typeface="Arial" panose="020B0604020202020204" pitchFamily="34" charset="0"/>
              </a:rPr>
              <a:t> rare, the MPSC has received applications for key personnel at free-standing children’s hospitals from applicants without pediatric transplantation training or experience. Since the current Bylaws do not define a pediatric program or require that applicants have pediatric experience to serve as key personnel, MPSC members are obligated to approve these applications despite their reservations. Programs that predominantly perform adult transplants are also not prohibited from performing the occasional pediatric transplant, regardless if key personnel have pediatric training or experience. The Bylaws’ silence on pediatric program requirements means that there is not a universal standard of quality pediatric care, which, in the most rare and serious of circumstances, could pose a risk to patient safety.</a:t>
            </a:r>
          </a:p>
          <a:p>
            <a:endParaRPr lang="en-US" sz="1100" baseline="0" dirty="0" smtClean="0">
              <a:latin typeface="Arial" panose="020B0604020202020204" pitchFamily="34" charset="0"/>
              <a:cs typeface="Arial" panose="020B0604020202020204" pitchFamily="34" charset="0"/>
            </a:endParaRPr>
          </a:p>
          <a:p>
            <a:r>
              <a:rPr lang="en-US" sz="1100" baseline="0" dirty="0" smtClean="0">
                <a:latin typeface="Arial" panose="020B0604020202020204" pitchFamily="34" charset="0"/>
                <a:cs typeface="Arial" panose="020B0604020202020204" pitchFamily="34" charset="0"/>
              </a:rPr>
              <a:t>In 2010, the MPSC included developing qualification criteria for pediatric organ transplant program approval as an annual goal. In 2012, the Board of Directors included developing separate program requirements for pediatric programs as a key initiative under Goal 4: Promote Patient Safety of the OPTN/UNOS Strategic Plan, and that key initiative remains in place. The Board has charged the Pediatric Committee with developing a Bylaws proposal that fulfills this key initiative.</a:t>
            </a:r>
          </a:p>
        </p:txBody>
      </p:sp>
      <p:sp>
        <p:nvSpPr>
          <p:cNvPr id="4" name="Slide Number Placeholder 3"/>
          <p:cNvSpPr>
            <a:spLocks noGrp="1"/>
          </p:cNvSpPr>
          <p:nvPr>
            <p:ph type="sldNum" sz="quarter" idx="10"/>
          </p:nvPr>
        </p:nvSpPr>
        <p:spPr/>
        <p:txBody>
          <a:bodyPr/>
          <a:lstStyle/>
          <a:p>
            <a:fld id="{C3655C14-4CFB-4214-B843-2665CC931675}" type="slidenum">
              <a:rPr lang="en-US" smtClean="0"/>
              <a:t>3</a:t>
            </a:fld>
            <a:endParaRPr lang="en-US"/>
          </a:p>
        </p:txBody>
      </p:sp>
    </p:spTree>
    <p:extLst>
      <p:ext uri="{BB962C8B-B14F-4D97-AF65-F5344CB8AC3E}">
        <p14:creationId xmlns:p14="http://schemas.microsoft.com/office/powerpoint/2010/main" val="3803364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The</a:t>
            </a:r>
            <a:r>
              <a:rPr lang="en-US" sz="1100" baseline="0" dirty="0" smtClean="0"/>
              <a:t> MPSC, my Committee, and others have attempted to resolve this since 1993, but efforts have continually failed because of an inability to achieve consensus on proposed requirements. While the association between center case volume and recipient and graft outcomes is well-documented in the literature, the data does not provide evidence for minimal case volume requirements. The Committee attempted to collect such data in 2002 when it surveyed 257 transplant programs, which represented 82% of the total pediatric transplants performed from 1998 to 2001. While valuable as the first census of programs performing pediatric transplants, the results did not yield significant predictors of good transplant outcomes. In 2006, the Committee redirected its efforts to President Sue </a:t>
            </a:r>
            <a:r>
              <a:rPr lang="en-US" sz="1100" baseline="0" dirty="0" err="1" smtClean="0"/>
              <a:t>McDiarmid’s</a:t>
            </a:r>
            <a:r>
              <a:rPr lang="en-US" sz="1100" baseline="0" dirty="0" smtClean="0"/>
              <a:t> initiative to reduce pediatric waiting list mortality, which resulted in three significant organ allocation policy changes.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Since 2012</a:t>
            </a:r>
            <a:r>
              <a:rPr lang="en-US" sz="1100" baseline="0" dirty="0" smtClean="0">
                <a:latin typeface="Arial" panose="020B0604020202020204" pitchFamily="34" charset="0"/>
                <a:cs typeface="Arial" panose="020B0604020202020204" pitchFamily="34" charset="0"/>
              </a:rPr>
              <a:t>, the Committee has been diligently working on a Pediatric Bylaws proposal. In the spring of 2013, the Committee sent a formal memo to the organ-specific Committees and the professional societies requesting their feedback on important Bylaw development questions, including how to define a pediatric program and how to set appropriate case volume requirements. In the fall of 2013, the Committee provided an update at the Regional Meetings on our progress developing initial requirements. </a:t>
            </a:r>
            <a:endParaRPr lang="en-US" sz="1100" dirty="0" smtClean="0"/>
          </a:p>
          <a:p>
            <a:endParaRPr lang="en-US" dirty="0"/>
          </a:p>
        </p:txBody>
      </p:sp>
      <p:sp>
        <p:nvSpPr>
          <p:cNvPr id="4" name="Slide Number Placeholder 3"/>
          <p:cNvSpPr>
            <a:spLocks noGrp="1"/>
          </p:cNvSpPr>
          <p:nvPr>
            <p:ph type="sldNum" sz="quarter" idx="10"/>
          </p:nvPr>
        </p:nvSpPr>
        <p:spPr/>
        <p:txBody>
          <a:bodyPr/>
          <a:lstStyle/>
          <a:p>
            <a:fld id="{C3655C14-4CFB-4214-B843-2665CC931675}" type="slidenum">
              <a:rPr lang="en-US" smtClean="0"/>
              <a:t>4</a:t>
            </a:fld>
            <a:endParaRPr lang="en-US"/>
          </a:p>
        </p:txBody>
      </p:sp>
    </p:spTree>
    <p:extLst>
      <p:ext uri="{BB962C8B-B14F-4D97-AF65-F5344CB8AC3E}">
        <p14:creationId xmlns:p14="http://schemas.microsoft.com/office/powerpoint/2010/main" val="3325043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Arial" panose="020B0604020202020204" pitchFamily="34" charset="0"/>
                <a:cs typeface="Arial" panose="020B0604020202020204" pitchFamily="34" charset="0"/>
              </a:rPr>
              <a:t>The reason</a:t>
            </a:r>
            <a:r>
              <a:rPr lang="en-US" sz="1100" baseline="0" dirty="0" smtClean="0">
                <a:latin typeface="Arial" panose="020B0604020202020204" pitchFamily="34" charset="0"/>
                <a:cs typeface="Arial" panose="020B0604020202020204" pitchFamily="34" charset="0"/>
              </a:rPr>
              <a:t> that achieving consensus is difficult is that proposed requirements must balance the competing interests of quality, including patient safety, and access to transplantation. The most contentious aspect of the proposal has been the case volume requirements for the primary surgeon. The professional societies have generally expressed support for more stringent case volume criteria, including greater volume that is stratified by age, size, and other clinically-relevant factors (such as experience placing </a:t>
            </a:r>
            <a:r>
              <a:rPr lang="en-US" sz="1100" baseline="0" dirty="0" err="1" smtClean="0">
                <a:latin typeface="Arial" panose="020B0604020202020204" pitchFamily="34" charset="0"/>
                <a:cs typeface="Arial" panose="020B0604020202020204" pitchFamily="34" charset="0"/>
              </a:rPr>
              <a:t>intraperitoneal</a:t>
            </a:r>
            <a:r>
              <a:rPr lang="en-US" sz="1100" baseline="0" dirty="0" smtClean="0">
                <a:latin typeface="Arial" panose="020B0604020202020204" pitchFamily="34" charset="0"/>
                <a:cs typeface="Arial" panose="020B0604020202020204" pitchFamily="34" charset="0"/>
              </a:rPr>
              <a:t> kidney transplants in small children or congenital heart surgery certification for infant heart transplant surgeons). The OPTN/UNOS organ-specific Committees and Regional Meeting attendees are concerned about restricting access to transplantation for pediatric patients. The Committee’s first proposal included greater, stratified case volumes that must have been attained in the past five years. We have since modified the proposal to ensure access for pediatric patients while still promoting quality and protecting patient safety.</a:t>
            </a: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3655C14-4CFB-4214-B843-2665CC931675}" type="slidenum">
              <a:rPr lang="en-US" smtClean="0"/>
              <a:t>5</a:t>
            </a:fld>
            <a:endParaRPr lang="en-US"/>
          </a:p>
        </p:txBody>
      </p:sp>
    </p:spTree>
    <p:extLst>
      <p:ext uri="{BB962C8B-B14F-4D97-AF65-F5344CB8AC3E}">
        <p14:creationId xmlns:p14="http://schemas.microsoft.com/office/powerpoint/2010/main" val="3459341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believes</a:t>
            </a:r>
            <a:r>
              <a:rPr lang="en-US" baseline="0" dirty="0" smtClean="0"/>
              <a:t> this proposal is our most successful attempt in 20 years at achieving consensus on the requirements for a pediatric program, and </a:t>
            </a:r>
            <a:r>
              <a:rPr lang="en-US" b="1" baseline="0" dirty="0" smtClean="0"/>
              <a:t>we plan to submit it for Public Comment in January 2015</a:t>
            </a:r>
            <a:r>
              <a:rPr lang="en-US" baseline="0" dirty="0" smtClean="0"/>
              <a:t>. Any approved organ transplant program performing at least one transplant in a patient less than 18 years old would be required to apply and be approved for a “pediatric component.” This approval would only require that the program designate a primary surgeon and a primary physician with the appropriate pediatric training or experience. Primary surgeon case volume requirements are organ-specific and vary depending on the frequency of the procedure. While case volumes may be attained at any time during the surgeon’s career, the proposal requires currency of experience, as already defined in the Bylaws. Pediatric case volume requirements are not further stratified by age, size, or any other factor. Programs will have several years to prepare for the implementation of the Bylaws changes, and primary surgeons may take advantage of a Conditional Pathway while they work to achieve the required case volume.</a:t>
            </a:r>
            <a:endParaRPr lang="en-US" dirty="0"/>
          </a:p>
        </p:txBody>
      </p:sp>
      <p:sp>
        <p:nvSpPr>
          <p:cNvPr id="4" name="Slide Number Placeholder 3"/>
          <p:cNvSpPr>
            <a:spLocks noGrp="1"/>
          </p:cNvSpPr>
          <p:nvPr>
            <p:ph type="sldNum" sz="quarter" idx="10"/>
          </p:nvPr>
        </p:nvSpPr>
        <p:spPr/>
        <p:txBody>
          <a:bodyPr/>
          <a:lstStyle/>
          <a:p>
            <a:fld id="{C3655C14-4CFB-4214-B843-2665CC931675}" type="slidenum">
              <a:rPr lang="en-US" smtClean="0"/>
              <a:t>6</a:t>
            </a:fld>
            <a:endParaRPr lang="en-US"/>
          </a:p>
        </p:txBody>
      </p:sp>
    </p:spTree>
    <p:extLst>
      <p:ext uri="{BB962C8B-B14F-4D97-AF65-F5344CB8AC3E}">
        <p14:creationId xmlns:p14="http://schemas.microsoft.com/office/powerpoint/2010/main" val="119458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In our initial proposal, only </a:t>
            </a:r>
            <a:r>
              <a:rPr lang="en-US" sz="1200" baseline="0" dirty="0" smtClean="0">
                <a:latin typeface="Arial" panose="020B0604020202020204" pitchFamily="34" charset="0"/>
                <a:cs typeface="Arial" panose="020B0604020202020204" pitchFamily="34" charset="0"/>
              </a:rPr>
              <a:t>41% of all centers that had performed at least one pediatric transplant would have been approved for a pediatric component. After modifying this proposal in an effort to preserve access, while still promoting patient safety, we now estimate that 61% of centers would meet criteria if this proposal were implemented today.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Arial" panose="020B0604020202020204" pitchFamily="34" charset="0"/>
                <a:cs typeface="Arial" panose="020B0604020202020204" pitchFamily="34" charset="0"/>
              </a:rPr>
              <a:t>Speaker’s note: 61% is likely an underestimate since any program that had performed at least one pediatric transplant in the past 10 years was included in the analysis.</a:t>
            </a:r>
            <a:endParaRPr lang="en-US" sz="1200" b="1"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8AF0106E-972F-4C95-AE7C-7D431F00028E}" type="slidenum">
              <a:rPr lang="en-US" smtClean="0"/>
              <a:pPr/>
              <a:t>7</a:t>
            </a:fld>
            <a:endParaRPr lang="en-US" dirty="0"/>
          </a:p>
        </p:txBody>
      </p:sp>
    </p:spTree>
    <p:extLst>
      <p:ext uri="{BB962C8B-B14F-4D97-AF65-F5344CB8AC3E}">
        <p14:creationId xmlns:p14="http://schemas.microsoft.com/office/powerpoint/2010/main" val="3870568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buFont typeface="Arial" pitchFamily="34" charset="0"/>
              <a:buNone/>
            </a:pPr>
            <a:r>
              <a:rPr lang="en-US" sz="1200" kern="1200" dirty="0" smtClean="0">
                <a:solidFill>
                  <a:schemeClr val="tx1"/>
                </a:solidFill>
                <a:latin typeface="+mn-lt"/>
                <a:ea typeface="+mn-ea"/>
                <a:cs typeface="+mn-cs"/>
              </a:rPr>
              <a:t>Total 82 ctrs</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smtClean="0">
                <a:solidFill>
                  <a:schemeClr val="tx1"/>
                </a:solidFill>
                <a:latin typeface="+mn-lt"/>
                <a:ea typeface="+mn-ea"/>
                <a:cs typeface="+mn-cs"/>
              </a:rPr>
              <a:t>The total number of pediatric heart transplants performed across these 82 centers was 3,440 and ranged from 1 to 193.</a:t>
            </a:r>
          </a:p>
          <a:p>
            <a:pPr lvl="2">
              <a:buFont typeface="Arial" pitchFamily="34" charset="0"/>
              <a:buNone/>
            </a:pPr>
            <a:r>
              <a:rPr lang="en-US" sz="1200" kern="1200" dirty="0" smtClean="0">
                <a:solidFill>
                  <a:schemeClr val="tx1"/>
                </a:solidFill>
                <a:latin typeface="+mn-lt"/>
                <a:ea typeface="+mn-ea"/>
                <a:cs typeface="+mn-cs"/>
              </a:rPr>
              <a:t>52 ctrs with</a:t>
            </a:r>
            <a:r>
              <a:rPr lang="en-US" sz="1200" kern="1200" baseline="0" dirty="0" smtClean="0">
                <a:solidFill>
                  <a:schemeClr val="tx1"/>
                </a:solidFill>
                <a:latin typeface="+mn-lt"/>
                <a:ea typeface="+mn-ea"/>
                <a:cs typeface="+mn-cs"/>
              </a:rPr>
              <a:t> 8 or more ped txs (63.4%) meet the criteria.</a:t>
            </a:r>
          </a:p>
        </p:txBody>
      </p:sp>
      <p:sp>
        <p:nvSpPr>
          <p:cNvPr id="4" name="Slide Number Placeholder 3"/>
          <p:cNvSpPr>
            <a:spLocks noGrp="1"/>
          </p:cNvSpPr>
          <p:nvPr>
            <p:ph type="sldNum" sz="quarter" idx="10"/>
          </p:nvPr>
        </p:nvSpPr>
        <p:spPr/>
        <p:txBody>
          <a:bodyPr/>
          <a:lstStyle/>
          <a:p>
            <a:fld id="{8AF0106E-972F-4C95-AE7C-7D431F00028E}" type="slidenum">
              <a:rPr lang="en-US" smtClean="0"/>
              <a:pPr/>
              <a:t>8</a:t>
            </a:fld>
            <a:endParaRPr lang="en-US" dirty="0"/>
          </a:p>
        </p:txBody>
      </p:sp>
    </p:spTree>
    <p:extLst>
      <p:ext uri="{BB962C8B-B14F-4D97-AF65-F5344CB8AC3E}">
        <p14:creationId xmlns:p14="http://schemas.microsoft.com/office/powerpoint/2010/main" val="644033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sz="1200" kern="1200" dirty="0" smtClean="0">
                <a:solidFill>
                  <a:schemeClr val="tx1"/>
                </a:solidFill>
                <a:latin typeface="+mn-lt"/>
                <a:ea typeface="+mn-ea"/>
                <a:cs typeface="+mn-cs"/>
              </a:rPr>
              <a:t> 171 centers performed at least one kidney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transplant in pediatric recipients (age at transplant &lt;18).</a:t>
            </a:r>
          </a:p>
          <a:p>
            <a:pPr lvl="0">
              <a:buFont typeface="Arial" pitchFamily="34" charset="0"/>
              <a:buChar char="•"/>
            </a:pPr>
            <a:r>
              <a:rPr lang="en-US" sz="1200" kern="1200" dirty="0" smtClean="0">
                <a:solidFill>
                  <a:schemeClr val="tx1"/>
                </a:solidFill>
                <a:latin typeface="+mn-lt"/>
                <a:ea typeface="+mn-ea"/>
                <a:cs typeface="+mn-cs"/>
              </a:rPr>
              <a:t> The total number of pediatric kidney transplants performed across these 171 centers was 7,599 and ranged from 1 to 230.</a:t>
            </a:r>
          </a:p>
          <a:p>
            <a:pPr lvl="0">
              <a:buFont typeface="Arial" pitchFamily="34" charset="0"/>
              <a:buChar char="•"/>
            </a:pPr>
            <a:r>
              <a:rPr lang="en-US" sz="1200" kern="1200" dirty="0" smtClean="0">
                <a:solidFill>
                  <a:schemeClr val="tx1"/>
                </a:solidFill>
                <a:latin typeface="+mn-lt"/>
                <a:ea typeface="+mn-ea"/>
                <a:cs typeface="+mn-cs"/>
              </a:rPr>
              <a:t> 112 of</a:t>
            </a:r>
            <a:r>
              <a:rPr lang="en-US" sz="1200" kern="1200" baseline="0" dirty="0" smtClean="0">
                <a:solidFill>
                  <a:schemeClr val="tx1"/>
                </a:solidFill>
                <a:latin typeface="+mn-lt"/>
                <a:ea typeface="+mn-ea"/>
                <a:cs typeface="+mn-cs"/>
              </a:rPr>
              <a:t> the 171 centers (65.5%) had at least 12 pediatric kidney transplants, which meets the criteria.</a:t>
            </a:r>
          </a:p>
        </p:txBody>
      </p:sp>
      <p:sp>
        <p:nvSpPr>
          <p:cNvPr id="4" name="Slide Number Placeholder 3"/>
          <p:cNvSpPr>
            <a:spLocks noGrp="1"/>
          </p:cNvSpPr>
          <p:nvPr>
            <p:ph type="sldNum" sz="quarter" idx="10"/>
          </p:nvPr>
        </p:nvSpPr>
        <p:spPr/>
        <p:txBody>
          <a:bodyPr/>
          <a:lstStyle/>
          <a:p>
            <a:fld id="{8AF0106E-972F-4C95-AE7C-7D431F00028E}" type="slidenum">
              <a:rPr lang="en-US" smtClean="0"/>
              <a:pPr/>
              <a:t>9</a:t>
            </a:fld>
            <a:endParaRPr lang="en-US" dirty="0"/>
          </a:p>
        </p:txBody>
      </p:sp>
    </p:spTree>
    <p:extLst>
      <p:ext uri="{BB962C8B-B14F-4D97-AF65-F5344CB8AC3E}">
        <p14:creationId xmlns:p14="http://schemas.microsoft.com/office/powerpoint/2010/main" val="2952234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400">
                <a:latin typeface="Arial" pitchFamily="34" charset="0"/>
                <a:cs typeface="Arial" pitchFamily="34" charset="0"/>
              </a:defRPr>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36119893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5" name="Picture 4" descr="UNOS_logo_larg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20785" y="6198525"/>
            <a:ext cx="1496118" cy="583486"/>
          </a:xfrm>
          <a:prstGeom prst="rect">
            <a:avLst/>
          </a:prstGeom>
        </p:spPr>
      </p:pic>
      <p:pic>
        <p:nvPicPr>
          <p:cNvPr id="7" name="Picture 6" descr="OPTN-trans_whit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89035" y="6274513"/>
            <a:ext cx="1425904" cy="415533"/>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xStyles>
    <p:titleStyle>
      <a:lvl1pPr algn="l" defTabSz="914400" rtl="0" eaLnBrk="1" latinLnBrk="0" hangingPunct="1">
        <a:spcBef>
          <a:spcPct val="0"/>
        </a:spcBef>
        <a:buNone/>
        <a:defRPr sz="4000" b="1" i="0" kern="1200">
          <a:solidFill>
            <a:schemeClr val="bg1"/>
          </a:solidFill>
          <a:latin typeface="Calibri"/>
          <a:ea typeface="+mj-ea"/>
          <a:cs typeface="Myriad Pro"/>
        </a:defRPr>
      </a:lvl1pPr>
    </p:titleStyle>
    <p:bodyStyle>
      <a:lvl1pPr marL="228600" indent="-228600" algn="l" defTabSz="914400" rtl="0" eaLnBrk="1" latinLnBrk="0" hangingPunct="1">
        <a:spcBef>
          <a:spcPts val="2000"/>
        </a:spcBef>
        <a:buClr>
          <a:schemeClr val="accent1"/>
        </a:buClr>
        <a:buSzPct val="70000"/>
        <a:buFont typeface="Wingdings" charset="2"/>
        <a:buChar char="§"/>
        <a:defRPr sz="2800" b="0" i="0" kern="1200">
          <a:solidFill>
            <a:schemeClr val="bg1"/>
          </a:solidFill>
          <a:latin typeface="Calibri"/>
          <a:ea typeface="+mn-ea"/>
          <a:cs typeface="Myriad Pro"/>
        </a:defRPr>
      </a:lvl1pPr>
      <a:lvl2pPr marL="457200" indent="-228600" algn="l" defTabSz="914400" rtl="0" eaLnBrk="1" latinLnBrk="0" hangingPunct="1">
        <a:spcBef>
          <a:spcPts val="600"/>
        </a:spcBef>
        <a:buClr>
          <a:schemeClr val="accent1"/>
        </a:buClr>
        <a:buSzPct val="70000"/>
        <a:buFont typeface="Wingdings" charset="2"/>
        <a:buChar char="§"/>
        <a:defRPr sz="2000" b="0" i="0" kern="1200">
          <a:solidFill>
            <a:schemeClr val="bg1"/>
          </a:solidFill>
          <a:latin typeface="Calibri"/>
          <a:ea typeface="+mn-ea"/>
          <a:cs typeface="Myriad Pro"/>
        </a:defRPr>
      </a:lvl2pPr>
      <a:lvl3pPr marL="685800" indent="-228600" algn="l" defTabSz="914400" rtl="0" eaLnBrk="1" latinLnBrk="0" hangingPunct="1">
        <a:spcBef>
          <a:spcPts val="600"/>
        </a:spcBef>
        <a:buClr>
          <a:schemeClr val="accent1"/>
        </a:buClr>
        <a:buSzPct val="70000"/>
        <a:buFont typeface="Wingdings" charset="2"/>
        <a:buChar char="§"/>
        <a:defRPr sz="2000" b="0" i="0" kern="1200">
          <a:solidFill>
            <a:schemeClr val="bg1"/>
          </a:solidFill>
          <a:latin typeface="Calibri"/>
          <a:ea typeface="+mn-ea"/>
          <a:cs typeface="Myriad Pro"/>
        </a:defRPr>
      </a:lvl3pPr>
      <a:lvl4pPr marL="914400" indent="-228600" algn="l" defTabSz="914400" rtl="0" eaLnBrk="1" latinLnBrk="0" hangingPunct="1">
        <a:spcBef>
          <a:spcPts val="600"/>
        </a:spcBef>
        <a:buClr>
          <a:schemeClr val="accent1"/>
        </a:buClr>
        <a:buSzPct val="70000"/>
        <a:buFont typeface="Wingdings" charset="2"/>
        <a:buChar char="§"/>
        <a:defRPr sz="2000" b="0" i="0" kern="1200">
          <a:solidFill>
            <a:schemeClr val="bg1"/>
          </a:solidFill>
          <a:latin typeface="Calibri"/>
          <a:ea typeface="+mn-ea"/>
          <a:cs typeface="Myriad Pro"/>
        </a:defRPr>
      </a:lvl4pPr>
      <a:lvl5pPr marL="1143000" indent="-228600" algn="l" defTabSz="914400" rtl="0" eaLnBrk="1" latinLnBrk="0" hangingPunct="1">
        <a:spcBef>
          <a:spcPts val="600"/>
        </a:spcBef>
        <a:buClr>
          <a:schemeClr val="accent1"/>
        </a:buClr>
        <a:buSzPct val="70000"/>
        <a:buFont typeface="Wingdings" charset="2"/>
        <a:buChar char="§"/>
        <a:defRPr sz="2000" b="0" i="0" kern="1200">
          <a:solidFill>
            <a:schemeClr val="bg1"/>
          </a:solidFill>
          <a:latin typeface="Calibri"/>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4" name="Picture 3" descr="OPTN_trans.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9034" y="6274514"/>
            <a:ext cx="1425901" cy="415532"/>
          </a:xfrm>
          <a:prstGeom prst="rect">
            <a:avLst/>
          </a:prstGeom>
        </p:spPr>
      </p:pic>
      <p:pic>
        <p:nvPicPr>
          <p:cNvPr id="5" name="Picture 4" descr="UNOS_logo_larg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20785" y="6198525"/>
            <a:ext cx="1496118" cy="583486"/>
          </a:xfrm>
          <a:prstGeom prst="rect">
            <a:avLst/>
          </a:prstGeom>
        </p:spPr>
      </p:pic>
    </p:spTree>
    <p:extLst>
      <p:ext uri="{BB962C8B-B14F-4D97-AF65-F5344CB8AC3E}">
        <p14:creationId xmlns:p14="http://schemas.microsoft.com/office/powerpoint/2010/main" val="1743380114"/>
      </p:ext>
    </p:extLst>
  </p:cSld>
  <p:clrMap bg1="lt1" tx1="dk1" bg2="lt2" tx2="dk2" accent1="accent1" accent2="accent2" accent3="accent3" accent4="accent4" accent5="accent5" accent6="accent6" hlink="hlink" folHlink="folHlink"/>
  <p:sldLayoutIdLst>
    <p:sldLayoutId id="2147484106" r:id="rId1"/>
  </p:sldLayoutIdLst>
  <p:timing>
    <p:tnLst>
      <p:par>
        <p:cTn id="1" dur="indefinite" restart="never" nodeType="tmRoot"/>
      </p:par>
    </p:tnLst>
  </p:timing>
  <p:txStyles>
    <p:titleStyle>
      <a:lvl1pPr algn="l" defTabSz="914400" rtl="0" eaLnBrk="1" latinLnBrk="0" hangingPunct="1">
        <a:spcBef>
          <a:spcPct val="0"/>
        </a:spcBef>
        <a:buNone/>
        <a:defRPr sz="4000" b="1" i="0" kern="1200">
          <a:solidFill>
            <a:srgbClr val="001B37"/>
          </a:solidFill>
          <a:latin typeface="Arial" pitchFamily="34" charset="0"/>
          <a:ea typeface="+mj-ea"/>
          <a:cs typeface="Arial" pitchFamily="34" charset="0"/>
        </a:defRPr>
      </a:lvl1pPr>
    </p:titleStyle>
    <p:bodyStyle>
      <a:lvl1pPr marL="228600" indent="-228600" algn="l" defTabSz="914400" rtl="0" eaLnBrk="1" latinLnBrk="0" hangingPunct="1">
        <a:spcBef>
          <a:spcPts val="2000"/>
        </a:spcBef>
        <a:buClr>
          <a:srgbClr val="002045"/>
        </a:buClr>
        <a:buSzPct val="70000"/>
        <a:buFont typeface="Wingdings" charset="2"/>
        <a:buChar char="§"/>
        <a:defRPr sz="2800" b="0" i="0" kern="1200">
          <a:solidFill>
            <a:srgbClr val="002045"/>
          </a:solidFill>
          <a:latin typeface="Arial" pitchFamily="34" charset="0"/>
          <a:ea typeface="+mn-ea"/>
          <a:cs typeface="Arial" pitchFamily="34" charset="0"/>
        </a:defRPr>
      </a:lvl1pPr>
      <a:lvl2pPr marL="4572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2pPr>
      <a:lvl3pPr marL="6858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17513" y="1720850"/>
            <a:ext cx="8307387" cy="1619250"/>
          </a:xfrm>
        </p:spPr>
        <p:txBody>
          <a:bodyPr/>
          <a:lstStyle/>
          <a:p>
            <a:r>
              <a:rPr lang="en-US" altLang="en-US" dirty="0" smtClean="0">
                <a:latin typeface="Arial" panose="020B0604020202020204" pitchFamily="34" charset="0"/>
                <a:cs typeface="Arial" panose="020B0604020202020204" pitchFamily="34" charset="0"/>
              </a:rPr>
              <a:t>Pediatric Training and Experience Requirements in the Bylaws</a:t>
            </a:r>
          </a:p>
        </p:txBody>
      </p:sp>
      <p:sp>
        <p:nvSpPr>
          <p:cNvPr id="3" name="Subtitle 2"/>
          <p:cNvSpPr>
            <a:spLocks noGrp="1"/>
          </p:cNvSpPr>
          <p:nvPr>
            <p:ph type="subTitle" idx="1"/>
          </p:nvPr>
        </p:nvSpPr>
        <p:spPr>
          <a:xfrm>
            <a:off x="417513" y="4152900"/>
            <a:ext cx="8307387" cy="1971675"/>
          </a:xfrm>
        </p:spPr>
        <p:txBody>
          <a:bodyPr>
            <a:noAutofit/>
          </a:bodyPr>
          <a:lstStyle/>
          <a:p>
            <a:pPr>
              <a:defRPr/>
            </a:pPr>
            <a:r>
              <a:rPr lang="en-US" sz="2800" dirty="0" smtClean="0">
                <a:solidFill>
                  <a:schemeClr val="bg1">
                    <a:lumMod val="50000"/>
                  </a:schemeClr>
                </a:solidFill>
              </a:rPr>
              <a:t>OPTN/UNOS Board of Directors</a:t>
            </a:r>
          </a:p>
          <a:p>
            <a:pPr>
              <a:defRPr/>
            </a:pPr>
            <a:r>
              <a:rPr lang="en-US" sz="2800" dirty="0" smtClean="0">
                <a:solidFill>
                  <a:schemeClr val="bg1">
                    <a:lumMod val="50000"/>
                  </a:schemeClr>
                </a:solidFill>
              </a:rPr>
              <a:t>Eileen Brewer, MD, Chair</a:t>
            </a:r>
          </a:p>
          <a:p>
            <a:pPr>
              <a:defRPr/>
            </a:pPr>
            <a:r>
              <a:rPr lang="en-US" sz="2800" dirty="0" smtClean="0">
                <a:solidFill>
                  <a:schemeClr val="bg1">
                    <a:lumMod val="50000"/>
                  </a:schemeClr>
                </a:solidFill>
              </a:rPr>
              <a:t>William </a:t>
            </a:r>
            <a:r>
              <a:rPr lang="en-US" sz="2800" dirty="0" err="1" smtClean="0">
                <a:solidFill>
                  <a:schemeClr val="bg1">
                    <a:lumMod val="50000"/>
                  </a:schemeClr>
                </a:solidFill>
              </a:rPr>
              <a:t>Mahle</a:t>
            </a:r>
            <a:r>
              <a:rPr lang="en-US" sz="2800" dirty="0" smtClean="0">
                <a:solidFill>
                  <a:schemeClr val="bg1">
                    <a:lumMod val="50000"/>
                  </a:schemeClr>
                </a:solidFill>
              </a:rPr>
              <a:t>, MD, Vice Chair</a:t>
            </a:r>
            <a:endParaRPr lang="en-US" sz="2800" dirty="0">
              <a:solidFill>
                <a:schemeClr val="bg1">
                  <a:lumMod val="50000"/>
                </a:schemeClr>
              </a:solidFill>
            </a:endParaRPr>
          </a:p>
          <a:p>
            <a:pPr>
              <a:defRPr/>
            </a:pPr>
            <a:r>
              <a:rPr lang="en-US" sz="2800" dirty="0" smtClean="0">
                <a:solidFill>
                  <a:schemeClr val="bg1">
                    <a:lumMod val="50000"/>
                  </a:schemeClr>
                </a:solidFill>
              </a:rPr>
              <a:t>November 12-13, 2014</a:t>
            </a:r>
          </a:p>
          <a:p>
            <a:pPr>
              <a:defRPr/>
            </a:pPr>
            <a:endParaRPr lang="en-US" sz="3200" dirty="0">
              <a:solidFill>
                <a:schemeClr val="bg1">
                  <a:lumMod val="50000"/>
                </a:schemeClr>
              </a:solidFill>
            </a:endParaRPr>
          </a:p>
        </p:txBody>
      </p:sp>
    </p:spTree>
    <p:extLst>
      <p:ext uri="{BB962C8B-B14F-4D97-AF65-F5344CB8AC3E}">
        <p14:creationId xmlns:p14="http://schemas.microsoft.com/office/powerpoint/2010/main" val="3736304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268"/>
            <a:ext cx="9250680" cy="1532790"/>
          </a:xfrm>
        </p:spPr>
        <p:txBody>
          <a:bodyPr/>
          <a:lstStyle/>
          <a:p>
            <a:r>
              <a:rPr lang="en-US" sz="2850" dirty="0">
                <a:solidFill>
                  <a:schemeClr val="tx1"/>
                </a:solidFill>
                <a:latin typeface="Arial" pitchFamily="34" charset="0"/>
                <a:cs typeface="Arial" pitchFamily="34" charset="0"/>
              </a:rPr>
              <a:t>Geographic location of centers performing pediatric </a:t>
            </a:r>
            <a:r>
              <a:rPr lang="en-US" sz="2850" dirty="0" smtClean="0">
                <a:solidFill>
                  <a:schemeClr val="tx1"/>
                </a:solidFill>
                <a:latin typeface="Arial" pitchFamily="34" charset="0"/>
                <a:cs typeface="Arial" pitchFamily="34" charset="0"/>
              </a:rPr>
              <a:t>liver transplants, </a:t>
            </a:r>
            <a:r>
              <a:rPr lang="en-US" sz="2850" dirty="0">
                <a:solidFill>
                  <a:schemeClr val="tx1"/>
                </a:solidFill>
                <a:latin typeface="Arial" pitchFamily="34" charset="0"/>
                <a:cs typeface="Arial" pitchFamily="34" charset="0"/>
              </a:rPr>
              <a:t>1/1/05-7/31/14</a:t>
            </a:r>
          </a:p>
        </p:txBody>
      </p:sp>
      <p:sp>
        <p:nvSpPr>
          <p:cNvPr id="8" name="TextBox 7"/>
          <p:cNvSpPr txBox="1"/>
          <p:nvPr/>
        </p:nvSpPr>
        <p:spPr>
          <a:xfrm>
            <a:off x="2010720" y="6166895"/>
            <a:ext cx="5134226" cy="523220"/>
          </a:xfrm>
          <a:prstGeom prst="rect">
            <a:avLst/>
          </a:prstGeom>
          <a:noFill/>
        </p:spPr>
        <p:txBody>
          <a:bodyPr wrap="none" rtlCol="0">
            <a:spAutoFit/>
          </a:bodyPr>
          <a:lstStyle/>
          <a:p>
            <a:pPr marL="285750" indent="-285750">
              <a:buClr>
                <a:srgbClr val="3366FF"/>
              </a:buClr>
              <a:buSzPct val="120000"/>
              <a:buFont typeface="Arial" panose="020B0604020202020204" pitchFamily="34" charset="0"/>
              <a:buChar char="•"/>
            </a:pPr>
            <a:r>
              <a:rPr lang="en-US" sz="1400" dirty="0" smtClean="0">
                <a:latin typeface="Arial" panose="020B0604020202020204" pitchFamily="34" charset="0"/>
                <a:cs typeface="Arial" panose="020B0604020202020204" pitchFamily="34" charset="0"/>
              </a:rPr>
              <a:t>Represents centers with </a:t>
            </a:r>
            <a:r>
              <a:rPr lang="en-US" sz="1400" u="sng" dirty="0" smtClean="0">
                <a:latin typeface="Arial" panose="020B0604020202020204" pitchFamily="34" charset="0"/>
                <a:cs typeface="Arial" panose="020B0604020202020204" pitchFamily="34" charset="0"/>
              </a:rPr>
              <a:t>&gt;</a:t>
            </a:r>
            <a:r>
              <a:rPr lang="en-US" sz="1400" dirty="0" smtClean="0">
                <a:latin typeface="Arial" panose="020B0604020202020204" pitchFamily="34" charset="0"/>
                <a:cs typeface="Arial" panose="020B0604020202020204" pitchFamily="34" charset="0"/>
              </a:rPr>
              <a:t> 18 pediatric transplants (N=51)</a:t>
            </a:r>
          </a:p>
          <a:p>
            <a:pPr marL="285750" indent="-285750">
              <a:buClr>
                <a:srgbClr val="FF0000"/>
              </a:buClr>
              <a:buSzPct val="120000"/>
              <a:buFont typeface="Arial" panose="020B0604020202020204" pitchFamily="34" charset="0"/>
              <a:buChar char="•"/>
            </a:pPr>
            <a:r>
              <a:rPr lang="en-US" sz="1400" dirty="0">
                <a:latin typeface="Arial" panose="020B0604020202020204" pitchFamily="34" charset="0"/>
                <a:cs typeface="Arial" panose="020B0604020202020204" pitchFamily="34" charset="0"/>
              </a:rPr>
              <a:t>Represents centers with </a:t>
            </a:r>
            <a:r>
              <a:rPr lang="en-US" sz="1400" dirty="0" smtClean="0">
                <a:latin typeface="Arial" panose="020B0604020202020204" pitchFamily="34" charset="0"/>
                <a:cs typeface="Arial" panose="020B0604020202020204" pitchFamily="34" charset="0"/>
              </a:rPr>
              <a:t>&lt; 18 </a:t>
            </a:r>
            <a:r>
              <a:rPr lang="en-US" sz="1400" dirty="0">
                <a:latin typeface="Arial" panose="020B0604020202020204" pitchFamily="34" charset="0"/>
                <a:cs typeface="Arial" panose="020B0604020202020204" pitchFamily="34" charset="0"/>
              </a:rPr>
              <a:t>pediatric transplants (</a:t>
            </a:r>
            <a:r>
              <a:rPr lang="en-US" sz="1400" dirty="0" smtClean="0">
                <a:latin typeface="Arial" panose="020B0604020202020204" pitchFamily="34" charset="0"/>
                <a:cs typeface="Arial" panose="020B0604020202020204" pitchFamily="34" charset="0"/>
              </a:rPr>
              <a:t>N=37)</a:t>
            </a:r>
            <a:endParaRPr lang="en-US" sz="1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193" y="549727"/>
            <a:ext cx="7955280" cy="5966460"/>
          </a:xfrm>
          <a:prstGeom prst="rect">
            <a:avLst/>
          </a:prstGeom>
        </p:spPr>
      </p:pic>
    </p:spTree>
    <p:extLst>
      <p:ext uri="{BB962C8B-B14F-4D97-AF65-F5344CB8AC3E}">
        <p14:creationId xmlns:p14="http://schemas.microsoft.com/office/powerpoint/2010/main" val="2936308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116268"/>
            <a:ext cx="9144000" cy="1532790"/>
          </a:xfrm>
        </p:spPr>
        <p:txBody>
          <a:bodyPr/>
          <a:lstStyle/>
          <a:p>
            <a:r>
              <a:rPr lang="en-US" sz="2850" dirty="0">
                <a:solidFill>
                  <a:schemeClr val="tx1"/>
                </a:solidFill>
                <a:latin typeface="Arial" pitchFamily="34" charset="0"/>
                <a:cs typeface="Arial" pitchFamily="34" charset="0"/>
              </a:rPr>
              <a:t>Geographic location of centers performing pediatric </a:t>
            </a:r>
            <a:r>
              <a:rPr lang="en-US" sz="2850" dirty="0" smtClean="0">
                <a:solidFill>
                  <a:schemeClr val="tx1"/>
                </a:solidFill>
                <a:latin typeface="Arial" pitchFamily="34" charset="0"/>
                <a:cs typeface="Arial" pitchFamily="34" charset="0"/>
              </a:rPr>
              <a:t>lung transplants, </a:t>
            </a:r>
            <a:r>
              <a:rPr lang="en-US" sz="2850" dirty="0">
                <a:solidFill>
                  <a:schemeClr val="tx1"/>
                </a:solidFill>
                <a:latin typeface="Arial" pitchFamily="34" charset="0"/>
                <a:cs typeface="Arial" pitchFamily="34" charset="0"/>
              </a:rPr>
              <a:t>1/1/05-7/31/14</a:t>
            </a:r>
          </a:p>
        </p:txBody>
      </p:sp>
      <p:sp>
        <p:nvSpPr>
          <p:cNvPr id="8" name="TextBox 7"/>
          <p:cNvSpPr txBox="1"/>
          <p:nvPr/>
        </p:nvSpPr>
        <p:spPr>
          <a:xfrm>
            <a:off x="2010720" y="6166895"/>
            <a:ext cx="5134226" cy="523220"/>
          </a:xfrm>
          <a:prstGeom prst="rect">
            <a:avLst/>
          </a:prstGeom>
          <a:noFill/>
        </p:spPr>
        <p:txBody>
          <a:bodyPr wrap="none" rtlCol="0">
            <a:spAutoFit/>
          </a:bodyPr>
          <a:lstStyle/>
          <a:p>
            <a:pPr marL="285750" indent="-285750">
              <a:buClr>
                <a:srgbClr val="3366FF"/>
              </a:buClr>
              <a:buSzPct val="120000"/>
              <a:buFont typeface="Arial" panose="020B0604020202020204" pitchFamily="34" charset="0"/>
              <a:buChar char="•"/>
            </a:pPr>
            <a:r>
              <a:rPr lang="en-US" sz="1400" dirty="0" smtClean="0">
                <a:latin typeface="Arial" panose="020B0604020202020204" pitchFamily="34" charset="0"/>
                <a:cs typeface="Arial" panose="020B0604020202020204" pitchFamily="34" charset="0"/>
              </a:rPr>
              <a:t>Represents centers with </a:t>
            </a:r>
            <a:r>
              <a:rPr lang="en-US" sz="1400" u="sng" dirty="0" smtClean="0">
                <a:latin typeface="Arial" panose="020B0604020202020204" pitchFamily="34" charset="0"/>
                <a:cs typeface="Arial" panose="020B0604020202020204" pitchFamily="34" charset="0"/>
              </a:rPr>
              <a:t>&gt;</a:t>
            </a:r>
            <a:r>
              <a:rPr lang="en-US" sz="1400" dirty="0" smtClean="0">
                <a:latin typeface="Arial" panose="020B0604020202020204" pitchFamily="34" charset="0"/>
                <a:cs typeface="Arial" panose="020B0604020202020204" pitchFamily="34" charset="0"/>
              </a:rPr>
              <a:t> 4 pediatric transplants (N=20)</a:t>
            </a:r>
          </a:p>
          <a:p>
            <a:pPr marL="285750" indent="-285750">
              <a:buClr>
                <a:srgbClr val="FF0000"/>
              </a:buClr>
              <a:buSzPct val="120000"/>
              <a:buFont typeface="Arial" panose="020B0604020202020204" pitchFamily="34" charset="0"/>
              <a:buChar char="•"/>
            </a:pPr>
            <a:r>
              <a:rPr lang="en-US" sz="1400" dirty="0">
                <a:latin typeface="Arial" panose="020B0604020202020204" pitchFamily="34" charset="0"/>
                <a:cs typeface="Arial" panose="020B0604020202020204" pitchFamily="34" charset="0"/>
              </a:rPr>
              <a:t>Represents centers with </a:t>
            </a:r>
            <a:r>
              <a:rPr lang="en-US" sz="1400" dirty="0" smtClean="0">
                <a:latin typeface="Arial" panose="020B0604020202020204" pitchFamily="34" charset="0"/>
                <a:cs typeface="Arial" panose="020B0604020202020204" pitchFamily="34" charset="0"/>
              </a:rPr>
              <a:t>&lt; 4 </a:t>
            </a:r>
            <a:r>
              <a:rPr lang="en-US" sz="1400" dirty="0">
                <a:latin typeface="Arial" panose="020B0604020202020204" pitchFamily="34" charset="0"/>
                <a:cs typeface="Arial" panose="020B0604020202020204" pitchFamily="34" charset="0"/>
              </a:rPr>
              <a:t>pediatric transplants (</a:t>
            </a:r>
            <a:r>
              <a:rPr lang="en-US" sz="1400" dirty="0" smtClean="0">
                <a:latin typeface="Arial" panose="020B0604020202020204" pitchFamily="34" charset="0"/>
                <a:cs typeface="Arial" panose="020B0604020202020204" pitchFamily="34" charset="0"/>
              </a:rPr>
              <a:t>N=22)</a:t>
            </a:r>
            <a:endParaRPr lang="en-US" sz="1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193" y="650127"/>
            <a:ext cx="7955280" cy="5966460"/>
          </a:xfrm>
          <a:prstGeom prst="rect">
            <a:avLst/>
          </a:prstGeom>
        </p:spPr>
      </p:pic>
    </p:spTree>
    <p:extLst>
      <p:ext uri="{BB962C8B-B14F-4D97-AF65-F5344CB8AC3E}">
        <p14:creationId xmlns:p14="http://schemas.microsoft.com/office/powerpoint/2010/main" val="2867657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pPr>
            <a:r>
              <a:rPr lang="en-US" dirty="0" smtClean="0">
                <a:solidFill>
                  <a:schemeClr val="tx1"/>
                </a:solidFill>
                <a:latin typeface="Arial" panose="020B0604020202020204" pitchFamily="34" charset="0"/>
                <a:cs typeface="Arial" panose="020B0604020202020204" pitchFamily="34" charset="0"/>
              </a:rPr>
              <a:t>Eileen Brewer, MD                                       Committee Chair                                                ebrewer@bcm.edu</a:t>
            </a:r>
          </a:p>
          <a:p>
            <a:pPr marL="0" indent="0">
              <a:spcBef>
                <a:spcPts val="0"/>
              </a:spcBef>
              <a:buNone/>
            </a:pPr>
            <a:endParaRPr lang="en-US" dirty="0" smtClean="0">
              <a:solidFill>
                <a:schemeClr val="tx1"/>
              </a:solidFill>
              <a:latin typeface="Arial" panose="020B0604020202020204" pitchFamily="34" charset="0"/>
              <a:cs typeface="Arial" panose="020B0604020202020204" pitchFamily="34" charset="0"/>
            </a:endParaRPr>
          </a:p>
          <a:p>
            <a:pPr>
              <a:spcBef>
                <a:spcPts val="0"/>
              </a:spcBef>
            </a:pPr>
            <a:r>
              <a:rPr lang="en-US" dirty="0" smtClean="0">
                <a:solidFill>
                  <a:schemeClr val="tx1"/>
                </a:solidFill>
                <a:latin typeface="Arial" panose="020B0604020202020204" pitchFamily="34" charset="0"/>
                <a:cs typeface="Arial" panose="020B0604020202020204" pitchFamily="34" charset="0"/>
              </a:rPr>
              <a:t>Christine Flavin, MPH                                                Committee Liaison                                                     christine.flavin@unos.org</a:t>
            </a:r>
            <a:endParaRPr lang="en-US" dirty="0">
              <a:solidFill>
                <a:schemeClr val="tx1"/>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Contacts</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smtClean="0">
                <a:solidFill>
                  <a:schemeClr val="tx1"/>
                </a:solidFill>
                <a:latin typeface="Arial" panose="020B0604020202020204" pitchFamily="34" charset="0"/>
                <a:cs typeface="Arial" panose="020B0604020202020204" pitchFamily="34" charset="0"/>
              </a:rPr>
              <a:t>Pediatric experience </a:t>
            </a:r>
            <a:r>
              <a:rPr lang="en-US" sz="3600" b="1" u="sng" dirty="0" smtClean="0">
                <a:solidFill>
                  <a:schemeClr val="tx1"/>
                </a:solidFill>
                <a:latin typeface="Arial" panose="020B0604020202020204" pitchFamily="34" charset="0"/>
                <a:cs typeface="Arial" panose="020B0604020202020204" pitchFamily="34" charset="0"/>
              </a:rPr>
              <a:t>not</a:t>
            </a:r>
            <a:r>
              <a:rPr lang="en-US" sz="3600" b="1" dirty="0" smtClean="0">
                <a:solidFill>
                  <a:schemeClr val="tx1"/>
                </a:solidFill>
                <a:latin typeface="Arial" panose="020B0604020202020204" pitchFamily="34" charset="0"/>
                <a:cs typeface="Arial" panose="020B0604020202020204" pitchFamily="34" charset="0"/>
              </a:rPr>
              <a:t> required for</a:t>
            </a:r>
            <a:r>
              <a:rPr lang="en-US" sz="3600" dirty="0" smtClean="0">
                <a:solidFill>
                  <a:schemeClr val="tx1"/>
                </a:solidFill>
                <a:latin typeface="Arial" panose="020B0604020202020204" pitchFamily="34" charset="0"/>
                <a:cs typeface="Arial" panose="020B0604020202020204" pitchFamily="34" charset="0"/>
              </a:rPr>
              <a:t> </a:t>
            </a:r>
            <a:r>
              <a:rPr lang="en-US" sz="3600" b="1" dirty="0" smtClean="0">
                <a:solidFill>
                  <a:schemeClr val="tx1"/>
                </a:solidFill>
                <a:latin typeface="Arial" panose="020B0604020202020204" pitchFamily="34" charset="0"/>
                <a:cs typeface="Arial" panose="020B0604020202020204" pitchFamily="34" charset="0"/>
              </a:rPr>
              <a:t>key personnel</a:t>
            </a:r>
            <a:r>
              <a:rPr lang="en-US" sz="3600" dirty="0" smtClean="0">
                <a:solidFill>
                  <a:schemeClr val="tx1"/>
                </a:solidFill>
                <a:latin typeface="Arial" panose="020B0604020202020204" pitchFamily="34" charset="0"/>
                <a:cs typeface="Arial" panose="020B0604020202020204" pitchFamily="34" charset="0"/>
              </a:rPr>
              <a:t> at programs that perform pediatric transplants.</a:t>
            </a:r>
          </a:p>
        </p:txBody>
      </p:sp>
      <p:sp>
        <p:nvSpPr>
          <p:cNvPr id="3" name="Title 2"/>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The Problem</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9182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3" y="1032366"/>
            <a:ext cx="8654669" cy="5124594"/>
          </a:xfrm>
        </p:spPr>
        <p:txBody>
          <a:bodyPr>
            <a:noAutofit/>
          </a:bodyPr>
          <a:lstStyle/>
          <a:p>
            <a:r>
              <a:rPr lang="en-US" sz="3000" b="1" dirty="0" smtClean="0">
                <a:solidFill>
                  <a:schemeClr val="tx1"/>
                </a:solidFill>
                <a:latin typeface="Arial" panose="020B0604020202020204" pitchFamily="34" charset="0"/>
                <a:cs typeface="Arial" panose="020B0604020202020204" pitchFamily="34" charset="0"/>
              </a:rPr>
              <a:t>2010 MPSC Annual </a:t>
            </a:r>
            <a:r>
              <a:rPr lang="en-US" sz="3000" b="1" dirty="0">
                <a:solidFill>
                  <a:schemeClr val="tx1"/>
                </a:solidFill>
                <a:latin typeface="Arial" panose="020B0604020202020204" pitchFamily="34" charset="0"/>
                <a:cs typeface="Arial" panose="020B0604020202020204" pitchFamily="34" charset="0"/>
              </a:rPr>
              <a:t>G</a:t>
            </a:r>
            <a:r>
              <a:rPr lang="en-US" sz="3000" b="1" dirty="0" smtClean="0">
                <a:solidFill>
                  <a:schemeClr val="tx1"/>
                </a:solidFill>
                <a:latin typeface="Arial" panose="020B0604020202020204" pitchFamily="34" charset="0"/>
                <a:cs typeface="Arial" panose="020B0604020202020204" pitchFamily="34" charset="0"/>
              </a:rPr>
              <a:t>oal:</a:t>
            </a:r>
            <a:r>
              <a:rPr lang="en-US" sz="3000" dirty="0" smtClean="0">
                <a:solidFill>
                  <a:schemeClr val="tx1"/>
                </a:solidFill>
                <a:latin typeface="Arial" panose="020B0604020202020204" pitchFamily="34" charset="0"/>
                <a:cs typeface="Arial" panose="020B0604020202020204" pitchFamily="34" charset="0"/>
              </a:rPr>
              <a:t>  Develop qualification criteria for </a:t>
            </a:r>
            <a:r>
              <a:rPr lang="en-US" sz="3000" dirty="0">
                <a:solidFill>
                  <a:schemeClr val="tx1"/>
                </a:solidFill>
                <a:latin typeface="Arial" panose="020B0604020202020204" pitchFamily="34" charset="0"/>
                <a:cs typeface="Arial" panose="020B0604020202020204" pitchFamily="34" charset="0"/>
              </a:rPr>
              <a:t>p</a:t>
            </a:r>
            <a:r>
              <a:rPr lang="en-US" sz="3000" dirty="0" smtClean="0">
                <a:solidFill>
                  <a:schemeClr val="tx1"/>
                </a:solidFill>
                <a:latin typeface="Arial" panose="020B0604020202020204" pitchFamily="34" charset="0"/>
                <a:cs typeface="Arial" panose="020B0604020202020204" pitchFamily="34" charset="0"/>
              </a:rPr>
              <a:t>ediatric </a:t>
            </a:r>
            <a:r>
              <a:rPr lang="en-US" sz="3000" dirty="0">
                <a:solidFill>
                  <a:schemeClr val="tx1"/>
                </a:solidFill>
                <a:latin typeface="Arial" panose="020B0604020202020204" pitchFamily="34" charset="0"/>
                <a:cs typeface="Arial" panose="020B0604020202020204" pitchFamily="34" charset="0"/>
              </a:rPr>
              <a:t>p</a:t>
            </a:r>
            <a:r>
              <a:rPr lang="en-US" sz="3000" dirty="0" smtClean="0">
                <a:solidFill>
                  <a:schemeClr val="tx1"/>
                </a:solidFill>
                <a:latin typeface="Arial" panose="020B0604020202020204" pitchFamily="34" charset="0"/>
                <a:cs typeface="Arial" panose="020B0604020202020204" pitchFamily="34" charset="0"/>
              </a:rPr>
              <a:t>rogram approval</a:t>
            </a:r>
          </a:p>
          <a:p>
            <a:r>
              <a:rPr lang="en-US" sz="3000" b="1" dirty="0" smtClean="0">
                <a:solidFill>
                  <a:schemeClr val="tx1"/>
                </a:solidFill>
                <a:latin typeface="Arial" panose="020B0604020202020204" pitchFamily="34" charset="0"/>
                <a:cs typeface="Arial" panose="020B0604020202020204" pitchFamily="34" charset="0"/>
              </a:rPr>
              <a:t>Strategic Plan Goal 4: </a:t>
            </a:r>
            <a:r>
              <a:rPr lang="en-US" sz="3000" dirty="0" smtClean="0">
                <a:solidFill>
                  <a:schemeClr val="tx1"/>
                </a:solidFill>
                <a:latin typeface="Arial" panose="020B0604020202020204" pitchFamily="34" charset="0"/>
                <a:cs typeface="Arial" panose="020B0604020202020204" pitchFamily="34" charset="0"/>
              </a:rPr>
              <a:t>Promote patient safety</a:t>
            </a:r>
          </a:p>
          <a:p>
            <a:pPr lvl="1"/>
            <a:r>
              <a:rPr lang="en-US" sz="2800" b="1" dirty="0" smtClean="0">
                <a:solidFill>
                  <a:schemeClr val="tx1"/>
                </a:solidFill>
                <a:latin typeface="Arial" panose="020B0604020202020204" pitchFamily="34" charset="0"/>
                <a:cs typeface="Arial" panose="020B0604020202020204" pitchFamily="34" charset="0"/>
              </a:rPr>
              <a:t>Objective B:</a:t>
            </a:r>
            <a:r>
              <a:rPr lang="en-US" sz="2800" dirty="0" smtClean="0">
                <a:solidFill>
                  <a:schemeClr val="tx1"/>
                </a:solidFill>
                <a:latin typeface="Arial" panose="020B0604020202020204" pitchFamily="34" charset="0"/>
                <a:cs typeface="Arial" panose="020B0604020202020204" pitchFamily="34" charset="0"/>
              </a:rPr>
              <a:t>  Maintain high level of medical expertise</a:t>
            </a:r>
          </a:p>
          <a:p>
            <a:pPr lvl="2"/>
            <a:r>
              <a:rPr lang="en-US" sz="2600" b="1" dirty="0" smtClean="0">
                <a:solidFill>
                  <a:schemeClr val="tx1"/>
                </a:solidFill>
                <a:latin typeface="Arial" panose="020B0604020202020204" pitchFamily="34" charset="0"/>
                <a:cs typeface="Arial" panose="020B0604020202020204" pitchFamily="34" charset="0"/>
              </a:rPr>
              <a:t>Strategy:</a:t>
            </a:r>
            <a:r>
              <a:rPr lang="en-US" sz="2600" dirty="0" smtClean="0">
                <a:solidFill>
                  <a:schemeClr val="tx1"/>
                </a:solidFill>
                <a:latin typeface="Arial" panose="020B0604020202020204" pitchFamily="34" charset="0"/>
                <a:cs typeface="Arial" panose="020B0604020202020204" pitchFamily="34" charset="0"/>
              </a:rPr>
              <a:t>  Ensure physicians and surgeons have current, relevant expertise</a:t>
            </a:r>
          </a:p>
          <a:p>
            <a:pPr lvl="2"/>
            <a:r>
              <a:rPr lang="en-US" sz="2600" b="1" dirty="0" smtClean="0">
                <a:solidFill>
                  <a:schemeClr val="tx1"/>
                </a:solidFill>
                <a:latin typeface="Arial" panose="020B0604020202020204" pitchFamily="34" charset="0"/>
                <a:cs typeface="Arial" panose="020B0604020202020204" pitchFamily="34" charset="0"/>
              </a:rPr>
              <a:t>Key Initiative:  </a:t>
            </a:r>
            <a:r>
              <a:rPr lang="en-US" sz="2600" dirty="0" smtClean="0">
                <a:solidFill>
                  <a:schemeClr val="tx1"/>
                </a:solidFill>
                <a:latin typeface="Arial" panose="020B0604020202020204" pitchFamily="34" charset="0"/>
                <a:cs typeface="Arial" panose="020B0604020202020204" pitchFamily="34" charset="0"/>
              </a:rPr>
              <a:t>Develop separate program requirements for pediatric programs</a:t>
            </a:r>
            <a:endParaRPr lang="en-US" sz="2600" dirty="0">
              <a:solidFill>
                <a:schemeClr val="tx1"/>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The Charge</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0627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Project Timeline</a:t>
            </a:r>
            <a:endParaRPr lang="en-US" dirty="0">
              <a:solidFill>
                <a:schemeClr val="tx1"/>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stretch>
            <a:fillRect/>
          </a:stretch>
        </p:blipFill>
        <p:spPr>
          <a:xfrm>
            <a:off x="84408" y="1063079"/>
            <a:ext cx="9144000" cy="4731841"/>
          </a:xfrm>
          <a:prstGeom prst="rect">
            <a:avLst/>
          </a:prstGeom>
        </p:spPr>
      </p:pic>
      <p:sp>
        <p:nvSpPr>
          <p:cNvPr id="2" name="Pentagon 1"/>
          <p:cNvSpPr/>
          <p:nvPr/>
        </p:nvSpPr>
        <p:spPr>
          <a:xfrm>
            <a:off x="70340" y="3291840"/>
            <a:ext cx="1161287" cy="647113"/>
          </a:xfrm>
          <a:custGeom>
            <a:avLst/>
            <a:gdLst>
              <a:gd name="connsiteX0" fmla="*/ 0 w 978408"/>
              <a:gd name="connsiteY0" fmla="*/ 0 h 647113"/>
              <a:gd name="connsiteX1" fmla="*/ 654852 w 978408"/>
              <a:gd name="connsiteY1" fmla="*/ 0 h 647113"/>
              <a:gd name="connsiteX2" fmla="*/ 978408 w 978408"/>
              <a:gd name="connsiteY2" fmla="*/ 323557 h 647113"/>
              <a:gd name="connsiteX3" fmla="*/ 654852 w 978408"/>
              <a:gd name="connsiteY3" fmla="*/ 647113 h 647113"/>
              <a:gd name="connsiteX4" fmla="*/ 0 w 978408"/>
              <a:gd name="connsiteY4" fmla="*/ 647113 h 647113"/>
              <a:gd name="connsiteX5" fmla="*/ 0 w 978408"/>
              <a:gd name="connsiteY5" fmla="*/ 0 h 647113"/>
              <a:gd name="connsiteX0" fmla="*/ 69 w 978477"/>
              <a:gd name="connsiteY0" fmla="*/ 0 h 647113"/>
              <a:gd name="connsiteX1" fmla="*/ 654921 w 978477"/>
              <a:gd name="connsiteY1" fmla="*/ 0 h 647113"/>
              <a:gd name="connsiteX2" fmla="*/ 978477 w 978477"/>
              <a:gd name="connsiteY2" fmla="*/ 323557 h 647113"/>
              <a:gd name="connsiteX3" fmla="*/ 654921 w 978477"/>
              <a:gd name="connsiteY3" fmla="*/ 647113 h 647113"/>
              <a:gd name="connsiteX4" fmla="*/ 69 w 978477"/>
              <a:gd name="connsiteY4" fmla="*/ 647113 h 647113"/>
              <a:gd name="connsiteX5" fmla="*/ 225152 w 978477"/>
              <a:gd name="connsiteY5" fmla="*/ 295422 h 647113"/>
              <a:gd name="connsiteX6" fmla="*/ 69 w 978477"/>
              <a:gd name="connsiteY6" fmla="*/ 0 h 647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77" h="647113">
                <a:moveTo>
                  <a:pt x="69" y="0"/>
                </a:moveTo>
                <a:lnTo>
                  <a:pt x="654921" y="0"/>
                </a:lnTo>
                <a:lnTo>
                  <a:pt x="978477" y="323557"/>
                </a:lnTo>
                <a:lnTo>
                  <a:pt x="654921" y="647113"/>
                </a:lnTo>
                <a:lnTo>
                  <a:pt x="69" y="647113"/>
                </a:lnTo>
                <a:cubicBezTo>
                  <a:pt x="-4620" y="529883"/>
                  <a:pt x="229841" y="412652"/>
                  <a:pt x="225152" y="295422"/>
                </a:cubicBezTo>
                <a:lnTo>
                  <a:pt x="69" y="0"/>
                </a:lnTo>
                <a:close/>
              </a:path>
            </a:pathLst>
          </a:custGeom>
          <a:solidFill>
            <a:srgbClr val="0070C0"/>
          </a:solidFill>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93-02</a:t>
            </a:r>
            <a:endParaRPr lang="en-US" dirty="0"/>
          </a:p>
        </p:txBody>
      </p:sp>
    </p:spTree>
    <p:extLst>
      <p:ext uri="{BB962C8B-B14F-4D97-AF65-F5344CB8AC3E}">
        <p14:creationId xmlns:p14="http://schemas.microsoft.com/office/powerpoint/2010/main" val="823487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243725"/>
            <a:ext cx="8741103" cy="5078247"/>
          </a:xfrm>
        </p:spPr>
        <p:txBody>
          <a:bodyPr>
            <a:normAutofit/>
          </a:bodyPr>
          <a:lstStyle/>
          <a:p>
            <a:pPr lvl="0">
              <a:spcBef>
                <a:spcPts val="0"/>
              </a:spcBef>
              <a:spcAft>
                <a:spcPts val="600"/>
              </a:spcAft>
              <a:buClr>
                <a:srgbClr val="FBC01E"/>
              </a:buClr>
            </a:pPr>
            <a:r>
              <a:rPr lang="en-US" sz="3000" dirty="0" smtClean="0">
                <a:solidFill>
                  <a:schemeClr val="tx1"/>
                </a:solidFill>
                <a:latin typeface="Arial" panose="020B0604020202020204" pitchFamily="34" charset="0"/>
                <a:cs typeface="Arial" panose="020B0604020202020204" pitchFamily="34" charset="0"/>
              </a:rPr>
              <a:t>Societies supportive </a:t>
            </a:r>
            <a:r>
              <a:rPr lang="en-US" sz="3000" dirty="0">
                <a:solidFill>
                  <a:schemeClr val="tx1"/>
                </a:solidFill>
                <a:latin typeface="Arial" panose="020B0604020202020204" pitchFamily="34" charset="0"/>
                <a:cs typeface="Arial" panose="020B0604020202020204" pitchFamily="34" charset="0"/>
              </a:rPr>
              <a:t>of more stringent case volume </a:t>
            </a:r>
            <a:r>
              <a:rPr lang="en-US" sz="3000" dirty="0" smtClean="0">
                <a:solidFill>
                  <a:schemeClr val="tx1"/>
                </a:solidFill>
                <a:latin typeface="Arial" panose="020B0604020202020204" pitchFamily="34" charset="0"/>
                <a:cs typeface="Arial" panose="020B0604020202020204" pitchFamily="34" charset="0"/>
              </a:rPr>
              <a:t>criteria</a:t>
            </a:r>
          </a:p>
          <a:p>
            <a:pPr lvl="1">
              <a:spcBef>
                <a:spcPts val="0"/>
              </a:spcBef>
              <a:spcAft>
                <a:spcPts val="600"/>
              </a:spcAft>
              <a:buClr>
                <a:srgbClr val="FBC01E"/>
              </a:buClr>
            </a:pPr>
            <a:r>
              <a:rPr lang="en-US" sz="2200" dirty="0" smtClean="0">
                <a:solidFill>
                  <a:schemeClr val="tx1"/>
                </a:solidFill>
                <a:latin typeface="Arial" panose="020B0604020202020204" pitchFamily="34" charset="0"/>
                <a:cs typeface="Arial" panose="020B0604020202020204" pitchFamily="34" charset="0"/>
              </a:rPr>
              <a:t>Organ-specific</a:t>
            </a:r>
          </a:p>
          <a:p>
            <a:pPr lvl="1">
              <a:spcBef>
                <a:spcPts val="0"/>
              </a:spcBef>
              <a:spcAft>
                <a:spcPts val="600"/>
              </a:spcAft>
              <a:buClr>
                <a:srgbClr val="FBC01E"/>
              </a:buClr>
            </a:pPr>
            <a:r>
              <a:rPr lang="en-US" sz="2200" dirty="0" smtClean="0">
                <a:solidFill>
                  <a:schemeClr val="tx1"/>
                </a:solidFill>
                <a:latin typeface="Arial" panose="020B0604020202020204" pitchFamily="34" charset="0"/>
                <a:cs typeface="Arial" panose="020B0604020202020204" pitchFamily="34" charset="0"/>
              </a:rPr>
              <a:t>Stratified by age, size</a:t>
            </a:r>
          </a:p>
          <a:p>
            <a:pPr lvl="1">
              <a:spcBef>
                <a:spcPts val="0"/>
              </a:spcBef>
              <a:spcAft>
                <a:spcPts val="600"/>
              </a:spcAft>
              <a:buClr>
                <a:srgbClr val="FBC01E"/>
              </a:buClr>
            </a:pPr>
            <a:r>
              <a:rPr lang="en-US" sz="2200" dirty="0" smtClean="0">
                <a:solidFill>
                  <a:schemeClr val="tx1"/>
                </a:solidFill>
                <a:latin typeface="Arial" panose="020B0604020202020204" pitchFamily="34" charset="0"/>
                <a:cs typeface="Arial" panose="020B0604020202020204" pitchFamily="34" charset="0"/>
              </a:rPr>
              <a:t>Limited timeframe of achievement</a:t>
            </a:r>
          </a:p>
          <a:p>
            <a:pPr lvl="0">
              <a:spcBef>
                <a:spcPts val="0"/>
              </a:spcBef>
              <a:spcAft>
                <a:spcPts val="600"/>
              </a:spcAft>
              <a:buClr>
                <a:srgbClr val="FBC01E"/>
              </a:buClr>
            </a:pPr>
            <a:r>
              <a:rPr lang="en-US" sz="3000" dirty="0" smtClean="0">
                <a:solidFill>
                  <a:schemeClr val="tx1"/>
                </a:solidFill>
                <a:latin typeface="Arial" panose="020B0604020202020204" pitchFamily="34" charset="0"/>
                <a:cs typeface="Arial" panose="020B0604020202020204" pitchFamily="34" charset="0"/>
              </a:rPr>
              <a:t>Organ-specific Committees and Regional Meeting attendees concerned about </a:t>
            </a:r>
            <a:r>
              <a:rPr lang="en-US" sz="3000" dirty="0">
                <a:solidFill>
                  <a:schemeClr val="tx1"/>
                </a:solidFill>
                <a:latin typeface="Arial" panose="020B0604020202020204" pitchFamily="34" charset="0"/>
                <a:cs typeface="Arial" panose="020B0604020202020204" pitchFamily="34" charset="0"/>
              </a:rPr>
              <a:t>restricting </a:t>
            </a:r>
            <a:r>
              <a:rPr lang="en-US" sz="3000" dirty="0" smtClean="0">
                <a:solidFill>
                  <a:schemeClr val="tx1"/>
                </a:solidFill>
                <a:latin typeface="Arial" panose="020B0604020202020204" pitchFamily="34" charset="0"/>
                <a:cs typeface="Arial" panose="020B0604020202020204" pitchFamily="34" charset="0"/>
              </a:rPr>
              <a:t>access</a:t>
            </a:r>
            <a:endParaRPr lang="en-US" sz="3000" dirty="0">
              <a:solidFill>
                <a:schemeClr val="tx1"/>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sz="3600" dirty="0" smtClean="0">
                <a:solidFill>
                  <a:schemeClr val="tx1"/>
                </a:solidFill>
                <a:latin typeface="Arial" panose="020B0604020202020204" pitchFamily="34" charset="0"/>
                <a:cs typeface="Arial" panose="020B0604020202020204" pitchFamily="34" charset="0"/>
              </a:rPr>
              <a:t>Quality vs. Access: Why Achieving Consensus is Difficult</a:t>
            </a:r>
            <a:endParaRPr lang="en-US" sz="3600" dirty="0">
              <a:solidFill>
                <a:schemeClr val="tx1"/>
              </a:solidFill>
            </a:endParaRPr>
          </a:p>
        </p:txBody>
      </p:sp>
    </p:spTree>
    <p:extLst>
      <p:ext uri="{BB962C8B-B14F-4D97-AF65-F5344CB8AC3E}">
        <p14:creationId xmlns:p14="http://schemas.microsoft.com/office/powerpoint/2010/main" val="1922161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Current Proposal:</a:t>
            </a:r>
            <a:br>
              <a:rPr lang="en-US" dirty="0" smtClean="0">
                <a:solidFill>
                  <a:schemeClr val="tx1"/>
                </a:solidFill>
                <a:latin typeface="Arial" panose="020B0604020202020204" pitchFamily="34" charset="0"/>
                <a:cs typeface="Arial" panose="020B0604020202020204" pitchFamily="34" charset="0"/>
              </a:rPr>
            </a:br>
            <a:r>
              <a:rPr lang="en-US" dirty="0" smtClean="0">
                <a:solidFill>
                  <a:schemeClr val="tx1"/>
                </a:solidFill>
                <a:latin typeface="Arial" panose="020B0604020202020204" pitchFamily="34" charset="0"/>
                <a:cs typeface="Arial" panose="020B0604020202020204" pitchFamily="34" charset="0"/>
              </a:rPr>
              <a:t>Public Comment January 2015</a:t>
            </a:r>
            <a:endParaRPr lang="en-US" dirty="0">
              <a:solidFill>
                <a:schemeClr val="tx1"/>
              </a:solidFill>
              <a:latin typeface="Arial" panose="020B0604020202020204" pitchFamily="34" charset="0"/>
              <a:cs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446025191"/>
              </p:ext>
            </p:extLst>
          </p:nvPr>
        </p:nvGraphicFramePr>
        <p:xfrm>
          <a:off x="403413" y="1397001"/>
          <a:ext cx="8081682" cy="3078480"/>
        </p:xfrm>
        <a:graphic>
          <a:graphicData uri="http://schemas.openxmlformats.org/drawingml/2006/table">
            <a:tbl>
              <a:tblPr firstRow="1" bandRow="1">
                <a:tableStyleId>{5C22544A-7EE6-4342-B048-85BDC9FD1C3A}</a:tableStyleId>
              </a:tblPr>
              <a:tblGrid>
                <a:gridCol w="4100557"/>
                <a:gridCol w="3981125"/>
              </a:tblGrid>
              <a:tr h="370840">
                <a:tc>
                  <a:txBody>
                    <a:bodyPr/>
                    <a:lstStyle/>
                    <a:p>
                      <a:pPr algn="ctr"/>
                      <a:r>
                        <a:rPr lang="en-US" sz="2800" dirty="0" smtClean="0">
                          <a:solidFill>
                            <a:schemeClr val="tx1"/>
                          </a:solidFill>
                          <a:latin typeface="Arial" panose="020B0604020202020204" pitchFamily="34" charset="0"/>
                          <a:cs typeface="Arial" panose="020B0604020202020204" pitchFamily="34" charset="0"/>
                        </a:rPr>
                        <a:t>Quality</a:t>
                      </a:r>
                      <a:endParaRPr lang="en-US" sz="2800"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algn="ctr"/>
                      <a:r>
                        <a:rPr lang="en-US" sz="2800" dirty="0" smtClean="0">
                          <a:solidFill>
                            <a:schemeClr val="tx1"/>
                          </a:solidFill>
                          <a:latin typeface="Arial" panose="020B0604020202020204" pitchFamily="34" charset="0"/>
                          <a:cs typeface="Arial" panose="020B0604020202020204" pitchFamily="34" charset="0"/>
                        </a:rPr>
                        <a:t>Access</a:t>
                      </a:r>
                      <a:endParaRPr lang="en-US" sz="2800" dirty="0">
                        <a:solidFill>
                          <a:schemeClr val="tx1"/>
                        </a:solidFill>
                        <a:latin typeface="Arial" panose="020B0604020202020204" pitchFamily="34" charset="0"/>
                        <a:cs typeface="Arial" panose="020B0604020202020204" pitchFamily="34" charset="0"/>
                      </a:endParaRPr>
                    </a:p>
                  </a:txBody>
                  <a:tcPr>
                    <a:solidFill>
                      <a:schemeClr val="accent1"/>
                    </a:solidFill>
                  </a:tcPr>
                </a:tc>
              </a:tr>
              <a:tr h="370840">
                <a:tc>
                  <a:txBody>
                    <a:bodyPr/>
                    <a:lstStyle/>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Programs performing any transplants in &lt;18 </a:t>
                      </a:r>
                      <a:r>
                        <a:rPr lang="en-US" sz="2400" dirty="0" err="1" smtClean="0">
                          <a:latin typeface="Arial" panose="020B0604020202020204" pitchFamily="34" charset="0"/>
                          <a:cs typeface="Arial" panose="020B0604020202020204" pitchFamily="34" charset="0"/>
                        </a:rPr>
                        <a:t>yr</a:t>
                      </a:r>
                      <a:r>
                        <a:rPr lang="en-US" sz="2400" baseline="0" dirty="0" smtClean="0">
                          <a:latin typeface="Arial" panose="020B0604020202020204" pitchFamily="34" charset="0"/>
                          <a:cs typeface="Arial" panose="020B0604020202020204" pitchFamily="34" charset="0"/>
                        </a:rPr>
                        <a:t> old</a:t>
                      </a:r>
                      <a:endParaRPr lang="en-US" sz="2400"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Lifetime</a:t>
                      </a:r>
                      <a:r>
                        <a:rPr lang="en-US" sz="2400" baseline="0" dirty="0" smtClean="0">
                          <a:latin typeface="Arial" panose="020B0604020202020204" pitchFamily="34" charset="0"/>
                          <a:cs typeface="Arial" panose="020B0604020202020204" pitchFamily="34" charset="0"/>
                        </a:rPr>
                        <a:t> experience</a:t>
                      </a:r>
                      <a:endParaRPr lang="en-US" sz="2400" dirty="0">
                        <a:latin typeface="Arial" panose="020B0604020202020204" pitchFamily="34" charset="0"/>
                        <a:cs typeface="Arial" panose="020B0604020202020204" pitchFamily="34" charset="0"/>
                      </a:endParaRPr>
                    </a:p>
                  </a:txBody>
                  <a:tcPr>
                    <a:solidFill>
                      <a:schemeClr val="accent1">
                        <a:lumMod val="40000"/>
                        <a:lumOff val="60000"/>
                      </a:schemeClr>
                    </a:solidFill>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Organ-specific case volumes</a:t>
                      </a:r>
                    </a:p>
                  </a:txBody>
                  <a:tcPr>
                    <a:solidFill>
                      <a:schemeClr val="accent1">
                        <a:lumMod val="20000"/>
                        <a:lumOff val="80000"/>
                      </a:schemeClr>
                    </a:solidFill>
                  </a:tcPr>
                </a:tc>
                <a:tc>
                  <a:txBody>
                    <a:bodyPr/>
                    <a:lstStyle/>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No stratifications</a:t>
                      </a:r>
                      <a:endParaRPr lang="en-US" sz="2400" dirty="0">
                        <a:latin typeface="Arial" panose="020B0604020202020204" pitchFamily="34" charset="0"/>
                        <a:cs typeface="Arial" panose="020B0604020202020204" pitchFamily="34" charset="0"/>
                      </a:endParaRPr>
                    </a:p>
                  </a:txBody>
                  <a:tcPr>
                    <a:solidFill>
                      <a:schemeClr val="accent1">
                        <a:lumMod val="20000"/>
                        <a:lumOff val="80000"/>
                      </a:schemeClr>
                    </a:solidFill>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Requires currency</a:t>
                      </a:r>
                    </a:p>
                  </a:txBody>
                  <a:tcPr>
                    <a:solidFill>
                      <a:schemeClr val="accent1">
                        <a:lumMod val="40000"/>
                        <a:lumOff val="60000"/>
                      </a:schemeClr>
                    </a:solidFill>
                  </a:tcPr>
                </a:tc>
                <a:tc>
                  <a:txBody>
                    <a:bodyPr/>
                    <a:lstStyle/>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Conditional Pathway</a:t>
                      </a:r>
                      <a:endParaRPr lang="en-US" sz="2400" dirty="0">
                        <a:latin typeface="Arial" panose="020B0604020202020204" pitchFamily="34" charset="0"/>
                        <a:cs typeface="Arial" panose="020B0604020202020204" pitchFamily="34" charset="0"/>
                      </a:endParaRPr>
                    </a:p>
                  </a:txBody>
                  <a:tcPr>
                    <a:solidFill>
                      <a:schemeClr val="accent1">
                        <a:lumMod val="40000"/>
                        <a:lumOff val="60000"/>
                      </a:schemeClr>
                    </a:solidFill>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Delayed</a:t>
                      </a:r>
                      <a:r>
                        <a:rPr lang="en-US" sz="2400" baseline="0" dirty="0" smtClean="0">
                          <a:latin typeface="Arial" panose="020B0604020202020204" pitchFamily="34" charset="0"/>
                          <a:cs typeface="Arial" panose="020B0604020202020204" pitchFamily="34" charset="0"/>
                        </a:rPr>
                        <a:t> implementation</a:t>
                      </a:r>
                      <a:endParaRPr lang="en-US" sz="2400" dirty="0">
                        <a:latin typeface="Arial" panose="020B0604020202020204" pitchFamily="34" charset="0"/>
                        <a:cs typeface="Arial" panose="020B0604020202020204" pitchFamily="34" charset="0"/>
                      </a:endParaRPr>
                    </a:p>
                  </a:txBody>
                  <a:tcPr>
                    <a:solidFill>
                      <a:schemeClr val="accent1">
                        <a:lumMod val="20000"/>
                        <a:lumOff val="80000"/>
                      </a:schemeClr>
                    </a:solidFill>
                  </a:tcPr>
                </a:tc>
              </a:tr>
            </a:tbl>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702071246"/>
              </p:ext>
            </p:extLst>
          </p:nvPr>
        </p:nvGraphicFramePr>
        <p:xfrm>
          <a:off x="2178425" y="4666128"/>
          <a:ext cx="4760257" cy="1536626"/>
        </p:xfrm>
        <a:graphic>
          <a:graphicData uri="http://schemas.openxmlformats.org/drawingml/2006/table">
            <a:tbl>
              <a:tblPr firstRow="1" bandRow="1">
                <a:tableStyleId>{5C22544A-7EE6-4342-B048-85BDC9FD1C3A}</a:tableStyleId>
              </a:tblPr>
              <a:tblGrid>
                <a:gridCol w="2460812"/>
                <a:gridCol w="2299445"/>
              </a:tblGrid>
              <a:tr h="509233">
                <a:tc gridSpan="2">
                  <a:txBody>
                    <a:bodyPr/>
                    <a:lstStyle/>
                    <a:p>
                      <a:pPr algn="ctr"/>
                      <a:r>
                        <a:rPr lang="en-US" sz="2800" dirty="0" smtClean="0">
                          <a:solidFill>
                            <a:schemeClr val="tx1"/>
                          </a:solidFill>
                          <a:latin typeface="Arial" panose="020B0604020202020204" pitchFamily="34" charset="0"/>
                          <a:cs typeface="Arial" panose="020B0604020202020204" pitchFamily="34" charset="0"/>
                        </a:rPr>
                        <a:t>Surgeon Case Volume</a:t>
                      </a:r>
                      <a:endParaRPr lang="en-US" sz="2800" dirty="0">
                        <a:solidFill>
                          <a:schemeClr val="tx1"/>
                        </a:solidFill>
                        <a:latin typeface="Arial" panose="020B0604020202020204" pitchFamily="34" charset="0"/>
                        <a:cs typeface="Arial" panose="020B0604020202020204" pitchFamily="34" charset="0"/>
                      </a:endParaRPr>
                    </a:p>
                  </a:txBody>
                  <a:tcPr>
                    <a:solidFill>
                      <a:schemeClr val="accent1"/>
                    </a:solidFill>
                  </a:tcPr>
                </a:tc>
                <a:tc hMerge="1">
                  <a:txBody>
                    <a:bodyPr/>
                    <a:lstStyle/>
                    <a:p>
                      <a:pPr algn="ctr"/>
                      <a:endParaRPr lang="en-US" sz="2800" dirty="0">
                        <a:solidFill>
                          <a:schemeClr val="tx1"/>
                        </a:solidFill>
                        <a:latin typeface="Arial" panose="020B0604020202020204" pitchFamily="34" charset="0"/>
                        <a:cs typeface="Arial" panose="020B0604020202020204" pitchFamily="34" charset="0"/>
                      </a:endParaRPr>
                    </a:p>
                  </a:txBody>
                  <a:tcPr>
                    <a:solidFill>
                      <a:schemeClr val="accent2"/>
                    </a:solidFill>
                  </a:tcPr>
                </a:tc>
              </a:tr>
              <a:tr h="509233">
                <a:tc>
                  <a:txBody>
                    <a:bodyPr/>
                    <a:lstStyle/>
                    <a:p>
                      <a:pPr algn="l"/>
                      <a:r>
                        <a:rPr lang="en-US" sz="2400" dirty="0" smtClean="0">
                          <a:latin typeface="Arial" panose="020B0604020202020204" pitchFamily="34" charset="0"/>
                          <a:cs typeface="Arial" panose="020B0604020202020204" pitchFamily="34" charset="0"/>
                        </a:rPr>
                        <a:t>Heart               8</a:t>
                      </a:r>
                      <a:endParaRPr lang="en-US" sz="2400"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l"/>
                      <a:r>
                        <a:rPr lang="en-US" sz="2400" dirty="0" smtClean="0">
                          <a:latin typeface="Arial" panose="020B0604020202020204" pitchFamily="34" charset="0"/>
                          <a:cs typeface="Arial" panose="020B0604020202020204" pitchFamily="34" charset="0"/>
                        </a:rPr>
                        <a:t>Liver</a:t>
                      </a:r>
                      <a:r>
                        <a:rPr lang="en-US" sz="2400" baseline="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18</a:t>
                      </a:r>
                      <a:endParaRPr lang="en-US" sz="2400" dirty="0">
                        <a:latin typeface="Arial" panose="020B0604020202020204" pitchFamily="34" charset="0"/>
                        <a:cs typeface="Arial" panose="020B0604020202020204" pitchFamily="34" charset="0"/>
                      </a:endParaRPr>
                    </a:p>
                  </a:txBody>
                  <a:tcPr>
                    <a:solidFill>
                      <a:schemeClr val="accent1">
                        <a:lumMod val="40000"/>
                        <a:lumOff val="60000"/>
                      </a:schemeClr>
                    </a:solidFill>
                  </a:tcPr>
                </a:tc>
              </a:tr>
              <a:tr h="509233">
                <a:tc>
                  <a:txBody>
                    <a:bodyPr/>
                    <a:lstStyle/>
                    <a:p>
                      <a:pPr algn="l"/>
                      <a:r>
                        <a:rPr lang="en-US" sz="2400" dirty="0" smtClean="0">
                          <a:latin typeface="Arial" panose="020B0604020202020204" pitchFamily="34" charset="0"/>
                          <a:cs typeface="Arial" panose="020B0604020202020204" pitchFamily="34" charset="0"/>
                        </a:rPr>
                        <a:t>Kidney</a:t>
                      </a:r>
                      <a:r>
                        <a:rPr lang="en-US" sz="2400" baseline="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12</a:t>
                      </a:r>
                      <a:endParaRPr lang="en-US" sz="2400" dirty="0">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algn="l"/>
                      <a:r>
                        <a:rPr lang="en-US" sz="2400" dirty="0" smtClean="0">
                          <a:latin typeface="Arial" panose="020B0604020202020204" pitchFamily="34" charset="0"/>
                          <a:cs typeface="Arial" panose="020B0604020202020204" pitchFamily="34" charset="0"/>
                        </a:rPr>
                        <a:t>Lung</a:t>
                      </a:r>
                      <a:r>
                        <a:rPr lang="en-US" sz="2400" baseline="0" dirty="0" smtClean="0">
                          <a:latin typeface="Arial" panose="020B0604020202020204" pitchFamily="34" charset="0"/>
                          <a:cs typeface="Arial" panose="020B0604020202020204" pitchFamily="34" charset="0"/>
                        </a:rPr>
                        <a:t>               4</a:t>
                      </a:r>
                      <a:endParaRPr lang="en-US" sz="2400" dirty="0">
                        <a:latin typeface="Arial" panose="020B0604020202020204" pitchFamily="34" charset="0"/>
                        <a:cs typeface="Arial" panose="020B0604020202020204" pitchFamily="34" charset="0"/>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3983369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65" y="156310"/>
            <a:ext cx="8829124" cy="859690"/>
          </a:xfrm>
        </p:spPr>
        <p:txBody>
          <a:bodyPr/>
          <a:lstStyle/>
          <a:p>
            <a:r>
              <a:rPr lang="en-US" sz="3000" dirty="0" smtClean="0">
                <a:solidFill>
                  <a:schemeClr val="tx1"/>
                </a:solidFill>
                <a:latin typeface="Arial" pitchFamily="34" charset="0"/>
                <a:cs typeface="Arial" pitchFamily="34" charset="0"/>
              </a:rPr>
              <a:t>Number of centers meeting the proposed pediatric criteria, 1/1/05-7/31/14</a:t>
            </a:r>
            <a:endParaRPr lang="en-US" sz="3000" dirty="0">
              <a:solidFill>
                <a:schemeClr val="tx1"/>
              </a:solidFill>
              <a:latin typeface="Arial" pitchFamily="34" charset="0"/>
              <a:cs typeface="Arial" pitchFamily="34" charset="0"/>
            </a:endParaRPr>
          </a:p>
        </p:txBody>
      </p:sp>
      <p:sp>
        <p:nvSpPr>
          <p:cNvPr id="7" name="TextBox 6"/>
          <p:cNvSpPr txBox="1"/>
          <p:nvPr/>
        </p:nvSpPr>
        <p:spPr>
          <a:xfrm>
            <a:off x="10148922" y="4523892"/>
            <a:ext cx="184666" cy="369332"/>
          </a:xfrm>
          <a:prstGeom prst="rect">
            <a:avLst/>
          </a:prstGeom>
          <a:noFill/>
        </p:spPr>
        <p:txBody>
          <a:bodyPr wrap="none" rtlCol="0">
            <a:spAutoFit/>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99173701"/>
              </p:ext>
            </p:extLst>
          </p:nvPr>
        </p:nvGraphicFramePr>
        <p:xfrm>
          <a:off x="457200" y="1225403"/>
          <a:ext cx="8185354" cy="3092245"/>
        </p:xfrm>
        <a:graphic>
          <a:graphicData uri="http://schemas.openxmlformats.org/drawingml/2006/table">
            <a:tbl>
              <a:tblPr firstRow="1" bandRow="1">
                <a:tableStyleId>{21E4AEA4-8DFA-4A89-87EB-49C32662AFE0}</a:tableStyleId>
              </a:tblPr>
              <a:tblGrid>
                <a:gridCol w="2599899"/>
                <a:gridCol w="2739852"/>
                <a:gridCol w="1535502"/>
                <a:gridCol w="1310101"/>
              </a:tblGrid>
              <a:tr h="958645">
                <a:tc>
                  <a:txBody>
                    <a:bodyPr/>
                    <a:lstStyle/>
                    <a:p>
                      <a:pPr algn="l"/>
                      <a:r>
                        <a:rPr lang="en-US" sz="2200" b="0" dirty="0" smtClean="0">
                          <a:solidFill>
                            <a:schemeClr val="tx1"/>
                          </a:solidFill>
                          <a:latin typeface="Arial" pitchFamily="34" charset="0"/>
                          <a:cs typeface="Arial" pitchFamily="34" charset="0"/>
                        </a:rPr>
                        <a:t>Organ</a:t>
                      </a:r>
                    </a:p>
                    <a:p>
                      <a:pPr algn="l"/>
                      <a:r>
                        <a:rPr lang="en-US" sz="2200" b="0" dirty="0" smtClean="0">
                          <a:solidFill>
                            <a:schemeClr val="tx1"/>
                          </a:solidFill>
                          <a:latin typeface="Arial" pitchFamily="34" charset="0"/>
                          <a:cs typeface="Arial" pitchFamily="34" charset="0"/>
                        </a:rPr>
                        <a:t>Transplanted </a:t>
                      </a:r>
                      <a:endParaRPr lang="en-US" sz="2200" b="0" dirty="0">
                        <a:solidFill>
                          <a:schemeClr val="tx1"/>
                        </a:solidFill>
                        <a:latin typeface="Arial" pitchFamily="34" charset="0"/>
                        <a:cs typeface="Arial" pitchFamily="34" charset="0"/>
                      </a:endParaRPr>
                    </a:p>
                  </a:txBody>
                  <a:tcPr/>
                </a:tc>
                <a:tc>
                  <a:txBody>
                    <a:bodyPr/>
                    <a:lstStyle/>
                    <a:p>
                      <a:pPr algn="ctr"/>
                      <a:r>
                        <a:rPr lang="en-US" sz="2200" b="0" dirty="0" smtClean="0">
                          <a:solidFill>
                            <a:schemeClr val="tx1"/>
                          </a:solidFill>
                          <a:latin typeface="Arial" pitchFamily="34" charset="0"/>
                          <a:cs typeface="Arial" pitchFamily="34" charset="0"/>
                        </a:rPr>
                        <a:t>Centers with </a:t>
                      </a:r>
                      <a:r>
                        <a:rPr lang="en-US" sz="2200" b="0" u="sng" dirty="0" smtClean="0">
                          <a:solidFill>
                            <a:schemeClr val="tx1"/>
                          </a:solidFill>
                          <a:latin typeface="Arial" pitchFamily="34" charset="0"/>
                          <a:cs typeface="Arial" pitchFamily="34" charset="0"/>
                        </a:rPr>
                        <a:t>&gt;</a:t>
                      </a:r>
                      <a:r>
                        <a:rPr lang="en-US" sz="2200" b="0" u="none" dirty="0" smtClean="0">
                          <a:solidFill>
                            <a:schemeClr val="tx1"/>
                          </a:solidFill>
                          <a:latin typeface="Arial" pitchFamily="34" charset="0"/>
                          <a:cs typeface="Arial" pitchFamily="34" charset="0"/>
                        </a:rPr>
                        <a:t>1</a:t>
                      </a:r>
                      <a:r>
                        <a:rPr lang="en-US" sz="2200" b="0" baseline="0" dirty="0" smtClean="0">
                          <a:solidFill>
                            <a:schemeClr val="tx1"/>
                          </a:solidFill>
                          <a:latin typeface="Arial" pitchFamily="34" charset="0"/>
                          <a:cs typeface="Arial" pitchFamily="34" charset="0"/>
                        </a:rPr>
                        <a:t> Pediatric Transplant</a:t>
                      </a:r>
                      <a:endParaRPr lang="en-US" sz="2200" b="0" dirty="0">
                        <a:solidFill>
                          <a:schemeClr val="tx1"/>
                        </a:solidFill>
                        <a:latin typeface="Arial" pitchFamily="34" charset="0"/>
                        <a:cs typeface="Arial" pitchFamily="34" charset="0"/>
                      </a:endParaRPr>
                    </a:p>
                  </a:txBody>
                  <a:tcPr/>
                </a:tc>
                <a:tc gridSpan="2">
                  <a:txBody>
                    <a:bodyPr/>
                    <a:lstStyle/>
                    <a:p>
                      <a:pPr algn="ctr"/>
                      <a:r>
                        <a:rPr lang="en-US" sz="2200" b="0" dirty="0" smtClean="0">
                          <a:solidFill>
                            <a:schemeClr val="tx1"/>
                          </a:solidFill>
                          <a:latin typeface="Arial" pitchFamily="34" charset="0"/>
                          <a:cs typeface="Arial" pitchFamily="34" charset="0"/>
                        </a:rPr>
                        <a:t>Number of Centers</a:t>
                      </a:r>
                    </a:p>
                    <a:p>
                      <a:pPr algn="ctr"/>
                      <a:r>
                        <a:rPr lang="en-US" sz="2200" b="0" dirty="0" smtClean="0">
                          <a:solidFill>
                            <a:schemeClr val="tx1"/>
                          </a:solidFill>
                          <a:latin typeface="Arial" pitchFamily="34" charset="0"/>
                          <a:cs typeface="Arial" pitchFamily="34" charset="0"/>
                        </a:rPr>
                        <a:t>Meeting Criteria*</a:t>
                      </a:r>
                      <a:endParaRPr lang="en-US" sz="2200" b="0" dirty="0">
                        <a:solidFill>
                          <a:schemeClr val="tx1"/>
                        </a:solidFill>
                        <a:latin typeface="Arial" pitchFamily="34" charset="0"/>
                        <a:cs typeface="Arial" pitchFamily="34" charset="0"/>
                      </a:endParaRPr>
                    </a:p>
                  </a:txBody>
                  <a:tcPr/>
                </a:tc>
                <a:tc hMerge="1">
                  <a:txBody>
                    <a:bodyPr/>
                    <a:lstStyle/>
                    <a:p>
                      <a:pPr algn="ctr"/>
                      <a:endParaRPr lang="en-US" dirty="0"/>
                    </a:p>
                  </a:txBody>
                  <a:tcPr/>
                </a:tc>
              </a:tr>
              <a:tr h="370840">
                <a:tc>
                  <a:txBody>
                    <a:bodyPr/>
                    <a:lstStyle/>
                    <a:p>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N</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N</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a:t>
                      </a:r>
                      <a:endParaRPr lang="en-US" sz="2200" dirty="0">
                        <a:latin typeface="Arial" pitchFamily="34" charset="0"/>
                        <a:cs typeface="Arial" pitchFamily="34" charset="0"/>
                      </a:endParaRPr>
                    </a:p>
                  </a:txBody>
                  <a:tcPr/>
                </a:tc>
              </a:tr>
              <a:tr h="360680">
                <a:tc>
                  <a:txBody>
                    <a:bodyPr/>
                    <a:lstStyle/>
                    <a:p>
                      <a:r>
                        <a:rPr lang="en-US" sz="2200" dirty="0" smtClean="0">
                          <a:latin typeface="Arial" pitchFamily="34" charset="0"/>
                          <a:cs typeface="Arial" pitchFamily="34" charset="0"/>
                        </a:rPr>
                        <a:t>Kidney </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171</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112</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65.5</a:t>
                      </a:r>
                      <a:endParaRPr lang="en-US" sz="2200" dirty="0">
                        <a:latin typeface="Arial" pitchFamily="34" charset="0"/>
                        <a:cs typeface="Arial" pitchFamily="34" charset="0"/>
                      </a:endParaRPr>
                    </a:p>
                  </a:txBody>
                  <a:tcPr/>
                </a:tc>
              </a:tr>
              <a:tr h="370840">
                <a:tc>
                  <a:txBody>
                    <a:bodyPr/>
                    <a:lstStyle/>
                    <a:p>
                      <a:r>
                        <a:rPr lang="en-US" sz="2200" dirty="0" smtClean="0">
                          <a:latin typeface="Arial" pitchFamily="34" charset="0"/>
                          <a:cs typeface="Arial" pitchFamily="34" charset="0"/>
                        </a:rPr>
                        <a:t>Liver </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88</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51</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58.0</a:t>
                      </a:r>
                      <a:endParaRPr lang="en-US" sz="2200" dirty="0">
                        <a:latin typeface="Arial" pitchFamily="34" charset="0"/>
                        <a:cs typeface="Arial" pitchFamily="34" charset="0"/>
                      </a:endParaRPr>
                    </a:p>
                  </a:txBody>
                  <a:tcPr/>
                </a:tc>
              </a:tr>
              <a:tr h="370840">
                <a:tc>
                  <a:txBody>
                    <a:bodyPr/>
                    <a:lstStyle/>
                    <a:p>
                      <a:r>
                        <a:rPr lang="en-US" sz="2200" dirty="0" smtClean="0">
                          <a:latin typeface="Arial" pitchFamily="34" charset="0"/>
                          <a:cs typeface="Arial" pitchFamily="34" charset="0"/>
                        </a:rPr>
                        <a:t>Heart  </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82</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52</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63.4</a:t>
                      </a:r>
                      <a:endParaRPr lang="en-US" sz="2200" dirty="0">
                        <a:latin typeface="Arial" pitchFamily="34" charset="0"/>
                        <a:cs typeface="Arial" pitchFamily="34" charset="0"/>
                      </a:endParaRPr>
                    </a:p>
                  </a:txBody>
                  <a:tcPr/>
                </a:tc>
              </a:tr>
              <a:tr h="370840">
                <a:tc>
                  <a:txBody>
                    <a:bodyPr/>
                    <a:lstStyle/>
                    <a:p>
                      <a:r>
                        <a:rPr lang="en-US" sz="2200" dirty="0" smtClean="0">
                          <a:latin typeface="Arial" pitchFamily="34" charset="0"/>
                          <a:cs typeface="Arial" pitchFamily="34" charset="0"/>
                        </a:rPr>
                        <a:t>Lung  </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42</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20</a:t>
                      </a:r>
                      <a:endParaRPr lang="en-US" sz="2200" dirty="0">
                        <a:latin typeface="Arial" pitchFamily="34" charset="0"/>
                        <a:cs typeface="Arial" pitchFamily="34" charset="0"/>
                      </a:endParaRPr>
                    </a:p>
                  </a:txBody>
                  <a:tcPr/>
                </a:tc>
                <a:tc>
                  <a:txBody>
                    <a:bodyPr/>
                    <a:lstStyle/>
                    <a:p>
                      <a:pPr algn="ctr"/>
                      <a:r>
                        <a:rPr lang="en-US" sz="2200" dirty="0" smtClean="0">
                          <a:latin typeface="Arial" pitchFamily="34" charset="0"/>
                          <a:cs typeface="Arial" pitchFamily="34" charset="0"/>
                        </a:rPr>
                        <a:t>47.6</a:t>
                      </a:r>
                      <a:endParaRPr lang="en-US" sz="2200" dirty="0">
                        <a:latin typeface="Arial" pitchFamily="34" charset="0"/>
                        <a:cs typeface="Arial" pitchFamily="34" charset="0"/>
                      </a:endParaRPr>
                    </a:p>
                  </a:txBody>
                  <a:tcPr/>
                </a:tc>
              </a:tr>
            </a:tbl>
          </a:graphicData>
        </a:graphic>
      </p:graphicFrame>
      <p:sp>
        <p:nvSpPr>
          <p:cNvPr id="8" name="TextBox 7"/>
          <p:cNvSpPr txBox="1"/>
          <p:nvPr/>
        </p:nvSpPr>
        <p:spPr>
          <a:xfrm>
            <a:off x="397570" y="4602970"/>
            <a:ext cx="8244983" cy="1477328"/>
          </a:xfrm>
          <a:prstGeom prst="rect">
            <a:avLst/>
          </a:prstGeom>
          <a:noFill/>
        </p:spPr>
        <p:txBody>
          <a:bodyPr wrap="square" rtlCol="0">
            <a:spAutoFit/>
          </a:bodyPr>
          <a:lstStyle/>
          <a:p>
            <a:r>
              <a:rPr lang="en-US" sz="1600" dirty="0" smtClean="0">
                <a:latin typeface="Arial" pitchFamily="34" charset="0"/>
                <a:cs typeface="Arial" pitchFamily="34" charset="0"/>
              </a:rPr>
              <a:t>* </a:t>
            </a:r>
            <a:r>
              <a:rPr lang="en-US" u="sng" dirty="0" smtClean="0">
                <a:latin typeface="Arial" pitchFamily="34" charset="0"/>
                <a:cs typeface="Arial" pitchFamily="34" charset="0"/>
              </a:rPr>
              <a:t>Criteria</a:t>
            </a:r>
            <a:r>
              <a:rPr lang="en-US" dirty="0" smtClean="0">
                <a:latin typeface="Arial" pitchFamily="34" charset="0"/>
                <a:cs typeface="Arial" pitchFamily="34" charset="0"/>
              </a:rPr>
              <a:t>: </a:t>
            </a:r>
            <a:endParaRPr lang="en-US" dirty="0">
              <a:latin typeface="Arial" pitchFamily="34" charset="0"/>
              <a:cs typeface="Arial" pitchFamily="34" charset="0"/>
            </a:endParaRPr>
          </a:p>
          <a:p>
            <a:pPr marL="742950" lvl="1" indent="-285750">
              <a:buFont typeface="Wingdings" panose="05000000000000000000" pitchFamily="2" charset="2"/>
              <a:buChar char="§"/>
            </a:pPr>
            <a:r>
              <a:rPr lang="en-US" dirty="0" smtClean="0">
                <a:latin typeface="Arial" pitchFamily="34" charset="0"/>
                <a:cs typeface="Arial" pitchFamily="34" charset="0"/>
              </a:rPr>
              <a:t>Kidney: At least 12 transplants in recipients &lt;18 years </a:t>
            </a:r>
            <a:endParaRPr lang="en-US" dirty="0">
              <a:latin typeface="Arial" pitchFamily="34" charset="0"/>
              <a:cs typeface="Arial" pitchFamily="34" charset="0"/>
            </a:endParaRPr>
          </a:p>
          <a:p>
            <a:pPr marL="742950" lvl="1" indent="-285750">
              <a:buFont typeface="Wingdings" panose="05000000000000000000" pitchFamily="2" charset="2"/>
              <a:buChar char="§"/>
            </a:pPr>
            <a:r>
              <a:rPr lang="en-US" dirty="0" smtClean="0">
                <a:latin typeface="Arial" pitchFamily="34" charset="0"/>
                <a:cs typeface="Arial" pitchFamily="34" charset="0"/>
              </a:rPr>
              <a:t>Liver: At least 18 transplants in recipients &lt;18 years</a:t>
            </a:r>
            <a:endParaRPr lang="en-US" dirty="0">
              <a:latin typeface="Arial" pitchFamily="34" charset="0"/>
              <a:cs typeface="Arial" pitchFamily="34" charset="0"/>
            </a:endParaRPr>
          </a:p>
          <a:p>
            <a:pPr marL="742950" lvl="1" indent="-285750">
              <a:buFont typeface="Wingdings" panose="05000000000000000000" pitchFamily="2" charset="2"/>
              <a:buChar char="§"/>
            </a:pPr>
            <a:r>
              <a:rPr lang="en-US" dirty="0" smtClean="0">
                <a:latin typeface="Arial" pitchFamily="34" charset="0"/>
                <a:cs typeface="Arial" pitchFamily="34" charset="0"/>
              </a:rPr>
              <a:t>Heart: At least 8 transplants in recipients &lt;18 years  </a:t>
            </a:r>
            <a:endParaRPr lang="en-US" dirty="0">
              <a:latin typeface="Arial" pitchFamily="34" charset="0"/>
              <a:cs typeface="Arial" pitchFamily="34" charset="0"/>
            </a:endParaRPr>
          </a:p>
          <a:p>
            <a:pPr marL="742950" lvl="1" indent="-285750">
              <a:buFont typeface="Wingdings" panose="05000000000000000000" pitchFamily="2" charset="2"/>
              <a:buChar char="§"/>
            </a:pPr>
            <a:r>
              <a:rPr lang="en-US" dirty="0" smtClean="0">
                <a:latin typeface="Arial" pitchFamily="34" charset="0"/>
                <a:cs typeface="Arial" pitchFamily="34" charset="0"/>
              </a:rPr>
              <a:t>Lung: At least 4 transplants in recipients &lt;18 years </a:t>
            </a:r>
            <a:endParaRPr lang="en-US" dirty="0">
              <a:latin typeface="Arial" pitchFamily="34" charset="0"/>
              <a:cs typeface="Arial" pitchFamily="34" charset="0"/>
            </a:endParaRPr>
          </a:p>
        </p:txBody>
      </p:sp>
    </p:spTree>
    <p:extLst>
      <p:ext uri="{BB962C8B-B14F-4D97-AF65-F5344CB8AC3E}">
        <p14:creationId xmlns:p14="http://schemas.microsoft.com/office/powerpoint/2010/main" val="3262015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268"/>
            <a:ext cx="9144000" cy="1532790"/>
          </a:xfrm>
        </p:spPr>
        <p:txBody>
          <a:bodyPr/>
          <a:lstStyle/>
          <a:p>
            <a:r>
              <a:rPr lang="en-US" sz="2850" dirty="0">
                <a:solidFill>
                  <a:schemeClr val="tx1"/>
                </a:solidFill>
                <a:latin typeface="Arial" pitchFamily="34" charset="0"/>
                <a:cs typeface="Arial" pitchFamily="34" charset="0"/>
              </a:rPr>
              <a:t>Geographic location of centers performing pediatric </a:t>
            </a:r>
            <a:r>
              <a:rPr lang="en-US" sz="2850" dirty="0" smtClean="0">
                <a:solidFill>
                  <a:schemeClr val="tx1"/>
                </a:solidFill>
                <a:latin typeface="Arial" pitchFamily="34" charset="0"/>
                <a:cs typeface="Arial" pitchFamily="34" charset="0"/>
              </a:rPr>
              <a:t>heart transplants, </a:t>
            </a:r>
            <a:r>
              <a:rPr lang="en-US" sz="2850" dirty="0">
                <a:solidFill>
                  <a:schemeClr val="tx1"/>
                </a:solidFill>
                <a:latin typeface="Arial" pitchFamily="34" charset="0"/>
                <a:cs typeface="Arial" pitchFamily="34" charset="0"/>
              </a:rPr>
              <a:t>1/1/05-7/31/14</a:t>
            </a:r>
          </a:p>
        </p:txBody>
      </p:sp>
      <p:sp>
        <p:nvSpPr>
          <p:cNvPr id="8" name="TextBox 7"/>
          <p:cNvSpPr txBox="1"/>
          <p:nvPr/>
        </p:nvSpPr>
        <p:spPr>
          <a:xfrm>
            <a:off x="2010720" y="6166895"/>
            <a:ext cx="5134226" cy="523220"/>
          </a:xfrm>
          <a:prstGeom prst="rect">
            <a:avLst/>
          </a:prstGeom>
          <a:noFill/>
        </p:spPr>
        <p:txBody>
          <a:bodyPr wrap="none" rtlCol="0">
            <a:spAutoFit/>
          </a:bodyPr>
          <a:lstStyle/>
          <a:p>
            <a:pPr marL="285750" indent="-285750">
              <a:buClr>
                <a:srgbClr val="3366FF"/>
              </a:buClr>
              <a:buSzPct val="120000"/>
              <a:buFont typeface="Arial" panose="020B0604020202020204" pitchFamily="34" charset="0"/>
              <a:buChar char="•"/>
            </a:pPr>
            <a:r>
              <a:rPr lang="en-US" sz="1400" dirty="0" smtClean="0">
                <a:latin typeface="Arial" panose="020B0604020202020204" pitchFamily="34" charset="0"/>
                <a:cs typeface="Arial" panose="020B0604020202020204" pitchFamily="34" charset="0"/>
              </a:rPr>
              <a:t>Represents centers with </a:t>
            </a:r>
            <a:r>
              <a:rPr lang="en-US" sz="1400" u="sng" dirty="0" smtClean="0">
                <a:latin typeface="Arial" panose="020B0604020202020204" pitchFamily="34" charset="0"/>
                <a:cs typeface="Arial" panose="020B0604020202020204" pitchFamily="34" charset="0"/>
              </a:rPr>
              <a:t>&gt;</a:t>
            </a:r>
            <a:r>
              <a:rPr lang="en-US" sz="1400" dirty="0" smtClean="0">
                <a:latin typeface="Arial" panose="020B0604020202020204" pitchFamily="34" charset="0"/>
                <a:cs typeface="Arial" panose="020B0604020202020204" pitchFamily="34" charset="0"/>
              </a:rPr>
              <a:t> 8 pediatric transplants (N=52)</a:t>
            </a:r>
          </a:p>
          <a:p>
            <a:pPr marL="285750" indent="-285750">
              <a:buClr>
                <a:srgbClr val="FF0000"/>
              </a:buClr>
              <a:buSzPct val="120000"/>
              <a:buFont typeface="Arial" panose="020B0604020202020204" pitchFamily="34" charset="0"/>
              <a:buChar char="•"/>
            </a:pPr>
            <a:r>
              <a:rPr lang="en-US" sz="1400" dirty="0">
                <a:latin typeface="Arial" panose="020B0604020202020204" pitchFamily="34" charset="0"/>
                <a:cs typeface="Arial" panose="020B0604020202020204" pitchFamily="34" charset="0"/>
              </a:rPr>
              <a:t>Represents centers with </a:t>
            </a:r>
            <a:r>
              <a:rPr lang="en-US" sz="1400" dirty="0" smtClean="0">
                <a:latin typeface="Arial" panose="020B0604020202020204" pitchFamily="34" charset="0"/>
                <a:cs typeface="Arial" panose="020B0604020202020204" pitchFamily="34" charset="0"/>
              </a:rPr>
              <a:t>&lt; 8 pediatric </a:t>
            </a:r>
            <a:r>
              <a:rPr lang="en-US" sz="1400" dirty="0">
                <a:latin typeface="Arial" panose="020B0604020202020204" pitchFamily="34" charset="0"/>
                <a:cs typeface="Arial" panose="020B0604020202020204" pitchFamily="34" charset="0"/>
              </a:rPr>
              <a:t>transplants (</a:t>
            </a:r>
            <a:r>
              <a:rPr lang="en-US" sz="1400" dirty="0" smtClean="0">
                <a:latin typeface="Arial" panose="020B0604020202020204" pitchFamily="34" charset="0"/>
                <a:cs typeface="Arial" panose="020B0604020202020204" pitchFamily="34" charset="0"/>
              </a:rPr>
              <a:t>N=30)</a:t>
            </a:r>
            <a:endParaRPr lang="en-US" sz="1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169" y="551145"/>
            <a:ext cx="7955280" cy="5966460"/>
          </a:xfrm>
          <a:prstGeom prst="rect">
            <a:avLst/>
          </a:prstGeom>
        </p:spPr>
      </p:pic>
    </p:spTree>
    <p:extLst>
      <p:ext uri="{BB962C8B-B14F-4D97-AF65-F5344CB8AC3E}">
        <p14:creationId xmlns:p14="http://schemas.microsoft.com/office/powerpoint/2010/main" val="2488834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 y="-116268"/>
            <a:ext cx="9326880" cy="1532790"/>
          </a:xfrm>
        </p:spPr>
        <p:txBody>
          <a:bodyPr/>
          <a:lstStyle/>
          <a:p>
            <a:r>
              <a:rPr lang="en-US" sz="2850" dirty="0" smtClean="0">
                <a:solidFill>
                  <a:schemeClr val="tx1"/>
                </a:solidFill>
                <a:latin typeface="Arial" pitchFamily="34" charset="0"/>
                <a:cs typeface="Arial" pitchFamily="34" charset="0"/>
              </a:rPr>
              <a:t>Geographic location of centers performing </a:t>
            </a:r>
            <a:r>
              <a:rPr lang="en-US" sz="2850" dirty="0">
                <a:solidFill>
                  <a:schemeClr val="tx1"/>
                </a:solidFill>
                <a:latin typeface="Arial" pitchFamily="34" charset="0"/>
                <a:cs typeface="Arial" pitchFamily="34" charset="0"/>
              </a:rPr>
              <a:t>p</a:t>
            </a:r>
            <a:r>
              <a:rPr lang="en-US" sz="2850" dirty="0" smtClean="0">
                <a:solidFill>
                  <a:schemeClr val="tx1"/>
                </a:solidFill>
                <a:latin typeface="Arial" pitchFamily="34" charset="0"/>
                <a:cs typeface="Arial" pitchFamily="34" charset="0"/>
              </a:rPr>
              <a:t>ediatric kidney transplants, 1/1/05-7/31/14</a:t>
            </a:r>
            <a:endParaRPr lang="en-US" sz="2850" dirty="0">
              <a:solidFill>
                <a:schemeClr val="tx1"/>
              </a:solidFill>
              <a:latin typeface="Arial" pitchFamily="34" charset="0"/>
              <a:cs typeface="Arial" pitchFamily="34" charset="0"/>
            </a:endParaRPr>
          </a:p>
        </p:txBody>
      </p:sp>
      <p:sp>
        <p:nvSpPr>
          <p:cNvPr id="8" name="TextBox 7"/>
          <p:cNvSpPr txBox="1"/>
          <p:nvPr/>
        </p:nvSpPr>
        <p:spPr>
          <a:xfrm>
            <a:off x="2010720" y="6166895"/>
            <a:ext cx="5134226" cy="523220"/>
          </a:xfrm>
          <a:prstGeom prst="rect">
            <a:avLst/>
          </a:prstGeom>
          <a:noFill/>
        </p:spPr>
        <p:txBody>
          <a:bodyPr wrap="none" rtlCol="0">
            <a:spAutoFit/>
          </a:bodyPr>
          <a:lstStyle/>
          <a:p>
            <a:pPr marL="285750" indent="-285750">
              <a:buClr>
                <a:srgbClr val="3366FF"/>
              </a:buClr>
              <a:buSzPct val="120000"/>
              <a:buFont typeface="Arial" panose="020B0604020202020204" pitchFamily="34" charset="0"/>
              <a:buChar char="•"/>
            </a:pPr>
            <a:r>
              <a:rPr lang="en-US" sz="1400" dirty="0" smtClean="0">
                <a:latin typeface="Arial" panose="020B0604020202020204" pitchFamily="34" charset="0"/>
                <a:cs typeface="Arial" panose="020B0604020202020204" pitchFamily="34" charset="0"/>
              </a:rPr>
              <a:t>Represents centers with </a:t>
            </a:r>
            <a:r>
              <a:rPr lang="en-US" sz="1400" u="sng" dirty="0" smtClean="0">
                <a:latin typeface="Arial" panose="020B0604020202020204" pitchFamily="34" charset="0"/>
                <a:cs typeface="Arial" panose="020B0604020202020204" pitchFamily="34" charset="0"/>
              </a:rPr>
              <a:t>&gt;</a:t>
            </a:r>
            <a:r>
              <a:rPr lang="en-US" sz="1400" dirty="0" smtClean="0">
                <a:latin typeface="Arial" panose="020B0604020202020204" pitchFamily="34" charset="0"/>
                <a:cs typeface="Arial" panose="020B0604020202020204" pitchFamily="34" charset="0"/>
              </a:rPr>
              <a:t> 12 pediatric transplants (N=112)</a:t>
            </a:r>
          </a:p>
          <a:p>
            <a:pPr marL="285750" indent="-285750">
              <a:buClr>
                <a:srgbClr val="FF0000"/>
              </a:buClr>
              <a:buSzPct val="120000"/>
              <a:buFont typeface="Arial" panose="020B0604020202020204" pitchFamily="34" charset="0"/>
              <a:buChar char="•"/>
            </a:pPr>
            <a:r>
              <a:rPr lang="en-US" sz="1400" dirty="0">
                <a:latin typeface="Arial" panose="020B0604020202020204" pitchFamily="34" charset="0"/>
                <a:cs typeface="Arial" panose="020B0604020202020204" pitchFamily="34" charset="0"/>
              </a:rPr>
              <a:t>Represents centers with </a:t>
            </a:r>
            <a:r>
              <a:rPr lang="en-US" sz="1400" dirty="0" smtClean="0">
                <a:latin typeface="Arial" panose="020B0604020202020204" pitchFamily="34" charset="0"/>
                <a:cs typeface="Arial" panose="020B0604020202020204" pitchFamily="34" charset="0"/>
              </a:rPr>
              <a:t>&lt; 12 </a:t>
            </a:r>
            <a:r>
              <a:rPr lang="en-US" sz="1400" dirty="0">
                <a:latin typeface="Arial" panose="020B0604020202020204" pitchFamily="34" charset="0"/>
                <a:cs typeface="Arial" panose="020B0604020202020204" pitchFamily="34" charset="0"/>
              </a:rPr>
              <a:t>pediatric transplants (N=59</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169" y="562445"/>
            <a:ext cx="7955280" cy="5966460"/>
          </a:xfrm>
          <a:prstGeom prst="rect">
            <a:avLst/>
          </a:prstGeom>
        </p:spPr>
      </p:pic>
    </p:spTree>
    <p:extLst>
      <p:ext uri="{BB962C8B-B14F-4D97-AF65-F5344CB8AC3E}">
        <p14:creationId xmlns:p14="http://schemas.microsoft.com/office/powerpoint/2010/main" val="986573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TaxCatchAll xmlns="c8f9c7e0-6682-419d-a909-cda05b6ce1a7">
      <Value>11</Value>
    </TaxCatchAll>
    <Comment xmlns="807d2b1c-adf4-4795-b92a-f5e245800038">Patient Safety</Comment>
    <Status_x0020__x002d__x0020_Policy xmlns="807d2b1c-adf4-4795-b92a-f5e245800038" xsi:nil="true"/>
    <Status_x0020__x002d__x0020_Research xmlns="807d2b1c-adf4-4795-b92a-f5e245800038" xsi:nil="true"/>
    <Status xmlns="807d2b1c-adf4-4795-b92a-f5e245800038">Ready for Director Review</Status>
    <Status_x0020__x002d__x0020_Counsel xmlns="807d2b1c-adf4-4795-b92a-f5e245800038" xsi:nil="true"/>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Pediatric Transplantation</TermName>
          <TermId xmlns="http://schemas.microsoft.com/office/infopath/2007/PartnerControls">ce353e60-4ecd-4b96-8517-24c381a9107b</TermId>
        </TermInfo>
      </Terms>
    </c4269b1b5a244d6cade965ef625899db>
  </documentManagement>
</p:properties>
</file>

<file path=customXml/itemProps1.xml><?xml version="1.0" encoding="utf-8"?>
<ds:datastoreItem xmlns:ds="http://schemas.openxmlformats.org/officeDocument/2006/customXml" ds:itemID="{F61BE630-ADAE-4EC1-BF6E-7A454AF26522}"/>
</file>

<file path=customXml/itemProps2.xml><?xml version="1.0" encoding="utf-8"?>
<ds:datastoreItem xmlns:ds="http://schemas.openxmlformats.org/officeDocument/2006/customXml" ds:itemID="{AD998DE4-697F-42E7-BCD9-B588A11D3767}"/>
</file>

<file path=customXml/itemProps3.xml><?xml version="1.0" encoding="utf-8"?>
<ds:datastoreItem xmlns:ds="http://schemas.openxmlformats.org/officeDocument/2006/customXml" ds:itemID="{E16BF089-B9EE-46D6-8520-6D3E7BBF585F}"/>
</file>

<file path=docProps/app.xml><?xml version="1.0" encoding="utf-8"?>
<Properties xmlns="http://schemas.openxmlformats.org/officeDocument/2006/extended-properties" xmlns:vt="http://schemas.openxmlformats.org/officeDocument/2006/docPropsVTypes">
  <Template/>
  <TotalTime>3051</TotalTime>
  <Words>1502</Words>
  <Application>Microsoft Office PowerPoint</Application>
  <PresentationFormat>On-screen Show (4:3)</PresentationFormat>
  <Paragraphs>118</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Myriad Pro</vt:lpstr>
      <vt:lpstr>Wingdings</vt:lpstr>
      <vt:lpstr>Expo</vt:lpstr>
      <vt:lpstr>1_Expo</vt:lpstr>
      <vt:lpstr>Pediatric Training and Experience Requirements in the Bylaws</vt:lpstr>
      <vt:lpstr>The Problem</vt:lpstr>
      <vt:lpstr>The Charge</vt:lpstr>
      <vt:lpstr>Project Timeline</vt:lpstr>
      <vt:lpstr>Quality vs. Access: Why Achieving Consensus is Difficult</vt:lpstr>
      <vt:lpstr>Current Proposal: Public Comment January 2015</vt:lpstr>
      <vt:lpstr>Number of centers meeting the proposed pediatric criteria, 1/1/05-7/31/14</vt:lpstr>
      <vt:lpstr>Geographic location of centers performing pediatric heart transplants, 1/1/05-7/31/14</vt:lpstr>
      <vt:lpstr>Geographic location of centers performing pediatric kidney transplants, 1/1/05-7/31/14</vt:lpstr>
      <vt:lpstr>Geographic location of centers performing pediatric liver transplants, 1/1/05-7/31/14</vt:lpstr>
      <vt:lpstr>Geographic location of centers performing pediatric lung transplants, 1/1/05-7/31/14</vt:lpstr>
      <vt:lpstr>Contacts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UNOS/OPTN PPT template 04/2012 - dark background</dc:title>
  <dc:creator>Kevin Smolen</dc:creator>
  <cp:lastModifiedBy>James B. Alcorn</cp:lastModifiedBy>
  <cp:revision>191</cp:revision>
  <dcterms:created xsi:type="dcterms:W3CDTF">2010-09-17T15:26:33Z</dcterms:created>
  <dcterms:modified xsi:type="dcterms:W3CDTF">2014-11-07T20:33:56Z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Target Audience">
    <vt:lpwstr>UNOS employees</vt:lpwstr>
  </property>
  <property fmtid="{D5CDD505-2E9C-101B-9397-08002B2CF9AE}" pid="4" name="DateCreated">
    <vt:lpwstr>2012-04-20T04:00:00+00:00</vt:lpwstr>
  </property>
  <property fmtid="{D5CDD505-2E9C-101B-9397-08002B2CF9AE}" pid="5" name="Author0">
    <vt:lpwstr>UNOS Communications</vt:lpwstr>
  </property>
  <property fmtid="{D5CDD505-2E9C-101B-9397-08002B2CF9AE}" pid="6" name="Brief Description">
    <vt:lpwstr>New template for PowerPoint presentations as of April 2012 - dark background </vt:lpwstr>
  </property>
  <property fmtid="{D5CDD505-2E9C-101B-9397-08002B2CF9AE}" pid="7" name="Order">
    <vt:r8>324700</vt:r8>
  </property>
  <property fmtid="{D5CDD505-2E9C-101B-9397-08002B2CF9AE}" pid="8" name="xd_ProgID">
    <vt:lpwstr/>
  </property>
  <property fmtid="{D5CDD505-2E9C-101B-9397-08002B2CF9AE}" pid="9" name="TemplateUrl">
    <vt:lpwstr/>
  </property>
  <property fmtid="{D5CDD505-2E9C-101B-9397-08002B2CF9AE}" pid="10" name="Committee">
    <vt:lpwstr>11;#Pediatric Transplantation|ce353e60-4ecd-4b96-8517-24c381a9107b</vt:lpwstr>
  </property>
</Properties>
</file>