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4"/>
  </p:notesMasterIdLst>
  <p:sldIdLst>
    <p:sldId id="256" r:id="rId5"/>
    <p:sldId id="257" r:id="rId6"/>
    <p:sldId id="270" r:id="rId7"/>
    <p:sldId id="259" r:id="rId8"/>
    <p:sldId id="260" r:id="rId9"/>
    <p:sldId id="275" r:id="rId10"/>
    <p:sldId id="272" r:id="rId11"/>
    <p:sldId id="271" r:id="rId12"/>
    <p:sldId id="268" r:id="rId1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die Covington" initials="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62095" autoAdjust="0"/>
  </p:normalViewPr>
  <p:slideViewPr>
    <p:cSldViewPr snapToGrid="0" snapToObjects="1">
      <p:cViewPr varScale="1">
        <p:scale>
          <a:sx n="57" d="100"/>
          <a:sy n="57" d="100"/>
        </p:scale>
        <p:origin x="23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alcornjb\Desktop\Board%20presentation%20sta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Data!$T$1</c:f>
              <c:strCache>
                <c:ptCount val="1"/>
                <c:pt idx="0">
                  <c:v>IT Implementation Hours</c:v>
                </c:pt>
              </c:strCache>
            </c:strRef>
          </c:tx>
          <c:spPr>
            <a:ln w="25400" cap="rnd">
              <a:noFill/>
              <a:round/>
            </a:ln>
            <a:effectLst/>
          </c:spPr>
          <c:marker>
            <c:symbol val="circle"/>
            <c:size val="20"/>
            <c:spPr>
              <a:solidFill>
                <a:schemeClr val="accent4"/>
              </a:solidFill>
              <a:ln w="76200">
                <a:noFill/>
              </a:ln>
              <a:effectLst/>
            </c:spPr>
          </c:marker>
          <c:dPt>
            <c:idx val="8"/>
            <c:marker>
              <c:symbol val="circle"/>
              <c:size val="20"/>
              <c:spPr>
                <a:solidFill>
                  <a:schemeClr val="accent4"/>
                </a:solidFill>
                <a:ln w="76200">
                  <a:noFill/>
                </a:ln>
                <a:effectLst/>
              </c:spPr>
            </c:marker>
            <c:bubble3D val="0"/>
          </c:dPt>
          <c:dPt>
            <c:idx val="9"/>
            <c:marker>
              <c:symbol val="circle"/>
              <c:size val="20"/>
              <c:spPr>
                <a:solidFill>
                  <a:schemeClr val="accent4"/>
                </a:solidFill>
                <a:ln w="76200">
                  <a:noFill/>
                </a:ln>
                <a:effectLst/>
              </c:spPr>
            </c:marker>
            <c:bubble3D val="0"/>
          </c:dPt>
          <c:xVal>
            <c:numRef>
              <c:f>Data!$T$2:$T$20</c:f>
              <c:numCache>
                <c:formatCode>General</c:formatCode>
                <c:ptCount val="19"/>
                <c:pt idx="0">
                  <c:v>4500</c:v>
                </c:pt>
                <c:pt idx="1">
                  <c:v>1650</c:v>
                </c:pt>
                <c:pt idx="2">
                  <c:v>750</c:v>
                </c:pt>
                <c:pt idx="3">
                  <c:v>0</c:v>
                </c:pt>
                <c:pt idx="4">
                  <c:v>0</c:v>
                </c:pt>
                <c:pt idx="5">
                  <c:v>1500</c:v>
                </c:pt>
                <c:pt idx="6">
                  <c:v>1020</c:v>
                </c:pt>
                <c:pt idx="7">
                  <c:v>600</c:v>
                </c:pt>
                <c:pt idx="8">
                  <c:v>560</c:v>
                </c:pt>
                <c:pt idx="9">
                  <c:v>100</c:v>
                </c:pt>
                <c:pt idx="10">
                  <c:v>0</c:v>
                </c:pt>
                <c:pt idx="11">
                  <c:v>0</c:v>
                </c:pt>
                <c:pt idx="12">
                  <c:v>0</c:v>
                </c:pt>
                <c:pt idx="13">
                  <c:v>0</c:v>
                </c:pt>
                <c:pt idx="14">
                  <c:v>0</c:v>
                </c:pt>
                <c:pt idx="15">
                  <c:v>0</c:v>
                </c:pt>
                <c:pt idx="16">
                  <c:v>0</c:v>
                </c:pt>
                <c:pt idx="17">
                  <c:v>0</c:v>
                </c:pt>
                <c:pt idx="18">
                  <c:v>0</c:v>
                </c:pt>
              </c:numCache>
            </c:numRef>
          </c:xVal>
          <c:yVal>
            <c:numRef>
              <c:f>Data!$AL$2:$AL$20</c:f>
              <c:numCache>
                <c:formatCode>_(* #,##0.000_);_(* \(#,##0.000\);_(* "-"??_);_(@_)</c:formatCode>
                <c:ptCount val="19"/>
                <c:pt idx="0">
                  <c:v>0</c:v>
                </c:pt>
                <c:pt idx="1">
                  <c:v>0</c:v>
                </c:pt>
                <c:pt idx="2">
                  <c:v>0</c:v>
                </c:pt>
                <c:pt idx="3">
                  <c:v>0</c:v>
                </c:pt>
                <c:pt idx="4">
                  <c:v>0</c:v>
                </c:pt>
                <c:pt idx="5">
                  <c:v>0</c:v>
                </c:pt>
                <c:pt idx="6">
                  <c:v>0</c:v>
                </c:pt>
                <c:pt idx="7">
                  <c:v>0</c:v>
                </c:pt>
                <c:pt idx="8">
                  <c:v>0</c:v>
                </c:pt>
                <c:pt idx="9">
                  <c:v>0</c:v>
                </c:pt>
                <c:pt idx="12">
                  <c:v>0</c:v>
                </c:pt>
                <c:pt idx="13">
                  <c:v>0</c:v>
                </c:pt>
                <c:pt idx="14">
                  <c:v>0</c:v>
                </c:pt>
                <c:pt idx="18">
                  <c:v>0</c:v>
                </c:pt>
              </c:numCache>
            </c:numRef>
          </c:yVal>
          <c:smooth val="0"/>
        </c:ser>
        <c:ser>
          <c:idx val="1"/>
          <c:order val="1"/>
          <c:tx>
            <c:strRef>
              <c:f>Sheet2!$B$25</c:f>
              <c:strCache>
                <c:ptCount val="1"/>
                <c:pt idx="0">
                  <c:v>Donor Screening Guidance for Seasonal and Geographic Endemic Infections</c:v>
                </c:pt>
              </c:strCache>
            </c:strRef>
          </c:tx>
          <c:spPr>
            <a:ln w="25400" cap="rnd">
              <a:noFill/>
              <a:round/>
            </a:ln>
            <a:effectLst/>
          </c:spPr>
          <c:marker>
            <c:symbol val="diamond"/>
            <c:size val="30"/>
            <c:spPr>
              <a:solidFill>
                <a:srgbClr val="C00000"/>
              </a:solidFill>
              <a:ln w="127000">
                <a:noFill/>
              </a:ln>
              <a:effectLst/>
            </c:spPr>
          </c:marker>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Sheet2!$R$22</c:f>
              <c:numCache>
                <c:formatCode>General</c:formatCode>
                <c:ptCount val="1"/>
                <c:pt idx="0">
                  <c:v>0</c:v>
                </c:pt>
              </c:numCache>
            </c:numRef>
          </c:xVal>
          <c:yVal>
            <c:numRef>
              <c:f>Sheet2!$S$22</c:f>
              <c:numCache>
                <c:formatCode>General</c:formatCode>
                <c:ptCount val="1"/>
                <c:pt idx="0">
                  <c:v>0</c:v>
                </c:pt>
              </c:numCache>
            </c:numRef>
          </c:yVal>
          <c:smooth val="0"/>
        </c:ser>
        <c:dLbls>
          <c:showLegendKey val="0"/>
          <c:showVal val="0"/>
          <c:showCatName val="0"/>
          <c:showSerName val="0"/>
          <c:showPercent val="0"/>
          <c:showBubbleSize val="0"/>
        </c:dLbls>
        <c:axId val="238296088"/>
        <c:axId val="238297656"/>
      </c:scatterChart>
      <c:valAx>
        <c:axId val="2382960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38297656"/>
        <c:crossesAt val="0"/>
        <c:crossBetween val="midCat"/>
      </c:valAx>
      <c:valAx>
        <c:axId val="238297656"/>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38296088"/>
        <c:crosses val="autoZero"/>
        <c:crossBetween val="midCat"/>
      </c:valAx>
      <c:spPr>
        <a:noFill/>
        <a:ln>
          <a:noFill/>
        </a:ln>
        <a:effectLst/>
      </c:spPr>
    </c:plotArea>
    <c:plotVisOnly val="1"/>
    <c:dispBlanksAs val="gap"/>
    <c:showDLblsOverMax val="0"/>
  </c:chart>
  <c:spPr>
    <a:noFill/>
    <a:ln>
      <a:noFill/>
    </a:ln>
    <a:effectLst/>
  </c:spPr>
  <c:txPr>
    <a:bodyPr/>
    <a:lstStyle/>
    <a:p>
      <a:pPr>
        <a:defRPr sz="2000">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Data!$F$1</c:f>
              <c:strCache>
                <c:ptCount val="1"/>
                <c:pt idx="0">
                  <c:v>Total Implementation Hours</c:v>
                </c:pt>
              </c:strCache>
            </c:strRef>
          </c:tx>
          <c:spPr>
            <a:ln w="25400" cap="rnd">
              <a:noFill/>
              <a:round/>
            </a:ln>
            <a:effectLst/>
          </c:spPr>
          <c:marker>
            <c:symbol val="circle"/>
            <c:size val="15"/>
            <c:spPr>
              <a:solidFill>
                <a:schemeClr val="accent1"/>
              </a:solidFill>
              <a:ln w="76200">
                <a:noFill/>
              </a:ln>
              <a:effectLst/>
            </c:spPr>
          </c:marker>
          <c:dPt>
            <c:idx val="8"/>
            <c:marker>
              <c:symbol val="circle"/>
              <c:size val="15"/>
              <c:spPr>
                <a:solidFill>
                  <a:schemeClr val="accent1"/>
                </a:solidFill>
                <a:ln w="76200">
                  <a:noFill/>
                </a:ln>
                <a:effectLst/>
              </c:spPr>
            </c:marker>
            <c:bubble3D val="0"/>
          </c:dPt>
          <c:dPt>
            <c:idx val="9"/>
            <c:marker>
              <c:symbol val="circle"/>
              <c:size val="15"/>
              <c:spPr>
                <a:solidFill>
                  <a:schemeClr val="accent1"/>
                </a:solidFill>
                <a:ln w="76200">
                  <a:noFill/>
                </a:ln>
                <a:effectLst/>
              </c:spPr>
            </c:marker>
            <c:bubble3D val="0"/>
          </c:dPt>
          <c:xVal>
            <c:numRef>
              <c:f>Data!$F$2:$F$16</c:f>
              <c:numCache>
                <c:formatCode>General</c:formatCode>
                <c:ptCount val="15"/>
                <c:pt idx="0">
                  <c:v>4950</c:v>
                </c:pt>
                <c:pt idx="1">
                  <c:v>2990</c:v>
                </c:pt>
                <c:pt idx="2">
                  <c:v>2240</c:v>
                </c:pt>
                <c:pt idx="3">
                  <c:v>2200</c:v>
                </c:pt>
                <c:pt idx="4">
                  <c:v>2200</c:v>
                </c:pt>
                <c:pt idx="5">
                  <c:v>2160</c:v>
                </c:pt>
                <c:pt idx="6">
                  <c:v>1215</c:v>
                </c:pt>
                <c:pt idx="7">
                  <c:v>805</c:v>
                </c:pt>
                <c:pt idx="8">
                  <c:v>705</c:v>
                </c:pt>
                <c:pt idx="9">
                  <c:v>570</c:v>
                </c:pt>
                <c:pt idx="10">
                  <c:v>280</c:v>
                </c:pt>
                <c:pt idx="11">
                  <c:v>175</c:v>
                </c:pt>
                <c:pt idx="12">
                  <c:v>80</c:v>
                </c:pt>
                <c:pt idx="13">
                  <c:v>65</c:v>
                </c:pt>
                <c:pt idx="14">
                  <c:v>45</c:v>
                </c:pt>
              </c:numCache>
            </c:numRef>
          </c:xVal>
          <c:yVal>
            <c:numRef>
              <c:f>Data!$AL$2:$AL$20</c:f>
              <c:numCache>
                <c:formatCode>_(* #,##0.000_);_(* \(#,##0.000\);_(* "-"??_);_(@_)</c:formatCode>
                <c:ptCount val="19"/>
                <c:pt idx="0">
                  <c:v>0</c:v>
                </c:pt>
                <c:pt idx="1">
                  <c:v>0</c:v>
                </c:pt>
                <c:pt idx="2">
                  <c:v>0</c:v>
                </c:pt>
                <c:pt idx="3">
                  <c:v>0</c:v>
                </c:pt>
                <c:pt idx="4">
                  <c:v>0</c:v>
                </c:pt>
                <c:pt idx="5">
                  <c:v>0</c:v>
                </c:pt>
                <c:pt idx="6">
                  <c:v>0</c:v>
                </c:pt>
                <c:pt idx="7">
                  <c:v>0</c:v>
                </c:pt>
                <c:pt idx="8">
                  <c:v>0</c:v>
                </c:pt>
                <c:pt idx="9">
                  <c:v>0</c:v>
                </c:pt>
                <c:pt idx="12">
                  <c:v>0</c:v>
                </c:pt>
                <c:pt idx="13">
                  <c:v>0</c:v>
                </c:pt>
                <c:pt idx="14">
                  <c:v>0</c:v>
                </c:pt>
                <c:pt idx="18">
                  <c:v>0</c:v>
                </c:pt>
              </c:numCache>
            </c:numRef>
          </c:yVal>
          <c:smooth val="0"/>
        </c:ser>
        <c:ser>
          <c:idx val="1"/>
          <c:order val="1"/>
          <c:tx>
            <c:strRef>
              <c:f>Sheet2!$B$25</c:f>
              <c:strCache>
                <c:ptCount val="1"/>
                <c:pt idx="0">
                  <c:v>Donor Screening Guidance for Seasonal and Geographic Endemic Infections</c:v>
                </c:pt>
              </c:strCache>
            </c:strRef>
          </c:tx>
          <c:spPr>
            <a:ln w="25400" cap="rnd">
              <a:noFill/>
              <a:round/>
            </a:ln>
            <a:effectLst/>
          </c:spPr>
          <c:marker>
            <c:symbol val="diamond"/>
            <c:size val="30"/>
            <c:spPr>
              <a:solidFill>
                <a:srgbClr val="C00000"/>
              </a:solidFill>
              <a:ln w="127000">
                <a:noFill/>
              </a:ln>
              <a:effectLst/>
            </c:spPr>
          </c:marker>
          <c:dLbls>
            <c:dLbl>
              <c:idx val="0"/>
              <c:dLblPos val="t"/>
              <c:showLegendKey val="0"/>
              <c:showVal val="0"/>
              <c:showCatName val="1"/>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Sheet2!$R$23</c:f>
              <c:numCache>
                <c:formatCode>General</c:formatCode>
                <c:ptCount val="1"/>
                <c:pt idx="0">
                  <c:v>20</c:v>
                </c:pt>
              </c:numCache>
            </c:numRef>
          </c:xVal>
          <c:yVal>
            <c:numRef>
              <c:f>Sheet2!$S$23</c:f>
              <c:numCache>
                <c:formatCode>General</c:formatCode>
                <c:ptCount val="1"/>
                <c:pt idx="0">
                  <c:v>0</c:v>
                </c:pt>
              </c:numCache>
            </c:numRef>
          </c:yVal>
          <c:smooth val="0"/>
        </c:ser>
        <c:dLbls>
          <c:showLegendKey val="0"/>
          <c:showVal val="0"/>
          <c:showCatName val="0"/>
          <c:showSerName val="0"/>
          <c:showPercent val="0"/>
          <c:showBubbleSize val="0"/>
        </c:dLbls>
        <c:axId val="304043848"/>
        <c:axId val="304045416"/>
      </c:scatterChart>
      <c:valAx>
        <c:axId val="3040438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04045416"/>
        <c:crossesAt val="0"/>
        <c:crossBetween val="midCat"/>
      </c:valAx>
      <c:valAx>
        <c:axId val="304045416"/>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04043848"/>
        <c:crosses val="autoZero"/>
        <c:crossBetween val="midCat"/>
      </c:valAx>
      <c:spPr>
        <a:noFill/>
        <a:ln>
          <a:noFill/>
        </a:ln>
        <a:effectLst/>
      </c:spPr>
    </c:plotArea>
    <c:plotVisOnly val="1"/>
    <c:dispBlanksAs val="gap"/>
    <c:showDLblsOverMax val="0"/>
  </c:chart>
  <c:spPr>
    <a:noFill/>
    <a:ln>
      <a:noFill/>
    </a:ln>
    <a:effectLst/>
  </c:spPr>
  <c:txPr>
    <a:bodyPr/>
    <a:lstStyle/>
    <a:p>
      <a:pPr>
        <a:defRPr sz="18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848EE-620F-4E12-816D-4A06E1211333}"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22E0A5E0-EE49-4578-A715-BEB892F7B053}">
      <dgm:prSet phldrT="[Text]"/>
      <dgm:spPr/>
      <dgm:t>
        <a:bodyPr/>
        <a:lstStyle/>
        <a:p>
          <a:r>
            <a:rPr lang="en-US" b="1" dirty="0" smtClean="0">
              <a:latin typeface="Arial" panose="020B0604020202020204" pitchFamily="34" charset="0"/>
              <a:cs typeface="Arial" panose="020B0604020202020204" pitchFamily="34" charset="0"/>
            </a:rPr>
            <a:t>#5- Promote </a:t>
          </a:r>
          <a:r>
            <a:rPr lang="en-US" b="1" smtClean="0">
              <a:latin typeface="Arial" panose="020B0604020202020204" pitchFamily="34" charset="0"/>
              <a:cs typeface="Arial" panose="020B0604020202020204" pitchFamily="34" charset="0"/>
            </a:rPr>
            <a:t>Living Donor Safety</a:t>
          </a:r>
          <a:endParaRPr lang="en-US" b="1" dirty="0">
            <a:latin typeface="Arial" panose="020B0604020202020204" pitchFamily="34" charset="0"/>
            <a:cs typeface="Arial" panose="020B0604020202020204" pitchFamily="34" charset="0"/>
          </a:endParaRPr>
        </a:p>
      </dgm:t>
    </dgm:pt>
    <dgm:pt modelId="{DA070F92-A539-46DE-BB0F-AC39D754951F}" type="parTrans" cxnId="{A6EA35B8-2FF7-457A-8603-8AC7A1B45349}">
      <dgm:prSet/>
      <dgm:spPr/>
      <dgm:t>
        <a:bodyPr/>
        <a:lstStyle/>
        <a:p>
          <a:endParaRPr lang="en-US"/>
        </a:p>
      </dgm:t>
    </dgm:pt>
    <dgm:pt modelId="{732D38D4-CA79-4DFF-9DF0-2B11DE73469D}" type="sibTrans" cxnId="{A6EA35B8-2FF7-457A-8603-8AC7A1B45349}">
      <dgm:prSet/>
      <dgm:spPr/>
      <dgm:t>
        <a:bodyPr/>
        <a:lstStyle/>
        <a:p>
          <a:endParaRPr lang="en-US"/>
        </a:p>
      </dgm:t>
    </dgm:pt>
    <dgm:pt modelId="{CE913EE2-83E4-47F4-AA6C-543B0FBEEDC2}">
      <dgm:prSet phldrT="[Text]" custT="1"/>
      <dgm:spPr/>
      <dgm:t>
        <a:bodyPr/>
        <a:lstStyle/>
        <a:p>
          <a:r>
            <a:rPr lang="en-US" sz="2400" smtClean="0">
              <a:latin typeface="Arial" panose="020B0604020202020204" pitchFamily="34" charset="0"/>
              <a:cs typeface="Arial" panose="020B0604020202020204" pitchFamily="34" charset="0"/>
            </a:rPr>
            <a:t>Increase capacity to identify patient safety issues</a:t>
          </a:r>
          <a:endParaRPr lang="en-US" sz="2400" dirty="0">
            <a:latin typeface="Arial" panose="020B0604020202020204" pitchFamily="34" charset="0"/>
            <a:cs typeface="Arial" panose="020B0604020202020204" pitchFamily="34" charset="0"/>
          </a:endParaRPr>
        </a:p>
      </dgm:t>
    </dgm:pt>
    <dgm:pt modelId="{F8C91A65-E158-4DBC-BFE3-544055F8EB7D}" type="parTrans" cxnId="{1736B9F2-D4C5-4259-90DF-F509AD5D6F72}">
      <dgm:prSet/>
      <dgm:spPr/>
      <dgm:t>
        <a:bodyPr/>
        <a:lstStyle/>
        <a:p>
          <a:endParaRPr lang="en-US"/>
        </a:p>
      </dgm:t>
    </dgm:pt>
    <dgm:pt modelId="{CD855E1F-C424-4BE1-A725-19AB188ADF23}" type="sibTrans" cxnId="{1736B9F2-D4C5-4259-90DF-F509AD5D6F72}">
      <dgm:prSet/>
      <dgm:spPr/>
      <dgm:t>
        <a:bodyPr/>
        <a:lstStyle/>
        <a:p>
          <a:endParaRPr lang="en-US"/>
        </a:p>
      </dgm:t>
    </dgm:pt>
    <dgm:pt modelId="{AAD2D272-20DA-4ECA-9984-341CB474A6E6}">
      <dgm:prSet/>
      <dgm:spPr/>
      <dgm:t>
        <a:bodyPr/>
        <a:lstStyle/>
        <a:p>
          <a:r>
            <a:rPr lang="en-US" b="1" dirty="0" smtClean="0">
              <a:latin typeface="Arial" panose="020B0604020202020204" pitchFamily="34" charset="0"/>
              <a:cs typeface="Arial" panose="020B0604020202020204" pitchFamily="34" charset="0"/>
            </a:rPr>
            <a:t>#4- Promote </a:t>
          </a:r>
          <a:r>
            <a:rPr lang="en-US" b="1" dirty="0" smtClean="0">
              <a:latin typeface="Arial" panose="020B0604020202020204" pitchFamily="34" charset="0"/>
              <a:cs typeface="Arial" panose="020B0604020202020204" pitchFamily="34" charset="0"/>
            </a:rPr>
            <a:t>Transplant Patient Safety</a:t>
          </a:r>
          <a:endParaRPr lang="en-US" b="1" dirty="0">
            <a:latin typeface="Arial" panose="020B0604020202020204" pitchFamily="34" charset="0"/>
            <a:cs typeface="Arial" panose="020B0604020202020204" pitchFamily="34" charset="0"/>
          </a:endParaRPr>
        </a:p>
      </dgm:t>
    </dgm:pt>
    <dgm:pt modelId="{C5670965-FDD9-4AAB-AB18-033131A7003F}" type="parTrans" cxnId="{47846C31-D7E2-4585-A0A8-F5678038E056}">
      <dgm:prSet/>
      <dgm:spPr/>
      <dgm:t>
        <a:bodyPr/>
        <a:lstStyle/>
        <a:p>
          <a:endParaRPr lang="en-US"/>
        </a:p>
      </dgm:t>
    </dgm:pt>
    <dgm:pt modelId="{730C23E2-BCE6-4A3D-99A2-5BF077F94091}" type="sibTrans" cxnId="{47846C31-D7E2-4585-A0A8-F5678038E056}">
      <dgm:prSet/>
      <dgm:spPr/>
      <dgm:t>
        <a:bodyPr/>
        <a:lstStyle/>
        <a:p>
          <a:endParaRPr lang="en-US"/>
        </a:p>
      </dgm:t>
    </dgm:pt>
    <dgm:pt modelId="{E209D42C-93E3-4B7A-9311-61BE7059648D}">
      <dgm:prSet custT="1"/>
      <dgm:spPr/>
      <dgm:t>
        <a:bodyPr/>
        <a:lstStyle/>
        <a:p>
          <a:r>
            <a:rPr lang="en-US" sz="2400" dirty="0" smtClean="0">
              <a:latin typeface="Arial" panose="020B0604020202020204" pitchFamily="34" charset="0"/>
              <a:cs typeface="Arial" panose="020B0604020202020204" pitchFamily="34" charset="0"/>
            </a:rPr>
            <a:t>Minimize risk to living organ donors</a:t>
          </a:r>
          <a:endParaRPr lang="en-US" sz="2400" dirty="0">
            <a:latin typeface="Arial" panose="020B0604020202020204" pitchFamily="34" charset="0"/>
            <a:cs typeface="Arial" panose="020B0604020202020204" pitchFamily="34" charset="0"/>
          </a:endParaRPr>
        </a:p>
      </dgm:t>
    </dgm:pt>
    <dgm:pt modelId="{DEAE833F-753A-482A-AA0B-DA70995BC685}" type="parTrans" cxnId="{8D442444-F1D7-4ECF-A22E-2329DBB28A86}">
      <dgm:prSet/>
      <dgm:spPr/>
      <dgm:t>
        <a:bodyPr/>
        <a:lstStyle/>
        <a:p>
          <a:endParaRPr lang="en-US"/>
        </a:p>
      </dgm:t>
    </dgm:pt>
    <dgm:pt modelId="{2CDF609C-25F2-4676-BB0A-80E90E728738}" type="sibTrans" cxnId="{8D442444-F1D7-4ECF-A22E-2329DBB28A86}">
      <dgm:prSet/>
      <dgm:spPr/>
      <dgm:t>
        <a:bodyPr/>
        <a:lstStyle/>
        <a:p>
          <a:endParaRPr lang="en-US"/>
        </a:p>
      </dgm:t>
    </dgm:pt>
    <dgm:pt modelId="{4E655397-4C0B-42E1-AB34-052CFD4298F6}">
      <dgm:prSet custT="1"/>
      <dgm:spPr/>
      <dgm:t>
        <a:bodyPr/>
        <a:lstStyle/>
        <a:p>
          <a:r>
            <a:rPr lang="en-US" sz="2400" dirty="0" smtClean="0">
              <a:latin typeface="Arial" panose="020B0604020202020204" pitchFamily="34" charset="0"/>
              <a:cs typeface="Arial" panose="020B0604020202020204" pitchFamily="34" charset="0"/>
            </a:rPr>
            <a:t>Properly evaluate potential living donors</a:t>
          </a:r>
          <a:endParaRPr lang="en-US" sz="2400" dirty="0">
            <a:latin typeface="Arial" panose="020B0604020202020204" pitchFamily="34" charset="0"/>
            <a:cs typeface="Arial" panose="020B0604020202020204" pitchFamily="34" charset="0"/>
          </a:endParaRPr>
        </a:p>
      </dgm:t>
    </dgm:pt>
    <dgm:pt modelId="{73C938D4-D94B-465D-86EE-770451E2874A}" type="parTrans" cxnId="{D57CEAA2-0457-4756-BD8C-3ECDB269FE0E}">
      <dgm:prSet/>
      <dgm:spPr/>
    </dgm:pt>
    <dgm:pt modelId="{774A17FE-5DF0-4B32-B5A3-9B6DA324797A}" type="sibTrans" cxnId="{D57CEAA2-0457-4756-BD8C-3ECDB269FE0E}">
      <dgm:prSet/>
      <dgm:spPr/>
    </dgm:pt>
    <dgm:pt modelId="{1A3A651F-1535-4EF4-BBBE-2F882D42B77C}" type="pres">
      <dgm:prSet presAssocID="{A1D848EE-620F-4E12-816D-4A06E1211333}" presName="Name0" presStyleCnt="0">
        <dgm:presLayoutVars>
          <dgm:dir/>
          <dgm:animLvl val="lvl"/>
          <dgm:resizeHandles val="exact"/>
        </dgm:presLayoutVars>
      </dgm:prSet>
      <dgm:spPr/>
      <dgm:t>
        <a:bodyPr/>
        <a:lstStyle/>
        <a:p>
          <a:endParaRPr lang="en-US"/>
        </a:p>
      </dgm:t>
    </dgm:pt>
    <dgm:pt modelId="{FE7DE089-C027-4CE4-9A49-E46E235C670B}" type="pres">
      <dgm:prSet presAssocID="{AAD2D272-20DA-4ECA-9984-341CB474A6E6}" presName="composite" presStyleCnt="0"/>
      <dgm:spPr/>
      <dgm:t>
        <a:bodyPr/>
        <a:lstStyle/>
        <a:p>
          <a:endParaRPr lang="en-US"/>
        </a:p>
      </dgm:t>
    </dgm:pt>
    <dgm:pt modelId="{3F42C630-22B8-4A0B-963C-09BC1C1E8496}" type="pres">
      <dgm:prSet presAssocID="{AAD2D272-20DA-4ECA-9984-341CB474A6E6}" presName="parTx" presStyleLbl="alignNode1" presStyleIdx="0" presStyleCnt="2">
        <dgm:presLayoutVars>
          <dgm:chMax val="0"/>
          <dgm:chPref val="0"/>
          <dgm:bulletEnabled val="1"/>
        </dgm:presLayoutVars>
      </dgm:prSet>
      <dgm:spPr/>
      <dgm:t>
        <a:bodyPr/>
        <a:lstStyle/>
        <a:p>
          <a:endParaRPr lang="en-US"/>
        </a:p>
      </dgm:t>
    </dgm:pt>
    <dgm:pt modelId="{18AAC9E2-1869-4607-BB6D-27B96748D22A}" type="pres">
      <dgm:prSet presAssocID="{AAD2D272-20DA-4ECA-9984-341CB474A6E6}" presName="desTx" presStyleLbl="alignAccFollowNode1" presStyleIdx="0" presStyleCnt="2">
        <dgm:presLayoutVars>
          <dgm:bulletEnabled val="1"/>
        </dgm:presLayoutVars>
      </dgm:prSet>
      <dgm:spPr/>
      <dgm:t>
        <a:bodyPr/>
        <a:lstStyle/>
        <a:p>
          <a:endParaRPr lang="en-US"/>
        </a:p>
      </dgm:t>
    </dgm:pt>
    <dgm:pt modelId="{061FB6AB-5DB2-4927-8BDD-71E7BB3D480A}" type="pres">
      <dgm:prSet presAssocID="{730C23E2-BCE6-4A3D-99A2-5BF077F94091}" presName="space" presStyleCnt="0"/>
      <dgm:spPr/>
      <dgm:t>
        <a:bodyPr/>
        <a:lstStyle/>
        <a:p>
          <a:endParaRPr lang="en-US"/>
        </a:p>
      </dgm:t>
    </dgm:pt>
    <dgm:pt modelId="{AE2FF880-1F03-4D60-A15D-142001C0C4EC}" type="pres">
      <dgm:prSet presAssocID="{22E0A5E0-EE49-4578-A715-BEB892F7B053}" presName="composite" presStyleCnt="0"/>
      <dgm:spPr/>
      <dgm:t>
        <a:bodyPr/>
        <a:lstStyle/>
        <a:p>
          <a:endParaRPr lang="en-US"/>
        </a:p>
      </dgm:t>
    </dgm:pt>
    <dgm:pt modelId="{1158CD68-2F0B-4245-9AA7-F0E3AED57862}" type="pres">
      <dgm:prSet presAssocID="{22E0A5E0-EE49-4578-A715-BEB892F7B053}" presName="parTx" presStyleLbl="alignNode1" presStyleIdx="1" presStyleCnt="2">
        <dgm:presLayoutVars>
          <dgm:chMax val="0"/>
          <dgm:chPref val="0"/>
          <dgm:bulletEnabled val="1"/>
        </dgm:presLayoutVars>
      </dgm:prSet>
      <dgm:spPr/>
      <dgm:t>
        <a:bodyPr/>
        <a:lstStyle/>
        <a:p>
          <a:endParaRPr lang="en-US"/>
        </a:p>
      </dgm:t>
    </dgm:pt>
    <dgm:pt modelId="{F10CB869-F470-4F5F-8B69-DCF15D1DDF19}" type="pres">
      <dgm:prSet presAssocID="{22E0A5E0-EE49-4578-A715-BEB892F7B053}" presName="desTx" presStyleLbl="alignAccFollowNode1" presStyleIdx="1" presStyleCnt="2">
        <dgm:presLayoutVars>
          <dgm:bulletEnabled val="1"/>
        </dgm:presLayoutVars>
      </dgm:prSet>
      <dgm:spPr/>
      <dgm:t>
        <a:bodyPr/>
        <a:lstStyle/>
        <a:p>
          <a:endParaRPr lang="en-US"/>
        </a:p>
      </dgm:t>
    </dgm:pt>
  </dgm:ptLst>
  <dgm:cxnLst>
    <dgm:cxn modelId="{8D442444-F1D7-4ECF-A22E-2329DBB28A86}" srcId="{AAD2D272-20DA-4ECA-9984-341CB474A6E6}" destId="{E209D42C-93E3-4B7A-9311-61BE7059648D}" srcOrd="0" destOrd="0" parTransId="{DEAE833F-753A-482A-AA0B-DA70995BC685}" sibTransId="{2CDF609C-25F2-4676-BB0A-80E90E728738}"/>
    <dgm:cxn modelId="{D57CEAA2-0457-4756-BD8C-3ECDB269FE0E}" srcId="{AAD2D272-20DA-4ECA-9984-341CB474A6E6}" destId="{4E655397-4C0B-42E1-AB34-052CFD4298F6}" srcOrd="1" destOrd="0" parTransId="{73C938D4-D94B-465D-86EE-770451E2874A}" sibTransId="{774A17FE-5DF0-4B32-B5A3-9B6DA324797A}"/>
    <dgm:cxn modelId="{3D29A129-6A95-4F33-987A-65EE0F615051}" type="presOf" srcId="{4E655397-4C0B-42E1-AB34-052CFD4298F6}" destId="{18AAC9E2-1869-4607-BB6D-27B96748D22A}" srcOrd="0" destOrd="1" presId="urn:microsoft.com/office/officeart/2005/8/layout/hList1"/>
    <dgm:cxn modelId="{B15E9896-AD6E-4E86-AD6B-6BC0C8150DDE}" type="presOf" srcId="{AAD2D272-20DA-4ECA-9984-341CB474A6E6}" destId="{3F42C630-22B8-4A0B-963C-09BC1C1E8496}" srcOrd="0" destOrd="0" presId="urn:microsoft.com/office/officeart/2005/8/layout/hList1"/>
    <dgm:cxn modelId="{44414BB3-A28E-4225-8603-8EE073119E2A}" type="presOf" srcId="{22E0A5E0-EE49-4578-A715-BEB892F7B053}" destId="{1158CD68-2F0B-4245-9AA7-F0E3AED57862}" srcOrd="0" destOrd="0" presId="urn:microsoft.com/office/officeart/2005/8/layout/hList1"/>
    <dgm:cxn modelId="{A6EA35B8-2FF7-457A-8603-8AC7A1B45349}" srcId="{A1D848EE-620F-4E12-816D-4A06E1211333}" destId="{22E0A5E0-EE49-4578-A715-BEB892F7B053}" srcOrd="1" destOrd="0" parTransId="{DA070F92-A539-46DE-BB0F-AC39D754951F}" sibTransId="{732D38D4-CA79-4DFF-9DF0-2B11DE73469D}"/>
    <dgm:cxn modelId="{03B8D2CA-B18D-45A4-A6A4-6D82DB424685}" type="presOf" srcId="{E209D42C-93E3-4B7A-9311-61BE7059648D}" destId="{18AAC9E2-1869-4607-BB6D-27B96748D22A}" srcOrd="0" destOrd="0" presId="urn:microsoft.com/office/officeart/2005/8/layout/hList1"/>
    <dgm:cxn modelId="{7279389B-93AE-4B03-9A81-6912A749D734}" type="presOf" srcId="{CE913EE2-83E4-47F4-AA6C-543B0FBEEDC2}" destId="{F10CB869-F470-4F5F-8B69-DCF15D1DDF19}" srcOrd="0" destOrd="0" presId="urn:microsoft.com/office/officeart/2005/8/layout/hList1"/>
    <dgm:cxn modelId="{C3DBBCA7-2464-4E5A-A216-31B8BEB24FA5}" type="presOf" srcId="{A1D848EE-620F-4E12-816D-4A06E1211333}" destId="{1A3A651F-1535-4EF4-BBBE-2F882D42B77C}" srcOrd="0" destOrd="0" presId="urn:microsoft.com/office/officeart/2005/8/layout/hList1"/>
    <dgm:cxn modelId="{47846C31-D7E2-4585-A0A8-F5678038E056}" srcId="{A1D848EE-620F-4E12-816D-4A06E1211333}" destId="{AAD2D272-20DA-4ECA-9984-341CB474A6E6}" srcOrd="0" destOrd="0" parTransId="{C5670965-FDD9-4AAB-AB18-033131A7003F}" sibTransId="{730C23E2-BCE6-4A3D-99A2-5BF077F94091}"/>
    <dgm:cxn modelId="{1736B9F2-D4C5-4259-90DF-F509AD5D6F72}" srcId="{22E0A5E0-EE49-4578-A715-BEB892F7B053}" destId="{CE913EE2-83E4-47F4-AA6C-543B0FBEEDC2}" srcOrd="0" destOrd="0" parTransId="{F8C91A65-E158-4DBC-BFE3-544055F8EB7D}" sibTransId="{CD855E1F-C424-4BE1-A725-19AB188ADF23}"/>
    <dgm:cxn modelId="{393D1D84-ADF7-4835-9E2D-D03EFC20A5C1}" type="presParOf" srcId="{1A3A651F-1535-4EF4-BBBE-2F882D42B77C}" destId="{FE7DE089-C027-4CE4-9A49-E46E235C670B}" srcOrd="0" destOrd="0" presId="urn:microsoft.com/office/officeart/2005/8/layout/hList1"/>
    <dgm:cxn modelId="{B5002929-16BA-4732-9B07-E409250947CB}" type="presParOf" srcId="{FE7DE089-C027-4CE4-9A49-E46E235C670B}" destId="{3F42C630-22B8-4A0B-963C-09BC1C1E8496}" srcOrd="0" destOrd="0" presId="urn:microsoft.com/office/officeart/2005/8/layout/hList1"/>
    <dgm:cxn modelId="{ED01ED68-9883-4EAD-A719-7B2E78CB98E6}" type="presParOf" srcId="{FE7DE089-C027-4CE4-9A49-E46E235C670B}" destId="{18AAC9E2-1869-4607-BB6D-27B96748D22A}" srcOrd="1" destOrd="0" presId="urn:microsoft.com/office/officeart/2005/8/layout/hList1"/>
    <dgm:cxn modelId="{3DBAEED5-B917-4095-953F-ACE97A0B236F}" type="presParOf" srcId="{1A3A651F-1535-4EF4-BBBE-2F882D42B77C}" destId="{061FB6AB-5DB2-4927-8BDD-71E7BB3D480A}" srcOrd="1" destOrd="0" presId="urn:microsoft.com/office/officeart/2005/8/layout/hList1"/>
    <dgm:cxn modelId="{DBAE5EA5-7E97-41DE-A11A-695DF66EDA80}" type="presParOf" srcId="{1A3A651F-1535-4EF4-BBBE-2F882D42B77C}" destId="{AE2FF880-1F03-4D60-A15D-142001C0C4EC}" srcOrd="2" destOrd="0" presId="urn:microsoft.com/office/officeart/2005/8/layout/hList1"/>
    <dgm:cxn modelId="{D67B669B-EC5B-4D50-A9E8-F86D47D1AB46}" type="presParOf" srcId="{AE2FF880-1F03-4D60-A15D-142001C0C4EC}" destId="{1158CD68-2F0B-4245-9AA7-F0E3AED57862}" srcOrd="0" destOrd="0" presId="urn:microsoft.com/office/officeart/2005/8/layout/hList1"/>
    <dgm:cxn modelId="{35FBD5FE-F707-434C-8C97-E3840420BA0B}" type="presParOf" srcId="{AE2FF880-1F03-4D60-A15D-142001C0C4EC}" destId="{F10CB869-F470-4F5F-8B69-DCF15D1DDF1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Product</a:t>
          </a:r>
          <a:endParaRPr lang="en-US" sz="20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FB5F58F9-6C95-424B-A05E-887E7B7C3702}" type="par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CAC8CA2F-C5D4-492A-80A9-07814665961A}">
      <dgm:prSet phldrT="[Text]" custT="1"/>
      <dgm:spPr/>
      <dgm:t>
        <a:bodyPr anchor="t"/>
        <a:lstStyle/>
        <a:p>
          <a:r>
            <a:rPr lang="en-US" sz="2000" dirty="0" smtClean="0">
              <a:solidFill>
                <a:schemeClr val="tx1"/>
              </a:solidFill>
              <a:latin typeface="Arial" panose="020B0604020202020204" pitchFamily="34" charset="0"/>
              <a:cs typeface="Arial" panose="020B0604020202020204" pitchFamily="34" charset="0"/>
            </a:rPr>
            <a:t>Guidance Document</a:t>
          </a:r>
          <a:endParaRPr lang="en-US" sz="2000"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C87B7695-3D9E-4761-B947-EF7830EC70B6}" type="par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31AB2575-17D4-4484-A195-B98F1871CAF6}">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Target Population Impact:  </a:t>
          </a:r>
          <a:endParaRPr lang="en-US" sz="20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8180586E-EAB3-44DA-B1CC-F721E903BC67}" type="par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DD067FA4-E570-408F-AE72-AEA73E06A60C}">
      <dgm:prSet phldrT="[Text]" custT="1"/>
      <dgm:spPr/>
      <dgm:t>
        <a:bodyPr anchor="t"/>
        <a:lstStyle/>
        <a:p>
          <a:r>
            <a:rPr lang="en-US" sz="2000" dirty="0" smtClean="0">
              <a:solidFill>
                <a:schemeClr val="tx1"/>
              </a:solidFill>
              <a:latin typeface="Arial" panose="020B0604020202020204" pitchFamily="34" charset="0"/>
              <a:cs typeface="Arial" panose="020B0604020202020204" pitchFamily="34" charset="0"/>
            </a:rPr>
            <a:t>Living Donors </a:t>
          </a:r>
          <a:r>
            <a:rPr lang="en-US" sz="2000" i="1" dirty="0" smtClean="0">
              <a:solidFill>
                <a:schemeClr val="tx1"/>
              </a:solidFill>
              <a:latin typeface="Arial" panose="020B0604020202020204" pitchFamily="34" charset="0"/>
              <a:cs typeface="Arial" panose="020B0604020202020204" pitchFamily="34" charset="0"/>
            </a:rPr>
            <a:t>(though it helpful to OPO staff as well)</a:t>
          </a:r>
          <a:endParaRPr lang="en-US" sz="2000" i="1"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42F816B5-FC01-4956-AFD1-197E931B13B6}" type="par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E0D40CAC-E6AE-4D76-B6D8-D5BFE621A6A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IT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ED310B58-4F50-4990-ABD7-CAFD033EF73F}" type="par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810CD61C-5722-4AEE-B7A8-759ACEA85E91}">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0/10,680</a:t>
          </a:r>
          <a:endParaRPr lang="en-US" sz="2000" b="1" dirty="0">
            <a:solidFill>
              <a:schemeClr val="tx1"/>
            </a:solidFill>
            <a:latin typeface="Arial" panose="020B0604020202020204" pitchFamily="34" charset="0"/>
            <a:cs typeface="Arial" panose="020B0604020202020204" pitchFamily="34" charset="0"/>
          </a:endParaRPr>
        </a:p>
      </dgm:t>
    </dgm:pt>
    <dgm:pt modelId="{37C171DD-4693-46A9-980C-5C9D1B9B4B2C}" type="sib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E76511E1-3797-414B-B906-C2E7ECF94BD0}" type="par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7721414C-D44B-4ACB-8F51-C740BF3D21DE}">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20/17,885</a:t>
          </a:r>
          <a:endParaRPr lang="en-US" sz="2000" dirty="0">
            <a:solidFill>
              <a:schemeClr val="tx1"/>
            </a:solidFill>
            <a:latin typeface="Arial" panose="020B0604020202020204" pitchFamily="34" charset="0"/>
            <a:cs typeface="Arial" panose="020B0604020202020204" pitchFamily="34" charset="0"/>
          </a:endParaRPr>
        </a:p>
      </dgm:t>
    </dgm:pt>
    <dgm:pt modelId="{C23EF881-03B8-44E8-811E-BDF95511A309}" type="sib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B858363B-60D6-483B-94A7-2C15D71A1500}" type="par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7A2CDC2D-77C7-463E-9635-B16567B66E1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Overall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9EA893E0-EAF1-4207-B0EE-DF199BB53C9D}" type="par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8" custScaleX="131870"/>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8"/>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4"/>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8" custScaleX="131870"/>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8"/>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4"/>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8" custScaleX="131870"/>
      <dgm:spPr/>
      <dgm:t>
        <a:bodyPr/>
        <a:lstStyle/>
        <a:p>
          <a:endParaRPr lang="en-US"/>
        </a:p>
      </dgm:t>
    </dgm:pt>
    <dgm:pt modelId="{9FFD080B-15D6-48EB-A478-4A105C1E40C8}" type="pres">
      <dgm:prSet presAssocID="{E0D40CAC-E6AE-4D76-B6D8-D5BFE621A6A5}" presName="vert1" presStyleCnt="0"/>
      <dgm:spPr/>
    </dgm:pt>
    <dgm:pt modelId="{A10EF7DF-FC1D-4A6B-9325-FFA0DEC6BA77}" type="pres">
      <dgm:prSet presAssocID="{810CD61C-5722-4AEE-B7A8-759ACEA85E91}" presName="vertSpace2a" presStyleCnt="0"/>
      <dgm:spPr/>
    </dgm:pt>
    <dgm:pt modelId="{CCF29454-178F-41D3-8DAF-761C0E993851}" type="pres">
      <dgm:prSet presAssocID="{810CD61C-5722-4AEE-B7A8-759ACEA85E91}" presName="horz2" presStyleCnt="0"/>
      <dgm:spPr/>
    </dgm:pt>
    <dgm:pt modelId="{21C84784-7A28-42DD-A190-72EF94C1FF04}" type="pres">
      <dgm:prSet presAssocID="{810CD61C-5722-4AEE-B7A8-759ACEA85E91}" presName="horzSpace2" presStyleCnt="0"/>
      <dgm:spPr/>
    </dgm:pt>
    <dgm:pt modelId="{EE9F9188-CC40-4834-A3BE-74371158E0C7}" type="pres">
      <dgm:prSet presAssocID="{810CD61C-5722-4AEE-B7A8-759ACEA85E91}" presName="tx2" presStyleLbl="revTx" presStyleIdx="5" presStyleCnt="8"/>
      <dgm:spPr/>
      <dgm:t>
        <a:bodyPr/>
        <a:lstStyle/>
        <a:p>
          <a:endParaRPr lang="en-US"/>
        </a:p>
      </dgm:t>
    </dgm:pt>
    <dgm:pt modelId="{52EFD627-C9F7-4FDB-B712-FBFCA8A9956F}" type="pres">
      <dgm:prSet presAssocID="{810CD61C-5722-4AEE-B7A8-759ACEA85E91}" presName="vert2" presStyleCnt="0"/>
      <dgm:spPr/>
    </dgm:pt>
    <dgm:pt modelId="{B0537281-4626-4971-B653-91772C9025B6}" type="pres">
      <dgm:prSet presAssocID="{810CD61C-5722-4AEE-B7A8-759ACEA85E91}" presName="thinLine2b" presStyleLbl="callout" presStyleIdx="2" presStyleCnt="4"/>
      <dgm:spPr/>
    </dgm:pt>
    <dgm:pt modelId="{B8C9F1CB-7D6C-46E3-843D-0BBF006512CE}" type="pres">
      <dgm:prSet presAssocID="{810CD61C-5722-4AEE-B7A8-759ACEA85E91}" presName="vertSpace2b"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6" presStyleCnt="8" custScaleX="131870"/>
      <dgm:spPr/>
      <dgm:t>
        <a:bodyPr/>
        <a:lstStyle/>
        <a:p>
          <a:endParaRPr lang="en-US"/>
        </a:p>
      </dgm:t>
    </dgm:pt>
    <dgm:pt modelId="{9DD34CEB-28BC-445C-9FC4-11A28BD5B0A8}" type="pres">
      <dgm:prSet presAssocID="{7A2CDC2D-77C7-463E-9635-B16567B66E15}" presName="vert1" presStyleCnt="0"/>
      <dgm:spPr/>
    </dgm:pt>
    <dgm:pt modelId="{0BEC8012-66C6-49C0-AE43-A87B22975439}" type="pres">
      <dgm:prSet presAssocID="{7721414C-D44B-4ACB-8F51-C740BF3D21DE}" presName="vertSpace2a" presStyleCnt="0"/>
      <dgm:spPr/>
    </dgm:pt>
    <dgm:pt modelId="{E9F3E438-F40B-42F0-8682-8F744570DC6A}" type="pres">
      <dgm:prSet presAssocID="{7721414C-D44B-4ACB-8F51-C740BF3D21DE}" presName="horz2" presStyleCnt="0"/>
      <dgm:spPr/>
    </dgm:pt>
    <dgm:pt modelId="{308ED431-6D06-415E-AECF-562F73A50AED}" type="pres">
      <dgm:prSet presAssocID="{7721414C-D44B-4ACB-8F51-C740BF3D21DE}" presName="horzSpace2" presStyleCnt="0"/>
      <dgm:spPr/>
    </dgm:pt>
    <dgm:pt modelId="{7A7172AA-0237-49BC-85E3-061D0C7C38A2}" type="pres">
      <dgm:prSet presAssocID="{7721414C-D44B-4ACB-8F51-C740BF3D21DE}" presName="tx2" presStyleLbl="revTx" presStyleIdx="7" presStyleCnt="8"/>
      <dgm:spPr/>
      <dgm:t>
        <a:bodyPr/>
        <a:lstStyle/>
        <a:p>
          <a:endParaRPr lang="en-US"/>
        </a:p>
      </dgm:t>
    </dgm:pt>
    <dgm:pt modelId="{D3D7EB8D-C22F-4436-86E9-330E697B0786}" type="pres">
      <dgm:prSet presAssocID="{7721414C-D44B-4ACB-8F51-C740BF3D21DE}" presName="vert2" presStyleCnt="0"/>
      <dgm:spPr/>
    </dgm:pt>
    <dgm:pt modelId="{2BA77281-6C10-4B12-BF61-02C9E881358D}" type="pres">
      <dgm:prSet presAssocID="{7721414C-D44B-4ACB-8F51-C740BF3D21DE}" presName="thinLine2b" presStyleLbl="callout" presStyleIdx="3" presStyleCnt="4"/>
      <dgm:spPr/>
    </dgm:pt>
    <dgm:pt modelId="{9B47A59A-5CBE-4284-AC0F-A82FB023DAC1}" type="pres">
      <dgm:prSet presAssocID="{7721414C-D44B-4ACB-8F51-C740BF3D21DE}" presName="vertSpace2b" presStyleCnt="0"/>
      <dgm:spPr/>
    </dgm:pt>
  </dgm:ptLst>
  <dgm:cxnLst>
    <dgm:cxn modelId="{218C5691-7D68-4B13-8134-89BB8E8D7688}" srcId="{107DAC96-9379-4FC9-8D99-FD7B22EC551A}" destId="{31AB2575-17D4-4484-A195-B98F1871CAF6}" srcOrd="1" destOrd="0" parTransId="{8180586E-EAB3-44DA-B1CC-F721E903BC67}" sibTransId="{686CB44E-E647-4A7E-A8E6-25BB46BDDCAE}"/>
    <dgm:cxn modelId="{6A233C7A-9F0B-4E80-BBA0-563606E4961E}" type="presOf" srcId="{7A2CDC2D-77C7-463E-9635-B16567B66E15}" destId="{ADC3D47B-7D2E-4AF0-A293-9DFB5F3B4F90}" srcOrd="0" destOrd="0" presId="urn:microsoft.com/office/officeart/2008/layout/LinedList"/>
    <dgm:cxn modelId="{562156F5-7AA8-4A3C-8B04-2D7993D5293D}" type="presOf" srcId="{7721414C-D44B-4ACB-8F51-C740BF3D21DE}" destId="{7A7172AA-0237-49BC-85E3-061D0C7C38A2}" srcOrd="0" destOrd="0" presId="urn:microsoft.com/office/officeart/2008/layout/LinedList"/>
    <dgm:cxn modelId="{28386FD4-AD86-4E95-BEA1-6C0E2BEF77D1}" srcId="{E0D40CAC-E6AE-4D76-B6D8-D5BFE621A6A5}" destId="{810CD61C-5722-4AEE-B7A8-759ACEA85E91}" srcOrd="0" destOrd="0" parTransId="{E76511E1-3797-414B-B906-C2E7ECF94BD0}" sibTransId="{37C171DD-4693-46A9-980C-5C9D1B9B4B2C}"/>
    <dgm:cxn modelId="{5C3E6FAB-683D-4A00-86E9-6562CB5AEF84}" srcId="{31AB2575-17D4-4484-A195-B98F1871CAF6}" destId="{DD067FA4-E570-408F-AE72-AEA73E06A60C}" srcOrd="0" destOrd="0" parTransId="{42F816B5-FC01-4956-AFD1-197E931B13B6}" sibTransId="{C0F20C9A-07D2-4D91-8F6A-E1A6A36EF8C5}"/>
    <dgm:cxn modelId="{6F733F34-9D90-40D1-A5D7-2A370C08FF32}" srcId="{90C7039E-1A19-4A07-89CA-1703A6F7A7ED}" destId="{CAC8CA2F-C5D4-492A-80A9-07814665961A}" srcOrd="0" destOrd="0" parTransId="{C87B7695-3D9E-4761-B947-EF7830EC70B6}" sibTransId="{6C203F6D-E820-4C09-9295-E7BBC4D1F4D9}"/>
    <dgm:cxn modelId="{87251D08-FA16-4458-9F1F-0C4EF307D054}" type="presOf" srcId="{DD067FA4-E570-408F-AE72-AEA73E06A60C}" destId="{A25D3FC2-CC95-4E66-9F45-8730BC74FE22}" srcOrd="0" destOrd="0" presId="urn:microsoft.com/office/officeart/2008/layout/LinedList"/>
    <dgm:cxn modelId="{1FF19921-0750-4DEE-893A-FAECAE6C5C28}" type="presOf" srcId="{CAC8CA2F-C5D4-492A-80A9-07814665961A}" destId="{61BBD1D9-C9D7-41CB-B9D0-28A16CBCAB48}" srcOrd="0" destOrd="0" presId="urn:microsoft.com/office/officeart/2008/layout/LinedList"/>
    <dgm:cxn modelId="{E438202E-D067-4D12-95B1-EAD5A2F97018}" type="presOf" srcId="{107DAC96-9379-4FC9-8D99-FD7B22EC551A}" destId="{41D4BA01-01B6-49C5-935D-2CC14EF342A5}" srcOrd="0" destOrd="0" presId="urn:microsoft.com/office/officeart/2008/layout/LinedList"/>
    <dgm:cxn modelId="{CCA8C3CD-86F9-4573-970E-5B0FE713888B}" srcId="{7A2CDC2D-77C7-463E-9635-B16567B66E15}" destId="{7721414C-D44B-4ACB-8F51-C740BF3D21DE}" srcOrd="0" destOrd="0" parTransId="{B858363B-60D6-483B-94A7-2C15D71A1500}" sibTransId="{C23EF881-03B8-44E8-811E-BDF95511A309}"/>
    <dgm:cxn modelId="{BA8A7A4E-B0CF-496C-B276-4A7DBAF69674}" type="presOf" srcId="{810CD61C-5722-4AEE-B7A8-759ACEA85E91}" destId="{EE9F9188-CC40-4834-A3BE-74371158E0C7}" srcOrd="0" destOrd="0" presId="urn:microsoft.com/office/officeart/2008/layout/LinedList"/>
    <dgm:cxn modelId="{95EAF22B-3C9B-44BD-82CE-8605268D5E4C}" srcId="{107DAC96-9379-4FC9-8D99-FD7B22EC551A}" destId="{E0D40CAC-E6AE-4D76-B6D8-D5BFE621A6A5}" srcOrd="2" destOrd="0" parTransId="{ED310B58-4F50-4990-ABD7-CAFD033EF73F}" sibTransId="{7E04C989-DF7C-4B7C-8509-1998BEF6CE14}"/>
    <dgm:cxn modelId="{7CC958C0-206C-49E1-920A-4D4B224D37F6}" type="presOf" srcId="{90C7039E-1A19-4A07-89CA-1703A6F7A7ED}" destId="{A5164E4D-52C9-4693-9BB3-731FD558CDB5}" srcOrd="0" destOrd="0" presId="urn:microsoft.com/office/officeart/2008/layout/LinedList"/>
    <dgm:cxn modelId="{8DD2B4C7-651C-4A2A-AF7D-5B5E9A976CD8}" srcId="{107DAC96-9379-4FC9-8D99-FD7B22EC551A}" destId="{90C7039E-1A19-4A07-89CA-1703A6F7A7ED}" srcOrd="0" destOrd="0" parTransId="{FB5F58F9-6C95-424B-A05E-887E7B7C3702}" sibTransId="{EE4E6103-79AB-452B-A190-915787FAD0C1}"/>
    <dgm:cxn modelId="{54BADF5F-040A-46F2-85F0-6F9459F1AFF1}" srcId="{107DAC96-9379-4FC9-8D99-FD7B22EC551A}" destId="{7A2CDC2D-77C7-463E-9635-B16567B66E15}" srcOrd="3" destOrd="0" parTransId="{9EA893E0-EAF1-4207-B0EE-DF199BB53C9D}" sibTransId="{17FA660C-04AA-449F-903C-B668DE723767}"/>
    <dgm:cxn modelId="{3FCA582D-1F88-4493-A02D-08217C2EE6F1}" type="presOf" srcId="{E0D40CAC-E6AE-4D76-B6D8-D5BFE621A6A5}" destId="{9FB2DCDC-7274-477E-BFB8-85CD2E556C33}" srcOrd="0" destOrd="0" presId="urn:microsoft.com/office/officeart/2008/layout/LinedList"/>
    <dgm:cxn modelId="{5AC3FEAA-E593-44C7-9F40-CBC807675315}" type="presOf" srcId="{31AB2575-17D4-4484-A195-B98F1871CAF6}" destId="{2EE21AA4-E753-4588-9BC0-C124E9356183}" srcOrd="0" destOrd="0" presId="urn:microsoft.com/office/officeart/2008/layout/LinedList"/>
    <dgm:cxn modelId="{BFF2ADC7-EB13-428C-B7B9-5BF2ACDAEB39}" type="presParOf" srcId="{41D4BA01-01B6-49C5-935D-2CC14EF342A5}" destId="{F672B312-8A2F-42A6-BD7A-10DAE6DC2E9A}" srcOrd="0" destOrd="0" presId="urn:microsoft.com/office/officeart/2008/layout/LinedList"/>
    <dgm:cxn modelId="{7ECC23F8-9B0C-4AB6-A615-CAE2D9711810}" type="presParOf" srcId="{41D4BA01-01B6-49C5-935D-2CC14EF342A5}" destId="{2F39CE7D-EB04-4B04-859C-37777E176A04}" srcOrd="1" destOrd="0" presId="urn:microsoft.com/office/officeart/2008/layout/LinedList"/>
    <dgm:cxn modelId="{8D2B04C1-F7AD-49C9-894C-D531DDF03683}" type="presParOf" srcId="{2F39CE7D-EB04-4B04-859C-37777E176A04}" destId="{A5164E4D-52C9-4693-9BB3-731FD558CDB5}" srcOrd="0" destOrd="0" presId="urn:microsoft.com/office/officeart/2008/layout/LinedList"/>
    <dgm:cxn modelId="{835C6B07-38C9-47DB-8DBE-A990CB3EEF73}" type="presParOf" srcId="{2F39CE7D-EB04-4B04-859C-37777E176A04}" destId="{6EBC72D3-A0BE-480D-9B95-D7F64FAAEF2B}" srcOrd="1" destOrd="0" presId="urn:microsoft.com/office/officeart/2008/layout/LinedList"/>
    <dgm:cxn modelId="{6BE56AAD-E2B1-41D1-A1D7-0DD1FE62A247}" type="presParOf" srcId="{6EBC72D3-A0BE-480D-9B95-D7F64FAAEF2B}" destId="{A8B27A4B-2122-4829-9D67-B7DE50EAB6BF}" srcOrd="0" destOrd="0" presId="urn:microsoft.com/office/officeart/2008/layout/LinedList"/>
    <dgm:cxn modelId="{19237565-AD54-440E-A7C6-620825962839}" type="presParOf" srcId="{6EBC72D3-A0BE-480D-9B95-D7F64FAAEF2B}" destId="{EF3C3B9D-832C-4943-B3F8-4D7E6F482C4E}" srcOrd="1" destOrd="0" presId="urn:microsoft.com/office/officeart/2008/layout/LinedList"/>
    <dgm:cxn modelId="{1883DC26-F551-4AD8-8A5C-48134FFFE3E2}" type="presParOf" srcId="{EF3C3B9D-832C-4943-B3F8-4D7E6F482C4E}" destId="{4A5940EF-9DA9-4799-9D29-72427154A12A}" srcOrd="0" destOrd="0" presId="urn:microsoft.com/office/officeart/2008/layout/LinedList"/>
    <dgm:cxn modelId="{FCFE37EB-DFD3-4EAC-A1EF-25726A13210F}" type="presParOf" srcId="{EF3C3B9D-832C-4943-B3F8-4D7E6F482C4E}" destId="{61BBD1D9-C9D7-41CB-B9D0-28A16CBCAB48}" srcOrd="1" destOrd="0" presId="urn:microsoft.com/office/officeart/2008/layout/LinedList"/>
    <dgm:cxn modelId="{6BEAD7EF-8868-427F-99B7-F7DE782A24F6}" type="presParOf" srcId="{EF3C3B9D-832C-4943-B3F8-4D7E6F482C4E}" destId="{78507362-2B58-4DAF-B20A-AF42B52BA9E2}" srcOrd="2" destOrd="0" presId="urn:microsoft.com/office/officeart/2008/layout/LinedList"/>
    <dgm:cxn modelId="{83F19636-D3AE-4F74-AF75-E72C7EC3AB83}" type="presParOf" srcId="{6EBC72D3-A0BE-480D-9B95-D7F64FAAEF2B}" destId="{151C5AA3-6813-4CAD-A994-5131D6BBE9AD}" srcOrd="2" destOrd="0" presId="urn:microsoft.com/office/officeart/2008/layout/LinedList"/>
    <dgm:cxn modelId="{3774D1B5-6165-4561-9035-946189BE21BC}" type="presParOf" srcId="{6EBC72D3-A0BE-480D-9B95-D7F64FAAEF2B}" destId="{D1D066CB-D08E-4063-ACDD-594F1F42EFB9}" srcOrd="3" destOrd="0" presId="urn:microsoft.com/office/officeart/2008/layout/LinedList"/>
    <dgm:cxn modelId="{A45FD64A-E8C5-4684-B2BF-E9FD8B40FCD0}" type="presParOf" srcId="{41D4BA01-01B6-49C5-935D-2CC14EF342A5}" destId="{2CBC7001-A7F3-439C-96BF-29AA2FFC3FD0}" srcOrd="2" destOrd="0" presId="urn:microsoft.com/office/officeart/2008/layout/LinedList"/>
    <dgm:cxn modelId="{2608D9CC-0617-4A84-981E-A17D7EC212E8}" type="presParOf" srcId="{41D4BA01-01B6-49C5-935D-2CC14EF342A5}" destId="{925C180E-1473-4D1E-95F6-AEDC171E879F}" srcOrd="3" destOrd="0" presId="urn:microsoft.com/office/officeart/2008/layout/LinedList"/>
    <dgm:cxn modelId="{B89D17F5-22EF-442B-AFEA-FD127E97960F}" type="presParOf" srcId="{925C180E-1473-4D1E-95F6-AEDC171E879F}" destId="{2EE21AA4-E753-4588-9BC0-C124E9356183}" srcOrd="0" destOrd="0" presId="urn:microsoft.com/office/officeart/2008/layout/LinedList"/>
    <dgm:cxn modelId="{BC5554B0-8AF9-47F3-BA42-B2E3EC60FCD5}" type="presParOf" srcId="{925C180E-1473-4D1E-95F6-AEDC171E879F}" destId="{073E8A70-1283-4758-AFE1-58ABB7EC9E07}" srcOrd="1" destOrd="0" presId="urn:microsoft.com/office/officeart/2008/layout/LinedList"/>
    <dgm:cxn modelId="{5875A020-A604-4558-8BBA-495109F1305F}" type="presParOf" srcId="{073E8A70-1283-4758-AFE1-58ABB7EC9E07}" destId="{80035B78-66B3-48FB-8D82-CD93C9FE0FA1}" srcOrd="0" destOrd="0" presId="urn:microsoft.com/office/officeart/2008/layout/LinedList"/>
    <dgm:cxn modelId="{BBE51D1E-86C0-49BF-9BDC-238D5379EEE5}" type="presParOf" srcId="{073E8A70-1283-4758-AFE1-58ABB7EC9E07}" destId="{FCEA6826-8433-4ECD-B343-E5B8C6CFC6A8}" srcOrd="1" destOrd="0" presId="urn:microsoft.com/office/officeart/2008/layout/LinedList"/>
    <dgm:cxn modelId="{36EA81C8-3F2C-44B0-9337-D23798F0E4B1}" type="presParOf" srcId="{FCEA6826-8433-4ECD-B343-E5B8C6CFC6A8}" destId="{6CF2EA9B-9216-4F87-B1F5-CB4799CE2454}" srcOrd="0" destOrd="0" presId="urn:microsoft.com/office/officeart/2008/layout/LinedList"/>
    <dgm:cxn modelId="{C8EF234B-4DFF-4443-ABAA-239A36F75873}" type="presParOf" srcId="{FCEA6826-8433-4ECD-B343-E5B8C6CFC6A8}" destId="{A25D3FC2-CC95-4E66-9F45-8730BC74FE22}" srcOrd="1" destOrd="0" presId="urn:microsoft.com/office/officeart/2008/layout/LinedList"/>
    <dgm:cxn modelId="{22258425-0D2A-4B6E-B40A-D3FD8D4B78E1}" type="presParOf" srcId="{FCEA6826-8433-4ECD-B343-E5B8C6CFC6A8}" destId="{649854D2-843E-4033-87F1-EDC98CC694E3}" srcOrd="2" destOrd="0" presId="urn:microsoft.com/office/officeart/2008/layout/LinedList"/>
    <dgm:cxn modelId="{B4929EAC-B041-4810-8386-39AF16A39205}" type="presParOf" srcId="{073E8A70-1283-4758-AFE1-58ABB7EC9E07}" destId="{7CA78E68-D3BD-4481-A6E9-F5B1FE2EC337}" srcOrd="2" destOrd="0" presId="urn:microsoft.com/office/officeart/2008/layout/LinedList"/>
    <dgm:cxn modelId="{A115503A-2731-43DB-9CC0-78FBBB60CECE}" type="presParOf" srcId="{073E8A70-1283-4758-AFE1-58ABB7EC9E07}" destId="{A1461EA6-765E-4003-A4C2-F4B97CA39016}" srcOrd="3" destOrd="0" presId="urn:microsoft.com/office/officeart/2008/layout/LinedList"/>
    <dgm:cxn modelId="{1354D349-166E-4EDB-9137-48B325B82C8D}" type="presParOf" srcId="{41D4BA01-01B6-49C5-935D-2CC14EF342A5}" destId="{5E29DEEA-F388-446E-B22C-6373E22BE969}" srcOrd="4" destOrd="0" presId="urn:microsoft.com/office/officeart/2008/layout/LinedList"/>
    <dgm:cxn modelId="{5D1FCCF4-B908-4C2D-ACE0-F40636FEABC2}" type="presParOf" srcId="{41D4BA01-01B6-49C5-935D-2CC14EF342A5}" destId="{6D5BC7C4-250A-4757-ADAC-8E6ECE1D4B1D}" srcOrd="5" destOrd="0" presId="urn:microsoft.com/office/officeart/2008/layout/LinedList"/>
    <dgm:cxn modelId="{07743B6F-8CB4-40A1-AFB9-27A5FD2C2C51}" type="presParOf" srcId="{6D5BC7C4-250A-4757-ADAC-8E6ECE1D4B1D}" destId="{9FB2DCDC-7274-477E-BFB8-85CD2E556C33}" srcOrd="0" destOrd="0" presId="urn:microsoft.com/office/officeart/2008/layout/LinedList"/>
    <dgm:cxn modelId="{7795DFB5-DF10-437C-8FE5-8FE008D779A8}" type="presParOf" srcId="{6D5BC7C4-250A-4757-ADAC-8E6ECE1D4B1D}" destId="{9FFD080B-15D6-48EB-A478-4A105C1E40C8}" srcOrd="1" destOrd="0" presId="urn:microsoft.com/office/officeart/2008/layout/LinedList"/>
    <dgm:cxn modelId="{670874D0-BC6F-462A-8E1D-4DE06A0FC8EA}" type="presParOf" srcId="{9FFD080B-15D6-48EB-A478-4A105C1E40C8}" destId="{A10EF7DF-FC1D-4A6B-9325-FFA0DEC6BA77}" srcOrd="0" destOrd="0" presId="urn:microsoft.com/office/officeart/2008/layout/LinedList"/>
    <dgm:cxn modelId="{E21EDAD2-0F49-45BF-8807-8685DCF700B5}" type="presParOf" srcId="{9FFD080B-15D6-48EB-A478-4A105C1E40C8}" destId="{CCF29454-178F-41D3-8DAF-761C0E993851}" srcOrd="1" destOrd="0" presId="urn:microsoft.com/office/officeart/2008/layout/LinedList"/>
    <dgm:cxn modelId="{E7870C1A-A9B9-4417-A356-F81DB61165A8}" type="presParOf" srcId="{CCF29454-178F-41D3-8DAF-761C0E993851}" destId="{21C84784-7A28-42DD-A190-72EF94C1FF04}" srcOrd="0" destOrd="0" presId="urn:microsoft.com/office/officeart/2008/layout/LinedList"/>
    <dgm:cxn modelId="{5C3399F7-6839-4182-81D5-04B2DBD3CCCC}" type="presParOf" srcId="{CCF29454-178F-41D3-8DAF-761C0E993851}" destId="{EE9F9188-CC40-4834-A3BE-74371158E0C7}" srcOrd="1" destOrd="0" presId="urn:microsoft.com/office/officeart/2008/layout/LinedList"/>
    <dgm:cxn modelId="{814BAD54-3ABF-48A6-BF98-A313BD89208A}" type="presParOf" srcId="{CCF29454-178F-41D3-8DAF-761C0E993851}" destId="{52EFD627-C9F7-4FDB-B712-FBFCA8A9956F}" srcOrd="2" destOrd="0" presId="urn:microsoft.com/office/officeart/2008/layout/LinedList"/>
    <dgm:cxn modelId="{1E5E46A1-336C-455C-97B4-70B7A7DAD3ED}" type="presParOf" srcId="{9FFD080B-15D6-48EB-A478-4A105C1E40C8}" destId="{B0537281-4626-4971-B653-91772C9025B6}" srcOrd="2" destOrd="0" presId="urn:microsoft.com/office/officeart/2008/layout/LinedList"/>
    <dgm:cxn modelId="{F8B6A3F7-C6FC-4259-A37E-0FBD664EC504}" type="presParOf" srcId="{9FFD080B-15D6-48EB-A478-4A105C1E40C8}" destId="{B8C9F1CB-7D6C-46E3-843D-0BBF006512CE}" srcOrd="3" destOrd="0" presId="urn:microsoft.com/office/officeart/2008/layout/LinedList"/>
    <dgm:cxn modelId="{E9123F67-CB48-416C-B3A4-67A6C12C0B32}" type="presParOf" srcId="{41D4BA01-01B6-49C5-935D-2CC14EF342A5}" destId="{F8AB323A-62E1-4835-95AC-FAB9E52EE188}" srcOrd="6" destOrd="0" presId="urn:microsoft.com/office/officeart/2008/layout/LinedList"/>
    <dgm:cxn modelId="{3202FAE2-DC2C-4E67-A162-C580D1BA21CC}" type="presParOf" srcId="{41D4BA01-01B6-49C5-935D-2CC14EF342A5}" destId="{8899CA0B-61C8-4A35-B7B6-932FA8FF9A97}" srcOrd="7" destOrd="0" presId="urn:microsoft.com/office/officeart/2008/layout/LinedList"/>
    <dgm:cxn modelId="{F1AA8B60-590E-4D28-8D61-AB8C21158516}" type="presParOf" srcId="{8899CA0B-61C8-4A35-B7B6-932FA8FF9A97}" destId="{ADC3D47B-7D2E-4AF0-A293-9DFB5F3B4F90}" srcOrd="0" destOrd="0" presId="urn:microsoft.com/office/officeart/2008/layout/LinedList"/>
    <dgm:cxn modelId="{90513814-0D75-4AFB-9D55-B727B63C0978}" type="presParOf" srcId="{8899CA0B-61C8-4A35-B7B6-932FA8FF9A97}" destId="{9DD34CEB-28BC-445C-9FC4-11A28BD5B0A8}" srcOrd="1" destOrd="0" presId="urn:microsoft.com/office/officeart/2008/layout/LinedList"/>
    <dgm:cxn modelId="{94D03203-9D0D-4709-8C49-1A85ABDABC54}" type="presParOf" srcId="{9DD34CEB-28BC-445C-9FC4-11A28BD5B0A8}" destId="{0BEC8012-66C6-49C0-AE43-A87B22975439}" srcOrd="0" destOrd="0" presId="urn:microsoft.com/office/officeart/2008/layout/LinedList"/>
    <dgm:cxn modelId="{C058C718-9C82-4F73-9439-45B64EE475F9}" type="presParOf" srcId="{9DD34CEB-28BC-445C-9FC4-11A28BD5B0A8}" destId="{E9F3E438-F40B-42F0-8682-8F744570DC6A}" srcOrd="1" destOrd="0" presId="urn:microsoft.com/office/officeart/2008/layout/LinedList"/>
    <dgm:cxn modelId="{CDDE50B1-B160-430C-AF25-71D5530A4739}" type="presParOf" srcId="{E9F3E438-F40B-42F0-8682-8F744570DC6A}" destId="{308ED431-6D06-415E-AECF-562F73A50AED}" srcOrd="0" destOrd="0" presId="urn:microsoft.com/office/officeart/2008/layout/LinedList"/>
    <dgm:cxn modelId="{3D75CB4B-D3D9-480A-98DE-6827A3A8FF9F}" type="presParOf" srcId="{E9F3E438-F40B-42F0-8682-8F744570DC6A}" destId="{7A7172AA-0237-49BC-85E3-061D0C7C38A2}" srcOrd="1" destOrd="0" presId="urn:microsoft.com/office/officeart/2008/layout/LinedList"/>
    <dgm:cxn modelId="{244A8C7A-30D0-47D8-9E77-DD66A7048AF2}" type="presParOf" srcId="{E9F3E438-F40B-42F0-8682-8F744570DC6A}" destId="{D3D7EB8D-C22F-4436-86E9-330E697B0786}" srcOrd="2" destOrd="0" presId="urn:microsoft.com/office/officeart/2008/layout/LinedList"/>
    <dgm:cxn modelId="{AA165D84-DB04-4AEE-A569-154A64E65136}" type="presParOf" srcId="{9DD34CEB-28BC-445C-9FC4-11A28BD5B0A8}" destId="{2BA77281-6C10-4B12-BF61-02C9E881358D}" srcOrd="2" destOrd="0" presId="urn:microsoft.com/office/officeart/2008/layout/LinedList"/>
    <dgm:cxn modelId="{B67F5990-92E1-4D88-B628-D033AD3B06E3}" type="presParOf" srcId="{9DD34CEB-28BC-445C-9FC4-11A28BD5B0A8}" destId="{9B47A59A-5CBE-4284-AC0F-A82FB023DAC1}"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42C630-22B8-4A0B-963C-09BC1C1E8496}">
      <dsp:nvSpPr>
        <dsp:cNvPr id="0" name=""/>
        <dsp:cNvSpPr/>
      </dsp:nvSpPr>
      <dsp:spPr>
        <a:xfrm>
          <a:off x="41" y="1196480"/>
          <a:ext cx="3994675" cy="1577636"/>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lvl="0" algn="ctr" defTabSz="1466850">
            <a:lnSpc>
              <a:spcPct val="90000"/>
            </a:lnSpc>
            <a:spcBef>
              <a:spcPct val="0"/>
            </a:spcBef>
            <a:spcAft>
              <a:spcPct val="35000"/>
            </a:spcAft>
          </a:pPr>
          <a:r>
            <a:rPr lang="en-US" sz="3300" b="1" kern="1200" dirty="0" smtClean="0">
              <a:latin typeface="Arial" panose="020B0604020202020204" pitchFamily="34" charset="0"/>
              <a:cs typeface="Arial" panose="020B0604020202020204" pitchFamily="34" charset="0"/>
            </a:rPr>
            <a:t>#4- Promote </a:t>
          </a:r>
          <a:r>
            <a:rPr lang="en-US" sz="3300" b="1" kern="1200" dirty="0" smtClean="0">
              <a:latin typeface="Arial" panose="020B0604020202020204" pitchFamily="34" charset="0"/>
              <a:cs typeface="Arial" panose="020B0604020202020204" pitchFamily="34" charset="0"/>
            </a:rPr>
            <a:t>Transplant Patient Safety</a:t>
          </a:r>
          <a:endParaRPr lang="en-US" sz="3300" b="1" kern="1200" dirty="0">
            <a:latin typeface="Arial" panose="020B0604020202020204" pitchFamily="34" charset="0"/>
            <a:cs typeface="Arial" panose="020B0604020202020204" pitchFamily="34" charset="0"/>
          </a:endParaRPr>
        </a:p>
      </dsp:txBody>
      <dsp:txXfrm>
        <a:off x="41" y="1196480"/>
        <a:ext cx="3994675" cy="1577636"/>
      </dsp:txXfrm>
    </dsp:sp>
    <dsp:sp modelId="{18AAC9E2-1869-4607-BB6D-27B96748D22A}">
      <dsp:nvSpPr>
        <dsp:cNvPr id="0" name=""/>
        <dsp:cNvSpPr/>
      </dsp:nvSpPr>
      <dsp:spPr>
        <a:xfrm>
          <a:off x="41" y="2774117"/>
          <a:ext cx="3994675" cy="1675822"/>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Minimize risk to living organ donors</a:t>
          </a:r>
          <a:endParaRPr lang="en-US" sz="2400" kern="1200" dirty="0">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Properly evaluate potential living donors</a:t>
          </a:r>
          <a:endParaRPr lang="en-US" sz="2400" kern="1200" dirty="0">
            <a:latin typeface="Arial" panose="020B0604020202020204" pitchFamily="34" charset="0"/>
            <a:cs typeface="Arial" panose="020B0604020202020204" pitchFamily="34" charset="0"/>
          </a:endParaRPr>
        </a:p>
      </dsp:txBody>
      <dsp:txXfrm>
        <a:off x="41" y="2774117"/>
        <a:ext cx="3994675" cy="1675822"/>
      </dsp:txXfrm>
    </dsp:sp>
    <dsp:sp modelId="{1158CD68-2F0B-4245-9AA7-F0E3AED57862}">
      <dsp:nvSpPr>
        <dsp:cNvPr id="0" name=""/>
        <dsp:cNvSpPr/>
      </dsp:nvSpPr>
      <dsp:spPr>
        <a:xfrm>
          <a:off x="4553971" y="1196480"/>
          <a:ext cx="3994675" cy="1577636"/>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lvl="0" algn="ctr" defTabSz="1466850">
            <a:lnSpc>
              <a:spcPct val="90000"/>
            </a:lnSpc>
            <a:spcBef>
              <a:spcPct val="0"/>
            </a:spcBef>
            <a:spcAft>
              <a:spcPct val="35000"/>
            </a:spcAft>
          </a:pPr>
          <a:r>
            <a:rPr lang="en-US" sz="3300" b="1" kern="1200" dirty="0" smtClean="0">
              <a:latin typeface="Arial" panose="020B0604020202020204" pitchFamily="34" charset="0"/>
              <a:cs typeface="Arial" panose="020B0604020202020204" pitchFamily="34" charset="0"/>
            </a:rPr>
            <a:t>#5- Promote </a:t>
          </a:r>
          <a:r>
            <a:rPr lang="en-US" sz="3300" b="1" kern="1200" smtClean="0">
              <a:latin typeface="Arial" panose="020B0604020202020204" pitchFamily="34" charset="0"/>
              <a:cs typeface="Arial" panose="020B0604020202020204" pitchFamily="34" charset="0"/>
            </a:rPr>
            <a:t>Living Donor Safety</a:t>
          </a:r>
          <a:endParaRPr lang="en-US" sz="3300" b="1" kern="1200" dirty="0">
            <a:latin typeface="Arial" panose="020B0604020202020204" pitchFamily="34" charset="0"/>
            <a:cs typeface="Arial" panose="020B0604020202020204" pitchFamily="34" charset="0"/>
          </a:endParaRPr>
        </a:p>
      </dsp:txBody>
      <dsp:txXfrm>
        <a:off x="4553971" y="1196480"/>
        <a:ext cx="3994675" cy="1577636"/>
      </dsp:txXfrm>
    </dsp:sp>
    <dsp:sp modelId="{F10CB869-F470-4F5F-8B69-DCF15D1DDF19}">
      <dsp:nvSpPr>
        <dsp:cNvPr id="0" name=""/>
        <dsp:cNvSpPr/>
      </dsp:nvSpPr>
      <dsp:spPr>
        <a:xfrm>
          <a:off x="4553971" y="2774117"/>
          <a:ext cx="3994675" cy="1675822"/>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smtClean="0">
              <a:latin typeface="Arial" panose="020B0604020202020204" pitchFamily="34" charset="0"/>
              <a:cs typeface="Arial" panose="020B0604020202020204" pitchFamily="34" charset="0"/>
            </a:rPr>
            <a:t>Increase capacity to identify patient safety issues</a:t>
          </a:r>
          <a:endParaRPr lang="en-US" sz="2400" kern="1200" dirty="0">
            <a:latin typeface="Arial" panose="020B0604020202020204" pitchFamily="34" charset="0"/>
            <a:cs typeface="Arial" panose="020B0604020202020204" pitchFamily="34" charset="0"/>
          </a:endParaRPr>
        </a:p>
      </dsp:txBody>
      <dsp:txXfrm>
        <a:off x="4553971" y="2774117"/>
        <a:ext cx="3994675" cy="16758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57284DA-4873-406F-A31D-B75504AC5CA7}" type="datetimeFigureOut">
              <a:rPr lang="en-US"/>
              <a:pPr>
                <a:defRPr/>
              </a:pPr>
              <a:t>11/5/2014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EA809E8-7627-401A-85CE-C22533FD34F2}" type="slidenum">
              <a:rPr lang="en-US" altLang="en-US"/>
              <a:pPr>
                <a:defRPr/>
              </a:pPr>
              <a:t>‹#›</a:t>
            </a:fld>
            <a:endParaRPr lang="en-US" altLang="en-US"/>
          </a:p>
        </p:txBody>
      </p:sp>
    </p:spTree>
    <p:extLst>
      <p:ext uri="{BB962C8B-B14F-4D97-AF65-F5344CB8AC3E}">
        <p14:creationId xmlns:p14="http://schemas.microsoft.com/office/powerpoint/2010/main" val="2874803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Current Policy 14.4.B (Living Kidney Donor Medical Evaluation Requirements)</a:t>
            </a:r>
          </a:p>
          <a:p>
            <a:pPr eaLnBrk="1" hangingPunct="1">
              <a:spcBef>
                <a:spcPct val="0"/>
              </a:spcBef>
            </a:pPr>
            <a:endParaRPr lang="en-US" altLang="en-US" smtClean="0"/>
          </a:p>
          <a:p>
            <a:pPr eaLnBrk="1" hangingPunct="1">
              <a:spcBef>
                <a:spcPct val="0"/>
              </a:spcBef>
            </a:pPr>
            <a:r>
              <a:rPr lang="en-US" altLang="en-US" smtClean="0"/>
              <a:t>The DTAC supported striking testing requirements specific to only Stronglyoides, T. cruzi, and West Nile. It favored a requirement on living donor recovery centers to develop a written protocol for identifying and testing potential donors at risk for transmissible seasonal or geographically defined endemic disease as part of their medical evaluation process.  Committee members recognized that these and other diseases must be considered as a potential risk factor in some living donors. </a:t>
            </a:r>
          </a:p>
          <a:p>
            <a:pPr eaLnBrk="1" hangingPunct="1">
              <a:spcBef>
                <a:spcPct val="0"/>
              </a:spcBef>
            </a:pPr>
            <a:endParaRPr lang="en-US" altLang="en-US" smtClean="0"/>
          </a:p>
          <a:p>
            <a:pPr eaLnBrk="1" hangingPunct="1">
              <a:spcBef>
                <a:spcPct val="0"/>
              </a:spcBef>
            </a:pPr>
            <a:r>
              <a:rPr lang="en-US" altLang="en-US" smtClean="0"/>
              <a:t>The DTAC suggested that these modifications to medical evaluation requirements that would be appropriate for evaluation of all potential living donors, regardless of organ type</a:t>
            </a:r>
          </a:p>
          <a:p>
            <a:pPr eaLnBrk="1" hangingPunct="1">
              <a:spcBef>
                <a:spcPct val="0"/>
              </a:spcBef>
            </a:pPr>
            <a:endParaRPr lang="en-US" altLang="en-US" smtClean="0"/>
          </a:p>
          <a:p>
            <a:pPr eaLnBrk="1" hangingPunct="1">
              <a:spcBef>
                <a:spcPct val="0"/>
              </a:spcBef>
            </a:pPr>
            <a:r>
              <a:rPr lang="en-US" altLang="en-US" smtClean="0"/>
              <a:t>Developing internal policy on how to address these concerns will give living donor recovery hospitals more flexibility in how they want to incorporate this important process into evaluation and make compliance monitoring more straightforward for OPTN staff.</a:t>
            </a:r>
          </a:p>
          <a:p>
            <a:pPr eaLnBrk="1" hangingPunct="1">
              <a:spcBef>
                <a:spcPct val="0"/>
              </a:spcBef>
            </a:pPr>
            <a:endParaRPr lang="en-US" altLang="en-US" smtClean="0"/>
          </a:p>
        </p:txBody>
      </p:sp>
    </p:spTree>
    <p:extLst>
      <p:ext uri="{BB962C8B-B14F-4D97-AF65-F5344CB8AC3E}">
        <p14:creationId xmlns:p14="http://schemas.microsoft.com/office/powerpoint/2010/main" val="315264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anose="020B0604020202020204" pitchFamily="34" charset="0"/>
                <a:cs typeface="Arial" panose="020B0604020202020204" pitchFamily="34" charset="0"/>
              </a:rPr>
              <a:t>New living donor policy recommendations to be considered </a:t>
            </a:r>
            <a:r>
              <a:rPr lang="en-US" altLang="en-US" i="1" smtClean="0">
                <a:latin typeface="Arial" panose="020B0604020202020204" pitchFamily="34" charset="0"/>
                <a:cs typeface="Arial" panose="020B0604020202020204" pitchFamily="34" charset="0"/>
              </a:rPr>
              <a:t>at this meeting </a:t>
            </a:r>
            <a:r>
              <a:rPr lang="en-US" altLang="en-US" smtClean="0">
                <a:latin typeface="Arial" panose="020B0604020202020204" pitchFamily="34" charset="0"/>
                <a:cs typeface="Arial" panose="020B0604020202020204" pitchFamily="34" charset="0"/>
              </a:rPr>
              <a:t>eliminates this requirement in favor of more general requirements for living donor programs to develop their own protocols for identifying potential living donors at risk for seasonal or geographically endemic diseases.</a:t>
            </a:r>
            <a:r>
              <a:rPr lang="en-US" altLang="en-US" smtClean="0"/>
              <a:t>  </a:t>
            </a:r>
            <a:r>
              <a:rPr lang="en-US" altLang="en-US" smtClean="0">
                <a:latin typeface="Arial" panose="020B0604020202020204" pitchFamily="34" charset="0"/>
                <a:cs typeface="Arial" panose="020B0604020202020204" pitchFamily="34" charset="0"/>
              </a:rPr>
              <a:t>The Living Donor Committee requested that the DTAC provide guidance to members regarding the development of this protocol for identifying and testing potential living donors for seasonal and geographically endemic disease</a:t>
            </a:r>
            <a:r>
              <a:rPr lang="en-US" altLang="en-US" smtClean="0"/>
              <a:t>. </a:t>
            </a:r>
            <a:endParaRPr lang="en-US" altLang="en-US" smtClean="0">
              <a:latin typeface="Arial" panose="020B0604020202020204" pitchFamily="34" charset="0"/>
              <a:cs typeface="Arial" panose="020B0604020202020204" pitchFamily="34" charset="0"/>
            </a:endParaRPr>
          </a:p>
          <a:p>
            <a:pPr eaLnBrk="1" hangingPunct="1">
              <a:spcBef>
                <a:spcPct val="0"/>
              </a:spcBef>
            </a:pPr>
            <a:endParaRPr lang="en-US" altLang="en-US" smtClean="0">
              <a:latin typeface="Arial" panose="020B0604020202020204" pitchFamily="34" charset="0"/>
              <a:cs typeface="Arial" panose="020B0604020202020204" pitchFamily="34" charset="0"/>
            </a:endParaRPr>
          </a:p>
          <a:p>
            <a:pPr eaLnBrk="1" hangingPunct="1">
              <a:spcBef>
                <a:spcPct val="0"/>
              </a:spcBef>
            </a:pPr>
            <a:r>
              <a:rPr lang="en-US" altLang="en-US" smtClean="0">
                <a:latin typeface="Arial" panose="020B0604020202020204" pitchFamily="34" charset="0"/>
                <a:cs typeface="Arial" panose="020B0604020202020204" pitchFamily="34" charset="0"/>
              </a:rPr>
              <a:t>The Committee believes that this information may also be useful to OPOs in recognizing the potential for these infections in deceased donors as well.  Though the time for testing and treatment for deceased donors is limited, recognition could enhance patient safety by reducing unexpected donor-derived disease transmission.</a:t>
            </a:r>
          </a:p>
          <a:p>
            <a:pPr eaLnBrk="1" hangingPunct="1">
              <a:spcBef>
                <a:spcPct val="0"/>
              </a:spcBef>
            </a:pPr>
            <a:endParaRPr lang="en-US" altLang="en-US" smtClean="0"/>
          </a:p>
        </p:txBody>
      </p:sp>
    </p:spTree>
    <p:extLst>
      <p:ext uri="{BB962C8B-B14F-4D97-AF65-F5344CB8AC3E}">
        <p14:creationId xmlns:p14="http://schemas.microsoft.com/office/powerpoint/2010/main" val="4274457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401399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Option 7:</a:t>
            </a:r>
            <a:r>
              <a:rPr lang="en-US" altLang="en-US" baseline="0" dirty="0" smtClean="0"/>
              <a:t> Different smart art</a:t>
            </a: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pPr/>
              <a:t>6</a:t>
            </a:fld>
            <a:endParaRPr lang="en-US" altLang="en-US" smtClean="0"/>
          </a:p>
        </p:txBody>
      </p:sp>
    </p:spTree>
    <p:extLst>
      <p:ext uri="{BB962C8B-B14F-4D97-AF65-F5344CB8AC3E}">
        <p14:creationId xmlns:p14="http://schemas.microsoft.com/office/powerpoint/2010/main" val="1238493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Infections covered include Histoplasmosis, Coccidioidomycosis, Chagas, Strongyloides, Tuberculosis, and West Nile Virus.  It should be noted that the DTAC refers the reader back to previous guidance documents developed to cover TB and West Nile.  These documents are already available on the OPTN website.</a:t>
            </a:r>
          </a:p>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C5142DF-F9F4-4103-96F2-D5FC5D9E2915}" type="slidenum">
              <a:rPr lang="en-US" altLang="en-US" smtClean="0"/>
              <a:pPr/>
              <a:t>7</a:t>
            </a:fld>
            <a:endParaRPr lang="en-US" altLang="en-US" smtClean="0"/>
          </a:p>
        </p:txBody>
      </p:sp>
    </p:spTree>
    <p:extLst>
      <p:ext uri="{BB962C8B-B14F-4D97-AF65-F5344CB8AC3E}">
        <p14:creationId xmlns:p14="http://schemas.microsoft.com/office/powerpoint/2010/main" val="3502176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Please review Resolution X, found on page X of your Board book and the related amendment handout in front of you.</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B9FDC9E-544A-4D75-83FF-8EBFBFB24D38}" type="slidenum">
              <a:rPr lang="en-US" altLang="en-US" smtClean="0"/>
              <a:pPr/>
              <a:t>9</a:t>
            </a:fld>
            <a:endParaRPr lang="en-US" altLang="en-US" smtClean="0"/>
          </a:p>
        </p:txBody>
      </p:sp>
    </p:spTree>
    <p:extLst>
      <p:ext uri="{BB962C8B-B14F-4D97-AF65-F5344CB8AC3E}">
        <p14:creationId xmlns:p14="http://schemas.microsoft.com/office/powerpoint/2010/main" val="696278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80752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3862739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5"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5"/>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88925" y="6273800"/>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421563"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17513" y="1001713"/>
            <a:ext cx="8307387" cy="2338387"/>
          </a:xfrm>
        </p:spPr>
        <p:txBody>
          <a:bodyPr/>
          <a:lstStyle/>
          <a:p>
            <a:pPr eaLnBrk="1" hangingPunct="1"/>
            <a:r>
              <a:rPr lang="en-US" altLang="en-US" sz="4000" smtClean="0">
                <a:latin typeface="Arial" panose="020B0604020202020204" pitchFamily="34" charset="0"/>
                <a:cs typeface="Arial" panose="020B0604020202020204" pitchFamily="34" charset="0"/>
              </a:rPr>
              <a:t>Recognizing Seasonal and Geographically Endemic Infections in Organ Donors: Considerations during Living Donor Evaluation</a:t>
            </a:r>
            <a:br>
              <a:rPr lang="en-US" altLang="en-US" sz="4000" smtClean="0">
                <a:latin typeface="Arial" panose="020B0604020202020204" pitchFamily="34" charset="0"/>
                <a:cs typeface="Arial" panose="020B0604020202020204" pitchFamily="34" charset="0"/>
              </a:rPr>
            </a:br>
            <a:r>
              <a:rPr lang="en-US" altLang="en-US" sz="4000" smtClean="0">
                <a:latin typeface="Arial" panose="020B0604020202020204" pitchFamily="34" charset="0"/>
                <a:cs typeface="Arial" panose="020B0604020202020204" pitchFamily="34" charset="0"/>
              </a:rPr>
              <a:t>(</a:t>
            </a:r>
            <a:r>
              <a:rPr lang="en-US" altLang="en-US" sz="4000" i="1" smtClean="0">
                <a:latin typeface="Arial" panose="020B0604020202020204" pitchFamily="34" charset="0"/>
                <a:cs typeface="Arial" panose="020B0604020202020204" pitchFamily="34" charset="0"/>
              </a:rPr>
              <a:t>Resolution 16</a:t>
            </a:r>
            <a:r>
              <a:rPr lang="en-US" altLang="en-US" sz="4000" smtClean="0">
                <a:latin typeface="Arial" panose="020B0604020202020204" pitchFamily="34" charset="0"/>
                <a:cs typeface="Arial" panose="020B0604020202020204" pitchFamily="34" charset="0"/>
              </a:rPr>
              <a:t>)</a:t>
            </a:r>
          </a:p>
        </p:txBody>
      </p:sp>
      <p:sp>
        <p:nvSpPr>
          <p:cNvPr id="3" name="Subtitle 2"/>
          <p:cNvSpPr>
            <a:spLocks noGrp="1"/>
          </p:cNvSpPr>
          <p:nvPr>
            <p:ph type="subTitle" idx="1"/>
          </p:nvPr>
        </p:nvSpPr>
        <p:spPr>
          <a:xfrm>
            <a:off x="417513" y="4484688"/>
            <a:ext cx="8307387" cy="1698625"/>
          </a:xfrm>
        </p:spPr>
        <p:txBody>
          <a:bodyPr rtlCol="0">
            <a:noAutofit/>
          </a:bodyPr>
          <a:lstStyle/>
          <a:p>
            <a:pPr eaLnBrk="1" fontAlgn="auto" hangingPunct="1">
              <a:spcAft>
                <a:spcPts val="0"/>
              </a:spcAft>
              <a:buFont typeface="Wingdings" charset="2"/>
              <a:buNone/>
              <a:defRPr/>
            </a:pPr>
            <a:r>
              <a:rPr lang="en-US" sz="3200" dirty="0" smtClean="0">
                <a:solidFill>
                  <a:schemeClr val="tx1">
                    <a:lumMod val="75000"/>
                    <a:lumOff val="25000"/>
                  </a:schemeClr>
                </a:solidFill>
                <a:latin typeface="Arial" pitchFamily="34" charset="0"/>
                <a:ea typeface="+mn-ea"/>
                <a:cs typeface="Arial" pitchFamily="34" charset="0"/>
              </a:rPr>
              <a:t>Ad Hoc Disease Transmission Advisory Committee (DTAC)</a:t>
            </a:r>
          </a:p>
          <a:p>
            <a:pPr eaLnBrk="1" fontAlgn="auto" hangingPunct="1">
              <a:spcAft>
                <a:spcPts val="0"/>
              </a:spcAft>
              <a:buFont typeface="Wingdings" charset="2"/>
              <a:buNone/>
              <a:defRPr/>
            </a:pPr>
            <a:r>
              <a:rPr lang="en-US" sz="3200" dirty="0" smtClean="0">
                <a:solidFill>
                  <a:schemeClr val="tx1">
                    <a:lumMod val="75000"/>
                    <a:lumOff val="25000"/>
                  </a:schemeClr>
                </a:solidFill>
                <a:latin typeface="Arial" pitchFamily="34" charset="0"/>
                <a:ea typeface="+mn-ea"/>
                <a:cs typeface="Arial" pitchFamily="34" charset="0"/>
              </a:rPr>
              <a:t>Dr. Dan </a:t>
            </a:r>
            <a:r>
              <a:rPr lang="en-US" sz="3200" dirty="0" err="1" smtClean="0">
                <a:solidFill>
                  <a:schemeClr val="tx1">
                    <a:lumMod val="75000"/>
                    <a:lumOff val="25000"/>
                  </a:schemeClr>
                </a:solidFill>
                <a:latin typeface="Arial" pitchFamily="34" charset="0"/>
                <a:ea typeface="+mn-ea"/>
                <a:cs typeface="Arial" pitchFamily="34" charset="0"/>
              </a:rPr>
              <a:t>Kaul</a:t>
            </a:r>
            <a:endParaRPr lang="en-US" sz="3200" dirty="0">
              <a:solidFill>
                <a:schemeClr val="tx1">
                  <a:lumMod val="75000"/>
                  <a:lumOff val="25000"/>
                </a:schemeClr>
              </a:solidFill>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573088" y="1257300"/>
            <a:ext cx="8135937" cy="5051425"/>
          </a:xfrm>
        </p:spPr>
        <p:txBody>
          <a:bodyPr/>
          <a:lstStyle/>
          <a:p>
            <a:r>
              <a:rPr lang="en-US" altLang="en-US" sz="3000" smtClean="0">
                <a:latin typeface="Arial" panose="020B0604020202020204" pitchFamily="34" charset="0"/>
                <a:cs typeface="Arial" panose="020B0604020202020204" pitchFamily="34" charset="0"/>
              </a:rPr>
              <a:t>Current policy requires testing for living donor from areas endemic for Strongyloides, </a:t>
            </a:r>
            <a:r>
              <a:rPr lang="en-US" altLang="en-US" sz="3000" i="1" smtClean="0">
                <a:latin typeface="Arial" panose="020B0604020202020204" pitchFamily="34" charset="0"/>
                <a:cs typeface="Arial" panose="020B0604020202020204" pitchFamily="34" charset="0"/>
              </a:rPr>
              <a:t>Chagas </a:t>
            </a:r>
            <a:r>
              <a:rPr lang="en-US" altLang="en-US" sz="3000" smtClean="0">
                <a:latin typeface="Arial" panose="020B0604020202020204" pitchFamily="34" charset="0"/>
                <a:cs typeface="Arial" panose="020B0604020202020204" pitchFamily="34" charset="0"/>
              </a:rPr>
              <a:t>(</a:t>
            </a:r>
            <a:r>
              <a:rPr lang="en-US" altLang="en-US" sz="3000" i="1" smtClean="0">
                <a:latin typeface="Arial" panose="020B0604020202020204" pitchFamily="34" charset="0"/>
                <a:cs typeface="Arial" panose="020B0604020202020204" pitchFamily="34" charset="0"/>
              </a:rPr>
              <a:t>T. cruzi</a:t>
            </a:r>
            <a:r>
              <a:rPr lang="en-US" altLang="en-US" sz="3000" smtClean="0">
                <a:latin typeface="Arial" panose="020B0604020202020204" pitchFamily="34" charset="0"/>
                <a:cs typeface="Arial" panose="020B0604020202020204" pitchFamily="34" charset="0"/>
              </a:rPr>
              <a:t>), and West Nile Virus. </a:t>
            </a:r>
          </a:p>
          <a:p>
            <a:r>
              <a:rPr lang="en-US" altLang="en-US" sz="3000" smtClean="0">
                <a:latin typeface="Arial" panose="020B0604020202020204" pitchFamily="34" charset="0"/>
                <a:cs typeface="Arial" panose="020B0604020202020204" pitchFamily="34" charset="0"/>
              </a:rPr>
              <a:t> Living donor recovery hospitals are struggling with identification of risk factors and testing for these living donors.</a:t>
            </a:r>
          </a:p>
        </p:txBody>
      </p:sp>
      <p:sp>
        <p:nvSpPr>
          <p:cNvPr id="7171" name="Title 3"/>
          <p:cNvSpPr>
            <a:spLocks noGrp="1"/>
          </p:cNvSpPr>
          <p:nvPr>
            <p:ph type="title"/>
          </p:nvPr>
        </p:nvSpPr>
        <p:spPr>
          <a:xfrm>
            <a:off x="288925" y="155575"/>
            <a:ext cx="8740775" cy="850900"/>
          </a:xfrm>
        </p:spPr>
        <p:txBody>
          <a:bodyPr/>
          <a:lstStyle/>
          <a:p>
            <a:pPr eaLnBrk="1" hangingPunct="1"/>
            <a:r>
              <a:rPr lang="en-US" altLang="en-US" smtClean="0">
                <a:latin typeface="Arial" panose="020B0604020202020204" pitchFamily="34" charset="0"/>
                <a:cs typeface="Arial" panose="020B0604020202020204" pitchFamily="34" charset="0"/>
              </a:rPr>
              <a:t>The Problem</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20842197"/>
              </p:ext>
            </p:extLst>
          </p:nvPr>
        </p:nvGraphicFramePr>
        <p:xfrm>
          <a:off x="288925" y="571499"/>
          <a:ext cx="8548688" cy="5646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9" name="Title 2"/>
          <p:cNvSpPr>
            <a:spLocks noGrp="1"/>
          </p:cNvSpPr>
          <p:nvPr>
            <p:ph type="title"/>
          </p:nvPr>
        </p:nvSpPr>
        <p:spPr>
          <a:xfrm>
            <a:off x="288925" y="-274638"/>
            <a:ext cx="8740775" cy="1760538"/>
          </a:xfrm>
        </p:spPr>
        <p:txBody>
          <a:bodyPr/>
          <a:lstStyle/>
          <a:p>
            <a:r>
              <a:rPr lang="en-US" altLang="en-US" smtClean="0">
                <a:latin typeface="Arial" panose="020B0604020202020204" pitchFamily="34" charset="0"/>
                <a:cs typeface="Arial" panose="020B0604020202020204" pitchFamily="34" charset="0"/>
              </a:rPr>
              <a:t>Strategic</a:t>
            </a:r>
            <a:r>
              <a:rPr lang="en-US" altLang="en-US" smtClean="0">
                <a:latin typeface="Calibri" panose="020F0502020204030204" pitchFamily="34" charset="0"/>
              </a:rPr>
              <a:t> </a:t>
            </a:r>
            <a:r>
              <a:rPr lang="en-US" altLang="en-US" smtClean="0">
                <a:latin typeface="Arial" panose="020B0604020202020204" pitchFamily="34" charset="0"/>
                <a:cs typeface="Arial" panose="020B0604020202020204" pitchFamily="34" charset="0"/>
              </a:rPr>
              <a:t>Plan</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528638" y="1338263"/>
            <a:ext cx="7888287" cy="4933950"/>
          </a:xfrm>
        </p:spPr>
        <p:txBody>
          <a:bodyPr/>
          <a:lstStyle/>
          <a:p>
            <a:pPr marL="0" indent="0" eaLnBrk="1" hangingPunct="1">
              <a:buFont typeface="Wingdings" panose="05000000000000000000" pitchFamily="2" charset="2"/>
              <a:buNone/>
            </a:pPr>
            <a:r>
              <a:rPr lang="en-US" altLang="en-US" sz="3200" smtClean="0">
                <a:latin typeface="Arial" panose="020B0604020202020204" pitchFamily="34" charset="0"/>
                <a:cs typeface="Arial" panose="020B0604020202020204" pitchFamily="34" charset="0"/>
              </a:rPr>
              <a:t>Provide guidance to members regarding the development of a protocol for identifying and testing potential living donors for seasonal and geographically endemic disease</a:t>
            </a:r>
            <a:r>
              <a:rPr lang="en-US" altLang="en-US" sz="3200" smtClean="0">
                <a:latin typeface="Calibri" panose="020F0502020204030204" pitchFamily="34" charset="0"/>
              </a:rPr>
              <a:t>. </a:t>
            </a:r>
            <a:endParaRPr lang="en-US" altLang="en-US" sz="3200" smtClean="0">
              <a:latin typeface="Arial" panose="020B0604020202020204" pitchFamily="34" charset="0"/>
              <a:cs typeface="Arial" panose="020B0604020202020204" pitchFamily="34" charset="0"/>
            </a:endParaRPr>
          </a:p>
        </p:txBody>
      </p:sp>
      <p:sp>
        <p:nvSpPr>
          <p:cNvPr id="9219" name="Title 3"/>
          <p:cNvSpPr>
            <a:spLocks noGrp="1"/>
          </p:cNvSpPr>
          <p:nvPr>
            <p:ph type="title"/>
          </p:nvPr>
        </p:nvSpPr>
        <p:spPr>
          <a:xfrm>
            <a:off x="288925" y="155575"/>
            <a:ext cx="8740775" cy="850900"/>
          </a:xfrm>
        </p:spPr>
        <p:txBody>
          <a:bodyPr/>
          <a:lstStyle/>
          <a:p>
            <a:pPr eaLnBrk="1" hangingPunct="1"/>
            <a:r>
              <a:rPr lang="en-US" altLang="en-US" smtClean="0">
                <a:latin typeface="Arial" panose="020B0604020202020204" pitchFamily="34" charset="0"/>
                <a:cs typeface="Arial" panose="020B0604020202020204" pitchFamily="34" charset="0"/>
              </a:rPr>
              <a:t>Goal of the Proposal</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573088" y="1349375"/>
            <a:ext cx="7888287" cy="4792663"/>
          </a:xfrm>
        </p:spPr>
        <p:txBody>
          <a:bodyPr/>
          <a:lstStyle/>
          <a:p>
            <a:pPr eaLnBrk="1" hangingPunct="1"/>
            <a:r>
              <a:rPr lang="en-US" altLang="en-US" sz="3200" smtClean="0">
                <a:latin typeface="Arial" panose="020B0604020202020204" pitchFamily="34" charset="0"/>
                <a:cs typeface="Arial" panose="020B0604020202020204" pitchFamily="34" charset="0"/>
              </a:rPr>
              <a:t>Highlights six “frequently” seen infections of this type based upon review of DTAC experience,  existing literature and materials available on the CDC website</a:t>
            </a:r>
          </a:p>
          <a:p>
            <a:pPr eaLnBrk="1" hangingPunct="1"/>
            <a:r>
              <a:rPr lang="en-US" altLang="en-US" sz="3200" smtClean="0">
                <a:latin typeface="Arial" panose="020B0604020202020204" pitchFamily="34" charset="0"/>
                <a:cs typeface="Arial" panose="020B0604020202020204" pitchFamily="34" charset="0"/>
              </a:rPr>
              <a:t>Format easily digestible for any member of transplant team using tables, maps, and text</a:t>
            </a:r>
          </a:p>
          <a:p>
            <a:pPr marL="228600" lvl="1" indent="0" eaLnBrk="1" hangingPunct="1">
              <a:buFont typeface="Wingdings" panose="05000000000000000000" pitchFamily="2" charset="2"/>
              <a:buNone/>
            </a:pPr>
            <a:endParaRPr lang="en-US" altLang="en-US" sz="2400" smtClean="0">
              <a:latin typeface="Arial" panose="020B0604020202020204" pitchFamily="34" charset="0"/>
              <a:cs typeface="Arial" panose="020B0604020202020204" pitchFamily="34" charset="0"/>
            </a:endParaRPr>
          </a:p>
          <a:p>
            <a:pPr eaLnBrk="1" hangingPunct="1"/>
            <a:endParaRPr lang="en-US" altLang="en-US" sz="3200" smtClean="0">
              <a:latin typeface="Arial" panose="020B0604020202020204" pitchFamily="34" charset="0"/>
              <a:cs typeface="Arial" panose="020B0604020202020204" pitchFamily="34" charset="0"/>
            </a:endParaRPr>
          </a:p>
          <a:p>
            <a:pPr eaLnBrk="1" hangingPunct="1"/>
            <a:endParaRPr lang="en-US" altLang="en-US" sz="3200" smtClean="0">
              <a:latin typeface="Arial" panose="020B0604020202020204" pitchFamily="34" charset="0"/>
              <a:cs typeface="Arial" panose="020B0604020202020204" pitchFamily="34" charset="0"/>
            </a:endParaRPr>
          </a:p>
          <a:p>
            <a:pPr eaLnBrk="1" hangingPunct="1"/>
            <a:endParaRPr lang="en-US" altLang="en-US" sz="3200" smtClean="0">
              <a:latin typeface="Arial" panose="020B0604020202020204" pitchFamily="34" charset="0"/>
              <a:cs typeface="Arial" panose="020B0604020202020204" pitchFamily="34" charset="0"/>
            </a:endParaRPr>
          </a:p>
          <a:p>
            <a:pPr eaLnBrk="1" hangingPunct="1">
              <a:buFont typeface="Webdings" panose="05030102010509060703" pitchFamily="18" charset="2"/>
              <a:buNone/>
            </a:pPr>
            <a:endParaRPr lang="en-US" altLang="en-US" smtClean="0">
              <a:latin typeface="Calibri" panose="020F0502020204030204" pitchFamily="34" charset="0"/>
            </a:endParaRPr>
          </a:p>
        </p:txBody>
      </p:sp>
      <p:sp>
        <p:nvSpPr>
          <p:cNvPr id="11267" name="Title 3"/>
          <p:cNvSpPr>
            <a:spLocks noGrp="1"/>
          </p:cNvSpPr>
          <p:nvPr>
            <p:ph type="title"/>
          </p:nvPr>
        </p:nvSpPr>
        <p:spPr>
          <a:xfrm>
            <a:off x="288925" y="155575"/>
            <a:ext cx="8740775" cy="850900"/>
          </a:xfrm>
        </p:spPr>
        <p:txBody>
          <a:bodyPr/>
          <a:lstStyle/>
          <a:p>
            <a:pPr eaLnBrk="1" hangingPunct="1"/>
            <a:r>
              <a:rPr lang="en-US" altLang="en-US" sz="3600" smtClean="0">
                <a:latin typeface="Arial" panose="020B0604020202020204" pitchFamily="34" charset="0"/>
                <a:cs typeface="Arial" panose="020B0604020202020204" pitchFamily="34" charset="0"/>
              </a:rPr>
              <a:t>How the Proposal will Achieve its Goal</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24213955"/>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4078456088"/>
              </p:ext>
            </p:extLst>
          </p:nvPr>
        </p:nvGraphicFramePr>
        <p:xfrm>
          <a:off x="3886191" y="3665211"/>
          <a:ext cx="5029200" cy="118872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9" name="Chart 8"/>
          <p:cNvGraphicFramePr>
            <a:graphicFrameLocks/>
          </p:cNvGraphicFramePr>
          <p:nvPr>
            <p:extLst>
              <p:ext uri="{D42A27DB-BD31-4B8C-83A1-F6EECF244321}">
                <p14:modId xmlns:p14="http://schemas.microsoft.com/office/powerpoint/2010/main" val="1339926550"/>
              </p:ext>
            </p:extLst>
          </p:nvPr>
        </p:nvGraphicFramePr>
        <p:xfrm>
          <a:off x="3886191" y="4989101"/>
          <a:ext cx="5029200" cy="1188720"/>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457900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288925" y="1349375"/>
            <a:ext cx="8548688" cy="4405313"/>
          </a:xfrm>
        </p:spPr>
        <p:txBody>
          <a:bodyPr/>
          <a:lstStyle/>
          <a:p>
            <a:r>
              <a:rPr lang="en-US" altLang="en-US" sz="3200" smtClean="0">
                <a:latin typeface="Arial" panose="020B0604020202020204" pitchFamily="34" charset="0"/>
                <a:cs typeface="Arial" panose="020B0604020202020204" pitchFamily="34" charset="0"/>
              </a:rPr>
              <a:t>Histoplasmosis</a:t>
            </a:r>
          </a:p>
          <a:p>
            <a:r>
              <a:rPr lang="en-US" altLang="en-US" sz="3200" smtClean="0">
                <a:latin typeface="Arial" panose="020B0604020202020204" pitchFamily="34" charset="0"/>
                <a:cs typeface="Arial" panose="020B0604020202020204" pitchFamily="34" charset="0"/>
              </a:rPr>
              <a:t>Coccidioidomycosis</a:t>
            </a:r>
          </a:p>
          <a:p>
            <a:r>
              <a:rPr lang="en-US" altLang="en-US" sz="3200" smtClean="0">
                <a:latin typeface="Arial" panose="020B0604020202020204" pitchFamily="34" charset="0"/>
                <a:cs typeface="Arial" panose="020B0604020202020204" pitchFamily="34" charset="0"/>
              </a:rPr>
              <a:t>Chagas (</a:t>
            </a:r>
            <a:r>
              <a:rPr lang="en-US" altLang="en-US" sz="3200" i="1" smtClean="0">
                <a:latin typeface="Arial" panose="020B0604020202020204" pitchFamily="34" charset="0"/>
                <a:cs typeface="Arial" panose="020B0604020202020204" pitchFamily="34" charset="0"/>
              </a:rPr>
              <a:t>T. cruzi</a:t>
            </a:r>
            <a:r>
              <a:rPr lang="en-US" altLang="en-US" sz="3200" smtClean="0">
                <a:latin typeface="Arial" panose="020B0604020202020204" pitchFamily="34" charset="0"/>
                <a:cs typeface="Arial" panose="020B0604020202020204" pitchFamily="34" charset="0"/>
              </a:rPr>
              <a:t>)</a:t>
            </a:r>
          </a:p>
          <a:p>
            <a:r>
              <a:rPr lang="en-US" altLang="en-US" sz="3200" smtClean="0">
                <a:latin typeface="Arial" panose="020B0604020202020204" pitchFamily="34" charset="0"/>
                <a:cs typeface="Arial" panose="020B0604020202020204" pitchFamily="34" charset="0"/>
              </a:rPr>
              <a:t>Strongyloides</a:t>
            </a:r>
          </a:p>
          <a:p>
            <a:r>
              <a:rPr lang="en-US" altLang="en-US" sz="3200" smtClean="0">
                <a:latin typeface="Arial" panose="020B0604020202020204" pitchFamily="34" charset="0"/>
                <a:cs typeface="Arial" panose="020B0604020202020204" pitchFamily="34" charset="0"/>
              </a:rPr>
              <a:t>Tuberculosis</a:t>
            </a:r>
          </a:p>
          <a:p>
            <a:r>
              <a:rPr lang="en-US" altLang="en-US" sz="3200" smtClean="0">
                <a:latin typeface="Arial" panose="020B0604020202020204" pitchFamily="34" charset="0"/>
                <a:cs typeface="Arial" panose="020B0604020202020204" pitchFamily="34" charset="0"/>
              </a:rPr>
              <a:t>West Nile Virus</a:t>
            </a:r>
          </a:p>
        </p:txBody>
      </p:sp>
      <p:sp>
        <p:nvSpPr>
          <p:cNvPr id="13315"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Specific Infections Included</a:t>
            </a:r>
            <a:r>
              <a:rPr lang="en-US" altLang="en-US" dirty="0">
                <a:latin typeface="Arial" panose="020B0604020202020204" pitchFamily="34" charset="0"/>
                <a:cs typeface="Arial" panose="020B0604020202020204" pitchFamily="34" charset="0"/>
              </a:rPr>
              <a:t>:</a:t>
            </a:r>
            <a:endParaRPr lang="en-US" alt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925" y="1463675"/>
            <a:ext cx="8548688" cy="4435475"/>
          </a:xfrm>
        </p:spPr>
        <p:txBody>
          <a:bodyPr>
            <a:normAutofit lnSpcReduction="10000"/>
          </a:bodyPr>
          <a:lstStyle/>
          <a:p>
            <a:pPr>
              <a:defRPr/>
            </a:pPr>
            <a:r>
              <a:rPr lang="en-US" sz="3200" dirty="0" smtClean="0">
                <a:latin typeface="Arial" panose="020B0604020202020204" pitchFamily="34" charset="0"/>
                <a:cs typeface="Arial" panose="020B0604020202020204" pitchFamily="34" charset="0"/>
              </a:rPr>
              <a:t>Risk factors to consider</a:t>
            </a:r>
          </a:p>
          <a:p>
            <a:pPr>
              <a:defRPr/>
            </a:pPr>
            <a:r>
              <a:rPr lang="en-US" sz="3200" dirty="0" smtClean="0">
                <a:latin typeface="Arial" panose="020B0604020202020204" pitchFamily="34" charset="0"/>
                <a:cs typeface="Arial" panose="020B0604020202020204" pitchFamily="34" charset="0"/>
              </a:rPr>
              <a:t>Who should be screened</a:t>
            </a:r>
          </a:p>
          <a:p>
            <a:pPr>
              <a:defRPr/>
            </a:pPr>
            <a:r>
              <a:rPr lang="en-US" sz="3200" dirty="0" smtClean="0">
                <a:latin typeface="Arial" panose="020B0604020202020204" pitchFamily="34" charset="0"/>
                <a:cs typeface="Arial" panose="020B0604020202020204" pitchFamily="34" charset="0"/>
              </a:rPr>
              <a:t>How to screen</a:t>
            </a:r>
          </a:p>
          <a:p>
            <a:pPr>
              <a:defRPr/>
            </a:pPr>
            <a:r>
              <a:rPr lang="en-US" sz="3200" dirty="0" smtClean="0">
                <a:latin typeface="Arial" panose="020B0604020202020204" pitchFamily="34" charset="0"/>
                <a:cs typeface="Arial" panose="020B0604020202020204" pitchFamily="34" charset="0"/>
              </a:rPr>
              <a:t>Management of infected living donor</a:t>
            </a:r>
          </a:p>
          <a:p>
            <a:pPr>
              <a:defRPr/>
            </a:pPr>
            <a:r>
              <a:rPr lang="en-US" sz="3200" dirty="0" smtClean="0">
                <a:latin typeface="Arial" panose="020B0604020202020204" pitchFamily="34" charset="0"/>
                <a:cs typeface="Arial" panose="020B0604020202020204" pitchFamily="34" charset="0"/>
              </a:rPr>
              <a:t>Management of recipients</a:t>
            </a:r>
          </a:p>
          <a:p>
            <a:pPr>
              <a:defRPr/>
            </a:pPr>
            <a:r>
              <a:rPr lang="en-US" sz="3200" dirty="0" smtClean="0">
                <a:latin typeface="Arial" panose="020B0604020202020204" pitchFamily="34" charset="0"/>
                <a:cs typeface="Arial" panose="020B0604020202020204" pitchFamily="34" charset="0"/>
              </a:rPr>
              <a:t>Infection avoidance between testing and transplant</a:t>
            </a:r>
            <a:endParaRPr lang="en-US" sz="3200" dirty="0">
              <a:latin typeface="Arial" panose="020B0604020202020204" pitchFamily="34" charset="0"/>
              <a:cs typeface="Arial" panose="020B0604020202020204" pitchFamily="34" charset="0"/>
            </a:endParaRPr>
          </a:p>
        </p:txBody>
      </p:sp>
      <p:sp>
        <p:nvSpPr>
          <p:cNvPr id="15363" name="Title 2"/>
          <p:cNvSpPr>
            <a:spLocks noGrp="1"/>
          </p:cNvSpPr>
          <p:nvPr>
            <p:ph type="title"/>
          </p:nvPr>
        </p:nvSpPr>
        <p:spPr>
          <a:xfrm>
            <a:off x="288925" y="155575"/>
            <a:ext cx="8740775" cy="1147763"/>
          </a:xfrm>
        </p:spPr>
        <p:txBody>
          <a:bodyPr/>
          <a:lstStyle/>
          <a:p>
            <a:r>
              <a:rPr lang="en-US" altLang="en-US" smtClean="0">
                <a:latin typeface="Arial" panose="020B0604020202020204" pitchFamily="34" charset="0"/>
                <a:cs typeface="Arial" panose="020B0604020202020204" pitchFamily="34" charset="0"/>
              </a:rPr>
              <a:t>Guidance Includes: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288925" y="1349375"/>
            <a:ext cx="8548688" cy="4814888"/>
          </a:xfrm>
        </p:spPr>
        <p:txBody>
          <a:bodyPr>
            <a:noAutofit/>
          </a:bodyPr>
          <a:lstStyle/>
          <a:p>
            <a:pPr marL="0" indent="0">
              <a:buFont typeface="Wingdings" panose="05000000000000000000" pitchFamily="2" charset="2"/>
              <a:buNone/>
              <a:defRPr/>
            </a:pPr>
            <a:r>
              <a:rPr lang="en-US" sz="3600" b="1" dirty="0">
                <a:latin typeface="Arial" panose="020B0604020202020204" pitchFamily="34" charset="0"/>
                <a:cs typeface="Arial" panose="020B0604020202020204" pitchFamily="34" charset="0"/>
              </a:rPr>
              <a:t>RESOLVED, that the guidance document entitled “Recognizing Seasonal and Geographically Endemic Infections in Organ Donors: Considerations during Living Donor Evaluation,” as set forth in Exhibit C, is hereby approved, effective November 13, 2014.</a:t>
            </a:r>
            <a:endParaRPr lang="en-US" sz="3600" dirty="0">
              <a:latin typeface="Arial" panose="020B0604020202020204" pitchFamily="34" charset="0"/>
              <a:cs typeface="Arial" panose="020B0604020202020204" pitchFamily="34" charset="0"/>
            </a:endParaRPr>
          </a:p>
          <a:p>
            <a:pPr marL="0" indent="0">
              <a:buFont typeface="Wingdings" panose="05000000000000000000" pitchFamily="2" charset="2"/>
              <a:buNone/>
              <a:defRPr/>
            </a:pPr>
            <a:endParaRPr lang="en-US" sz="2250" dirty="0"/>
          </a:p>
        </p:txBody>
      </p:sp>
      <p:sp>
        <p:nvSpPr>
          <p:cNvPr id="18435" name="Title 2"/>
          <p:cNvSpPr>
            <a:spLocks noGrp="1"/>
          </p:cNvSpPr>
          <p:nvPr>
            <p:ph type="title"/>
          </p:nvPr>
        </p:nvSpPr>
        <p:spPr>
          <a:xfrm>
            <a:off x="288925" y="155575"/>
            <a:ext cx="8740775" cy="850900"/>
          </a:xfrm>
        </p:spPr>
        <p:txBody>
          <a:bodyPr/>
          <a:lstStyle/>
          <a:p>
            <a:r>
              <a:rPr lang="en-US" altLang="en-US" smtClean="0">
                <a:latin typeface="Arial" panose="020B0604020202020204" pitchFamily="34" charset="0"/>
                <a:cs typeface="Arial" panose="020B0604020202020204" pitchFamily="34" charset="0"/>
              </a:rPr>
              <a:t>Resolution 16 (page 49)</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7</Value>
    </TaxCatchAll>
    <Comment xmlns="807d2b1c-adf4-4795-b92a-f5e245800038">Action Item- Pt Safety</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Ready for Director Review</Status>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Ad Hoc Disease Transmission Advisory</TermName>
          <TermId>3cb809d3-77be-40b7-be27-8ea034d86d31</TermId>
        </TermInfo>
      </Terms>
    </c4269b1b5a244d6cade965ef625899db>
  </documentManagement>
</p:properties>
</file>

<file path=customXml/itemProps1.xml><?xml version="1.0" encoding="utf-8"?>
<ds:datastoreItem xmlns:ds="http://schemas.openxmlformats.org/officeDocument/2006/customXml" ds:itemID="{86BB9D5A-A9BC-4135-AC46-A5817845A748}"/>
</file>

<file path=customXml/itemProps2.xml><?xml version="1.0" encoding="utf-8"?>
<ds:datastoreItem xmlns:ds="http://schemas.openxmlformats.org/officeDocument/2006/customXml" ds:itemID="{2EA0DE49-83B4-4447-BF53-3E66F46C58DA}"/>
</file>

<file path=customXml/itemProps3.xml><?xml version="1.0" encoding="utf-8"?>
<ds:datastoreItem xmlns:ds="http://schemas.openxmlformats.org/officeDocument/2006/customXml" ds:itemID="{E237D3B4-3C57-441C-AD52-6A01EF0E00D6}"/>
</file>

<file path=docProps/app.xml><?xml version="1.0" encoding="utf-8"?>
<Properties xmlns="http://schemas.openxmlformats.org/officeDocument/2006/extended-properties" xmlns:vt="http://schemas.openxmlformats.org/officeDocument/2006/docPropsVTypes">
  <Template/>
  <TotalTime>1205</TotalTime>
  <Words>648</Words>
  <Application>Microsoft Office PowerPoint</Application>
  <PresentationFormat>On-screen Show (4:3)</PresentationFormat>
  <Paragraphs>61</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Myriad Pro</vt:lpstr>
      <vt:lpstr>Webdings</vt:lpstr>
      <vt:lpstr>Wingdings</vt:lpstr>
      <vt:lpstr>Expo</vt:lpstr>
      <vt:lpstr>Recognizing Seasonal and Geographically Endemic Infections in Organ Donors: Considerations during Living Donor Evaluation (Resolution 16)</vt:lpstr>
      <vt:lpstr>The Problem</vt:lpstr>
      <vt:lpstr>Strategic Plan</vt:lpstr>
      <vt:lpstr>Goal of the Proposal</vt:lpstr>
      <vt:lpstr>How the Proposal will Achieve its Goal</vt:lpstr>
      <vt:lpstr>Overall Project Impact</vt:lpstr>
      <vt:lpstr>Specific Infections Included:</vt:lpstr>
      <vt:lpstr>Guidance Includes:</vt:lpstr>
      <vt:lpstr>Resolution 16 (page 49)</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Gena Boyle</cp:lastModifiedBy>
  <cp:revision>103</cp:revision>
  <dcterms:created xsi:type="dcterms:W3CDTF">2010-09-17T15:26:33Z</dcterms:created>
  <dcterms:modified xsi:type="dcterms:W3CDTF">2014-11-05T14:59:17Z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0x010100E30B5FD8D7FAC941A47B86D1F4C7EF3B</vt:lpwstr>
  </property>
  <property fmtid="{D5CDD505-2E9C-101B-9397-08002B2CF9AE}" pid="4" name="display_urn:schemas-microsoft-com:office:office#Editor">
    <vt:lpwstr>Shandie Covington</vt:lpwstr>
  </property>
  <property fmtid="{D5CDD505-2E9C-101B-9397-08002B2CF9AE}" pid="5" name="TemplateUrl">
    <vt:lpwstr/>
  </property>
  <property fmtid="{D5CDD505-2E9C-101B-9397-08002B2CF9AE}" pid="6" name="Order">
    <vt:lpwstr>314500.000000000</vt:lpwstr>
  </property>
  <property fmtid="{D5CDD505-2E9C-101B-9397-08002B2CF9AE}" pid="7" name="xd_ProgID">
    <vt:lpwstr/>
  </property>
  <property fmtid="{D5CDD505-2E9C-101B-9397-08002B2CF9AE}" pid="8" name="display_urn:schemas-microsoft-com:office:office#Author">
    <vt:lpwstr>Shandie Covington</vt:lpwstr>
  </property>
  <property fmtid="{D5CDD505-2E9C-101B-9397-08002B2CF9AE}" pid="9" name="Description0">
    <vt:lpwstr/>
  </property>
  <property fmtid="{D5CDD505-2E9C-101B-9397-08002B2CF9AE}" pid="10" name="Committee">
    <vt:lpwstr>7;#Ad Hoc Disease Transmission Advisory|3cb809d3-77be-40b7-be27-8ea034d86d31</vt:lpwstr>
  </property>
</Properties>
</file>