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3" r:id="rId5"/>
  </p:sldMasterIdLst>
  <p:notesMasterIdLst>
    <p:notesMasterId r:id="rId16"/>
  </p:notesMasterIdLst>
  <p:sldIdLst>
    <p:sldId id="256" r:id="rId6"/>
    <p:sldId id="261" r:id="rId7"/>
    <p:sldId id="274" r:id="rId8"/>
    <p:sldId id="262" r:id="rId9"/>
    <p:sldId id="275" r:id="rId10"/>
    <p:sldId id="277" r:id="rId11"/>
    <p:sldId id="268" r:id="rId12"/>
    <p:sldId id="270" r:id="rId13"/>
    <p:sldId id="272" r:id="rId14"/>
    <p:sldId id="269" r:id="rId15"/>
  </p:sldIdLst>
  <p:sldSz cx="9144000" cy="6858000" type="screen4x3"/>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2" clrIdx="0">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B28"/>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55094" autoAdjust="0"/>
  </p:normalViewPr>
  <p:slideViewPr>
    <p:cSldViewPr snapToGrid="0" snapToObjects="1">
      <p:cViewPr varScale="1">
        <p:scale>
          <a:sx n="50" d="100"/>
          <a:sy n="50" d="100"/>
        </p:scale>
        <p:origin x="246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Users\alcornjb\Desktop\Board%20presentation%20sta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Data!$T$1</c:f>
              <c:strCache>
                <c:ptCount val="1"/>
                <c:pt idx="0">
                  <c:v>IT Implementation Hours</c:v>
                </c:pt>
              </c:strCache>
            </c:strRef>
          </c:tx>
          <c:spPr>
            <a:ln w="25400" cap="rnd">
              <a:noFill/>
              <a:round/>
            </a:ln>
            <a:effectLst/>
          </c:spPr>
          <c:marker>
            <c:symbol val="circle"/>
            <c:size val="20"/>
            <c:spPr>
              <a:solidFill>
                <a:schemeClr val="accent4"/>
              </a:solidFill>
              <a:ln w="76200">
                <a:noFill/>
              </a:ln>
              <a:effectLst/>
            </c:spPr>
          </c:marker>
          <c:dPt>
            <c:idx val="8"/>
            <c:marker>
              <c:symbol val="circle"/>
              <c:size val="20"/>
              <c:spPr>
                <a:solidFill>
                  <a:schemeClr val="accent4"/>
                </a:solidFill>
                <a:ln w="76200">
                  <a:noFill/>
                </a:ln>
                <a:effectLst/>
              </c:spPr>
            </c:marker>
            <c:bubble3D val="0"/>
          </c:dPt>
          <c:dPt>
            <c:idx val="9"/>
            <c:marker>
              <c:symbol val="circle"/>
              <c:size val="20"/>
              <c:spPr>
                <a:solidFill>
                  <a:schemeClr val="accent4"/>
                </a:solidFill>
                <a:ln w="76200">
                  <a:noFill/>
                </a:ln>
                <a:effectLst/>
              </c:spPr>
            </c:marker>
            <c:bubble3D val="0"/>
          </c:dPt>
          <c:xVal>
            <c:numRef>
              <c:f>Data!$T$2:$T$20</c:f>
              <c:numCache>
                <c:formatCode>General</c:formatCode>
                <c:ptCount val="19"/>
                <c:pt idx="0">
                  <c:v>4500</c:v>
                </c:pt>
                <c:pt idx="1">
                  <c:v>1650</c:v>
                </c:pt>
                <c:pt idx="2">
                  <c:v>750</c:v>
                </c:pt>
                <c:pt idx="3">
                  <c:v>0</c:v>
                </c:pt>
                <c:pt idx="4">
                  <c:v>0</c:v>
                </c:pt>
                <c:pt idx="5">
                  <c:v>1500</c:v>
                </c:pt>
                <c:pt idx="6">
                  <c:v>1020</c:v>
                </c:pt>
                <c:pt idx="7">
                  <c:v>600</c:v>
                </c:pt>
                <c:pt idx="8">
                  <c:v>560</c:v>
                </c:pt>
                <c:pt idx="9">
                  <c:v>100</c:v>
                </c:pt>
                <c:pt idx="10">
                  <c:v>0</c:v>
                </c:pt>
                <c:pt idx="11">
                  <c:v>0</c:v>
                </c:pt>
                <c:pt idx="12">
                  <c:v>0</c:v>
                </c:pt>
                <c:pt idx="13">
                  <c:v>0</c:v>
                </c:pt>
                <c:pt idx="14">
                  <c:v>0</c:v>
                </c:pt>
                <c:pt idx="15">
                  <c:v>0</c:v>
                </c:pt>
                <c:pt idx="16">
                  <c:v>0</c:v>
                </c:pt>
                <c:pt idx="17">
                  <c:v>0</c:v>
                </c:pt>
                <c:pt idx="18">
                  <c:v>0</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464331600"/>
        <c:axId val="467536600"/>
      </c:scatterChart>
      <c:valAx>
        <c:axId val="464331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7536600"/>
        <c:crossesAt val="0"/>
        <c:crossBetween val="midCat"/>
      </c:valAx>
      <c:valAx>
        <c:axId val="46753660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464331600"/>
        <c:crosses val="autoZero"/>
        <c:crossBetween val="midCat"/>
      </c:valAx>
      <c:spPr>
        <a:noFill/>
        <a:ln>
          <a:noFill/>
        </a:ln>
        <a:effectLst/>
      </c:spPr>
    </c:plotArea>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Data!$F$1</c:f>
              <c:strCache>
                <c:ptCount val="1"/>
                <c:pt idx="0">
                  <c:v>Total Implementation Hours</c:v>
                </c:pt>
              </c:strCache>
            </c:strRef>
          </c:tx>
          <c:spPr>
            <a:ln w="25400" cap="rnd">
              <a:noFill/>
              <a:round/>
            </a:ln>
            <a:effectLst/>
          </c:spPr>
          <c:marker>
            <c:symbol val="circle"/>
            <c:size val="15"/>
            <c:spPr>
              <a:solidFill>
                <a:schemeClr val="accent1"/>
              </a:solidFill>
              <a:ln w="76200">
                <a:noFill/>
              </a:ln>
              <a:effectLst/>
            </c:spPr>
          </c:marker>
          <c:dPt>
            <c:idx val="8"/>
            <c:marker>
              <c:symbol val="circle"/>
              <c:size val="15"/>
              <c:spPr>
                <a:solidFill>
                  <a:schemeClr val="accent1"/>
                </a:solidFill>
                <a:ln w="76200">
                  <a:noFill/>
                </a:ln>
                <a:effectLst/>
              </c:spPr>
            </c:marker>
            <c:bubble3D val="0"/>
          </c:dPt>
          <c:dPt>
            <c:idx val="9"/>
            <c:marker>
              <c:symbol val="circle"/>
              <c:size val="15"/>
              <c:spPr>
                <a:solidFill>
                  <a:schemeClr val="accent1"/>
                </a:solidFill>
                <a:ln w="76200">
                  <a:noFill/>
                </a:ln>
                <a:effectLst/>
              </c:spPr>
            </c:marker>
            <c:bubble3D val="0"/>
          </c:dPt>
          <c:xVal>
            <c:numRef>
              <c:f>Data!$F$2:$F$16</c:f>
              <c:numCache>
                <c:formatCode>General</c:formatCode>
                <c:ptCount val="15"/>
                <c:pt idx="0">
                  <c:v>4950</c:v>
                </c:pt>
                <c:pt idx="1">
                  <c:v>2990</c:v>
                </c:pt>
                <c:pt idx="2">
                  <c:v>2240</c:v>
                </c:pt>
                <c:pt idx="3">
                  <c:v>2200</c:v>
                </c:pt>
                <c:pt idx="4">
                  <c:v>2200</c:v>
                </c:pt>
                <c:pt idx="5">
                  <c:v>2160</c:v>
                </c:pt>
                <c:pt idx="6">
                  <c:v>1215</c:v>
                </c:pt>
                <c:pt idx="7">
                  <c:v>805</c:v>
                </c:pt>
                <c:pt idx="8">
                  <c:v>705</c:v>
                </c:pt>
                <c:pt idx="9">
                  <c:v>570</c:v>
                </c:pt>
                <c:pt idx="10">
                  <c:v>280</c:v>
                </c:pt>
                <c:pt idx="11">
                  <c:v>175</c:v>
                </c:pt>
                <c:pt idx="12">
                  <c:v>80</c:v>
                </c:pt>
                <c:pt idx="13">
                  <c:v>65</c:v>
                </c:pt>
                <c:pt idx="14">
                  <c:v>45</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Sheet2!$R$23</c:f>
              <c:numCache>
                <c:formatCode>General</c:formatCode>
                <c:ptCount val="1"/>
                <c:pt idx="0">
                  <c:v>20</c:v>
                </c:pt>
              </c:numCache>
            </c:numRef>
          </c:xVal>
          <c:yVal>
            <c:numRef>
              <c:f>Sheet2!$S$23</c:f>
              <c:numCache>
                <c:formatCode>General</c:formatCode>
                <c:ptCount val="1"/>
                <c:pt idx="0">
                  <c:v>0</c:v>
                </c:pt>
              </c:numCache>
            </c:numRef>
          </c:yVal>
          <c:smooth val="0"/>
        </c:ser>
        <c:dLbls>
          <c:showLegendKey val="0"/>
          <c:showVal val="0"/>
          <c:showCatName val="0"/>
          <c:showSerName val="0"/>
          <c:showPercent val="0"/>
          <c:showBubbleSize val="0"/>
        </c:dLbls>
        <c:axId val="467537384"/>
        <c:axId val="467537776"/>
      </c:scatterChart>
      <c:valAx>
        <c:axId val="467537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67537776"/>
        <c:crossesAt val="0"/>
        <c:crossBetween val="midCat"/>
      </c:valAx>
      <c:valAx>
        <c:axId val="467537776"/>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467537384"/>
        <c:crosses val="autoZero"/>
        <c:crossBetween val="midCat"/>
      </c:valAx>
      <c:spPr>
        <a:noFill/>
        <a:ln>
          <a:noFill/>
        </a:ln>
        <a:effectLst/>
      </c:spPr>
    </c:plotArea>
    <c:plotVisOnly val="1"/>
    <c:dispBlanksAs val="gap"/>
    <c:showDLblsOverMax val="0"/>
  </c:chart>
  <c:spPr>
    <a:noFill/>
    <a:ln>
      <a:noFill/>
    </a:ln>
    <a:effectLst/>
  </c:spPr>
  <c:txPr>
    <a:bodyPr/>
    <a:lstStyle/>
    <a:p>
      <a:pPr>
        <a:defRPr sz="1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#6 – Promote the efficient management of the OPTN</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809E3397-B831-441B-8F93-95FA85CEDC99}">
      <dgm:prSet custT="1"/>
      <dgm:spPr/>
      <dgm:t>
        <a:bodyPr/>
        <a:lstStyle/>
        <a:p>
          <a:endParaRPr lang="en-US" sz="2400" dirty="0">
            <a:solidFill>
              <a:srgbClr val="FF0000"/>
            </a:solidFill>
            <a:latin typeface="Arial" panose="020B0604020202020204" pitchFamily="34" charset="0"/>
            <a:cs typeface="Arial" panose="020B0604020202020204" pitchFamily="34" charset="0"/>
          </a:endParaRPr>
        </a:p>
      </dgm:t>
    </dgm:pt>
    <dgm:pt modelId="{F6A9298F-0F5F-40C2-86A1-CD4C6DF00F47}" type="parTrans" cxnId="{E94CA1D0-2D35-46BB-9D0C-A4F1312C1E8E}">
      <dgm:prSet/>
      <dgm:spPr/>
      <dgm:t>
        <a:bodyPr/>
        <a:lstStyle/>
        <a:p>
          <a:endParaRPr lang="en-US"/>
        </a:p>
      </dgm:t>
    </dgm:pt>
    <dgm:pt modelId="{3C227690-6AB9-4BCA-9062-BE18A51FA5B9}" type="sibTrans" cxnId="{E94CA1D0-2D35-46BB-9D0C-A4F1312C1E8E}">
      <dgm:prSet/>
      <dgm:spPr/>
      <dgm:t>
        <a:bodyPr/>
        <a:lstStyle/>
        <a:p>
          <a:endParaRPr lang="en-US"/>
        </a:p>
      </dgm:t>
    </dgm:pt>
    <dgm:pt modelId="{228841A1-2C1E-48A4-8E6A-4EF3AD5143B2}">
      <dgm:prSet custT="1"/>
      <dgm:spPr/>
      <dgm:t>
        <a:bodyPr/>
        <a:lstStyle/>
        <a:p>
          <a:r>
            <a:rPr lang="en-US" sz="2400" dirty="0" smtClean="0">
              <a:solidFill>
                <a:schemeClr val="tx1"/>
              </a:solidFill>
              <a:latin typeface="Arial" panose="020B0604020202020204" pitchFamily="34" charset="0"/>
              <a:cs typeface="Arial" panose="020B0604020202020204" pitchFamily="34" charset="0"/>
            </a:rPr>
            <a:t>Clearly communicate with members</a:t>
          </a:r>
          <a:endParaRPr lang="en-US" sz="2400" dirty="0">
            <a:solidFill>
              <a:schemeClr val="tx1"/>
            </a:solidFill>
            <a:latin typeface="Arial" panose="020B0604020202020204" pitchFamily="34" charset="0"/>
            <a:cs typeface="Arial" panose="020B0604020202020204" pitchFamily="34" charset="0"/>
          </a:endParaRPr>
        </a:p>
      </dgm:t>
    </dgm:pt>
    <dgm:pt modelId="{35166B3F-41A9-4E1B-9301-F54D6C8EDB0E}" type="parTrans" cxnId="{7F0FA3AD-0728-4C8E-8AE9-8C1917ED3CE8}">
      <dgm:prSet/>
      <dgm:spPr/>
      <dgm:t>
        <a:bodyPr/>
        <a:lstStyle/>
        <a:p>
          <a:endParaRPr lang="en-US"/>
        </a:p>
      </dgm:t>
    </dgm:pt>
    <dgm:pt modelId="{9B0C7DC8-BE54-4F18-AA68-BFF2B0A76CCD}" type="sibTrans" cxnId="{7F0FA3AD-0728-4C8E-8AE9-8C1917ED3CE8}">
      <dgm:prSet/>
      <dgm:spPr/>
      <dgm:t>
        <a:bodyPr/>
        <a:lstStyle/>
        <a:p>
          <a:endParaRPr lang="en-US"/>
        </a:p>
      </dgm:t>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t>
        <a:bodyPr/>
        <a:lstStyle/>
        <a:p>
          <a:endParaRPr lang="en-US"/>
        </a:p>
      </dgm:t>
    </dgm:pt>
    <dgm:pt modelId="{3F42C630-22B8-4A0B-963C-09BC1C1E8496}" type="pres">
      <dgm:prSet presAssocID="{AAD2D272-20DA-4ECA-9984-341CB474A6E6}" presName="parTx" presStyleLbl="alignNode1" presStyleIdx="0" presStyleCnt="1" custLinFactNeighborX="23387" custLinFactNeighborY="-75435">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1" custScaleY="109537" custLinFactNeighborY="-4375">
        <dgm:presLayoutVars>
          <dgm:bulletEnabled val="1"/>
        </dgm:presLayoutVars>
      </dgm:prSet>
      <dgm:spPr/>
      <dgm:t>
        <a:bodyPr/>
        <a:lstStyle/>
        <a:p>
          <a:endParaRPr lang="en-US"/>
        </a:p>
      </dgm:t>
    </dgm:pt>
  </dgm:ptLst>
  <dgm:cxnLst>
    <dgm:cxn modelId="{7F0FA3AD-0728-4C8E-8AE9-8C1917ED3CE8}" srcId="{AAD2D272-20DA-4ECA-9984-341CB474A6E6}" destId="{228841A1-2C1E-48A4-8E6A-4EF3AD5143B2}" srcOrd="0" destOrd="0" parTransId="{35166B3F-41A9-4E1B-9301-F54D6C8EDB0E}" sibTransId="{9B0C7DC8-BE54-4F18-AA68-BFF2B0A76CCD}"/>
    <dgm:cxn modelId="{8B5CCED6-A241-4293-B22D-8183A0BF3F66}" type="presOf" srcId="{809E3397-B831-441B-8F93-95FA85CEDC99}" destId="{18AAC9E2-1869-4607-BB6D-27B96748D22A}" srcOrd="0" destOrd="1" presId="urn:microsoft.com/office/officeart/2005/8/layout/hList1"/>
    <dgm:cxn modelId="{95C4D9B7-BD12-47CF-96CD-BAB5E5408168}" type="presOf" srcId="{A1D848EE-620F-4E12-816D-4A06E1211333}" destId="{1A3A651F-1535-4EF4-BBBE-2F882D42B77C}" srcOrd="0" destOrd="0" presId="urn:microsoft.com/office/officeart/2005/8/layout/hList1"/>
    <dgm:cxn modelId="{47846C31-D7E2-4585-A0A8-F5678038E056}" srcId="{A1D848EE-620F-4E12-816D-4A06E1211333}" destId="{AAD2D272-20DA-4ECA-9984-341CB474A6E6}" srcOrd="0" destOrd="0" parTransId="{C5670965-FDD9-4AAB-AB18-033131A7003F}" sibTransId="{730C23E2-BCE6-4A3D-99A2-5BF077F94091}"/>
    <dgm:cxn modelId="{9AC73E95-44AD-436A-9058-1F1B180CA2C7}" type="presOf" srcId="{AAD2D272-20DA-4ECA-9984-341CB474A6E6}" destId="{3F42C630-22B8-4A0B-963C-09BC1C1E8496}" srcOrd="0" destOrd="0" presId="urn:microsoft.com/office/officeart/2005/8/layout/hList1"/>
    <dgm:cxn modelId="{E94CA1D0-2D35-46BB-9D0C-A4F1312C1E8E}" srcId="{AAD2D272-20DA-4ECA-9984-341CB474A6E6}" destId="{809E3397-B831-441B-8F93-95FA85CEDC99}" srcOrd="1" destOrd="0" parTransId="{F6A9298F-0F5F-40C2-86A1-CD4C6DF00F47}" sibTransId="{3C227690-6AB9-4BCA-9062-BE18A51FA5B9}"/>
    <dgm:cxn modelId="{80D7714A-8016-415E-8BCC-6AEE5158A6BC}" type="presOf" srcId="{228841A1-2C1E-48A4-8E6A-4EF3AD5143B2}" destId="{18AAC9E2-1869-4607-BB6D-27B96748D22A}" srcOrd="0" destOrd="0" presId="urn:microsoft.com/office/officeart/2005/8/layout/hList1"/>
    <dgm:cxn modelId="{6A6BB80D-C3E2-4E19-B9D0-2F46801C9C1E}" type="presParOf" srcId="{1A3A651F-1535-4EF4-BBBE-2F882D42B77C}" destId="{FE7DE089-C027-4CE4-9A49-E46E235C670B}" srcOrd="0" destOrd="0" presId="urn:microsoft.com/office/officeart/2005/8/layout/hList1"/>
    <dgm:cxn modelId="{0825685B-D592-4E16-875F-8E6CFB91CB42}" type="presParOf" srcId="{FE7DE089-C027-4CE4-9A49-E46E235C670B}" destId="{3F42C630-22B8-4A0B-963C-09BC1C1E8496}" srcOrd="0" destOrd="0" presId="urn:microsoft.com/office/officeart/2005/8/layout/hList1"/>
    <dgm:cxn modelId="{409AE1A3-C9EE-4AF0-A59A-889C9636A5CD}" type="presParOf" srcId="{FE7DE089-C027-4CE4-9A49-E46E235C670B}" destId="{18AAC9E2-1869-4607-BB6D-27B96748D22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Bylaw Addition</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0" dirty="0" smtClean="0">
              <a:solidFill>
                <a:schemeClr val="tx1"/>
              </a:solidFill>
              <a:latin typeface="Arial" panose="020B0604020202020204" pitchFamily="34" charset="0"/>
              <a:cs typeface="Arial" panose="020B0604020202020204" pitchFamily="34" charset="0"/>
            </a:rPr>
            <a:t>Transplant Hospitals, OPOs, &amp; Histocompatibility Laboratories</a:t>
          </a:r>
          <a:endParaRPr lang="en-US" sz="2000" i="0"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80/17,885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D710FAF8-CD2B-4B56-9F3D-4E8AA11B4103}" type="presOf" srcId="{DD067FA4-E570-408F-AE72-AEA73E06A60C}" destId="{A25D3FC2-CC95-4E66-9F45-8730BC74FE22}"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5357A119-A25B-4587-BF74-3EC530AED305}" type="presOf" srcId="{31AB2575-17D4-4484-A195-B98F1871CAF6}" destId="{2EE21AA4-E753-4588-9BC0-C124E9356183}"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252B4762-7FE0-4EAC-85E0-0984C8663C77}" type="presOf" srcId="{7721414C-D44B-4ACB-8F51-C740BF3D21DE}" destId="{7A7172AA-0237-49BC-85E3-061D0C7C38A2}" srcOrd="0" destOrd="0" presId="urn:microsoft.com/office/officeart/2008/layout/LinedList"/>
    <dgm:cxn modelId="{F168CE1C-6824-4AB5-ADAB-DB059364C87B}" type="presOf" srcId="{810CD61C-5722-4AEE-B7A8-759ACEA85E91}" destId="{EE9F9188-CC40-4834-A3BE-74371158E0C7}" srcOrd="0" destOrd="0" presId="urn:microsoft.com/office/officeart/2008/layout/LinedList"/>
    <dgm:cxn modelId="{6F733F34-9D90-40D1-A5D7-2A370C08FF32}" srcId="{90C7039E-1A19-4A07-89CA-1703A6F7A7ED}" destId="{CAC8CA2F-C5D4-492A-80A9-07814665961A}" srcOrd="0" destOrd="0" parTransId="{C87B7695-3D9E-4761-B947-EF7830EC70B6}" sibTransId="{6C203F6D-E820-4C09-9295-E7BBC4D1F4D9}"/>
    <dgm:cxn modelId="{CCA8C3CD-86F9-4573-970E-5B0FE713888B}" srcId="{7A2CDC2D-77C7-463E-9635-B16567B66E15}" destId="{7721414C-D44B-4ACB-8F51-C740BF3D21DE}" srcOrd="0" destOrd="0" parTransId="{B858363B-60D6-483B-94A7-2C15D71A1500}" sibTransId="{C23EF881-03B8-44E8-811E-BDF95511A309}"/>
    <dgm:cxn modelId="{E606FDF0-6284-45DC-9916-C113426CE3B5}" type="presOf" srcId="{90C7039E-1A19-4A07-89CA-1703A6F7A7ED}" destId="{A5164E4D-52C9-4693-9BB3-731FD558CDB5}" srcOrd="0" destOrd="0" presId="urn:microsoft.com/office/officeart/2008/layout/LinedList"/>
    <dgm:cxn modelId="{07FA29BC-7A72-4B5F-947B-3481BB12A05A}" type="presOf" srcId="{CAC8CA2F-C5D4-492A-80A9-07814665961A}" destId="{61BBD1D9-C9D7-41CB-B9D0-28A16CBCAB48}"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6F89A48D-34F5-40D7-97E5-8052AA9F245D}" type="presOf" srcId="{7A2CDC2D-77C7-463E-9635-B16567B66E15}" destId="{ADC3D47B-7D2E-4AF0-A293-9DFB5F3B4F90}"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8DD2B4C7-651C-4A2A-AF7D-5B5E9A976CD8}" srcId="{107DAC96-9379-4FC9-8D99-FD7B22EC551A}" destId="{90C7039E-1A19-4A07-89CA-1703A6F7A7ED}" srcOrd="0" destOrd="0" parTransId="{FB5F58F9-6C95-424B-A05E-887E7B7C3702}" sibTransId="{EE4E6103-79AB-452B-A190-915787FAD0C1}"/>
    <dgm:cxn modelId="{4608E9EB-1937-47FD-802A-B6F637444327}" type="presOf" srcId="{107DAC96-9379-4FC9-8D99-FD7B22EC551A}" destId="{41D4BA01-01B6-49C5-935D-2CC14EF342A5}" srcOrd="0" destOrd="0" presId="urn:microsoft.com/office/officeart/2008/layout/LinedList"/>
    <dgm:cxn modelId="{F6D14680-6CE2-481E-AD25-A5D138456E6E}" type="presOf" srcId="{E0D40CAC-E6AE-4D76-B6D8-D5BFE621A6A5}" destId="{9FB2DCDC-7274-477E-BFB8-85CD2E556C33}" srcOrd="0" destOrd="0" presId="urn:microsoft.com/office/officeart/2008/layout/LinedList"/>
    <dgm:cxn modelId="{F0CC7647-E244-4CF7-9A6A-A9384C5314B7}" type="presParOf" srcId="{41D4BA01-01B6-49C5-935D-2CC14EF342A5}" destId="{F672B312-8A2F-42A6-BD7A-10DAE6DC2E9A}" srcOrd="0" destOrd="0" presId="urn:microsoft.com/office/officeart/2008/layout/LinedList"/>
    <dgm:cxn modelId="{DA948DA4-C516-4ED5-BE94-E4BE5825D649}" type="presParOf" srcId="{41D4BA01-01B6-49C5-935D-2CC14EF342A5}" destId="{2F39CE7D-EB04-4B04-859C-37777E176A04}" srcOrd="1" destOrd="0" presId="urn:microsoft.com/office/officeart/2008/layout/LinedList"/>
    <dgm:cxn modelId="{712EFE20-D3EA-449B-BD92-7C20393D3F83}" type="presParOf" srcId="{2F39CE7D-EB04-4B04-859C-37777E176A04}" destId="{A5164E4D-52C9-4693-9BB3-731FD558CDB5}" srcOrd="0" destOrd="0" presId="urn:microsoft.com/office/officeart/2008/layout/LinedList"/>
    <dgm:cxn modelId="{DE1E0DD0-9952-405F-8D86-D04A51B9F95D}" type="presParOf" srcId="{2F39CE7D-EB04-4B04-859C-37777E176A04}" destId="{6EBC72D3-A0BE-480D-9B95-D7F64FAAEF2B}" srcOrd="1" destOrd="0" presId="urn:microsoft.com/office/officeart/2008/layout/LinedList"/>
    <dgm:cxn modelId="{B3C799BD-E1E0-4C85-B95A-BB53D297FAF9}" type="presParOf" srcId="{6EBC72D3-A0BE-480D-9B95-D7F64FAAEF2B}" destId="{A8B27A4B-2122-4829-9D67-B7DE50EAB6BF}" srcOrd="0" destOrd="0" presId="urn:microsoft.com/office/officeart/2008/layout/LinedList"/>
    <dgm:cxn modelId="{0C6B2F7F-F434-40B6-BA60-E133146ED051}" type="presParOf" srcId="{6EBC72D3-A0BE-480D-9B95-D7F64FAAEF2B}" destId="{EF3C3B9D-832C-4943-B3F8-4D7E6F482C4E}" srcOrd="1" destOrd="0" presId="urn:microsoft.com/office/officeart/2008/layout/LinedList"/>
    <dgm:cxn modelId="{FC65F064-858D-4030-B04C-9F454685FA85}" type="presParOf" srcId="{EF3C3B9D-832C-4943-B3F8-4D7E6F482C4E}" destId="{4A5940EF-9DA9-4799-9D29-72427154A12A}" srcOrd="0" destOrd="0" presId="urn:microsoft.com/office/officeart/2008/layout/LinedList"/>
    <dgm:cxn modelId="{0B5FD827-8FEF-4F7D-A2BA-45F796A72CF3}" type="presParOf" srcId="{EF3C3B9D-832C-4943-B3F8-4D7E6F482C4E}" destId="{61BBD1D9-C9D7-41CB-B9D0-28A16CBCAB48}" srcOrd="1" destOrd="0" presId="urn:microsoft.com/office/officeart/2008/layout/LinedList"/>
    <dgm:cxn modelId="{4837F1FA-581C-437F-9A08-F86AE59889E2}" type="presParOf" srcId="{EF3C3B9D-832C-4943-B3F8-4D7E6F482C4E}" destId="{78507362-2B58-4DAF-B20A-AF42B52BA9E2}" srcOrd="2" destOrd="0" presId="urn:microsoft.com/office/officeart/2008/layout/LinedList"/>
    <dgm:cxn modelId="{3C0D3188-7E64-40C7-B116-7CA1F6C9B876}" type="presParOf" srcId="{6EBC72D3-A0BE-480D-9B95-D7F64FAAEF2B}" destId="{151C5AA3-6813-4CAD-A994-5131D6BBE9AD}" srcOrd="2" destOrd="0" presId="urn:microsoft.com/office/officeart/2008/layout/LinedList"/>
    <dgm:cxn modelId="{BBA932CF-1019-4F5B-8B53-41E178162007}" type="presParOf" srcId="{6EBC72D3-A0BE-480D-9B95-D7F64FAAEF2B}" destId="{D1D066CB-D08E-4063-ACDD-594F1F42EFB9}" srcOrd="3" destOrd="0" presId="urn:microsoft.com/office/officeart/2008/layout/LinedList"/>
    <dgm:cxn modelId="{598A2B2D-ECFD-41CB-9EE0-150AA0A111FC}" type="presParOf" srcId="{41D4BA01-01B6-49C5-935D-2CC14EF342A5}" destId="{2CBC7001-A7F3-439C-96BF-29AA2FFC3FD0}" srcOrd="2" destOrd="0" presId="urn:microsoft.com/office/officeart/2008/layout/LinedList"/>
    <dgm:cxn modelId="{54B98E7A-152B-4D8F-9B62-29CE47FAF568}" type="presParOf" srcId="{41D4BA01-01B6-49C5-935D-2CC14EF342A5}" destId="{925C180E-1473-4D1E-95F6-AEDC171E879F}" srcOrd="3" destOrd="0" presId="urn:microsoft.com/office/officeart/2008/layout/LinedList"/>
    <dgm:cxn modelId="{6C2D05CE-72D8-45B5-A1BD-31E4CB5C7A0C}" type="presParOf" srcId="{925C180E-1473-4D1E-95F6-AEDC171E879F}" destId="{2EE21AA4-E753-4588-9BC0-C124E9356183}" srcOrd="0" destOrd="0" presId="urn:microsoft.com/office/officeart/2008/layout/LinedList"/>
    <dgm:cxn modelId="{12764F9F-25C8-416C-BF15-9C9356A2F90D}" type="presParOf" srcId="{925C180E-1473-4D1E-95F6-AEDC171E879F}" destId="{073E8A70-1283-4758-AFE1-58ABB7EC9E07}" srcOrd="1" destOrd="0" presId="urn:microsoft.com/office/officeart/2008/layout/LinedList"/>
    <dgm:cxn modelId="{BBD0EC63-0DA0-49EA-A990-A5BA8E10170E}" type="presParOf" srcId="{073E8A70-1283-4758-AFE1-58ABB7EC9E07}" destId="{80035B78-66B3-48FB-8D82-CD93C9FE0FA1}" srcOrd="0" destOrd="0" presId="urn:microsoft.com/office/officeart/2008/layout/LinedList"/>
    <dgm:cxn modelId="{B359808D-E259-4B9A-A8FE-F275B873B6B8}" type="presParOf" srcId="{073E8A70-1283-4758-AFE1-58ABB7EC9E07}" destId="{FCEA6826-8433-4ECD-B343-E5B8C6CFC6A8}" srcOrd="1" destOrd="0" presId="urn:microsoft.com/office/officeart/2008/layout/LinedList"/>
    <dgm:cxn modelId="{55EE3580-80F7-4A66-9D47-1E655DD8E97C}" type="presParOf" srcId="{FCEA6826-8433-4ECD-B343-E5B8C6CFC6A8}" destId="{6CF2EA9B-9216-4F87-B1F5-CB4799CE2454}" srcOrd="0" destOrd="0" presId="urn:microsoft.com/office/officeart/2008/layout/LinedList"/>
    <dgm:cxn modelId="{C405ADE9-8706-4B23-ADDC-5E46A5B47B23}" type="presParOf" srcId="{FCEA6826-8433-4ECD-B343-E5B8C6CFC6A8}" destId="{A25D3FC2-CC95-4E66-9F45-8730BC74FE22}" srcOrd="1" destOrd="0" presId="urn:microsoft.com/office/officeart/2008/layout/LinedList"/>
    <dgm:cxn modelId="{6122D6DA-8D25-4C8D-BC3C-66FB0E0D7917}" type="presParOf" srcId="{FCEA6826-8433-4ECD-B343-E5B8C6CFC6A8}" destId="{649854D2-843E-4033-87F1-EDC98CC694E3}" srcOrd="2" destOrd="0" presId="urn:microsoft.com/office/officeart/2008/layout/LinedList"/>
    <dgm:cxn modelId="{DD25DF3F-490F-4A70-BB1C-2D07D72BDB6C}" type="presParOf" srcId="{073E8A70-1283-4758-AFE1-58ABB7EC9E07}" destId="{7CA78E68-D3BD-4481-A6E9-F5B1FE2EC337}" srcOrd="2" destOrd="0" presId="urn:microsoft.com/office/officeart/2008/layout/LinedList"/>
    <dgm:cxn modelId="{023FC760-0A67-4AD8-8C5A-00DB098D60FD}" type="presParOf" srcId="{073E8A70-1283-4758-AFE1-58ABB7EC9E07}" destId="{A1461EA6-765E-4003-A4C2-F4B97CA39016}" srcOrd="3" destOrd="0" presId="urn:microsoft.com/office/officeart/2008/layout/LinedList"/>
    <dgm:cxn modelId="{20C133BE-4CED-4EEC-93C0-DC3E6EC03B8D}" type="presParOf" srcId="{41D4BA01-01B6-49C5-935D-2CC14EF342A5}" destId="{5E29DEEA-F388-446E-B22C-6373E22BE969}" srcOrd="4" destOrd="0" presId="urn:microsoft.com/office/officeart/2008/layout/LinedList"/>
    <dgm:cxn modelId="{7F63971D-D110-40BF-82E6-AC8C59F88B8B}" type="presParOf" srcId="{41D4BA01-01B6-49C5-935D-2CC14EF342A5}" destId="{6D5BC7C4-250A-4757-ADAC-8E6ECE1D4B1D}" srcOrd="5" destOrd="0" presId="urn:microsoft.com/office/officeart/2008/layout/LinedList"/>
    <dgm:cxn modelId="{C7585185-2926-40C8-AC23-47A0F4A73FBC}" type="presParOf" srcId="{6D5BC7C4-250A-4757-ADAC-8E6ECE1D4B1D}" destId="{9FB2DCDC-7274-477E-BFB8-85CD2E556C33}" srcOrd="0" destOrd="0" presId="urn:microsoft.com/office/officeart/2008/layout/LinedList"/>
    <dgm:cxn modelId="{BD9D7007-B929-4FD4-8B17-EFC48A4E2BF8}" type="presParOf" srcId="{6D5BC7C4-250A-4757-ADAC-8E6ECE1D4B1D}" destId="{9FFD080B-15D6-48EB-A478-4A105C1E40C8}" srcOrd="1" destOrd="0" presId="urn:microsoft.com/office/officeart/2008/layout/LinedList"/>
    <dgm:cxn modelId="{75EB14C4-A9C2-41B9-BE28-6C550A1DEE8B}" type="presParOf" srcId="{9FFD080B-15D6-48EB-A478-4A105C1E40C8}" destId="{A10EF7DF-FC1D-4A6B-9325-FFA0DEC6BA77}" srcOrd="0" destOrd="0" presId="urn:microsoft.com/office/officeart/2008/layout/LinedList"/>
    <dgm:cxn modelId="{37D3C543-793D-4DA6-9750-9CE67FBBC4B8}" type="presParOf" srcId="{9FFD080B-15D6-48EB-A478-4A105C1E40C8}" destId="{CCF29454-178F-41D3-8DAF-761C0E993851}" srcOrd="1" destOrd="0" presId="urn:microsoft.com/office/officeart/2008/layout/LinedList"/>
    <dgm:cxn modelId="{8211AC11-C03F-40EE-9587-7C97441FC80E}" type="presParOf" srcId="{CCF29454-178F-41D3-8DAF-761C0E993851}" destId="{21C84784-7A28-42DD-A190-72EF94C1FF04}" srcOrd="0" destOrd="0" presId="urn:microsoft.com/office/officeart/2008/layout/LinedList"/>
    <dgm:cxn modelId="{E68E5E55-47EE-418E-AC24-4CF4F05B30D8}" type="presParOf" srcId="{CCF29454-178F-41D3-8DAF-761C0E993851}" destId="{EE9F9188-CC40-4834-A3BE-74371158E0C7}" srcOrd="1" destOrd="0" presId="urn:microsoft.com/office/officeart/2008/layout/LinedList"/>
    <dgm:cxn modelId="{C27C9FBC-6906-40C8-8578-092B97A3C5A4}" type="presParOf" srcId="{CCF29454-178F-41D3-8DAF-761C0E993851}" destId="{52EFD627-C9F7-4FDB-B712-FBFCA8A9956F}" srcOrd="2" destOrd="0" presId="urn:microsoft.com/office/officeart/2008/layout/LinedList"/>
    <dgm:cxn modelId="{37DE7B06-8D1A-4D89-B944-DFCAF9D2B3D7}" type="presParOf" srcId="{9FFD080B-15D6-48EB-A478-4A105C1E40C8}" destId="{B0537281-4626-4971-B653-91772C9025B6}" srcOrd="2" destOrd="0" presId="urn:microsoft.com/office/officeart/2008/layout/LinedList"/>
    <dgm:cxn modelId="{E83BBD3D-6B46-4CF7-AA30-383792B4A156}" type="presParOf" srcId="{9FFD080B-15D6-48EB-A478-4A105C1E40C8}" destId="{B8C9F1CB-7D6C-46E3-843D-0BBF006512CE}" srcOrd="3" destOrd="0" presId="urn:microsoft.com/office/officeart/2008/layout/LinedList"/>
    <dgm:cxn modelId="{72414B15-F5CC-4BC2-8617-981440BB6BBB}" type="presParOf" srcId="{41D4BA01-01B6-49C5-935D-2CC14EF342A5}" destId="{F8AB323A-62E1-4835-95AC-FAB9E52EE188}" srcOrd="6" destOrd="0" presId="urn:microsoft.com/office/officeart/2008/layout/LinedList"/>
    <dgm:cxn modelId="{8B66359D-69E1-49D6-9FB7-A7911F149E9C}" type="presParOf" srcId="{41D4BA01-01B6-49C5-935D-2CC14EF342A5}" destId="{8899CA0B-61C8-4A35-B7B6-932FA8FF9A97}" srcOrd="7" destOrd="0" presId="urn:microsoft.com/office/officeart/2008/layout/LinedList"/>
    <dgm:cxn modelId="{3A4BEA04-4A49-4BE7-8489-748E5C10E9F8}" type="presParOf" srcId="{8899CA0B-61C8-4A35-B7B6-932FA8FF9A97}" destId="{ADC3D47B-7D2E-4AF0-A293-9DFB5F3B4F90}" srcOrd="0" destOrd="0" presId="urn:microsoft.com/office/officeart/2008/layout/LinedList"/>
    <dgm:cxn modelId="{8EFF1557-82C3-4755-B1D0-C95864DA6D8E}" type="presParOf" srcId="{8899CA0B-61C8-4A35-B7B6-932FA8FF9A97}" destId="{9DD34CEB-28BC-445C-9FC4-11A28BD5B0A8}" srcOrd="1" destOrd="0" presId="urn:microsoft.com/office/officeart/2008/layout/LinedList"/>
    <dgm:cxn modelId="{3C44BF84-AC00-4CD5-AAD1-EBF61BF8C84C}" type="presParOf" srcId="{9DD34CEB-28BC-445C-9FC4-11A28BD5B0A8}" destId="{0BEC8012-66C6-49C0-AE43-A87B22975439}" srcOrd="0" destOrd="0" presId="urn:microsoft.com/office/officeart/2008/layout/LinedList"/>
    <dgm:cxn modelId="{EDD74FC0-2EBF-44EC-8F50-E64957335B9A}" type="presParOf" srcId="{9DD34CEB-28BC-445C-9FC4-11A28BD5B0A8}" destId="{E9F3E438-F40B-42F0-8682-8F744570DC6A}" srcOrd="1" destOrd="0" presId="urn:microsoft.com/office/officeart/2008/layout/LinedList"/>
    <dgm:cxn modelId="{CEA02B98-5061-43AA-9652-67FE921A93F7}" type="presParOf" srcId="{E9F3E438-F40B-42F0-8682-8F744570DC6A}" destId="{308ED431-6D06-415E-AECF-562F73A50AED}" srcOrd="0" destOrd="0" presId="urn:microsoft.com/office/officeart/2008/layout/LinedList"/>
    <dgm:cxn modelId="{5CCCD629-E68C-481A-9F31-03E7BA72E722}" type="presParOf" srcId="{E9F3E438-F40B-42F0-8682-8F744570DC6A}" destId="{7A7172AA-0237-49BC-85E3-061D0C7C38A2}" srcOrd="1" destOrd="0" presId="urn:microsoft.com/office/officeart/2008/layout/LinedList"/>
    <dgm:cxn modelId="{CC71E0FC-DE80-44A7-B363-F607ACE9B68F}" type="presParOf" srcId="{E9F3E438-F40B-42F0-8682-8F744570DC6A}" destId="{D3D7EB8D-C22F-4436-86E9-330E697B0786}" srcOrd="2" destOrd="0" presId="urn:microsoft.com/office/officeart/2008/layout/LinedList"/>
    <dgm:cxn modelId="{C5BF11C9-7DDA-47CF-AB88-35CF5A8DA9D2}" type="presParOf" srcId="{9DD34CEB-28BC-445C-9FC4-11A28BD5B0A8}" destId="{2BA77281-6C10-4B12-BF61-02C9E881358D}" srcOrd="2" destOrd="0" presId="urn:microsoft.com/office/officeart/2008/layout/LinedList"/>
    <dgm:cxn modelId="{43E2914C-D0D0-483D-A5C7-111BDF059EDC}"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2C630-22B8-4A0B-963C-09BC1C1E8496}">
      <dsp:nvSpPr>
        <dsp:cNvPr id="0" name=""/>
        <dsp:cNvSpPr/>
      </dsp:nvSpPr>
      <dsp:spPr>
        <a:xfrm>
          <a:off x="0" y="0"/>
          <a:ext cx="6008657" cy="1226041"/>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en-US" sz="3500" b="1" kern="1200" dirty="0" smtClean="0">
              <a:latin typeface="Arial" panose="020B0604020202020204" pitchFamily="34" charset="0"/>
              <a:cs typeface="Arial" panose="020B0604020202020204" pitchFamily="34" charset="0"/>
            </a:rPr>
            <a:t>#6 – Promote the efficient management of the OPTN</a:t>
          </a:r>
          <a:endParaRPr lang="en-US" sz="3500" b="1" kern="1200" dirty="0">
            <a:latin typeface="Arial" panose="020B0604020202020204" pitchFamily="34" charset="0"/>
            <a:cs typeface="Arial" panose="020B0604020202020204" pitchFamily="34" charset="0"/>
          </a:endParaRPr>
        </a:p>
      </dsp:txBody>
      <dsp:txXfrm>
        <a:off x="0" y="0"/>
        <a:ext cx="6008657" cy="1226041"/>
      </dsp:txXfrm>
    </dsp:sp>
    <dsp:sp modelId="{18AAC9E2-1869-4607-BB6D-27B96748D22A}">
      <dsp:nvSpPr>
        <dsp:cNvPr id="0" name=""/>
        <dsp:cNvSpPr/>
      </dsp:nvSpPr>
      <dsp:spPr>
        <a:xfrm>
          <a:off x="0" y="1338073"/>
          <a:ext cx="6008657" cy="1683802"/>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tx1"/>
              </a:solidFill>
              <a:latin typeface="Arial" panose="020B0604020202020204" pitchFamily="34" charset="0"/>
              <a:cs typeface="Arial" panose="020B0604020202020204" pitchFamily="34" charset="0"/>
            </a:rPr>
            <a:t>Clearly communicate with members</a:t>
          </a:r>
          <a:endParaRPr lang="en-US" sz="2400" kern="1200" dirty="0">
            <a:solidFill>
              <a:schemeClr val="tx1"/>
            </a:solidFill>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endParaRPr lang="en-US" sz="2400" kern="1200" dirty="0">
            <a:solidFill>
              <a:srgbClr val="FF0000"/>
            </a:solidFill>
            <a:latin typeface="Arial" panose="020B0604020202020204" pitchFamily="34" charset="0"/>
            <a:cs typeface="Arial" panose="020B0604020202020204" pitchFamily="34" charset="0"/>
          </a:endParaRPr>
        </a:p>
      </dsp:txBody>
      <dsp:txXfrm>
        <a:off x="0" y="1338073"/>
        <a:ext cx="6008657" cy="1683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Bylaw Addition</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0" kern="1200" dirty="0" smtClean="0">
              <a:solidFill>
                <a:schemeClr val="tx1"/>
              </a:solidFill>
              <a:latin typeface="Arial" panose="020B0604020202020204" pitchFamily="34" charset="0"/>
              <a:cs typeface="Arial" panose="020B0604020202020204" pitchFamily="34" charset="0"/>
            </a:rPr>
            <a:t>Transplant Hospitals, OPOs, &amp; Histocompatibility Laboratories</a:t>
          </a:r>
          <a:endParaRPr lang="en-US" sz="2000" i="0"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083628" cy="1285406"/>
      </dsp:txXfrm>
    </dsp:sp>
    <dsp:sp modelId="{EE9F9188-CC40-4834-A3BE-74371158E0C7}">
      <dsp:nvSpPr>
        <dsp:cNvPr id="0" name=""/>
        <dsp:cNvSpPr/>
      </dsp:nvSpPr>
      <dsp:spPr>
        <a:xfrm>
          <a:off x="2202133" y="2629184"/>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02133" y="2629184"/>
        <a:ext cx="6201746" cy="1167410"/>
      </dsp:txXfrm>
    </dsp:sp>
    <dsp:sp modelId="{B0537281-4626-4971-B653-91772C9025B6}">
      <dsp:nvSpPr>
        <dsp:cNvPr id="0" name=""/>
        <dsp:cNvSpPr/>
      </dsp:nvSpPr>
      <dsp:spPr>
        <a:xfrm>
          <a:off x="2083628" y="3796594"/>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083628" cy="1285406"/>
      </dsp:txXfrm>
    </dsp:sp>
    <dsp:sp modelId="{7A7172AA-0237-49BC-85E3-061D0C7C38A2}">
      <dsp:nvSpPr>
        <dsp:cNvPr id="0" name=""/>
        <dsp:cNvSpPr/>
      </dsp:nvSpPr>
      <dsp:spPr>
        <a:xfrm>
          <a:off x="2202133" y="391459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80/17,885</a:t>
          </a:r>
          <a:endParaRPr lang="en-US" sz="2000" kern="1200" dirty="0">
            <a:solidFill>
              <a:schemeClr val="tx1"/>
            </a:solidFill>
            <a:latin typeface="Arial" panose="020B0604020202020204" pitchFamily="34" charset="0"/>
            <a:cs typeface="Arial" panose="020B0604020202020204" pitchFamily="34" charset="0"/>
          </a:endParaRPr>
        </a:p>
      </dsp:txBody>
      <dsp:txXfrm>
        <a:off x="2202133" y="3914590"/>
        <a:ext cx="6201746" cy="1167410"/>
      </dsp:txXfrm>
    </dsp:sp>
    <dsp:sp modelId="{2BA77281-6C10-4B12-BF61-02C9E881358D}">
      <dsp:nvSpPr>
        <dsp:cNvPr id="0" name=""/>
        <dsp:cNvSpPr/>
      </dsp:nvSpPr>
      <dsp:spPr>
        <a:xfrm>
          <a:off x="2083628" y="5082001"/>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25A67808-7888-4AE6-8260-E8A8CB23213E}" type="datetimeFigureOut">
              <a:rPr lang="en-US"/>
              <a:pPr>
                <a:defRPr/>
              </a:pPr>
              <a:t>11/6/2014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pPr>
              <a:defRPr/>
            </a:pPr>
            <a:fld id="{7E7C698A-A4AC-499E-8E27-622BD79CFC73}" type="slidenum">
              <a:rPr lang="en-US"/>
              <a:pPr>
                <a:defRPr/>
              </a:pPr>
              <a:t>‹#›</a:t>
            </a:fld>
            <a:endParaRPr lang="en-US"/>
          </a:p>
        </p:txBody>
      </p:sp>
    </p:spTree>
    <p:extLst>
      <p:ext uri="{BB962C8B-B14F-4D97-AF65-F5344CB8AC3E}">
        <p14:creationId xmlns:p14="http://schemas.microsoft.com/office/powerpoint/2010/main" val="1532084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B5E389EA-A008-436C-A19A-2D09D4C5FCC7}" type="slidenum">
              <a:rPr lang="en-US" altLang="en-US" smtClean="0"/>
              <a:pPr/>
              <a:t>1</a:t>
            </a:fld>
            <a:endParaRPr lang="en-US" altLang="en-US" smtClean="0"/>
          </a:p>
        </p:txBody>
      </p:sp>
    </p:spTree>
    <p:extLst>
      <p:ext uri="{BB962C8B-B14F-4D97-AF65-F5344CB8AC3E}">
        <p14:creationId xmlns:p14="http://schemas.microsoft.com/office/powerpoint/2010/main" val="4129602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496B0574-642C-4173-AB14-A1E0797AF878}" type="slidenum">
              <a:rPr lang="en-US" altLang="en-US" smtClean="0"/>
              <a:pPr/>
              <a:t>10</a:t>
            </a:fld>
            <a:endParaRPr lang="en-US" altLang="en-US" smtClean="0"/>
          </a:p>
        </p:txBody>
      </p:sp>
    </p:spTree>
    <p:extLst>
      <p:ext uri="{BB962C8B-B14F-4D97-AF65-F5344CB8AC3E}">
        <p14:creationId xmlns:p14="http://schemas.microsoft.com/office/powerpoint/2010/main" val="181226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OPTN Policy on Data Submission Requirements requires members to submit certain data to the OPTN through the use of standardized forms, such as donor and recipient histocompatibility forms, donor feedback and registration forms, and recipient follow-up forms. However, the policy does not explicitly state that the data must be accurate. The MPSC always accepted that the need for accurate data is implied within the policy and cited members for non-compliance when members submitted inaccurate data. This is sometimes confusing for members who believe they have complied with the policy merely by submitting the required forms. UNOS staff often have to explain to members that the requirement to submit accurate data is implied within the policy.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policy also does not explicitly state that members must be able to verify the accuracy of their data with relevant documentation. Again, the MPSC always accepted that this is implied, not only within the policy, but also by standard medical documentation practices. From time to time, the MPSC reviews reports of data falsification and may request that a member provide documentation to verify the accuracy of their data. However, because policy does not clearly state that members are responsible for providing such documentation, the MPSC has had difficulty obtaining the documentation necessary to determine whether the data submissions are accurate. Members have claimed that because the policy does not specifically state documentation is required, members are not obligated to maintain or provide such documentation to verify their data</a:t>
            </a:r>
            <a:r>
              <a:rPr lang="en-US" b="1" dirty="0" smtClean="0"/>
              <a:t>. Members have also argued that, because other policies explicitly state that members must maintain source or supporting documentation and must make that documentation available for auditing but this policy does not, there is no obligation to provide the requested documentation.</a:t>
            </a:r>
            <a:r>
              <a:rPr lang="en-US" dirty="0" smtClean="0"/>
              <a:t> In these instances, the MPSC and its staff have spent significant time working with the member to obtain sufficient information in order to determine whether the data submissions are accurate.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8FD6E8EC-8B1C-454A-93AF-34EFF3131BBA}" type="slidenum">
              <a:rPr lang="en-US" altLang="en-US" smtClean="0"/>
              <a:pPr/>
              <a:t>2</a:t>
            </a:fld>
            <a:endParaRPr lang="en-US" altLang="en-US" smtClean="0"/>
          </a:p>
        </p:txBody>
      </p:sp>
    </p:spTree>
    <p:extLst>
      <p:ext uri="{BB962C8B-B14F-4D97-AF65-F5344CB8AC3E}">
        <p14:creationId xmlns:p14="http://schemas.microsoft.com/office/powerpoint/2010/main" val="2787273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By adding a few words to the existing policy language, the proposal will clarify member obligations and will reduce the time spent by staff and the MPSC investigating potential noncompliance issues. </a:t>
            </a:r>
          </a:p>
          <a:p>
            <a:endParaRPr lang="en-US" dirty="0"/>
          </a:p>
        </p:txBody>
      </p:sp>
      <p:sp>
        <p:nvSpPr>
          <p:cNvPr id="4" name="Slide Number Placeholder 3"/>
          <p:cNvSpPr>
            <a:spLocks noGrp="1"/>
          </p:cNvSpPr>
          <p:nvPr>
            <p:ph type="sldNum" sz="quarter" idx="10"/>
          </p:nvPr>
        </p:nvSpPr>
        <p:spPr/>
        <p:txBody>
          <a:bodyPr/>
          <a:lstStyle/>
          <a:p>
            <a:fld id="{89FDD256-729C-4BE2-8C1E-B629E52BB59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9029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It is important to note that the goal of this proposal is not to change or add to any existing member obligations. </a:t>
            </a:r>
          </a:p>
          <a:p>
            <a:pPr eaLnBrk="1" hangingPunct="1">
              <a:spcBef>
                <a:spcPct val="0"/>
              </a:spcBef>
            </a:pPr>
            <a:endParaRPr lang="en-US" altLang="en-US" dirty="0" smtClean="0"/>
          </a:p>
          <a:p>
            <a:pPr eaLnBrk="1" hangingPunct="1">
              <a:spcBef>
                <a:spcPct val="0"/>
              </a:spcBef>
            </a:pPr>
            <a:r>
              <a:rPr lang="en-US" altLang="en-US" dirty="0" smtClean="0"/>
              <a:t>The goal of this proposal is clarify the existing policy to alleviate confusion. The revised policy explicitly states that members must submit accurate data and that it is the members’ responsibility to provide documentation to verify the accuracy of their data.  </a:t>
            </a:r>
          </a:p>
          <a:p>
            <a:pPr eaLnBrk="1" hangingPunct="1">
              <a:spcBef>
                <a:spcPct val="0"/>
              </a:spcBef>
            </a:pPr>
            <a:endParaRPr lang="en-US" altLang="en-US" dirty="0" smtClean="0"/>
          </a:p>
          <a:p>
            <a:pPr eaLnBrk="1" hangingPunct="1">
              <a:spcBef>
                <a:spcPct val="0"/>
              </a:spcBef>
            </a:pPr>
            <a:r>
              <a:rPr lang="en-US" altLang="en-US" dirty="0" smtClean="0"/>
              <a:t>Again, by adding a few words to the existing policy language, the proposal will clarify member obligations and will reduce the time spent by staff and the MPSC investigating potential noncompliance issues. </a:t>
            </a:r>
          </a:p>
          <a:p>
            <a:pPr eaLnBrk="1" hangingPunct="1">
              <a:spcBef>
                <a:spcPct val="0"/>
              </a:spcBef>
            </a:pPr>
            <a:endParaRPr lang="en-US" altLang="en-US" dirty="0" smtClean="0"/>
          </a:p>
          <a:p>
            <a:pPr eaLnBrk="1" hangingPunct="1">
              <a:spcBef>
                <a:spcPct val="0"/>
              </a:spcBef>
            </a:pPr>
            <a:r>
              <a:rPr lang="en-US" altLang="en-US" b="1" dirty="0" smtClean="0"/>
              <a:t>Additionally, this proposal is limited to the data submitted to the OPTN through standardized forms as specified in Policy 18. This proposal does not require that members submit new forms and does not change any existing documentation requirements within other policies. </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F0D0634A-74C0-4D21-8E28-B384FAE28D8C}" type="slidenum">
              <a:rPr lang="en-US" altLang="en-US" smtClean="0"/>
              <a:pPr/>
              <a:t>4</a:t>
            </a:fld>
            <a:endParaRPr lang="en-US" altLang="en-US" smtClean="0"/>
          </a:p>
        </p:txBody>
      </p:sp>
    </p:spTree>
    <p:extLst>
      <p:ext uri="{BB962C8B-B14F-4D97-AF65-F5344CB8AC3E}">
        <p14:creationId xmlns:p14="http://schemas.microsoft.com/office/powerpoint/2010/main" val="4019796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89FDD256-729C-4BE2-8C1E-B629E52BB59A}" type="slidenum">
              <a:rPr lang="en-US" smtClean="0"/>
              <a:t>5</a:t>
            </a:fld>
            <a:endParaRPr lang="en-US"/>
          </a:p>
        </p:txBody>
      </p:sp>
    </p:spTree>
    <p:extLst>
      <p:ext uri="{BB962C8B-B14F-4D97-AF65-F5344CB8AC3E}">
        <p14:creationId xmlns:p14="http://schemas.microsoft.com/office/powerpoint/2010/main" val="404472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400" dirty="0" smtClean="0"/>
          </a:p>
          <a:p>
            <a:r>
              <a:rPr lang="en-US" altLang="en-US" sz="1400" dirty="0" smtClean="0"/>
              <a:t>Because</a:t>
            </a:r>
            <a:r>
              <a:rPr lang="en-US" altLang="en-US" sz="1400" baseline="0" dirty="0" smtClean="0"/>
              <a:t> </a:t>
            </a:r>
            <a:r>
              <a:rPr lang="en-US" altLang="en-US" sz="1400" baseline="0" dirty="0" smtClean="0"/>
              <a:t>this project does not require any programming or other IT changes, its IT implementation hours are zero. </a:t>
            </a:r>
            <a:r>
              <a:rPr lang="en-US" altLang="en-US" sz="1400" dirty="0" smtClean="0"/>
              <a:t>  </a:t>
            </a:r>
            <a:endParaRPr lang="en-US" altLang="en-US" sz="1400" dirty="0" smtClean="0">
              <a:solidFill>
                <a:srgbClr val="FF0000"/>
              </a:solidFill>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6</a:t>
            </a:fld>
            <a:endParaRPr lang="en-US" altLang="en-US" smtClean="0"/>
          </a:p>
        </p:txBody>
      </p:sp>
    </p:spTree>
    <p:extLst>
      <p:ext uri="{BB962C8B-B14F-4D97-AF65-F5344CB8AC3E}">
        <p14:creationId xmlns:p14="http://schemas.microsoft.com/office/powerpoint/2010/main" val="3324485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eaLnBrk="1" hangingPunct="1">
              <a:spcBef>
                <a:spcPct val="0"/>
              </a:spcBef>
              <a:defRPr/>
            </a:pPr>
            <a:r>
              <a:rPr lang="en-US" dirty="0" smtClean="0"/>
              <a:t>Because this proposal does not seek to change or add any new member obligations, it will not require members to change their policies and procedures. Members should already submit accurate data, and that data should already be supported by the appropriate documentation in the medical record. The majority of members already do this. </a:t>
            </a:r>
          </a:p>
          <a:p>
            <a:pPr eaLnBrk="1" hangingPunct="1">
              <a:spcBef>
                <a:spcPct val="0"/>
              </a:spcBef>
              <a:defRPr/>
            </a:pPr>
            <a:endParaRPr lang="en-US" dirty="0" smtClean="0"/>
          </a:p>
          <a:p>
            <a:pPr eaLnBrk="1" hangingPunct="1">
              <a:spcBef>
                <a:spcPct val="0"/>
              </a:spcBef>
              <a:defRPr/>
            </a:pPr>
            <a:r>
              <a:rPr lang="en-US" dirty="0" smtClean="0"/>
              <a:t>UNOS currently monitors member compliance with this Policy during site surveys. Members are required to provide certain documentation to UNOS site surveyors during reviews, and members will continue to be required to provide the same documentation. Neither the site survey process nor the information members are expected to provide during surveys will change as result of this proposal. </a:t>
            </a:r>
          </a:p>
          <a:p>
            <a:pPr eaLnBrk="1" hangingPunct="1">
              <a:spcBef>
                <a:spcPct val="0"/>
              </a:spcBef>
              <a:defRPr/>
            </a:pPr>
            <a:endParaRPr lang="en-US" dirty="0" smtClean="0"/>
          </a:p>
          <a:p>
            <a:pPr eaLnBrk="1" hangingPunct="1">
              <a:spcBef>
                <a:spcPct val="0"/>
              </a:spcBef>
              <a:defRPr/>
            </a:pPr>
            <a:r>
              <a:rPr lang="en-US" dirty="0" smtClean="0"/>
              <a:t>If UNOS investigates reports of inaccurate or falsified data, UNOS staff may ask a member to provide documentation to verify its data. The documentation needed will obviously depend upon the data in question. For example, some data may be verified through copies of lab reports, while other data my be verified by copies of clinic or social work notes or documentation of communications with a patient. A member will only be asked to provide documentation relevant to the data elements under review and will be given time to obtain the documentation from the appropriate hospital, OPO or lab records. </a:t>
            </a:r>
          </a:p>
          <a:p>
            <a:pPr eaLnBrk="1" hangingPunct="1">
              <a:spcBef>
                <a:spcPct val="0"/>
              </a:spcBef>
              <a:defRPr/>
            </a:pPr>
            <a:endParaRPr lang="en-US" dirty="0" smtClean="0"/>
          </a:p>
          <a:p>
            <a:pPr eaLnBrk="1" hangingPunct="1">
              <a:spcBef>
                <a:spcPct val="0"/>
              </a:spcBef>
              <a:defRPr/>
            </a:pPr>
            <a:r>
              <a:rPr lang="en-US" dirty="0" smtClean="0"/>
              <a:t>Again, members will not be expected to continuously maintain all documentation associated with this Policy for regular or random auditing. However, the MPSC will review the documentation provided during its consideration of the issue, and, if a member is unable to provide sufficient documentation upon request, the MPSC may cite the member for violation of Policy 18. </a:t>
            </a:r>
          </a:p>
          <a:p>
            <a:pPr eaLnBrk="1" hangingPunct="1">
              <a:spcBef>
                <a:spcPct val="0"/>
              </a:spcBef>
              <a:defRPr/>
            </a:pPr>
            <a:endParaRPr lang="en-US" dirty="0" smtClean="0"/>
          </a:p>
          <a:p>
            <a:pPr eaLnBrk="1" hangingPunct="1">
              <a:spcBef>
                <a:spcPct val="0"/>
              </a:spcBef>
              <a:defRPr/>
            </a:pPr>
            <a:endParaRPr lang="en-US" dirty="0" smtClean="0"/>
          </a:p>
          <a:p>
            <a:pPr eaLnBrk="1" hangingPunct="1">
              <a:spcBef>
                <a:spcPct val="0"/>
              </a:spcBef>
              <a:defRPr/>
            </a:pPr>
            <a:endParaRPr lang="en-US" dirty="0"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968F6CF5-C66E-4FD5-B467-D951681E866C}" type="slidenum">
              <a:rPr lang="en-US" altLang="en-US" smtClean="0"/>
              <a:pPr/>
              <a:t>7</a:t>
            </a:fld>
            <a:endParaRPr lang="en-US" altLang="en-US" smtClean="0"/>
          </a:p>
        </p:txBody>
      </p:sp>
    </p:spTree>
    <p:extLst>
      <p:ext uri="{BB962C8B-B14F-4D97-AF65-F5344CB8AC3E}">
        <p14:creationId xmlns:p14="http://schemas.microsoft.com/office/powerpoint/2010/main" val="2002784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proposal was generally supported during public comment. Opposition to the proposal can be characterized as a misunderstanding of the current requirements and the proposal and can be grouped in to two categories. </a:t>
            </a:r>
          </a:p>
          <a:p>
            <a:pPr eaLnBrk="1" hangingPunct="1">
              <a:spcBef>
                <a:spcPct val="0"/>
              </a:spcBef>
            </a:pPr>
            <a:endParaRPr lang="en-US" altLang="en-US" dirty="0" smtClean="0"/>
          </a:p>
          <a:p>
            <a:pPr eaLnBrk="1" hangingPunct="1">
              <a:spcBef>
                <a:spcPct val="0"/>
              </a:spcBef>
            </a:pPr>
            <a:r>
              <a:rPr lang="en-US" altLang="en-US" dirty="0" smtClean="0"/>
              <a:t>One theme was that the proposal requires members to submit source documentation but does not define a “source document”. </a:t>
            </a:r>
            <a:r>
              <a:rPr lang="en-US" altLang="en-US" b="1" dirty="0" smtClean="0"/>
              <a:t>(May be worth noting that ABO proposal going to same board does include a definition of source document though, if it comes up.) </a:t>
            </a:r>
            <a:r>
              <a:rPr lang="en-US" altLang="en-US" dirty="0" smtClean="0"/>
              <a:t>However, the policy requires supporting documentation. The Committee intentionally does not require source documentation. Instead, the MPSC will determine whether the member has submitted sufficient documentation to support the accuracy of their data based on the data elements under review and generally accepted medical documentation practices for the data in question. This may include things like documentation within the medical record of conversations with patients. </a:t>
            </a:r>
          </a:p>
          <a:p>
            <a:pPr eaLnBrk="1" hangingPunct="1">
              <a:spcBef>
                <a:spcPct val="0"/>
              </a:spcBef>
            </a:pPr>
            <a:endParaRPr lang="en-US" altLang="en-US" dirty="0" smtClean="0"/>
          </a:p>
          <a:p>
            <a:pPr eaLnBrk="1" hangingPunct="1">
              <a:spcBef>
                <a:spcPct val="0"/>
              </a:spcBef>
            </a:pPr>
            <a:r>
              <a:rPr lang="en-US" altLang="en-US" dirty="0" smtClean="0"/>
              <a:t>Another misperception was that members have an increased burden of maintaining all documentation in a central location that is readily available for auditing at any time. Again, the policy does not change what information members are required to submit as a part of their routine site surveys. If necessary to complete an investigation, the MPSC may ask members to submit information for review. Members will be given time to compile and submit relevant supporting documentation. </a:t>
            </a:r>
          </a:p>
          <a:p>
            <a:pPr eaLnBrk="1" hangingPunct="1">
              <a:spcBef>
                <a:spcPct val="0"/>
              </a:spcBef>
            </a:pPr>
            <a:endParaRPr lang="en-US" altLang="en-US" dirty="0" smtClean="0"/>
          </a:p>
          <a:p>
            <a:pPr eaLnBrk="1" hangingPunct="1">
              <a:spcBef>
                <a:spcPct val="0"/>
              </a:spcBef>
            </a:pPr>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E033C3D7-B1BF-470E-986A-1689C7A50418}" type="slidenum">
              <a:rPr lang="en-US" altLang="en-US" smtClean="0"/>
              <a:pPr/>
              <a:t>8</a:t>
            </a:fld>
            <a:endParaRPr lang="en-US" altLang="en-US" smtClean="0"/>
          </a:p>
        </p:txBody>
      </p:sp>
    </p:spTree>
    <p:extLst>
      <p:ext uri="{BB962C8B-B14F-4D97-AF65-F5344CB8AC3E}">
        <p14:creationId xmlns:p14="http://schemas.microsoft.com/office/powerpoint/2010/main" val="525234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8255" indent="-291636">
              <a:defRPr>
                <a:solidFill>
                  <a:schemeClr val="tx1"/>
                </a:solidFill>
                <a:latin typeface="Arial" panose="020B0604020202020204" pitchFamily="34" charset="0"/>
              </a:defRPr>
            </a:lvl2pPr>
            <a:lvl3pPr marL="1166546" indent="-233309">
              <a:defRPr>
                <a:solidFill>
                  <a:schemeClr val="tx1"/>
                </a:solidFill>
                <a:latin typeface="Arial" panose="020B0604020202020204" pitchFamily="34" charset="0"/>
              </a:defRPr>
            </a:lvl3pPr>
            <a:lvl4pPr marL="1633164" indent="-233309">
              <a:defRPr>
                <a:solidFill>
                  <a:schemeClr val="tx1"/>
                </a:solidFill>
                <a:latin typeface="Arial" panose="020B0604020202020204" pitchFamily="34" charset="0"/>
              </a:defRPr>
            </a:lvl4pPr>
            <a:lvl5pPr marL="2099782" indent="-233309">
              <a:defRPr>
                <a:solidFill>
                  <a:schemeClr val="tx1"/>
                </a:solidFill>
                <a:latin typeface="Arial" panose="020B0604020202020204" pitchFamily="34" charset="0"/>
              </a:defRPr>
            </a:lvl5pPr>
            <a:lvl6pPr marL="2566401" indent="-233309" defTabSz="466618" eaLnBrk="0" fontAlgn="base" hangingPunct="0">
              <a:spcBef>
                <a:spcPct val="0"/>
              </a:spcBef>
              <a:spcAft>
                <a:spcPct val="0"/>
              </a:spcAft>
              <a:defRPr>
                <a:solidFill>
                  <a:schemeClr val="tx1"/>
                </a:solidFill>
                <a:latin typeface="Arial" panose="020B0604020202020204" pitchFamily="34" charset="0"/>
              </a:defRPr>
            </a:lvl6pPr>
            <a:lvl7pPr marL="3033019" indent="-233309" defTabSz="466618" eaLnBrk="0" fontAlgn="base" hangingPunct="0">
              <a:spcBef>
                <a:spcPct val="0"/>
              </a:spcBef>
              <a:spcAft>
                <a:spcPct val="0"/>
              </a:spcAft>
              <a:defRPr>
                <a:solidFill>
                  <a:schemeClr val="tx1"/>
                </a:solidFill>
                <a:latin typeface="Arial" panose="020B0604020202020204" pitchFamily="34" charset="0"/>
              </a:defRPr>
            </a:lvl7pPr>
            <a:lvl8pPr marL="3499637" indent="-233309" defTabSz="466618" eaLnBrk="0" fontAlgn="base" hangingPunct="0">
              <a:spcBef>
                <a:spcPct val="0"/>
              </a:spcBef>
              <a:spcAft>
                <a:spcPct val="0"/>
              </a:spcAft>
              <a:defRPr>
                <a:solidFill>
                  <a:schemeClr val="tx1"/>
                </a:solidFill>
                <a:latin typeface="Arial" panose="020B0604020202020204" pitchFamily="34" charset="0"/>
              </a:defRPr>
            </a:lvl8pPr>
            <a:lvl9pPr marL="3966256" indent="-233309" defTabSz="466618" eaLnBrk="0" fontAlgn="base" hangingPunct="0">
              <a:spcBef>
                <a:spcPct val="0"/>
              </a:spcBef>
              <a:spcAft>
                <a:spcPct val="0"/>
              </a:spcAft>
              <a:defRPr>
                <a:solidFill>
                  <a:schemeClr val="tx1"/>
                </a:solidFill>
                <a:latin typeface="Arial" panose="020B0604020202020204" pitchFamily="34" charset="0"/>
              </a:defRPr>
            </a:lvl9pPr>
          </a:lstStyle>
          <a:p>
            <a:fld id="{AF31D4DC-E4FB-4C5E-8CE2-AAB8509DBCF7}" type="slidenum">
              <a:rPr lang="en-US" altLang="en-US" smtClean="0"/>
              <a:pPr/>
              <a:t>9</a:t>
            </a:fld>
            <a:endParaRPr lang="en-US" altLang="en-US" smtClean="0"/>
          </a:p>
        </p:txBody>
      </p:sp>
    </p:spTree>
    <p:extLst>
      <p:ext uri="{BB962C8B-B14F-4D97-AF65-F5344CB8AC3E}">
        <p14:creationId xmlns:p14="http://schemas.microsoft.com/office/powerpoint/2010/main" val="117245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5" y="1721630"/>
            <a:ext cx="8307387" cy="1619250"/>
          </a:xfrm>
        </p:spPr>
        <p:txBody>
          <a:bodyPr/>
          <a:lstStyle>
            <a:lvl1pPr algn="ctr">
              <a:defRPr sz="3600"/>
            </a:lvl1pPr>
          </a:lstStyle>
          <a:p>
            <a:r>
              <a:rPr lang="en-US" smtClean="0"/>
              <a:t>Click to edit Master title style</a:t>
            </a:r>
            <a:endParaRPr dirty="0"/>
          </a:p>
        </p:txBody>
      </p:sp>
      <p:sp>
        <p:nvSpPr>
          <p:cNvPr id="3" name="Subtitle 2"/>
          <p:cNvSpPr>
            <a:spLocks noGrp="1"/>
          </p:cNvSpPr>
          <p:nvPr>
            <p:ph type="subTitle" idx="1"/>
          </p:nvPr>
        </p:nvSpPr>
        <p:spPr>
          <a:xfrm>
            <a:off x="417515" y="3810001"/>
            <a:ext cx="8307387" cy="753036"/>
          </a:xfrm>
        </p:spPr>
        <p:txBody>
          <a:bodyPr>
            <a:normAutofit/>
          </a:bodyPr>
          <a:lstStyle>
            <a:lvl1pPr marL="0" indent="0" algn="ctr">
              <a:spcBef>
                <a:spcPts val="225"/>
              </a:spcBef>
              <a:buNone/>
              <a:defRPr sz="1500" i="1">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dirty="0"/>
          </a:p>
        </p:txBody>
      </p:sp>
    </p:spTree>
    <p:extLst>
      <p:ext uri="{BB962C8B-B14F-4D97-AF65-F5344CB8AC3E}">
        <p14:creationId xmlns:p14="http://schemas.microsoft.com/office/powerpoint/2010/main" val="146106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smtClean="0"/>
              <a:t>Click to edit Master title style</a:t>
            </a:r>
            <a:endParaRPr dirty="0"/>
          </a:p>
        </p:txBody>
      </p:sp>
    </p:spTree>
    <p:extLst>
      <p:ext uri="{BB962C8B-B14F-4D97-AF65-F5344CB8AC3E}">
        <p14:creationId xmlns:p14="http://schemas.microsoft.com/office/powerpoint/2010/main" val="357940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168666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99342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extLst>
      <p:ext uri="{BB962C8B-B14F-4D97-AF65-F5344CB8AC3E}">
        <p14:creationId xmlns:p14="http://schemas.microsoft.com/office/powerpoint/2010/main" val="1200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6"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7"/>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926" y="6273802"/>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21564"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1696331"/>
      </p:ext>
    </p:extLst>
  </p:cSld>
  <p:clrMap bg1="lt1" tx1="dk1" bg2="lt2" tx2="dk2" accent1="accent1" accent2="accent2" accent3="accent3" accent4="accent4" accent5="accent5" accent6="accent6" hlink="hlink" folHlink="folHlink"/>
  <p:sldLayoutIdLst>
    <p:sldLayoutId id="2147484114" r:id="rId1"/>
    <p:sldLayoutId id="2147484115" r:id="rId2"/>
    <p:sldLayoutId id="2147484116" r:id="rId3"/>
    <p:sldLayoutId id="2147484110" r:id="rId4"/>
    <p:sldLayoutId id="2147484112" r:id="rId5"/>
  </p:sldLayoutIdLst>
  <p:timing>
    <p:tnLst>
      <p:par>
        <p:cTn id="1" dur="indefinite" restart="never" nodeType="tmRoot"/>
      </p:par>
    </p:tnLst>
  </p:timing>
  <p:txStyles>
    <p:titleStyle>
      <a:lvl1pPr algn="l" rtl="0" eaLnBrk="1" fontAlgn="base" hangingPunct="1">
        <a:spcBef>
          <a:spcPct val="0"/>
        </a:spcBef>
        <a:spcAft>
          <a:spcPct val="0"/>
        </a:spcAft>
        <a:defRPr sz="3000" b="1" kern="1200">
          <a:solidFill>
            <a:srgbClr val="001B37"/>
          </a:solidFill>
          <a:latin typeface="Calibri"/>
          <a:ea typeface="Myriad Pro"/>
          <a:cs typeface="Myriad Pro"/>
        </a:defRPr>
      </a:lvl1pPr>
      <a:lvl2pPr algn="l" rtl="0" eaLnBrk="1" fontAlgn="base" hangingPunct="1">
        <a:spcBef>
          <a:spcPct val="0"/>
        </a:spcBef>
        <a:spcAft>
          <a:spcPct val="0"/>
        </a:spcAft>
        <a:defRPr sz="3000" b="1">
          <a:solidFill>
            <a:srgbClr val="001B37"/>
          </a:solidFill>
          <a:latin typeface="Calibri" pitchFamily="34" charset="0"/>
          <a:ea typeface="Myriad Pro"/>
          <a:cs typeface="Myriad Pro"/>
        </a:defRPr>
      </a:lvl2pPr>
      <a:lvl3pPr algn="l" rtl="0" eaLnBrk="1" fontAlgn="base" hangingPunct="1">
        <a:spcBef>
          <a:spcPct val="0"/>
        </a:spcBef>
        <a:spcAft>
          <a:spcPct val="0"/>
        </a:spcAft>
        <a:defRPr sz="3000" b="1">
          <a:solidFill>
            <a:srgbClr val="001B37"/>
          </a:solidFill>
          <a:latin typeface="Calibri" pitchFamily="34" charset="0"/>
          <a:ea typeface="Myriad Pro"/>
          <a:cs typeface="Myriad Pro"/>
        </a:defRPr>
      </a:lvl3pPr>
      <a:lvl4pPr algn="l" rtl="0" eaLnBrk="1" fontAlgn="base" hangingPunct="1">
        <a:spcBef>
          <a:spcPct val="0"/>
        </a:spcBef>
        <a:spcAft>
          <a:spcPct val="0"/>
        </a:spcAft>
        <a:defRPr sz="3000" b="1">
          <a:solidFill>
            <a:srgbClr val="001B37"/>
          </a:solidFill>
          <a:latin typeface="Calibri" pitchFamily="34" charset="0"/>
          <a:ea typeface="Myriad Pro"/>
          <a:cs typeface="Myriad Pro"/>
        </a:defRPr>
      </a:lvl4pPr>
      <a:lvl5pPr algn="l" rtl="0" eaLnBrk="1" fontAlgn="base" hangingPunct="1">
        <a:spcBef>
          <a:spcPct val="0"/>
        </a:spcBef>
        <a:spcAft>
          <a:spcPct val="0"/>
        </a:spcAft>
        <a:defRPr sz="3000" b="1">
          <a:solidFill>
            <a:srgbClr val="001B37"/>
          </a:solidFill>
          <a:latin typeface="Calibri" pitchFamily="34" charset="0"/>
          <a:ea typeface="Myriad Pro"/>
          <a:cs typeface="Myriad Pro"/>
        </a:defRPr>
      </a:lvl5pPr>
      <a:lvl6pPr marL="342900" algn="l" rtl="0" eaLnBrk="1" fontAlgn="base" hangingPunct="1">
        <a:spcBef>
          <a:spcPct val="0"/>
        </a:spcBef>
        <a:spcAft>
          <a:spcPct val="0"/>
        </a:spcAft>
        <a:defRPr sz="3000" b="1">
          <a:solidFill>
            <a:srgbClr val="001B37"/>
          </a:solidFill>
          <a:latin typeface="Calibri" pitchFamily="34" charset="0"/>
          <a:ea typeface="Myriad Pro"/>
          <a:cs typeface="Myriad Pro"/>
        </a:defRPr>
      </a:lvl6pPr>
      <a:lvl7pPr marL="685800" algn="l" rtl="0" eaLnBrk="1" fontAlgn="base" hangingPunct="1">
        <a:spcBef>
          <a:spcPct val="0"/>
        </a:spcBef>
        <a:spcAft>
          <a:spcPct val="0"/>
        </a:spcAft>
        <a:defRPr sz="3000" b="1">
          <a:solidFill>
            <a:srgbClr val="001B37"/>
          </a:solidFill>
          <a:latin typeface="Calibri" pitchFamily="34" charset="0"/>
          <a:ea typeface="Myriad Pro"/>
          <a:cs typeface="Myriad Pro"/>
        </a:defRPr>
      </a:lvl7pPr>
      <a:lvl8pPr marL="1028700" algn="l" rtl="0" eaLnBrk="1" fontAlgn="base" hangingPunct="1">
        <a:spcBef>
          <a:spcPct val="0"/>
        </a:spcBef>
        <a:spcAft>
          <a:spcPct val="0"/>
        </a:spcAft>
        <a:defRPr sz="3000" b="1">
          <a:solidFill>
            <a:srgbClr val="001B37"/>
          </a:solidFill>
          <a:latin typeface="Calibri" pitchFamily="34" charset="0"/>
          <a:ea typeface="Myriad Pro"/>
          <a:cs typeface="Myriad Pro"/>
        </a:defRPr>
      </a:lvl8pPr>
      <a:lvl9pPr marL="1371600" algn="l" rtl="0" eaLnBrk="1" fontAlgn="base" hangingPunct="1">
        <a:spcBef>
          <a:spcPct val="0"/>
        </a:spcBef>
        <a:spcAft>
          <a:spcPct val="0"/>
        </a:spcAft>
        <a:defRPr sz="3000" b="1">
          <a:solidFill>
            <a:srgbClr val="001B37"/>
          </a:solidFill>
          <a:latin typeface="Calibri" pitchFamily="34" charset="0"/>
          <a:ea typeface="Myriad Pro"/>
          <a:cs typeface="Myriad Pro"/>
        </a:defRPr>
      </a:lvl9pPr>
    </p:titleStyle>
    <p:bodyStyle>
      <a:lvl1pPr marL="171450" indent="-171450" algn="l" rtl="0" eaLnBrk="1" fontAlgn="base" hangingPunct="1">
        <a:spcBef>
          <a:spcPts val="1500"/>
        </a:spcBef>
        <a:spcAft>
          <a:spcPct val="0"/>
        </a:spcAft>
        <a:buClr>
          <a:srgbClr val="002045"/>
        </a:buClr>
        <a:buSzPct val="70000"/>
        <a:buFont typeface="Wingdings" panose="05000000000000000000" pitchFamily="2" charset="2"/>
        <a:buChar char="§"/>
        <a:defRPr sz="2100" kern="1200">
          <a:solidFill>
            <a:srgbClr val="002045"/>
          </a:solidFill>
          <a:latin typeface="Calibri"/>
          <a:ea typeface="Myriad Pro"/>
          <a:cs typeface="Myriad Pro"/>
        </a:defRPr>
      </a:lvl1pPr>
      <a:lvl2pPr marL="342900" indent="-171450" algn="l" rtl="0" eaLnBrk="1" fontAlgn="base" hangingPunct="1">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2pPr>
      <a:lvl3pPr marL="514350" indent="-171450" algn="l" rtl="0" eaLnBrk="1" fontAlgn="base" hangingPunct="1">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3pPr>
      <a:lvl4pPr marL="685800" indent="-171450" algn="l" rtl="0" eaLnBrk="1" fontAlgn="base" hangingPunct="1">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4pPr>
      <a:lvl5pPr marL="857250" indent="-171450" algn="l" rtl="0" eaLnBrk="1" fontAlgn="base" hangingPunct="1">
        <a:spcBef>
          <a:spcPts val="450"/>
        </a:spcBef>
        <a:spcAft>
          <a:spcPct val="0"/>
        </a:spcAft>
        <a:buClr>
          <a:srgbClr val="002045"/>
        </a:buClr>
        <a:buSzPct val="70000"/>
        <a:buFont typeface="Wingdings" panose="05000000000000000000" pitchFamily="2" charset="2"/>
        <a:buChar char="§"/>
        <a:defRPr sz="1500" kern="1200">
          <a:solidFill>
            <a:schemeClr val="tx1"/>
          </a:solidFill>
          <a:latin typeface="Calibri"/>
          <a:ea typeface="Myriad Pro"/>
          <a:cs typeface="Myriad Pro"/>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2" y="912005"/>
            <a:ext cx="8307387" cy="1619250"/>
          </a:xfrm>
        </p:spPr>
        <p:txBody>
          <a:bodyPr/>
          <a:lstStyle/>
          <a:p>
            <a:pPr eaLnBrk="1" hangingPunct="1"/>
            <a:r>
              <a:rPr lang="en-US" altLang="en-US" sz="4000" dirty="0" smtClean="0">
                <a:latin typeface="Arial" panose="020B0604020202020204" pitchFamily="34" charset="0"/>
                <a:cs typeface="Arial" panose="020B0604020202020204" pitchFamily="34" charset="0"/>
              </a:rPr>
              <a:t>Proposal to Clarify Data Submission Reporting and Documentation Requirements (Resolution 22)</a:t>
            </a:r>
          </a:p>
        </p:txBody>
      </p:sp>
      <p:sp>
        <p:nvSpPr>
          <p:cNvPr id="3" name="Subtitle 2"/>
          <p:cNvSpPr>
            <a:spLocks noGrp="1"/>
          </p:cNvSpPr>
          <p:nvPr>
            <p:ph type="subTitle" idx="1"/>
          </p:nvPr>
        </p:nvSpPr>
        <p:spPr>
          <a:xfrm>
            <a:off x="417513" y="3790950"/>
            <a:ext cx="8307387" cy="2081530"/>
          </a:xfrm>
        </p:spPr>
        <p:txBody>
          <a:bodyPr rtlCol="0">
            <a:normAutofit/>
          </a:bodyPr>
          <a:lstStyle/>
          <a:p>
            <a:pPr eaLnBrk="1" fontAlgn="auto" hangingPunct="1">
              <a:spcAft>
                <a:spcPts val="0"/>
              </a:spcAft>
              <a:buFont typeface="Wingdings" charset="2"/>
              <a:buNone/>
              <a:defRPr/>
            </a:pPr>
            <a:r>
              <a:rPr lang="en-US" sz="2800" dirty="0" smtClean="0">
                <a:solidFill>
                  <a:schemeClr val="tx1"/>
                </a:solidFill>
                <a:latin typeface="Arial" panose="020B0604020202020204" pitchFamily="34" charset="0"/>
                <a:cs typeface="Arial" panose="020B0604020202020204" pitchFamily="34" charset="0"/>
              </a:rPr>
              <a:t>Membership &amp; Professional Standards </a:t>
            </a:r>
            <a:r>
              <a:rPr lang="en-US" sz="2800" dirty="0" smtClean="0">
                <a:solidFill>
                  <a:schemeClr val="tx1"/>
                </a:solidFill>
                <a:latin typeface="Arial" panose="020B0604020202020204" pitchFamily="34" charset="0"/>
                <a:cs typeface="Arial" panose="020B0604020202020204" pitchFamily="34" charset="0"/>
              </a:rPr>
              <a:t>Committee (MPSC)</a:t>
            </a:r>
            <a:endParaRPr lang="en-US" sz="2800" dirty="0" smtClean="0">
              <a:solidFill>
                <a:schemeClr val="tx1"/>
              </a:solidFill>
              <a:latin typeface="Arial" panose="020B0604020202020204" pitchFamily="34" charset="0"/>
              <a:cs typeface="Arial" panose="020B0604020202020204" pitchFamily="34" charset="0"/>
            </a:endParaRPr>
          </a:p>
          <a:p>
            <a:pPr eaLnBrk="1" fontAlgn="auto" hangingPunct="1">
              <a:spcAft>
                <a:spcPts val="0"/>
              </a:spcAft>
              <a:buFont typeface="Wingdings" charset="2"/>
              <a:buNone/>
              <a:defRPr/>
            </a:pPr>
            <a:r>
              <a:rPr lang="en-US" sz="2800" dirty="0" smtClean="0">
                <a:solidFill>
                  <a:schemeClr val="tx1"/>
                </a:solidFill>
                <a:latin typeface="Arial" panose="020B0604020202020204" pitchFamily="34" charset="0"/>
                <a:cs typeface="Arial" panose="020B0604020202020204" pitchFamily="34" charset="0"/>
              </a:rPr>
              <a:t>Jonathan Chen, MD, Chair</a:t>
            </a:r>
          </a:p>
          <a:p>
            <a:pPr eaLnBrk="1" fontAlgn="auto" hangingPunct="1">
              <a:spcAft>
                <a:spcPts val="0"/>
              </a:spcAft>
              <a:buFont typeface="Wingdings" charset="2"/>
              <a:buNone/>
              <a:defRPr/>
            </a:pPr>
            <a:r>
              <a:rPr lang="en-US" sz="2800" dirty="0" smtClean="0">
                <a:solidFill>
                  <a:schemeClr val="tx1"/>
                </a:solidFill>
                <a:latin typeface="Arial" panose="020B0604020202020204" pitchFamily="34" charset="0"/>
                <a:cs typeface="Arial" panose="020B0604020202020204" pitchFamily="34" charset="0"/>
              </a:rPr>
              <a:t>November 12-13,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385378" y="1806027"/>
            <a:ext cx="8548414" cy="4405247"/>
          </a:xfrm>
        </p:spPr>
        <p:txBody>
          <a:bodyPr/>
          <a:lstStyle/>
          <a:p>
            <a:pPr marL="0" indent="0" eaLnBrk="1" hangingPunct="1">
              <a:spcBef>
                <a:spcPct val="0"/>
              </a:spcBef>
              <a:buFont typeface="Wingdings" panose="05000000000000000000" pitchFamily="2" charset="2"/>
              <a:buNone/>
            </a:pPr>
            <a:r>
              <a:rPr lang="en-US" altLang="en-US" sz="3600" b="1" dirty="0" smtClean="0">
                <a:latin typeface="Arial" panose="020B0604020202020204" pitchFamily="34" charset="0"/>
                <a:cs typeface="Arial" panose="020B0604020202020204" pitchFamily="34" charset="0"/>
              </a:rPr>
              <a:t>RESOLVED, that Policy 18.1 (Data Submission Requirements) is modified as set in Resolution 22, effective February 1, 2015</a:t>
            </a:r>
          </a:p>
          <a:p>
            <a:pPr marL="0" indent="0" eaLnBrk="1" hangingPunct="1">
              <a:spcBef>
                <a:spcPct val="0"/>
              </a:spcBef>
              <a:buFont typeface="Wingdings" panose="05000000000000000000" pitchFamily="2" charset="2"/>
              <a:buNone/>
            </a:pPr>
            <a:endParaRPr lang="en-US" altLang="en-US" sz="3600" b="1" dirty="0" smtClean="0"/>
          </a:p>
          <a:p>
            <a:pPr marL="0" indent="0" eaLnBrk="1" hangingPunct="1">
              <a:spcBef>
                <a:spcPct val="0"/>
              </a:spcBef>
              <a:buFont typeface="Wingdings" panose="05000000000000000000" pitchFamily="2" charset="2"/>
              <a:buNone/>
            </a:pPr>
            <a:endParaRPr lang="en-US" altLang="en-US" sz="2400" dirty="0" smtClean="0"/>
          </a:p>
          <a:p>
            <a:pPr marL="0" indent="0" eaLnBrk="1" hangingPunct="1">
              <a:spcBef>
                <a:spcPct val="0"/>
              </a:spcBef>
              <a:buFont typeface="Wingdings" panose="05000000000000000000" pitchFamily="2" charset="2"/>
              <a:buNone/>
            </a:pPr>
            <a:endParaRPr lang="en-US" altLang="en-US" sz="2400" dirty="0" smtClean="0"/>
          </a:p>
          <a:p>
            <a:pPr marL="0" indent="0" eaLnBrk="1" hangingPunct="1">
              <a:spcBef>
                <a:spcPct val="0"/>
              </a:spcBef>
              <a:buFont typeface="Wingdings" panose="05000000000000000000" pitchFamily="2" charset="2"/>
              <a:buNone/>
            </a:pPr>
            <a:endParaRPr lang="en-US" altLang="en-US" sz="2400" dirty="0" smtClean="0"/>
          </a:p>
        </p:txBody>
      </p:sp>
      <p:sp>
        <p:nvSpPr>
          <p:cNvPr id="19459" name="Title 2"/>
          <p:cNvSpPr>
            <a:spLocks noGrp="1"/>
          </p:cNvSpPr>
          <p:nvPr>
            <p:ph type="title"/>
          </p:nvPr>
        </p:nvSpPr>
        <p:spPr>
          <a:xfrm>
            <a:off x="192689" y="581776"/>
            <a:ext cx="8741103" cy="850932"/>
          </a:xfrm>
        </p:spPr>
        <p:txBody>
          <a:bodyPr/>
          <a:lstStyle/>
          <a:p>
            <a:pPr eaLnBrk="1" hangingPunct="1"/>
            <a:r>
              <a:rPr lang="en-US" altLang="en-US" sz="4000" dirty="0" smtClean="0">
                <a:latin typeface="Arial" panose="020B0604020202020204" pitchFamily="34" charset="0"/>
                <a:cs typeface="Arial" panose="020B0604020202020204" pitchFamily="34" charset="0"/>
              </a:rPr>
              <a:t>Resolution	22 (page 85)</a:t>
            </a:r>
            <a:endParaRPr lang="en-US" altLang="en-US" sz="4000" dirty="0" smtClean="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p:txBody>
          <a:bodyPr>
            <a:normAutofit/>
          </a:bodyPr>
          <a:lstStyle/>
          <a:p>
            <a:pPr eaLnBrk="1" hangingPunct="1"/>
            <a:r>
              <a:rPr lang="en-US" altLang="en-US" sz="3200" dirty="0" smtClean="0">
                <a:latin typeface="Arial" panose="020B0604020202020204" pitchFamily="34" charset="0"/>
                <a:cs typeface="Arial" panose="020B0604020202020204" pitchFamily="34" charset="0"/>
              </a:rPr>
              <a:t>The current policy does not specify what has always been implied</a:t>
            </a:r>
          </a:p>
          <a:p>
            <a:pPr lvl="1" eaLnBrk="1" hangingPunct="1"/>
            <a:r>
              <a:rPr lang="en-US" altLang="en-US" sz="3200" dirty="0" smtClean="0">
                <a:latin typeface="Arial" panose="020B0604020202020204" pitchFamily="34" charset="0"/>
                <a:cs typeface="Arial" panose="020B0604020202020204" pitchFamily="34" charset="0"/>
              </a:rPr>
              <a:t>Data submitted through OPTN forms must be accurate</a:t>
            </a:r>
          </a:p>
          <a:p>
            <a:pPr lvl="1" eaLnBrk="1" hangingPunct="1"/>
            <a:r>
              <a:rPr lang="en-US" altLang="en-US" sz="3200" dirty="0" smtClean="0">
                <a:latin typeface="Arial" panose="020B0604020202020204" pitchFamily="34" charset="0"/>
                <a:cs typeface="Arial" panose="020B0604020202020204" pitchFamily="34" charset="0"/>
              </a:rPr>
              <a:t>Members must provide documentation to verify data accuracy</a:t>
            </a:r>
          </a:p>
          <a:p>
            <a:pPr eaLnBrk="1" hangingPunct="1"/>
            <a:r>
              <a:rPr lang="en-US" altLang="en-US" sz="3200" dirty="0" smtClean="0">
                <a:latin typeface="Arial" panose="020B0604020202020204" pitchFamily="34" charset="0"/>
                <a:cs typeface="Arial" panose="020B0604020202020204" pitchFamily="34" charset="0"/>
              </a:rPr>
              <a:t>Other policies explicitly state members must maintain or provide certain documentation</a:t>
            </a:r>
          </a:p>
        </p:txBody>
      </p:sp>
      <p:sp>
        <p:nvSpPr>
          <p:cNvPr id="5123" name="Title 2"/>
          <p:cNvSpPr>
            <a:spLocks noGrp="1"/>
          </p:cNvSpPr>
          <p:nvPr>
            <p:ph type="title"/>
          </p:nvPr>
        </p:nvSpPr>
        <p:spPr/>
        <p:txBody>
          <a:bodyPr/>
          <a:lstStyle/>
          <a:p>
            <a:pPr eaLnBrk="1" hangingPunct="1"/>
            <a:r>
              <a:rPr lang="en-US" altLang="en-US" sz="4000" dirty="0" smtClean="0"/>
              <a:t>The Problem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8664872"/>
              </p:ext>
            </p:extLst>
          </p:nvPr>
        </p:nvGraphicFramePr>
        <p:xfrm>
          <a:off x="1801842" y="1729048"/>
          <a:ext cx="6008658" cy="3341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itle 2"/>
          <p:cNvSpPr>
            <a:spLocks noGrp="1"/>
          </p:cNvSpPr>
          <p:nvPr>
            <p:ph type="title"/>
          </p:nvPr>
        </p:nvSpPr>
        <p:spPr>
          <a:xfrm>
            <a:off x="288925" y="-274638"/>
            <a:ext cx="8740775" cy="1760538"/>
          </a:xfrm>
        </p:spPr>
        <p:txBody>
          <a:bodyPr/>
          <a:lstStyle/>
          <a:p>
            <a:r>
              <a:rPr lang="en-US" altLang="en-US" sz="4000" dirty="0" smtClean="0">
                <a:latin typeface="Arial" panose="020B0604020202020204" pitchFamily="34" charset="0"/>
                <a:cs typeface="Arial" panose="020B0604020202020204" pitchFamily="34" charset="0"/>
              </a:rPr>
              <a:t>Strategic Plan</a:t>
            </a:r>
          </a:p>
        </p:txBody>
      </p:sp>
    </p:spTree>
    <p:extLst>
      <p:ext uri="{BB962C8B-B14F-4D97-AF65-F5344CB8AC3E}">
        <p14:creationId xmlns:p14="http://schemas.microsoft.com/office/powerpoint/2010/main" val="282654491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eaLnBrk="1" fontAlgn="auto" hangingPunct="1">
              <a:spcAft>
                <a:spcPts val="0"/>
              </a:spcAft>
              <a:buFont typeface="Wingdings" charset="2"/>
              <a:buChar char="§"/>
              <a:defRPr/>
            </a:pPr>
            <a:r>
              <a:rPr lang="en-US" sz="3200" dirty="0" smtClean="0">
                <a:latin typeface="Arial" panose="020B0604020202020204" pitchFamily="34" charset="0"/>
                <a:cs typeface="Arial" panose="020B0604020202020204" pitchFamily="34" charset="0"/>
              </a:rPr>
              <a:t>Improve readability of OPTN rules and requirements</a:t>
            </a:r>
          </a:p>
          <a:p>
            <a:pPr eaLnBrk="1" fontAlgn="auto" hangingPunct="1">
              <a:spcAft>
                <a:spcPts val="0"/>
              </a:spcAft>
              <a:buFont typeface="Wingdings" charset="2"/>
              <a:buChar char="§"/>
              <a:defRPr/>
            </a:pPr>
            <a:r>
              <a:rPr lang="en-US" sz="3200" dirty="0" smtClean="0">
                <a:latin typeface="Arial" panose="020B0604020202020204" pitchFamily="34" charset="0"/>
                <a:cs typeface="Arial" panose="020B0604020202020204" pitchFamily="34" charset="0"/>
              </a:rPr>
              <a:t>Clarify policy to alleviate confusion</a:t>
            </a:r>
          </a:p>
          <a:p>
            <a:pPr eaLnBrk="1" fontAlgn="auto" hangingPunct="1">
              <a:spcAft>
                <a:spcPts val="0"/>
              </a:spcAft>
              <a:buFont typeface="Wingdings" charset="2"/>
              <a:buChar char="§"/>
              <a:defRPr/>
            </a:pPr>
            <a:r>
              <a:rPr lang="en-US" sz="3200" dirty="0" smtClean="0">
                <a:latin typeface="Arial" panose="020B0604020202020204" pitchFamily="34" charset="0"/>
                <a:cs typeface="Arial" panose="020B0604020202020204" pitchFamily="34" charset="0"/>
              </a:rPr>
              <a:t>Reduce resources required to obtain documentation and review potential noncompliance issues</a:t>
            </a:r>
          </a:p>
          <a:p>
            <a:pPr eaLnBrk="1" fontAlgn="auto" hangingPunct="1">
              <a:spcAft>
                <a:spcPts val="0"/>
              </a:spcAft>
              <a:buFont typeface="Wingdings" charset="2"/>
              <a:buChar char="§"/>
              <a:defRPr/>
            </a:pPr>
            <a:r>
              <a:rPr lang="en-US" sz="3200" dirty="0" smtClean="0">
                <a:latin typeface="Arial" panose="020B0604020202020204" pitchFamily="34" charset="0"/>
                <a:cs typeface="Arial" panose="020B0604020202020204" pitchFamily="34" charset="0"/>
              </a:rPr>
              <a:t>Only applies to standardized forms required by Policy 18</a:t>
            </a:r>
          </a:p>
          <a:p>
            <a:pPr marL="0" indent="0" eaLnBrk="1" fontAlgn="auto" hangingPunct="1">
              <a:spcAft>
                <a:spcPts val="0"/>
              </a:spcAft>
              <a:buFont typeface="Wingdings" panose="05000000000000000000" pitchFamily="2" charset="2"/>
              <a:buNone/>
              <a:defRPr/>
            </a:pPr>
            <a:endParaRPr lang="en-US" dirty="0"/>
          </a:p>
        </p:txBody>
      </p:sp>
      <p:sp>
        <p:nvSpPr>
          <p:cNvPr id="7171" name="Title 2"/>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Goal of the Proposal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2114550"/>
            <a:ext cx="8548414" cy="4008801"/>
          </a:xfrm>
        </p:spPr>
        <p:txBody>
          <a:bodyPr>
            <a:normAutofit/>
          </a:bodyPr>
          <a:lstStyle/>
          <a:p>
            <a:r>
              <a:rPr lang="en-US" sz="3200" dirty="0" smtClean="0">
                <a:solidFill>
                  <a:schemeClr val="tx1"/>
                </a:solidFill>
                <a:latin typeface="Arial" panose="020B0604020202020204" pitchFamily="34" charset="0"/>
                <a:cs typeface="Arial" panose="020B0604020202020204" pitchFamily="34" charset="0"/>
              </a:rPr>
              <a:t>Clarifies member obligations to provide documentation, when requested, to verify data accuracy</a:t>
            </a:r>
            <a:r>
              <a:rPr lang="en-US" sz="3200" dirty="0" smtClean="0">
                <a:solidFill>
                  <a:srgbClr val="FF0000"/>
                </a:solidFill>
                <a:latin typeface="Arial" panose="020B0604020202020204" pitchFamily="34" charset="0"/>
                <a:cs typeface="Arial" panose="020B0604020202020204" pitchFamily="34" charset="0"/>
              </a:rPr>
              <a:t> </a:t>
            </a:r>
            <a:endParaRPr lang="en-US" sz="3200" dirty="0">
              <a:solidFill>
                <a:srgbClr val="FF0000"/>
              </a:solidFill>
              <a:latin typeface="Arial" panose="020B0604020202020204" pitchFamily="34" charset="0"/>
              <a:cs typeface="Arial" panose="020B0604020202020204" pitchFamily="34" charset="0"/>
            </a:endParaRPr>
          </a:p>
          <a:p>
            <a:endParaRPr lang="en-US" dirty="0">
              <a:solidFill>
                <a:srgbClr val="FF0000"/>
              </a:solidFill>
            </a:endParaRPr>
          </a:p>
        </p:txBody>
      </p:sp>
      <p:sp>
        <p:nvSpPr>
          <p:cNvPr id="3" name="Title 2"/>
          <p:cNvSpPr>
            <a:spLocks noGrp="1"/>
          </p:cNvSpPr>
          <p:nvPr>
            <p:ph type="title"/>
          </p:nvPr>
        </p:nvSpPr>
        <p:spPr>
          <a:xfrm>
            <a:off x="289034" y="597409"/>
            <a:ext cx="8741103" cy="850932"/>
          </a:xfrm>
        </p:spPr>
        <p:txBody>
          <a:bodyPr/>
          <a:lstStyle/>
          <a:p>
            <a:r>
              <a:rPr lang="en-US" sz="4000" dirty="0" smtClean="0">
                <a:solidFill>
                  <a:schemeClr val="tx1"/>
                </a:solidFill>
                <a:latin typeface="Arial" panose="020B0604020202020204" pitchFamily="34" charset="0"/>
                <a:cs typeface="Arial" panose="020B0604020202020204" pitchFamily="34" charset="0"/>
              </a:rPr>
              <a:t>How will the Proposal Achieve its Goal</a:t>
            </a:r>
            <a:endParaRPr lang="en-US"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417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8683384"/>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p:txBody>
          <a:bodyPr/>
          <a:lstStyle/>
          <a:p>
            <a:r>
              <a:rPr lang="en-US" altLang="en-US" sz="4000" dirty="0" smtClean="0">
                <a:latin typeface="Arial" panose="020B0604020202020204" pitchFamily="34" charset="0"/>
                <a:cs typeface="Arial" panose="020B0604020202020204" pitchFamily="34" charset="0"/>
              </a:rPr>
              <a:t>Overall Project Impact</a:t>
            </a:r>
            <a:endParaRPr lang="en-US" altLang="en-US" sz="4000" dirty="0" smtClean="0">
              <a:latin typeface="Calibri" panose="020F0502020204030204" pitchFamily="34" charset="0"/>
            </a:endParaRPr>
          </a:p>
        </p:txBody>
      </p:sp>
      <p:graphicFrame>
        <p:nvGraphicFramePr>
          <p:cNvPr id="8" name="Chart 7"/>
          <p:cNvGraphicFramePr>
            <a:graphicFrameLocks/>
          </p:cNvGraphicFramePr>
          <p:nvPr>
            <p:extLst/>
          </p:nvPr>
        </p:nvGraphicFramePr>
        <p:xfrm>
          <a:off x="3886191" y="3665211"/>
          <a:ext cx="5029200" cy="11887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 name="Chart 8"/>
          <p:cNvGraphicFramePr>
            <a:graphicFrameLocks/>
          </p:cNvGraphicFramePr>
          <p:nvPr>
            <p:extLst/>
          </p:nvPr>
        </p:nvGraphicFramePr>
        <p:xfrm>
          <a:off x="3874957" y="4989101"/>
          <a:ext cx="5029200" cy="1188720"/>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908442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289034" y="1143001"/>
            <a:ext cx="8548414" cy="4611074"/>
          </a:xfrm>
        </p:spPr>
        <p:txBody>
          <a:bodyPr>
            <a:noAutofit/>
          </a:bodyPr>
          <a:lstStyle/>
          <a:p>
            <a:pPr eaLnBrk="1" hangingPunct="1"/>
            <a:r>
              <a:rPr lang="en-US" altLang="en-US" sz="3200" dirty="0" smtClean="0">
                <a:latin typeface="Arial" panose="020B0604020202020204" pitchFamily="34" charset="0"/>
                <a:cs typeface="Arial" panose="020B0604020202020204" pitchFamily="34" charset="0"/>
              </a:rPr>
              <a:t>Should not have to change policies or procedures</a:t>
            </a:r>
          </a:p>
          <a:p>
            <a:pPr eaLnBrk="1" hangingPunct="1"/>
            <a:r>
              <a:rPr lang="en-US" altLang="en-US" sz="3200" dirty="0" smtClean="0">
                <a:latin typeface="Arial" panose="020B0604020202020204" pitchFamily="34" charset="0"/>
                <a:cs typeface="Arial" panose="020B0604020202020204" pitchFamily="34" charset="0"/>
              </a:rPr>
              <a:t>Will not be required to provide additional documentation during routine site surveys</a:t>
            </a:r>
          </a:p>
          <a:p>
            <a:pPr lvl="1" eaLnBrk="1" hangingPunct="1"/>
            <a:r>
              <a:rPr lang="en-US" altLang="en-US" sz="3200" dirty="0" smtClean="0">
                <a:latin typeface="Arial" panose="020B0604020202020204" pitchFamily="34" charset="0"/>
                <a:cs typeface="Arial" panose="020B0604020202020204" pitchFamily="34" charset="0"/>
              </a:rPr>
              <a:t>UNOS will not change how it monitors compliance</a:t>
            </a:r>
          </a:p>
          <a:p>
            <a:pPr eaLnBrk="1" hangingPunct="1"/>
            <a:r>
              <a:rPr lang="en-US" altLang="en-US" sz="3200" dirty="0" smtClean="0">
                <a:latin typeface="Arial" panose="020B0604020202020204" pitchFamily="34" charset="0"/>
                <a:cs typeface="Arial" panose="020B0604020202020204" pitchFamily="34" charset="0"/>
              </a:rPr>
              <a:t>May be asked to gather and provide relevant documentation upon request for MPSC review </a:t>
            </a:r>
          </a:p>
        </p:txBody>
      </p:sp>
      <p:sp>
        <p:nvSpPr>
          <p:cNvPr id="11267" name="Title 2"/>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What Members will Need to Do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lstStyle/>
          <a:p>
            <a:pPr eaLnBrk="1" fontAlgn="auto" hangingPunct="1">
              <a:spcAft>
                <a:spcPts val="0"/>
              </a:spcAft>
              <a:buFont typeface="Wingdings" charset="2"/>
              <a:buChar char="§"/>
              <a:defRPr/>
            </a:pPr>
            <a:r>
              <a:rPr lang="en-US" altLang="en-US" sz="3200" dirty="0" smtClean="0">
                <a:latin typeface="Arial" panose="020B0604020202020204" pitchFamily="34" charset="0"/>
                <a:cs typeface="Arial" panose="020B0604020202020204" pitchFamily="34" charset="0"/>
              </a:rPr>
              <a:t>Non-discussion agenda at regional meetings</a:t>
            </a:r>
          </a:p>
          <a:p>
            <a:pPr eaLnBrk="1" fontAlgn="auto" hangingPunct="1">
              <a:spcAft>
                <a:spcPts val="0"/>
              </a:spcAft>
              <a:buFont typeface="Wingdings" charset="2"/>
              <a:buChar char="§"/>
              <a:defRPr/>
            </a:pPr>
            <a:r>
              <a:rPr lang="en-US" altLang="en-US" sz="3200" dirty="0" smtClean="0">
                <a:latin typeface="Arial" panose="020B0604020202020204" pitchFamily="34" charset="0"/>
                <a:cs typeface="Arial" panose="020B0604020202020204" pitchFamily="34" charset="0"/>
              </a:rPr>
              <a:t>Generally supported  in Committee and individual comments</a:t>
            </a:r>
          </a:p>
          <a:p>
            <a:pPr eaLnBrk="1" fontAlgn="auto" hangingPunct="1">
              <a:spcAft>
                <a:spcPts val="0"/>
              </a:spcAft>
              <a:buFont typeface="Wingdings" charset="2"/>
              <a:buChar char="§"/>
              <a:defRPr/>
            </a:pPr>
            <a:r>
              <a:rPr lang="en-US" altLang="en-US" sz="3200" dirty="0" smtClean="0">
                <a:latin typeface="Arial" panose="020B0604020202020204" pitchFamily="34" charset="0"/>
                <a:cs typeface="Arial" panose="020B0604020202020204" pitchFamily="34" charset="0"/>
              </a:rPr>
              <a:t>Primary source documentation</a:t>
            </a:r>
          </a:p>
          <a:p>
            <a:pPr eaLnBrk="1" fontAlgn="auto" hangingPunct="1">
              <a:spcAft>
                <a:spcPts val="0"/>
              </a:spcAft>
              <a:buFont typeface="Wingdings" charset="2"/>
              <a:buChar char="§"/>
              <a:defRPr/>
            </a:pPr>
            <a:r>
              <a:rPr lang="en-US" altLang="en-US" sz="3200" dirty="0" smtClean="0">
                <a:latin typeface="Arial" panose="020B0604020202020204" pitchFamily="34" charset="0"/>
                <a:cs typeface="Arial" panose="020B0604020202020204" pitchFamily="34" charset="0"/>
              </a:rPr>
              <a:t>Maintain documentation for regular audits</a:t>
            </a:r>
          </a:p>
          <a:p>
            <a:pPr marL="0" indent="0" eaLnBrk="1" fontAlgn="auto" hangingPunct="1">
              <a:spcAft>
                <a:spcPts val="0"/>
              </a:spcAft>
              <a:buFont typeface="Wingdings" charset="2"/>
              <a:buNone/>
              <a:defRPr/>
            </a:pPr>
            <a:endParaRPr lang="en-US" altLang="en-US" dirty="0" smtClean="0"/>
          </a:p>
        </p:txBody>
      </p:sp>
      <p:sp>
        <p:nvSpPr>
          <p:cNvPr id="13315" name="Title 2"/>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Public Comment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p:txBody>
          <a:bodyPr/>
          <a:lstStyle/>
          <a:p>
            <a:pPr eaLnBrk="1" fontAlgn="auto" hangingPunct="1">
              <a:spcAft>
                <a:spcPts val="0"/>
              </a:spcAft>
              <a:buFont typeface="Wingdings" charset="2"/>
              <a:buChar char="§"/>
              <a:defRPr/>
            </a:pPr>
            <a:r>
              <a:rPr lang="en-US" altLang="en-US" sz="3200" dirty="0" smtClean="0">
                <a:latin typeface="Arial" panose="020B0604020202020204" pitchFamily="34" charset="0"/>
                <a:cs typeface="Arial" panose="020B0604020202020204" pitchFamily="34" charset="0"/>
              </a:rPr>
              <a:t>Add “upon request” to address concerns that members must maintain all documentation in central location for routine audits</a:t>
            </a:r>
          </a:p>
          <a:p>
            <a:pPr marL="0" indent="0" eaLnBrk="1" fontAlgn="auto" hangingPunct="1">
              <a:spcAft>
                <a:spcPts val="0"/>
              </a:spcAft>
              <a:buFont typeface="Wingdings" charset="2"/>
              <a:buNone/>
              <a:defRPr/>
            </a:pPr>
            <a:endParaRPr lang="en-US" altLang="en-US" dirty="0" smtClean="0"/>
          </a:p>
        </p:txBody>
      </p:sp>
      <p:sp>
        <p:nvSpPr>
          <p:cNvPr id="15363" name="Title 2"/>
          <p:cNvSpPr>
            <a:spLocks noGrp="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Post-Public Comment Changes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OS Theme1">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OS Theme1" id="{F80354C3-9417-4CAA-9F3E-C395B39ED715}" vid="{8E5C2D87-1CA7-474B-8D5E-08A1E619DA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807d2b1c-adf4-4795-b92a-f5e245800038">Pending MPSC Chair Review</Status>
    <TaxCatchAll xmlns="c8f9c7e0-6682-419d-a909-cda05b6ce1a7">
      <Value>8</Value>
    </TaxCatchAll>
    <Comment xmlns="807d2b1c-adf4-4795-b92a-f5e245800038" xsi:nil="true"/>
    <Status_x0020__x002d__x0020_Policy xmlns="807d2b1c-adf4-4795-b92a-f5e245800038">Review pending</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Membership and Professional Standards</TermName>
          <TermId xmlns="http://schemas.microsoft.com/office/infopath/2007/PartnerControls">bd9d37a4-b700-43e3-ba95-2cf8378c30b6</TermId>
        </TermInfo>
      </Terms>
    </c4269b1b5a244d6cade965ef625899d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1250CF-EA82-45A5-8F3A-9B3191B52D2E}"/>
</file>

<file path=customXml/itemProps2.xml><?xml version="1.0" encoding="utf-8"?>
<ds:datastoreItem xmlns:ds="http://schemas.openxmlformats.org/officeDocument/2006/customXml" ds:itemID="{0A81D271-E23F-4033-9DE8-E51B1C8DB1B9}"/>
</file>

<file path=customXml/itemProps3.xml><?xml version="1.0" encoding="utf-8"?>
<ds:datastoreItem xmlns:ds="http://schemas.openxmlformats.org/officeDocument/2006/customXml" ds:itemID="{2D37F114-CC07-4AC1-9EB1-2409F840A367}"/>
</file>

<file path=customXml/itemProps4.xml><?xml version="1.0" encoding="utf-8"?>
<ds:datastoreItem xmlns:ds="http://schemas.openxmlformats.org/officeDocument/2006/customXml" ds:itemID="{D676F749-74C8-4E5F-9F0D-EE93A270FC80}"/>
</file>

<file path=docProps/app.xml><?xml version="1.0" encoding="utf-8"?>
<Properties xmlns="http://schemas.openxmlformats.org/officeDocument/2006/extended-properties" xmlns:vt="http://schemas.openxmlformats.org/officeDocument/2006/docPropsVTypes">
  <Template>UNOS Theme1</Template>
  <TotalTime>982</TotalTime>
  <Words>1364</Words>
  <Application>Microsoft Office PowerPoint</Application>
  <PresentationFormat>On-screen Show (4:3)</PresentationFormat>
  <Paragraphs>82</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Myriad Pro</vt:lpstr>
      <vt:lpstr>Wingdings</vt:lpstr>
      <vt:lpstr>UNOS Theme1</vt:lpstr>
      <vt:lpstr>Proposal to Clarify Data Submission Reporting and Documentation Requirements (Resolution 22)</vt:lpstr>
      <vt:lpstr>The Problem</vt:lpstr>
      <vt:lpstr>Strategic Plan</vt:lpstr>
      <vt:lpstr>Goal of the Proposal</vt:lpstr>
      <vt:lpstr>How will the Proposal Achieve its Goal</vt:lpstr>
      <vt:lpstr>Overall Project Impact</vt:lpstr>
      <vt:lpstr>What Members will Need to Do</vt:lpstr>
      <vt:lpstr>Public Comment</vt:lpstr>
      <vt:lpstr>Post-Public Comment Changes</vt:lpstr>
      <vt:lpstr>Resolution 22 (page 85)</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Clarify Data Submission Reporting and Documentation Obligations</dc:title>
  <dc:subject/>
  <dc:creator>Kevin Smolen</dc:creator>
  <cp:lastModifiedBy>Sally Aungier</cp:lastModifiedBy>
  <cp:revision>102</cp:revision>
  <dcterms:created xsi:type="dcterms:W3CDTF">2010-09-17T15:26:33Z</dcterms:created>
  <dcterms:modified xsi:type="dcterms:W3CDTF">2014-11-06T19:23:35Z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Author0">
    <vt:lpwstr>UNOS Communications</vt:lpwstr>
  </property>
  <property fmtid="{D5CDD505-2E9C-101B-9397-08002B2CF9AE}" pid="4" name="Target Audience">
    <vt:lpwstr>UNOS employees</vt:lpwstr>
  </property>
  <property fmtid="{D5CDD505-2E9C-101B-9397-08002B2CF9AE}" pid="5" name="DateCreated">
    <vt:lpwstr>2012-04-20T00:00:00Z</vt:lpwstr>
  </property>
  <property fmtid="{D5CDD505-2E9C-101B-9397-08002B2CF9AE}" pid="6" name="Brief Description">
    <vt:lpwstr>New template for PowerPoint presentations as of April 2012 - dark background </vt:lpwstr>
  </property>
  <property fmtid="{D5CDD505-2E9C-101B-9397-08002B2CF9AE}" pid="7" name="Description0">
    <vt:lpwstr/>
  </property>
  <property fmtid="{D5CDD505-2E9C-101B-9397-08002B2CF9AE}" pid="8" name="ContentType">
    <vt:lpwstr>Document</vt:lpwstr>
  </property>
  <property fmtid="{D5CDD505-2E9C-101B-9397-08002B2CF9AE}" pid="9" name="Committee">
    <vt:lpwstr>8;#Membership and Professional Standards|bd9d37a4-b700-43e3-ba95-2cf8378c30b6</vt:lpwstr>
  </property>
</Properties>
</file>