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2" r:id="rId4"/>
  </p:sldMasterIdLst>
  <p:notesMasterIdLst>
    <p:notesMasterId r:id="rId51"/>
  </p:notesMasterIdLst>
  <p:handoutMasterIdLst>
    <p:handoutMasterId r:id="rId52"/>
  </p:handoutMasterIdLst>
  <p:sldIdLst>
    <p:sldId id="280" r:id="rId5"/>
    <p:sldId id="349" r:id="rId6"/>
    <p:sldId id="345" r:id="rId7"/>
    <p:sldId id="346" r:id="rId8"/>
    <p:sldId id="343" r:id="rId9"/>
    <p:sldId id="348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3" r:id="rId18"/>
    <p:sldId id="294" r:id="rId19"/>
    <p:sldId id="291" r:id="rId20"/>
    <p:sldId id="335" r:id="rId21"/>
    <p:sldId id="296" r:id="rId22"/>
    <p:sldId id="297" r:id="rId23"/>
    <p:sldId id="311" r:id="rId24"/>
    <p:sldId id="298" r:id="rId25"/>
    <p:sldId id="299" r:id="rId26"/>
    <p:sldId id="334" r:id="rId27"/>
    <p:sldId id="332" r:id="rId28"/>
    <p:sldId id="333" r:id="rId29"/>
    <p:sldId id="340" r:id="rId30"/>
    <p:sldId id="336" r:id="rId31"/>
    <p:sldId id="337" r:id="rId32"/>
    <p:sldId id="321" r:id="rId33"/>
    <p:sldId id="292" r:id="rId34"/>
    <p:sldId id="320" r:id="rId35"/>
    <p:sldId id="313" r:id="rId36"/>
    <p:sldId id="312" r:id="rId37"/>
    <p:sldId id="314" r:id="rId38"/>
    <p:sldId id="317" r:id="rId39"/>
    <p:sldId id="339" r:id="rId40"/>
    <p:sldId id="318" r:id="rId41"/>
    <p:sldId id="319" r:id="rId42"/>
    <p:sldId id="338" r:id="rId43"/>
    <p:sldId id="322" r:id="rId44"/>
    <p:sldId id="323" r:id="rId45"/>
    <p:sldId id="327" r:id="rId46"/>
    <p:sldId id="328" r:id="rId47"/>
    <p:sldId id="329" r:id="rId48"/>
    <p:sldId id="342" r:id="rId49"/>
    <p:sldId id="350" r:id="rId50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z Robbins Callahan" initials="LRC" lastIdx="9" clrIdx="0">
    <p:extLst/>
  </p:cmAuthor>
  <p:cmAuthor id="2" name="Liz Robbins" initials="LR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6600"/>
    <a:srgbClr val="002045"/>
    <a:srgbClr val="001B37"/>
    <a:srgbClr val="0B76BC"/>
    <a:srgbClr val="2839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63049" autoAdjust="0"/>
  </p:normalViewPr>
  <p:slideViewPr>
    <p:cSldViewPr snapToGrid="0" snapToObjects="1">
      <p:cViewPr varScale="1">
        <p:scale>
          <a:sx n="54" d="100"/>
          <a:sy n="54" d="100"/>
        </p:scale>
        <p:origin x="1866" y="7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949736371449164E-2"/>
          <c:y val="3.9152185718164582E-2"/>
          <c:w val="0.88622918263535633"/>
          <c:h val="0.814458500064541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LVAD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20.364415999999999</c:v>
                </c:pt>
                <c:pt idx="1">
                  <c:v>19.306418000000001</c:v>
                </c:pt>
                <c:pt idx="2">
                  <c:v>18.928756999999951</c:v>
                </c:pt>
                <c:pt idx="3">
                  <c:v>21.678321999999987</c:v>
                </c:pt>
                <c:pt idx="4">
                  <c:v>30.732735999999989</c:v>
                </c:pt>
                <c:pt idx="5">
                  <c:v>34.072978000000013</c:v>
                </c:pt>
                <c:pt idx="6">
                  <c:v>35.230618000000071</c:v>
                </c:pt>
                <c:pt idx="7">
                  <c:v>35.769231000000012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RVAD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0.58949599999999958</c:v>
                </c:pt>
                <c:pt idx="1">
                  <c:v>0.41407900000000031</c:v>
                </c:pt>
                <c:pt idx="2">
                  <c:v>0.26001000000000002</c:v>
                </c:pt>
                <c:pt idx="3">
                  <c:v>0.26896200000000031</c:v>
                </c:pt>
                <c:pt idx="4">
                  <c:v>0.26357400000000031</c:v>
                </c:pt>
                <c:pt idx="5">
                  <c:v>0.39447700000000074</c:v>
                </c:pt>
                <c:pt idx="6">
                  <c:v>0.24533900000000031</c:v>
                </c:pt>
                <c:pt idx="7">
                  <c:v>0.28846200000000038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LVAD+RVAD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4.8231509999999886</c:v>
                </c:pt>
                <c:pt idx="1">
                  <c:v>3.0020699999999967</c:v>
                </c:pt>
                <c:pt idx="2">
                  <c:v>4.7841909999999945</c:v>
                </c:pt>
                <c:pt idx="3">
                  <c:v>5.1640669999999886</c:v>
                </c:pt>
                <c:pt idx="4">
                  <c:v>3.5846070000000001</c:v>
                </c:pt>
                <c:pt idx="5">
                  <c:v>2.662722</c:v>
                </c:pt>
                <c:pt idx="6">
                  <c:v>3.631011</c:v>
                </c:pt>
                <c:pt idx="7">
                  <c:v>2.5961539999999967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TAH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Sheet1!$E$2:$E$9</c:f>
              <c:numCache>
                <c:formatCode>General</c:formatCode>
                <c:ptCount val="8"/>
                <c:pt idx="0">
                  <c:v>0.21436200000000027</c:v>
                </c:pt>
                <c:pt idx="1">
                  <c:v>0.465839</c:v>
                </c:pt>
                <c:pt idx="2">
                  <c:v>0.83203300000000002</c:v>
                </c:pt>
                <c:pt idx="3">
                  <c:v>0.96826299999999876</c:v>
                </c:pt>
                <c:pt idx="4">
                  <c:v>1.107011</c:v>
                </c:pt>
                <c:pt idx="5">
                  <c:v>1.3313609999999998</c:v>
                </c:pt>
                <c:pt idx="6">
                  <c:v>1.5210989999999998</c:v>
                </c:pt>
                <c:pt idx="7">
                  <c:v>1.0576919999999974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VAD+ECMO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Sheet1!$F$2:$F$9</c:f>
              <c:numCache>
                <c:formatCode>General</c:formatCode>
                <c:ptCount val="8"/>
                <c:pt idx="0">
                  <c:v>0.267953</c:v>
                </c:pt>
                <c:pt idx="1">
                  <c:v>0.258799</c:v>
                </c:pt>
                <c:pt idx="2">
                  <c:v>0.20800800000000028</c:v>
                </c:pt>
                <c:pt idx="3">
                  <c:v>0.2151690000000003</c:v>
                </c:pt>
                <c:pt idx="4">
                  <c:v>0.42171900000000001</c:v>
                </c:pt>
                <c:pt idx="5">
                  <c:v>0.29585800000000062</c:v>
                </c:pt>
                <c:pt idx="6">
                  <c:v>0.39254200000000056</c:v>
                </c:pt>
                <c:pt idx="7">
                  <c:v>0.33653800000000061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ECMO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Sheet1!$G$2:$G$9</c:f>
              <c:numCache>
                <c:formatCode>General</c:formatCode>
                <c:ptCount val="8"/>
                <c:pt idx="0">
                  <c:v>0.64308699999999996</c:v>
                </c:pt>
                <c:pt idx="1">
                  <c:v>0.56935800000000003</c:v>
                </c:pt>
                <c:pt idx="2">
                  <c:v>0.72802900000000148</c:v>
                </c:pt>
                <c:pt idx="3">
                  <c:v>0.75309300000000123</c:v>
                </c:pt>
                <c:pt idx="4">
                  <c:v>0.68529300000000004</c:v>
                </c:pt>
                <c:pt idx="5">
                  <c:v>0.73964500000000222</c:v>
                </c:pt>
                <c:pt idx="6">
                  <c:v>0.93228699999999876</c:v>
                </c:pt>
                <c:pt idx="7">
                  <c:v>0.961538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575914312"/>
        <c:axId val="575918232"/>
      </c:barChart>
      <c:catAx>
        <c:axId val="575914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918232"/>
        <c:crosses val="autoZero"/>
        <c:auto val="1"/>
        <c:lblAlgn val="ctr"/>
        <c:lblOffset val="100"/>
        <c:tickLblSkip val="1"/>
        <c:noMultiLvlLbl val="0"/>
      </c:catAx>
      <c:valAx>
        <c:axId val="575918232"/>
        <c:scaling>
          <c:orientation val="minMax"/>
          <c:max val="50"/>
        </c:scaling>
        <c:delete val="0"/>
        <c:axPos val="l"/>
        <c:majorGridlines>
          <c:spPr>
            <a:ln w="12700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of 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914312"/>
        <c:crosses val="autoZero"/>
        <c:crossBetween val="between"/>
        <c:majorUnit val="10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1458841428007338"/>
          <c:y val="4.6945914547566796E-2"/>
          <c:w val="0.35347501916242891"/>
          <c:h val="0.264758831375586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800">
          <a:solidFill>
            <a:schemeClr val="tx1">
              <a:lumMod val="95000"/>
              <a:lumOff val="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188621692602"/>
          <c:y val="4.7376543209876609E-2"/>
          <c:w val="0.86600718829065193"/>
          <c:h val="0.8069855156994281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Device infection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599" smtClean="0"/>
                      <a:t>64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599" smtClean="0"/>
                      <a:t>83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599" smtClean="0"/>
                      <a:t>69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599" smtClean="0"/>
                      <a:t>69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599" smtClean="0"/>
                      <a:t>39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599" smtClean="0"/>
                      <a:t>71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599" smtClean="0"/>
                      <a:t>64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599" smtClean="0"/>
                      <a:t>57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599" smtClean="0"/>
                      <a:t>29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599" smtClean="0"/>
                      <a:t>60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599" smtClean="0"/>
                      <a:t>43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sz="1599" smtClean="0"/>
                      <a:t>65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US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63.5</c:v>
                </c:pt>
                <c:pt idx="1">
                  <c:v>82.8</c:v>
                </c:pt>
                <c:pt idx="2">
                  <c:v>68.8</c:v>
                </c:pt>
                <c:pt idx="3">
                  <c:v>69.2</c:v>
                </c:pt>
                <c:pt idx="4">
                  <c:v>38.9</c:v>
                </c:pt>
                <c:pt idx="5">
                  <c:v>71.3</c:v>
                </c:pt>
                <c:pt idx="6">
                  <c:v>64.3</c:v>
                </c:pt>
                <c:pt idx="7">
                  <c:v>57.1</c:v>
                </c:pt>
                <c:pt idx="8">
                  <c:v>28.9</c:v>
                </c:pt>
                <c:pt idx="9">
                  <c:v>59.6</c:v>
                </c:pt>
                <c:pt idx="10">
                  <c:v>42.9</c:v>
                </c:pt>
                <c:pt idx="11">
                  <c:v>65.400000000000006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5100920"/>
        <c:axId val="302058920"/>
      </c:barChart>
      <c:catAx>
        <c:axId val="575100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Region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058920"/>
        <c:crosses val="autoZero"/>
        <c:auto val="0"/>
        <c:lblAlgn val="ctr"/>
        <c:lblOffset val="100"/>
        <c:noMultiLvlLbl val="0"/>
      </c:catAx>
      <c:valAx>
        <c:axId val="302058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of status 1A(b) justifications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100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161138948540521"/>
          <c:w val="1"/>
          <c:h val="0.88446600424946864"/>
        </c:manualLayout>
      </c:layout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41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1">
                  <a:shade val="88000"/>
                </a:schemeClr>
              </a:solidFill>
              <a:ln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tint val="89000"/>
                </a:schemeClr>
              </a:solidFill>
              <a:ln>
                <a:noFill/>
              </a:ln>
              <a:effectLst/>
            </c:spPr>
          </c:dPt>
          <c:dPt>
            <c:idx val="7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</c:spPr>
          </c:dPt>
          <c:dPt>
            <c:idx val="8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/>
            </c:spPr>
          </c:dPt>
          <c:dPt>
            <c:idx val="9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/>
            </c:spPr>
          </c:dPt>
          <c:dPt>
            <c:idx val="10"/>
            <c:bubble3D val="0"/>
            <c:spPr>
              <a:solidFill>
                <a:schemeClr val="accent1">
                  <a:tint val="42000"/>
                </a:schemeClr>
              </a:solidFill>
              <a:ln>
                <a:noFill/>
              </a:ln>
              <a:effectLst/>
            </c:spPr>
          </c:dPt>
          <c:dPt>
            <c:idx val="11"/>
            <c:bubble3D val="0"/>
            <c:spPr>
              <a:solidFill>
                <a:schemeClr val="accent1">
                  <a:tint val="3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0.127495869926262"/>
                  <c:y val="-1.43304232866086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1"/>
                <c:pt idx="0">
                  <c:v>0%</c:v>
                </c:pt>
                <c:pt idx="1">
                  <c:v>1-10%</c:v>
                </c:pt>
                <c:pt idx="2">
                  <c:v>11-20%</c:v>
                </c:pt>
                <c:pt idx="3">
                  <c:v>21-30%</c:v>
                </c:pt>
                <c:pt idx="4">
                  <c:v>31-40%</c:v>
                </c:pt>
                <c:pt idx="5">
                  <c:v>41-50%</c:v>
                </c:pt>
                <c:pt idx="6">
                  <c:v>51-60%</c:v>
                </c:pt>
                <c:pt idx="7">
                  <c:v>61-70%</c:v>
                </c:pt>
                <c:pt idx="8">
                  <c:v>71-80%</c:v>
                </c:pt>
                <c:pt idx="9">
                  <c:v>81-90%</c:v>
                </c:pt>
                <c:pt idx="10">
                  <c:v>91-100%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6070</c:v>
                </c:pt>
                <c:pt idx="1">
                  <c:v>275</c:v>
                </c:pt>
                <c:pt idx="2">
                  <c:v>175</c:v>
                </c:pt>
                <c:pt idx="3">
                  <c:v>199</c:v>
                </c:pt>
                <c:pt idx="4">
                  <c:v>99</c:v>
                </c:pt>
                <c:pt idx="5">
                  <c:v>106</c:v>
                </c:pt>
                <c:pt idx="6">
                  <c:v>106</c:v>
                </c:pt>
                <c:pt idx="7">
                  <c:v>103</c:v>
                </c:pt>
                <c:pt idx="8">
                  <c:v>92</c:v>
                </c:pt>
                <c:pt idx="9">
                  <c:v>110</c:v>
                </c:pt>
                <c:pt idx="10">
                  <c:v>217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219"/>
        <c:splitType val="pos"/>
        <c:splitPos val="1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prstDash val="solid"/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0EA229-2335-42B5-9662-AD76C667B93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095858-FB64-4ED6-AB86-CF18F9938C99}">
      <dgm:prSet custT="1"/>
      <dgm:spPr/>
      <dgm:t>
        <a:bodyPr/>
        <a:lstStyle/>
        <a:p>
          <a:pPr rtl="0"/>
          <a:r>
            <a:rPr lang="en-US" sz="4400" b="0" i="0" smtClean="0">
              <a:latin typeface="Arial" panose="020B0604020202020204" pitchFamily="34" charset="0"/>
              <a:cs typeface="Arial" panose="020B0604020202020204" pitchFamily="34" charset="0"/>
            </a:rPr>
            <a:t>No change</a:t>
          </a:r>
          <a:endParaRPr lang="en-US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016F1D-C8C5-4931-A2E7-2802F8CDA2A4}" type="parTrans" cxnId="{16760B22-7DA8-45A3-8343-1726626356A4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62471E-D8B0-45E6-A179-E1A74A64B919}" type="sibTrans" cxnId="{16760B22-7DA8-45A3-8343-1726626356A4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3BE29F-07A7-43AB-ADB9-60CD4F0E126A}">
      <dgm:prSet custT="1"/>
      <dgm:spPr/>
      <dgm:t>
        <a:bodyPr/>
        <a:lstStyle/>
        <a:p>
          <a:pPr rtl="0"/>
          <a:r>
            <a:rPr lang="en-US" sz="4400" b="0" i="0" dirty="0" smtClean="0">
              <a:latin typeface="Arial" panose="020B0604020202020204" pitchFamily="34" charset="0"/>
              <a:cs typeface="Arial" panose="020B0604020202020204" pitchFamily="34" charset="0"/>
            </a:rPr>
            <a:t>Alter the current 3-status system</a:t>
          </a:r>
          <a:endParaRPr lang="en-US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3AA679-9658-4A67-B919-34EA48309605}" type="parTrans" cxnId="{1F71D8BE-2CC3-4C85-A3B2-9E3599AB3D59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7CA267-8BB5-42E2-AD35-440EE805873F}" type="sibTrans" cxnId="{1F71D8BE-2CC3-4C85-A3B2-9E3599AB3D59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BABBB0-46B5-4962-80BA-FEF9EB101F9E}">
      <dgm:prSet custT="1"/>
      <dgm:spPr/>
      <dgm:t>
        <a:bodyPr/>
        <a:lstStyle/>
        <a:p>
          <a:pPr rtl="0"/>
          <a:r>
            <a:rPr lang="en-US" sz="4400" b="0" i="0" dirty="0" smtClean="0">
              <a:latin typeface="Arial" panose="020B0604020202020204" pitchFamily="34" charset="0"/>
              <a:cs typeface="Arial" panose="020B0604020202020204" pitchFamily="34" charset="0"/>
            </a:rPr>
            <a:t>Develop an expanded status system</a:t>
          </a:r>
          <a:endParaRPr lang="en-US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7B46CF-69D2-4543-8AB5-DAB8686459E7}" type="parTrans" cxnId="{AE2093C3-26EC-40F0-BDF6-81BF0F2F194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0CE2FD-DF23-4966-B171-ECDEBD1B562D}" type="sibTrans" cxnId="{AE2093C3-26EC-40F0-BDF6-81BF0F2F194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27FB94-1729-4750-A1DF-1CFDB355F179}">
      <dgm:prSet custT="1"/>
      <dgm:spPr/>
      <dgm:t>
        <a:bodyPr/>
        <a:lstStyle/>
        <a:p>
          <a:pPr rtl="0"/>
          <a:r>
            <a:rPr lang="en-US" sz="4400" b="0" i="0" smtClean="0">
              <a:latin typeface="Arial" panose="020B0604020202020204" pitchFamily="34" charset="0"/>
              <a:cs typeface="Arial" panose="020B0604020202020204" pitchFamily="34" charset="0"/>
            </a:rPr>
            <a:t>Develop a formal heart allocation score</a:t>
          </a:r>
          <a:endParaRPr lang="en-US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288DD8-7813-49AA-85AF-2E1D6951A9B7}" type="parTrans" cxnId="{0716C938-B803-48A7-928E-4BC9DDE629F9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6E1961-FA27-42D2-94F4-895C3D461D01}" type="sibTrans" cxnId="{0716C938-B803-48A7-928E-4BC9DDE629F9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F39419-69AC-43E7-AF4C-2FB65DCEAB94}" type="pres">
      <dgm:prSet presAssocID="{5E0EA229-2335-42B5-9662-AD76C667B93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8DD7678-B55E-40C1-989E-8096A7C95386}" type="pres">
      <dgm:prSet presAssocID="{14095858-FB64-4ED6-AB86-CF18F9938C99}" presName="thickLine" presStyleLbl="alignNode1" presStyleIdx="0" presStyleCnt="4"/>
      <dgm:spPr/>
    </dgm:pt>
    <dgm:pt modelId="{B83311C8-D084-40A6-B68F-5E884305FC8A}" type="pres">
      <dgm:prSet presAssocID="{14095858-FB64-4ED6-AB86-CF18F9938C99}" presName="horz1" presStyleCnt="0"/>
      <dgm:spPr/>
    </dgm:pt>
    <dgm:pt modelId="{147DD6A9-5B3C-4DD7-81E8-1E024CC09B3B}" type="pres">
      <dgm:prSet presAssocID="{14095858-FB64-4ED6-AB86-CF18F9938C99}" presName="tx1" presStyleLbl="revTx" presStyleIdx="0" presStyleCnt="4"/>
      <dgm:spPr/>
      <dgm:t>
        <a:bodyPr/>
        <a:lstStyle/>
        <a:p>
          <a:endParaRPr lang="en-US"/>
        </a:p>
      </dgm:t>
    </dgm:pt>
    <dgm:pt modelId="{C70FCBD2-BCCF-4D05-9077-F8ECF97519DF}" type="pres">
      <dgm:prSet presAssocID="{14095858-FB64-4ED6-AB86-CF18F9938C99}" presName="vert1" presStyleCnt="0"/>
      <dgm:spPr/>
    </dgm:pt>
    <dgm:pt modelId="{A5276776-5BD5-45C3-8126-7D0839FE8A46}" type="pres">
      <dgm:prSet presAssocID="{9E3BE29F-07A7-43AB-ADB9-60CD4F0E126A}" presName="thickLine" presStyleLbl="alignNode1" presStyleIdx="1" presStyleCnt="4"/>
      <dgm:spPr/>
    </dgm:pt>
    <dgm:pt modelId="{0945E916-A7F5-4300-9E41-D703A6AADE34}" type="pres">
      <dgm:prSet presAssocID="{9E3BE29F-07A7-43AB-ADB9-60CD4F0E126A}" presName="horz1" presStyleCnt="0"/>
      <dgm:spPr/>
    </dgm:pt>
    <dgm:pt modelId="{E69F8CEF-E924-4A0C-9BE4-0196CB872FD4}" type="pres">
      <dgm:prSet presAssocID="{9E3BE29F-07A7-43AB-ADB9-60CD4F0E126A}" presName="tx1" presStyleLbl="revTx" presStyleIdx="1" presStyleCnt="4"/>
      <dgm:spPr/>
      <dgm:t>
        <a:bodyPr/>
        <a:lstStyle/>
        <a:p>
          <a:endParaRPr lang="en-US"/>
        </a:p>
      </dgm:t>
    </dgm:pt>
    <dgm:pt modelId="{CF1FBDF2-4F49-495F-8C35-8A54A8EF1E14}" type="pres">
      <dgm:prSet presAssocID="{9E3BE29F-07A7-43AB-ADB9-60CD4F0E126A}" presName="vert1" presStyleCnt="0"/>
      <dgm:spPr/>
    </dgm:pt>
    <dgm:pt modelId="{260B3E0D-D69F-445C-8FB3-4177E4572BD7}" type="pres">
      <dgm:prSet presAssocID="{1DBABBB0-46B5-4962-80BA-FEF9EB101F9E}" presName="thickLine" presStyleLbl="alignNode1" presStyleIdx="2" presStyleCnt="4"/>
      <dgm:spPr/>
    </dgm:pt>
    <dgm:pt modelId="{5CFDB324-E43E-40A6-83AD-FFB634C1C1DB}" type="pres">
      <dgm:prSet presAssocID="{1DBABBB0-46B5-4962-80BA-FEF9EB101F9E}" presName="horz1" presStyleCnt="0"/>
      <dgm:spPr/>
    </dgm:pt>
    <dgm:pt modelId="{04DF7E5B-0411-428A-BEDE-F2DD5862B154}" type="pres">
      <dgm:prSet presAssocID="{1DBABBB0-46B5-4962-80BA-FEF9EB101F9E}" presName="tx1" presStyleLbl="revTx" presStyleIdx="2" presStyleCnt="4"/>
      <dgm:spPr/>
      <dgm:t>
        <a:bodyPr/>
        <a:lstStyle/>
        <a:p>
          <a:endParaRPr lang="en-US"/>
        </a:p>
      </dgm:t>
    </dgm:pt>
    <dgm:pt modelId="{56DA204E-B542-4FD2-BC98-6C9E27B87EC1}" type="pres">
      <dgm:prSet presAssocID="{1DBABBB0-46B5-4962-80BA-FEF9EB101F9E}" presName="vert1" presStyleCnt="0"/>
      <dgm:spPr/>
    </dgm:pt>
    <dgm:pt modelId="{84F5E762-B9CC-4E43-A0AA-7A3F451AF09D}" type="pres">
      <dgm:prSet presAssocID="{3B27FB94-1729-4750-A1DF-1CFDB355F179}" presName="thickLine" presStyleLbl="alignNode1" presStyleIdx="3" presStyleCnt="4"/>
      <dgm:spPr/>
    </dgm:pt>
    <dgm:pt modelId="{FBCE80FE-867E-429E-B9B9-AF3A2D7CF627}" type="pres">
      <dgm:prSet presAssocID="{3B27FB94-1729-4750-A1DF-1CFDB355F179}" presName="horz1" presStyleCnt="0"/>
      <dgm:spPr/>
    </dgm:pt>
    <dgm:pt modelId="{49E70242-D546-43DB-8CDC-A9714E014EFB}" type="pres">
      <dgm:prSet presAssocID="{3B27FB94-1729-4750-A1DF-1CFDB355F179}" presName="tx1" presStyleLbl="revTx" presStyleIdx="3" presStyleCnt="4"/>
      <dgm:spPr/>
      <dgm:t>
        <a:bodyPr/>
        <a:lstStyle/>
        <a:p>
          <a:endParaRPr lang="en-US"/>
        </a:p>
      </dgm:t>
    </dgm:pt>
    <dgm:pt modelId="{8CCBA904-95ED-40BB-9D3A-7445F719462F}" type="pres">
      <dgm:prSet presAssocID="{3B27FB94-1729-4750-A1DF-1CFDB355F179}" presName="vert1" presStyleCnt="0"/>
      <dgm:spPr/>
    </dgm:pt>
  </dgm:ptLst>
  <dgm:cxnLst>
    <dgm:cxn modelId="{1F71D8BE-2CC3-4C85-A3B2-9E3599AB3D59}" srcId="{5E0EA229-2335-42B5-9662-AD76C667B935}" destId="{9E3BE29F-07A7-43AB-ADB9-60CD4F0E126A}" srcOrd="1" destOrd="0" parTransId="{E83AA679-9658-4A67-B919-34EA48309605}" sibTransId="{E77CA267-8BB5-42E2-AD35-440EE805873F}"/>
    <dgm:cxn modelId="{FDD7AD0B-D33E-4795-9542-99B1CC368BD9}" type="presOf" srcId="{5E0EA229-2335-42B5-9662-AD76C667B935}" destId="{8FF39419-69AC-43E7-AF4C-2FB65DCEAB94}" srcOrd="0" destOrd="0" presId="urn:microsoft.com/office/officeart/2008/layout/LinedList"/>
    <dgm:cxn modelId="{16760B22-7DA8-45A3-8343-1726626356A4}" srcId="{5E0EA229-2335-42B5-9662-AD76C667B935}" destId="{14095858-FB64-4ED6-AB86-CF18F9938C99}" srcOrd="0" destOrd="0" parTransId="{45016F1D-C8C5-4931-A2E7-2802F8CDA2A4}" sibTransId="{5E62471E-D8B0-45E6-A179-E1A74A64B919}"/>
    <dgm:cxn modelId="{2BCBE9B6-281D-4C19-AA52-91A5DB3B71DB}" type="presOf" srcId="{9E3BE29F-07A7-43AB-ADB9-60CD4F0E126A}" destId="{E69F8CEF-E924-4A0C-9BE4-0196CB872FD4}" srcOrd="0" destOrd="0" presId="urn:microsoft.com/office/officeart/2008/layout/LinedList"/>
    <dgm:cxn modelId="{AE2093C3-26EC-40F0-BDF6-81BF0F2F194F}" srcId="{5E0EA229-2335-42B5-9662-AD76C667B935}" destId="{1DBABBB0-46B5-4962-80BA-FEF9EB101F9E}" srcOrd="2" destOrd="0" parTransId="{8A7B46CF-69D2-4543-8AB5-DAB8686459E7}" sibTransId="{6B0CE2FD-DF23-4966-B171-ECDEBD1B562D}"/>
    <dgm:cxn modelId="{CF03875B-84D5-4412-8DDE-F71CC2F87186}" type="presOf" srcId="{14095858-FB64-4ED6-AB86-CF18F9938C99}" destId="{147DD6A9-5B3C-4DD7-81E8-1E024CC09B3B}" srcOrd="0" destOrd="0" presId="urn:microsoft.com/office/officeart/2008/layout/LinedList"/>
    <dgm:cxn modelId="{0716C938-B803-48A7-928E-4BC9DDE629F9}" srcId="{5E0EA229-2335-42B5-9662-AD76C667B935}" destId="{3B27FB94-1729-4750-A1DF-1CFDB355F179}" srcOrd="3" destOrd="0" parTransId="{68288DD8-7813-49AA-85AF-2E1D6951A9B7}" sibTransId="{516E1961-FA27-42D2-94F4-895C3D461D01}"/>
    <dgm:cxn modelId="{C56A3C3A-8B5B-40C1-AC03-06F093B00AAD}" type="presOf" srcId="{3B27FB94-1729-4750-A1DF-1CFDB355F179}" destId="{49E70242-D546-43DB-8CDC-A9714E014EFB}" srcOrd="0" destOrd="0" presId="urn:microsoft.com/office/officeart/2008/layout/LinedList"/>
    <dgm:cxn modelId="{9BA16187-8E55-46F1-87AA-6DB7359293FC}" type="presOf" srcId="{1DBABBB0-46B5-4962-80BA-FEF9EB101F9E}" destId="{04DF7E5B-0411-428A-BEDE-F2DD5862B154}" srcOrd="0" destOrd="0" presId="urn:microsoft.com/office/officeart/2008/layout/LinedList"/>
    <dgm:cxn modelId="{7929A21E-2953-4359-A936-E665C4E63EF1}" type="presParOf" srcId="{8FF39419-69AC-43E7-AF4C-2FB65DCEAB94}" destId="{C8DD7678-B55E-40C1-989E-8096A7C95386}" srcOrd="0" destOrd="0" presId="urn:microsoft.com/office/officeart/2008/layout/LinedList"/>
    <dgm:cxn modelId="{A2B3BA35-8F92-4751-A65F-AAB4AE9F5E66}" type="presParOf" srcId="{8FF39419-69AC-43E7-AF4C-2FB65DCEAB94}" destId="{B83311C8-D084-40A6-B68F-5E884305FC8A}" srcOrd="1" destOrd="0" presId="urn:microsoft.com/office/officeart/2008/layout/LinedList"/>
    <dgm:cxn modelId="{71007E8C-1468-4D15-9018-9D32C67669F4}" type="presParOf" srcId="{B83311C8-D084-40A6-B68F-5E884305FC8A}" destId="{147DD6A9-5B3C-4DD7-81E8-1E024CC09B3B}" srcOrd="0" destOrd="0" presId="urn:microsoft.com/office/officeart/2008/layout/LinedList"/>
    <dgm:cxn modelId="{85BA0844-884D-4D9C-9A9F-55CD8A2BAED4}" type="presParOf" srcId="{B83311C8-D084-40A6-B68F-5E884305FC8A}" destId="{C70FCBD2-BCCF-4D05-9077-F8ECF97519DF}" srcOrd="1" destOrd="0" presId="urn:microsoft.com/office/officeart/2008/layout/LinedList"/>
    <dgm:cxn modelId="{86D99E2D-8368-428F-AABD-9DB50D64D2AE}" type="presParOf" srcId="{8FF39419-69AC-43E7-AF4C-2FB65DCEAB94}" destId="{A5276776-5BD5-45C3-8126-7D0839FE8A46}" srcOrd="2" destOrd="0" presId="urn:microsoft.com/office/officeart/2008/layout/LinedList"/>
    <dgm:cxn modelId="{A43AFB74-F6FA-45AB-8544-966097AAA755}" type="presParOf" srcId="{8FF39419-69AC-43E7-AF4C-2FB65DCEAB94}" destId="{0945E916-A7F5-4300-9E41-D703A6AADE34}" srcOrd="3" destOrd="0" presId="urn:microsoft.com/office/officeart/2008/layout/LinedList"/>
    <dgm:cxn modelId="{FFEA0B2B-D75E-48FA-83AA-96C625EC35D0}" type="presParOf" srcId="{0945E916-A7F5-4300-9E41-D703A6AADE34}" destId="{E69F8CEF-E924-4A0C-9BE4-0196CB872FD4}" srcOrd="0" destOrd="0" presId="urn:microsoft.com/office/officeart/2008/layout/LinedList"/>
    <dgm:cxn modelId="{64C6ACEB-3400-4BB9-BD11-FFB0D3FC50BA}" type="presParOf" srcId="{0945E916-A7F5-4300-9E41-D703A6AADE34}" destId="{CF1FBDF2-4F49-495F-8C35-8A54A8EF1E14}" srcOrd="1" destOrd="0" presId="urn:microsoft.com/office/officeart/2008/layout/LinedList"/>
    <dgm:cxn modelId="{8D40D61E-EF3A-4AE8-8EA2-567A7AEFDFE1}" type="presParOf" srcId="{8FF39419-69AC-43E7-AF4C-2FB65DCEAB94}" destId="{260B3E0D-D69F-445C-8FB3-4177E4572BD7}" srcOrd="4" destOrd="0" presId="urn:microsoft.com/office/officeart/2008/layout/LinedList"/>
    <dgm:cxn modelId="{D0155008-80DB-430E-AA15-A4E29C02054A}" type="presParOf" srcId="{8FF39419-69AC-43E7-AF4C-2FB65DCEAB94}" destId="{5CFDB324-E43E-40A6-83AD-FFB634C1C1DB}" srcOrd="5" destOrd="0" presId="urn:microsoft.com/office/officeart/2008/layout/LinedList"/>
    <dgm:cxn modelId="{AC9BDE71-C19C-4FA6-9D20-49B3470A11DA}" type="presParOf" srcId="{5CFDB324-E43E-40A6-83AD-FFB634C1C1DB}" destId="{04DF7E5B-0411-428A-BEDE-F2DD5862B154}" srcOrd="0" destOrd="0" presId="urn:microsoft.com/office/officeart/2008/layout/LinedList"/>
    <dgm:cxn modelId="{15F57958-5273-41AA-8DB2-9B50488C9E7F}" type="presParOf" srcId="{5CFDB324-E43E-40A6-83AD-FFB634C1C1DB}" destId="{56DA204E-B542-4FD2-BC98-6C9E27B87EC1}" srcOrd="1" destOrd="0" presId="urn:microsoft.com/office/officeart/2008/layout/LinedList"/>
    <dgm:cxn modelId="{C2D847AE-CA31-424E-888F-29230981F868}" type="presParOf" srcId="{8FF39419-69AC-43E7-AF4C-2FB65DCEAB94}" destId="{84F5E762-B9CC-4E43-A0AA-7A3F451AF09D}" srcOrd="6" destOrd="0" presId="urn:microsoft.com/office/officeart/2008/layout/LinedList"/>
    <dgm:cxn modelId="{8AF324E8-70EB-4A65-9B1F-F1A00F636615}" type="presParOf" srcId="{8FF39419-69AC-43E7-AF4C-2FB65DCEAB94}" destId="{FBCE80FE-867E-429E-B9B9-AF3A2D7CF627}" srcOrd="7" destOrd="0" presId="urn:microsoft.com/office/officeart/2008/layout/LinedList"/>
    <dgm:cxn modelId="{C5EF98EA-5F11-4F4E-8279-0BFEA6E15BA0}" type="presParOf" srcId="{FBCE80FE-867E-429E-B9B9-AF3A2D7CF627}" destId="{49E70242-D546-43DB-8CDC-A9714E014EFB}" srcOrd="0" destOrd="0" presId="urn:microsoft.com/office/officeart/2008/layout/LinedList"/>
    <dgm:cxn modelId="{095BB514-0F08-46D0-BCE7-99C04759622F}" type="presParOf" srcId="{FBCE80FE-867E-429E-B9B9-AF3A2D7CF627}" destId="{8CCBA904-95ED-40BB-9D3A-7445F719462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8F79DF-3390-4D51-9422-B311F25964F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736CF7B-74A3-426E-8431-C933AA5F87F1}">
      <dgm:prSet/>
      <dgm:spPr/>
      <dgm:t>
        <a:bodyPr/>
        <a:lstStyle/>
        <a:p>
          <a:pPr rtl="0"/>
          <a:r>
            <a:rPr lang="en-US" b="0" i="0" dirty="0" smtClean="0">
              <a:latin typeface="Arial" panose="020B0604020202020204" pitchFamily="34" charset="0"/>
              <a:cs typeface="Arial" panose="020B0604020202020204" pitchFamily="34" charset="0"/>
            </a:rPr>
            <a:t>Identify patients with high waitlist mortality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070E84-5B2C-4D5D-9BA8-C0E938CC2FB9}" type="parTrans" cxnId="{0B18C809-612C-4833-9FF3-4ECDD60D236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E935CB-A623-43A7-806B-F0A7C68B4F94}" type="sibTrans" cxnId="{0B18C809-612C-4833-9FF3-4ECDD60D236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EF5A38-F306-4697-B06E-0D8C7B06021D}">
      <dgm:prSet/>
      <dgm:spPr/>
      <dgm:t>
        <a:bodyPr/>
        <a:lstStyle/>
        <a:p>
          <a:pPr rtl="0"/>
          <a:r>
            <a:rPr lang="en-US" b="0" i="0" smtClean="0">
              <a:latin typeface="Arial" panose="020B0604020202020204" pitchFamily="34" charset="0"/>
              <a:cs typeface="Arial" panose="020B0604020202020204" pitchFamily="34" charset="0"/>
            </a:rPr>
            <a:t>Considerations: waitlist mortality, transplant rates and post-transplant survival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0AF2E2-4233-490F-9668-BBFEDBBFF105}" type="parTrans" cxnId="{C4A257DF-909F-451A-8D05-19373B4B356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8D36FE-9D0F-4304-B006-4FA68F1A7D4D}" type="sibTrans" cxnId="{C4A257DF-909F-451A-8D05-19373B4B356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F3C30B-0BE2-4410-9BD6-0671B2E62606}">
      <dgm:prSet/>
      <dgm:spPr/>
      <dgm:t>
        <a:bodyPr/>
        <a:lstStyle/>
        <a:p>
          <a:pPr rtl="0"/>
          <a:r>
            <a:rPr lang="en-US" b="0" i="0" dirty="0" smtClean="0">
              <a:latin typeface="Arial" panose="020B0604020202020204" pitchFamily="34" charset="0"/>
              <a:cs typeface="Arial" panose="020B0604020202020204" pitchFamily="34" charset="0"/>
            </a:rPr>
            <a:t>Define “criteria” for subjective decisions based upon objective data elements and physiological principles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2CD7FF-F5DF-4D62-8FEE-C5B64A0693DB}" type="parTrans" cxnId="{BBF0346B-E843-4261-833E-E3C678C432A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1D2DA6-E218-4005-8810-BA79582A4F71}" type="sibTrans" cxnId="{BBF0346B-E843-4261-833E-E3C678C432A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B0F004-6DF2-4BAA-8697-D22B3767CC4E}">
      <dgm:prSet/>
      <dgm:spPr/>
      <dgm:t>
        <a:bodyPr/>
        <a:lstStyle/>
        <a:p>
          <a:pPr rtl="0"/>
          <a:r>
            <a:rPr lang="en-US" b="0" i="0" smtClean="0">
              <a:latin typeface="Arial" panose="020B0604020202020204" pitchFamily="34" charset="0"/>
              <a:cs typeface="Arial" panose="020B0604020202020204" pitchFamily="34" charset="0"/>
            </a:rPr>
            <a:t>Explore options for broader sharing for the sickest patients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F6C4D-A66E-4C2E-AB8B-B6D5A63853BC}" type="parTrans" cxnId="{E5C5AE58-409C-45A9-B3AF-75B4B139080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C74DA4-47CE-451F-AD32-809C0B3FC658}" type="sibTrans" cxnId="{E5C5AE58-409C-45A9-B3AF-75B4B139080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067839-A4CF-4B87-9AAE-386827F72D42}">
      <dgm:prSet/>
      <dgm:spPr/>
      <dgm:t>
        <a:bodyPr/>
        <a:lstStyle/>
        <a:p>
          <a:pPr rtl="0"/>
          <a:r>
            <a:rPr lang="en-US" b="0" i="0" smtClean="0">
              <a:latin typeface="Arial" panose="020B0604020202020204" pitchFamily="34" charset="0"/>
              <a:cs typeface="Arial" panose="020B0604020202020204" pitchFamily="34" charset="0"/>
            </a:rPr>
            <a:t>Integrate pediatric allocation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CBA8AC-70C2-41AC-B024-A65B319FCC96}" type="parTrans" cxnId="{8C719999-1E5E-494E-ADB4-CDA727716D7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88E77C-DDCD-43AF-8A5C-C190B65EE4C8}" type="sibTrans" cxnId="{8C719999-1E5E-494E-ADB4-CDA727716D7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86C6D6-5286-4FB4-B42F-C56BD3CC8D08}">
      <dgm:prSet/>
      <dgm:spPr/>
      <dgm:t>
        <a:bodyPr/>
        <a:lstStyle/>
        <a:p>
          <a:pPr rtl="0"/>
          <a:r>
            <a:rPr lang="en-US" b="0" i="0" smtClean="0">
              <a:latin typeface="Arial" panose="020B0604020202020204" pitchFamily="34" charset="0"/>
              <a:cs typeface="Arial" panose="020B0604020202020204" pitchFamily="34" charset="0"/>
            </a:rPr>
            <a:t>Model the above and hope/pray that the data is interpretable, accurate and explainable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46EE75-92B1-4233-B074-F69185F58C5A}" type="parTrans" cxnId="{1C815F7C-9568-4C03-8F79-2CDCF0AAC1C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2D4913-ACD7-4CEB-8C92-A15930A20529}" type="sibTrans" cxnId="{1C815F7C-9568-4C03-8F79-2CDCF0AAC1C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E0D855-BDA1-4F57-BA38-BA042BA485C9}" type="pres">
      <dgm:prSet presAssocID="{AC8F79DF-3390-4D51-9422-B311F25964F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B8AFBD-70B7-4710-8577-F25C0402AFAD}" type="pres">
      <dgm:prSet presAssocID="{AC8F79DF-3390-4D51-9422-B311F25964FA}" presName="dummyMaxCanvas" presStyleCnt="0">
        <dgm:presLayoutVars/>
      </dgm:prSet>
      <dgm:spPr/>
    </dgm:pt>
    <dgm:pt modelId="{D8198D71-3184-45A4-B6E3-1C5240DBE2DD}" type="pres">
      <dgm:prSet presAssocID="{AC8F79DF-3390-4D51-9422-B311F25964FA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FA4CB8-7AFB-42FC-BC2D-BD24953E95E3}" type="pres">
      <dgm:prSet presAssocID="{AC8F79DF-3390-4D51-9422-B311F25964FA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0D76B-712F-40BD-AC03-D16CD14EFC0D}" type="pres">
      <dgm:prSet presAssocID="{AC8F79DF-3390-4D51-9422-B311F25964FA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FC17F-849D-460B-B917-85853AD738DC}" type="pres">
      <dgm:prSet presAssocID="{AC8F79DF-3390-4D51-9422-B311F25964FA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05E75-98DD-4EA1-BF59-EDE2764FB0C0}" type="pres">
      <dgm:prSet presAssocID="{AC8F79DF-3390-4D51-9422-B311F25964FA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07DB6-5ED2-41D2-99F7-C5A0D57A7D4B}" type="pres">
      <dgm:prSet presAssocID="{AC8F79DF-3390-4D51-9422-B311F25964FA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CEAD0-8BA8-482A-AF9B-F14D1D16F6D6}" type="pres">
      <dgm:prSet presAssocID="{AC8F79DF-3390-4D51-9422-B311F25964FA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55496-8FD4-44E1-B53C-1BCAB82D30AF}" type="pres">
      <dgm:prSet presAssocID="{AC8F79DF-3390-4D51-9422-B311F25964FA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BF85F-1A73-4BAA-9993-FCB9FF1D17AE}" type="pres">
      <dgm:prSet presAssocID="{AC8F79DF-3390-4D51-9422-B311F25964FA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73C1BD-E250-4314-A5FE-9AF23BDA1F77}" type="pres">
      <dgm:prSet presAssocID="{AC8F79DF-3390-4D51-9422-B311F25964F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A77F8-2C08-427B-AD11-6D859A94D608}" type="pres">
      <dgm:prSet presAssocID="{AC8F79DF-3390-4D51-9422-B311F25964F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6D018E-0D8D-4D7E-8DD2-6846AAA3962F}" type="pres">
      <dgm:prSet presAssocID="{AC8F79DF-3390-4D51-9422-B311F25964F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CF7D9-1578-479C-8E9C-E5EDCF767519}" type="pres">
      <dgm:prSet presAssocID="{AC8F79DF-3390-4D51-9422-B311F25964F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B371B-4B06-4F42-87DA-3C03BC5C8704}" type="pres">
      <dgm:prSet presAssocID="{AC8F79DF-3390-4D51-9422-B311F25964F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115786-15B7-41F8-99EE-00CA8A9BF57C}" type="presOf" srcId="{9188E77C-DDCD-43AF-8A5C-C190B65EE4C8}" destId="{737BF85F-1A73-4BAA-9993-FCB9FF1D17AE}" srcOrd="0" destOrd="0" presId="urn:microsoft.com/office/officeart/2005/8/layout/vProcess5"/>
    <dgm:cxn modelId="{0B18C809-612C-4833-9FF3-4ECDD60D2361}" srcId="{AC8F79DF-3390-4D51-9422-B311F25964FA}" destId="{2736CF7B-74A3-426E-8431-C933AA5F87F1}" srcOrd="0" destOrd="0" parTransId="{72070E84-5B2C-4D5D-9BA8-C0E938CC2FB9}" sibTransId="{92E935CB-A623-43A7-806B-F0A7C68B4F94}"/>
    <dgm:cxn modelId="{BDA7B608-D49B-4612-8440-CD15A6D97D81}" type="presOf" srcId="{8F86C6D6-5286-4FB4-B42F-C56BD3CC8D08}" destId="{006B371B-4B06-4F42-87DA-3C03BC5C8704}" srcOrd="1" destOrd="0" presId="urn:microsoft.com/office/officeart/2005/8/layout/vProcess5"/>
    <dgm:cxn modelId="{ABE36062-F023-4BE4-9754-96B02D846C42}" type="presOf" srcId="{BCF3C30B-0BE2-4410-9BD6-0671B2E62606}" destId="{07FA4CB8-7AFB-42FC-BC2D-BD24953E95E3}" srcOrd="0" destOrd="0" presId="urn:microsoft.com/office/officeart/2005/8/layout/vProcess5"/>
    <dgm:cxn modelId="{98DA0AC5-78AE-4E9F-9A07-592E8D9D002D}" type="presOf" srcId="{92E935CB-A623-43A7-806B-F0A7C68B4F94}" destId="{88D07DB6-5ED2-41D2-99F7-C5A0D57A7D4B}" srcOrd="0" destOrd="0" presId="urn:microsoft.com/office/officeart/2005/8/layout/vProcess5"/>
    <dgm:cxn modelId="{CE74B2AD-A666-4A4D-9911-FDADA6444FBC}" type="presOf" srcId="{7FC74DA4-47CE-451F-AD32-809C0B3FC658}" destId="{62655496-8FD4-44E1-B53C-1BCAB82D30AF}" srcOrd="0" destOrd="0" presId="urn:microsoft.com/office/officeart/2005/8/layout/vProcess5"/>
    <dgm:cxn modelId="{C9835817-43FE-410D-B0E5-1C40F7BDE9FF}" type="presOf" srcId="{49EF5A38-F306-4697-B06E-0D8C7B06021D}" destId="{D8198D71-3184-45A4-B6E3-1C5240DBE2DD}" srcOrd="0" destOrd="1" presId="urn:microsoft.com/office/officeart/2005/8/layout/vProcess5"/>
    <dgm:cxn modelId="{1C815F7C-9568-4C03-8F79-2CDCF0AAC1C3}" srcId="{AC8F79DF-3390-4D51-9422-B311F25964FA}" destId="{8F86C6D6-5286-4FB4-B42F-C56BD3CC8D08}" srcOrd="4" destOrd="0" parTransId="{4146EE75-92B1-4233-B074-F69185F58C5A}" sibTransId="{A32D4913-ACD7-4CEB-8C92-A15930A20529}"/>
    <dgm:cxn modelId="{818F7DCE-736D-4469-8D42-9DC9D4C9F38A}" type="presOf" srcId="{8F86C6D6-5286-4FB4-B42F-C56BD3CC8D08}" destId="{76505E75-98DD-4EA1-BF59-EDE2764FB0C0}" srcOrd="0" destOrd="0" presId="urn:microsoft.com/office/officeart/2005/8/layout/vProcess5"/>
    <dgm:cxn modelId="{A88701D9-263E-40D9-A9DE-7581AD1DE780}" type="presOf" srcId="{BFB0F004-6DF2-4BAA-8697-D22B3767CC4E}" destId="{D470D76B-712F-40BD-AC03-D16CD14EFC0D}" srcOrd="0" destOrd="0" presId="urn:microsoft.com/office/officeart/2005/8/layout/vProcess5"/>
    <dgm:cxn modelId="{D312CBE7-A6EF-4438-9557-57634D649331}" type="presOf" srcId="{DB067839-A4CF-4B87-9AAE-386827F72D42}" destId="{0BDCF7D9-1578-479C-8E9C-E5EDCF767519}" srcOrd="1" destOrd="0" presId="urn:microsoft.com/office/officeart/2005/8/layout/vProcess5"/>
    <dgm:cxn modelId="{78B2C2DD-D903-4A39-80BD-9F425DB1567A}" type="presOf" srcId="{BFB0F004-6DF2-4BAA-8697-D22B3767CC4E}" destId="{636D018E-0D8D-4D7E-8DD2-6846AAA3962F}" srcOrd="1" destOrd="0" presId="urn:microsoft.com/office/officeart/2005/8/layout/vProcess5"/>
    <dgm:cxn modelId="{EE82A206-FEAD-4D44-A7C8-E8711A4D5F4A}" type="presOf" srcId="{AC8F79DF-3390-4D51-9422-B311F25964FA}" destId="{8AE0D855-BDA1-4F57-BA38-BA042BA485C9}" srcOrd="0" destOrd="0" presId="urn:microsoft.com/office/officeart/2005/8/layout/vProcess5"/>
    <dgm:cxn modelId="{A158E701-F4A2-4952-B0AC-836DE92B34E5}" type="presOf" srcId="{2736CF7B-74A3-426E-8431-C933AA5F87F1}" destId="{D8198D71-3184-45A4-B6E3-1C5240DBE2DD}" srcOrd="0" destOrd="0" presId="urn:microsoft.com/office/officeart/2005/8/layout/vProcess5"/>
    <dgm:cxn modelId="{A84B7F74-00AC-4692-A3BD-CE746CF87C63}" type="presOf" srcId="{49EF5A38-F306-4697-B06E-0D8C7B06021D}" destId="{6573C1BD-E250-4314-A5FE-9AF23BDA1F77}" srcOrd="1" destOrd="1" presId="urn:microsoft.com/office/officeart/2005/8/layout/vProcess5"/>
    <dgm:cxn modelId="{25AE5A12-B1B6-4FE4-84F9-B10A11F73AB8}" type="presOf" srcId="{BCF3C30B-0BE2-4410-9BD6-0671B2E62606}" destId="{C44A77F8-2C08-427B-AD11-6D859A94D608}" srcOrd="1" destOrd="0" presId="urn:microsoft.com/office/officeart/2005/8/layout/vProcess5"/>
    <dgm:cxn modelId="{BBF0346B-E843-4261-833E-E3C678C432A5}" srcId="{AC8F79DF-3390-4D51-9422-B311F25964FA}" destId="{BCF3C30B-0BE2-4410-9BD6-0671B2E62606}" srcOrd="1" destOrd="0" parTransId="{452CD7FF-F5DF-4D62-8FEE-C5B64A0693DB}" sibTransId="{431D2DA6-E218-4005-8810-BA79582A4F71}"/>
    <dgm:cxn modelId="{6AC1084C-6433-4457-AB48-C1C35573BEAA}" type="presOf" srcId="{2736CF7B-74A3-426E-8431-C933AA5F87F1}" destId="{6573C1BD-E250-4314-A5FE-9AF23BDA1F77}" srcOrd="1" destOrd="0" presId="urn:microsoft.com/office/officeart/2005/8/layout/vProcess5"/>
    <dgm:cxn modelId="{E5C5AE58-409C-45A9-B3AF-75B4B1390803}" srcId="{AC8F79DF-3390-4D51-9422-B311F25964FA}" destId="{BFB0F004-6DF2-4BAA-8697-D22B3767CC4E}" srcOrd="2" destOrd="0" parTransId="{D02F6C4D-A66E-4C2E-AB8B-B6D5A63853BC}" sibTransId="{7FC74DA4-47CE-451F-AD32-809C0B3FC658}"/>
    <dgm:cxn modelId="{C4A257DF-909F-451A-8D05-19373B4B3564}" srcId="{2736CF7B-74A3-426E-8431-C933AA5F87F1}" destId="{49EF5A38-F306-4697-B06E-0D8C7B06021D}" srcOrd="0" destOrd="0" parTransId="{380AF2E2-4233-490F-9668-BBFEDBBFF105}" sibTransId="{4B8D36FE-9D0F-4304-B006-4FA68F1A7D4D}"/>
    <dgm:cxn modelId="{ABE051F2-41A2-45B2-8208-54863201D229}" type="presOf" srcId="{431D2DA6-E218-4005-8810-BA79582A4F71}" destId="{A3DCEAD0-8BA8-482A-AF9B-F14D1D16F6D6}" srcOrd="0" destOrd="0" presId="urn:microsoft.com/office/officeart/2005/8/layout/vProcess5"/>
    <dgm:cxn modelId="{8C719999-1E5E-494E-ADB4-CDA727716D76}" srcId="{AC8F79DF-3390-4D51-9422-B311F25964FA}" destId="{DB067839-A4CF-4B87-9AAE-386827F72D42}" srcOrd="3" destOrd="0" parTransId="{52CBA8AC-70C2-41AC-B024-A65B319FCC96}" sibTransId="{9188E77C-DDCD-43AF-8A5C-C190B65EE4C8}"/>
    <dgm:cxn modelId="{BD07EC3F-4DD5-4E69-946A-C0B2730040BE}" type="presOf" srcId="{DB067839-A4CF-4B87-9AAE-386827F72D42}" destId="{9C1FC17F-849D-460B-B917-85853AD738DC}" srcOrd="0" destOrd="0" presId="urn:microsoft.com/office/officeart/2005/8/layout/vProcess5"/>
    <dgm:cxn modelId="{32BF1CFC-5753-4AFD-AAB6-1F2BEC53A08F}" type="presParOf" srcId="{8AE0D855-BDA1-4F57-BA38-BA042BA485C9}" destId="{A6B8AFBD-70B7-4710-8577-F25C0402AFAD}" srcOrd="0" destOrd="0" presId="urn:microsoft.com/office/officeart/2005/8/layout/vProcess5"/>
    <dgm:cxn modelId="{2679CF50-0155-42DD-9ED2-C2EA986EE0BA}" type="presParOf" srcId="{8AE0D855-BDA1-4F57-BA38-BA042BA485C9}" destId="{D8198D71-3184-45A4-B6E3-1C5240DBE2DD}" srcOrd="1" destOrd="0" presId="urn:microsoft.com/office/officeart/2005/8/layout/vProcess5"/>
    <dgm:cxn modelId="{37BF9022-C320-4A10-BCA1-58ADA5E02860}" type="presParOf" srcId="{8AE0D855-BDA1-4F57-BA38-BA042BA485C9}" destId="{07FA4CB8-7AFB-42FC-BC2D-BD24953E95E3}" srcOrd="2" destOrd="0" presId="urn:microsoft.com/office/officeart/2005/8/layout/vProcess5"/>
    <dgm:cxn modelId="{729E53BD-9233-4BF0-823C-1B8E3F55464B}" type="presParOf" srcId="{8AE0D855-BDA1-4F57-BA38-BA042BA485C9}" destId="{D470D76B-712F-40BD-AC03-D16CD14EFC0D}" srcOrd="3" destOrd="0" presId="urn:microsoft.com/office/officeart/2005/8/layout/vProcess5"/>
    <dgm:cxn modelId="{0389F8F9-790F-466E-BBC6-54AB14B99F32}" type="presParOf" srcId="{8AE0D855-BDA1-4F57-BA38-BA042BA485C9}" destId="{9C1FC17F-849D-460B-B917-85853AD738DC}" srcOrd="4" destOrd="0" presId="urn:microsoft.com/office/officeart/2005/8/layout/vProcess5"/>
    <dgm:cxn modelId="{D8D811BD-B9F9-4742-8EF1-18A2F2BE209A}" type="presParOf" srcId="{8AE0D855-BDA1-4F57-BA38-BA042BA485C9}" destId="{76505E75-98DD-4EA1-BF59-EDE2764FB0C0}" srcOrd="5" destOrd="0" presId="urn:microsoft.com/office/officeart/2005/8/layout/vProcess5"/>
    <dgm:cxn modelId="{CD7BCDC9-8FF2-4090-A32F-5F20AA91C982}" type="presParOf" srcId="{8AE0D855-BDA1-4F57-BA38-BA042BA485C9}" destId="{88D07DB6-5ED2-41D2-99F7-C5A0D57A7D4B}" srcOrd="6" destOrd="0" presId="urn:microsoft.com/office/officeart/2005/8/layout/vProcess5"/>
    <dgm:cxn modelId="{5E5D6613-5673-4D0C-996F-8270D196B755}" type="presParOf" srcId="{8AE0D855-BDA1-4F57-BA38-BA042BA485C9}" destId="{A3DCEAD0-8BA8-482A-AF9B-F14D1D16F6D6}" srcOrd="7" destOrd="0" presId="urn:microsoft.com/office/officeart/2005/8/layout/vProcess5"/>
    <dgm:cxn modelId="{B3BD3FCC-E54D-4064-83FB-6C3CA54A4AD2}" type="presParOf" srcId="{8AE0D855-BDA1-4F57-BA38-BA042BA485C9}" destId="{62655496-8FD4-44E1-B53C-1BCAB82D30AF}" srcOrd="8" destOrd="0" presId="urn:microsoft.com/office/officeart/2005/8/layout/vProcess5"/>
    <dgm:cxn modelId="{38A040A5-6B6A-4F4F-86C2-F569376C437C}" type="presParOf" srcId="{8AE0D855-BDA1-4F57-BA38-BA042BA485C9}" destId="{737BF85F-1A73-4BAA-9993-FCB9FF1D17AE}" srcOrd="9" destOrd="0" presId="urn:microsoft.com/office/officeart/2005/8/layout/vProcess5"/>
    <dgm:cxn modelId="{3031D6BF-7946-4309-8A13-BF578B26464B}" type="presParOf" srcId="{8AE0D855-BDA1-4F57-BA38-BA042BA485C9}" destId="{6573C1BD-E250-4314-A5FE-9AF23BDA1F77}" srcOrd="10" destOrd="0" presId="urn:microsoft.com/office/officeart/2005/8/layout/vProcess5"/>
    <dgm:cxn modelId="{58C05E79-59EC-4E39-BF8E-E4D25B6DF6C0}" type="presParOf" srcId="{8AE0D855-BDA1-4F57-BA38-BA042BA485C9}" destId="{C44A77F8-2C08-427B-AD11-6D859A94D608}" srcOrd="11" destOrd="0" presId="urn:microsoft.com/office/officeart/2005/8/layout/vProcess5"/>
    <dgm:cxn modelId="{712F9554-FE97-4F69-848A-0EA21188197C}" type="presParOf" srcId="{8AE0D855-BDA1-4F57-BA38-BA042BA485C9}" destId="{636D018E-0D8D-4D7E-8DD2-6846AAA3962F}" srcOrd="12" destOrd="0" presId="urn:microsoft.com/office/officeart/2005/8/layout/vProcess5"/>
    <dgm:cxn modelId="{B8B23428-43B1-4A60-8568-8E2BDDB7D914}" type="presParOf" srcId="{8AE0D855-BDA1-4F57-BA38-BA042BA485C9}" destId="{0BDCF7D9-1578-479C-8E9C-E5EDCF767519}" srcOrd="13" destOrd="0" presId="urn:microsoft.com/office/officeart/2005/8/layout/vProcess5"/>
    <dgm:cxn modelId="{1D3F89AD-5483-435B-9D92-2110C044C8AE}" type="presParOf" srcId="{8AE0D855-BDA1-4F57-BA38-BA042BA485C9}" destId="{006B371B-4B06-4F42-87DA-3C03BC5C870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4460A0-C9F6-4C62-AF55-B9AD4CE4D7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6AD9D3A-1F47-4AB3-A7E2-9E723BF5972F}">
      <dgm:prSet custT="1"/>
      <dgm:spPr/>
      <dgm:t>
        <a:bodyPr/>
        <a:lstStyle/>
        <a:p>
          <a:pPr rtl="0"/>
          <a:r>
            <a:rPr lang="en-US" sz="2000" b="0" i="0" dirty="0" smtClean="0">
              <a:latin typeface="Arial" panose="020B0604020202020204" pitchFamily="34" charset="0"/>
              <a:cs typeface="Arial" panose="020B0604020202020204" pitchFamily="34" charset="0"/>
            </a:rPr>
            <a:t>Reviewed waitlist and post-transplant mortality in SRTR stratified by disease process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0FB655-628B-49B5-9FA9-E2BE4D8BF636}" type="parTrans" cxnId="{BA76C007-87A9-460C-811A-23CA65764DC3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ADF573-0E32-4CF6-A8B0-7566A35310F6}" type="sibTrans" cxnId="{BA76C007-87A9-460C-811A-23CA65764DC3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CAE378-AF2B-4EB2-8EEF-CA0833472DF8}">
      <dgm:prSet custT="1"/>
      <dgm:spPr/>
      <dgm:t>
        <a:bodyPr/>
        <a:lstStyle/>
        <a:p>
          <a:pPr rtl="0"/>
          <a:r>
            <a:rPr lang="en-US" sz="2000" b="0" i="0" smtClean="0">
              <a:latin typeface="Arial" panose="020B0604020202020204" pitchFamily="34" charset="0"/>
              <a:cs typeface="Arial" panose="020B0604020202020204" pitchFamily="34" charset="0"/>
            </a:rPr>
            <a:t>Exception classification</a:t>
          </a:r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366F20-3E63-43AE-A4D1-1C613A699303}" type="parTrans" cxnId="{42855640-9A87-45D4-BD5D-48FB19C21DE1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1BC285-A7DF-445F-9565-7CBF234C2AFE}" type="sibTrans" cxnId="{42855640-9A87-45D4-BD5D-48FB19C21DE1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8D3AD5-F385-4238-BE49-C5873F1812F6}">
      <dgm:prSet custT="1"/>
      <dgm:spPr/>
      <dgm:t>
        <a:bodyPr/>
        <a:lstStyle/>
        <a:p>
          <a:pPr rtl="0"/>
          <a:r>
            <a:rPr lang="en-US" sz="2000" b="0" i="0" smtClean="0">
              <a:latin typeface="Arial" panose="020B0604020202020204" pitchFamily="34" charset="0"/>
              <a:cs typeface="Arial" panose="020B0604020202020204" pitchFamily="34" charset="0"/>
            </a:rPr>
            <a:t>Clustered diseases based upon mortality into like cohorts</a:t>
          </a:r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349A61-0735-4DCB-9701-BF06D648B445}" type="parTrans" cxnId="{832208C5-FC2E-48D5-9A3C-D99CF8FA6DA8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93E84B-7508-4947-8D9F-56D40EDE9337}" type="sibTrans" cxnId="{832208C5-FC2E-48D5-9A3C-D99CF8FA6DA8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E9CDE2-607B-449C-95DA-A7423A84FB6F}">
      <dgm:prSet custT="1"/>
      <dgm:spPr/>
      <dgm:t>
        <a:bodyPr/>
        <a:lstStyle/>
        <a:p>
          <a:pPr rtl="0"/>
          <a:r>
            <a:rPr lang="en-US" sz="2000" b="0" i="0" smtClean="0">
              <a:latin typeface="Arial" panose="020B0604020202020204" pitchFamily="34" charset="0"/>
              <a:cs typeface="Arial" panose="020B0604020202020204" pitchFamily="34" charset="0"/>
            </a:rPr>
            <a:t>TSAM (listed patients from 2009-2011) to determine predicted impact  on tx rates, WL mortality, PT survival</a:t>
          </a:r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A3BA27-725A-44D8-AA15-DCA4DA4814AB}" type="parTrans" cxnId="{B51A1DF7-A3EB-42B3-8D45-50CF6125F625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7E221A-2D9F-4BDC-88A5-DF17E57569A8}" type="sibTrans" cxnId="{B51A1DF7-A3EB-42B3-8D45-50CF6125F625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F8CE50-700B-4AA8-84EB-0B7A016B2D2F}" type="pres">
      <dgm:prSet presAssocID="{5C4460A0-C9F6-4C62-AF55-B9AD4CE4D74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A816E6-861A-4B77-A58F-9850D95556AD}" type="pres">
      <dgm:prSet presAssocID="{5C4460A0-C9F6-4C62-AF55-B9AD4CE4D74C}" presName="arrow" presStyleLbl="bgShp" presStyleIdx="0" presStyleCnt="1"/>
      <dgm:spPr/>
    </dgm:pt>
    <dgm:pt modelId="{8F9F90D7-65C5-44A8-AAF8-59C1E3F93057}" type="pres">
      <dgm:prSet presAssocID="{5C4460A0-C9F6-4C62-AF55-B9AD4CE4D74C}" presName="linearProcess" presStyleCnt="0"/>
      <dgm:spPr/>
    </dgm:pt>
    <dgm:pt modelId="{5BD092FC-91C5-48B8-BC40-9826F2D63363}" type="pres">
      <dgm:prSet presAssocID="{96AD9D3A-1F47-4AB3-A7E2-9E723BF5972F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E7619-3E03-4BF3-B9F0-7CB7F3708E7F}" type="pres">
      <dgm:prSet presAssocID="{07ADF573-0E32-4CF6-A8B0-7566A35310F6}" presName="sibTrans" presStyleCnt="0"/>
      <dgm:spPr/>
    </dgm:pt>
    <dgm:pt modelId="{5929E8B3-1FB1-45B9-90A0-EE9C3767BB39}" type="pres">
      <dgm:prSet presAssocID="{9CCAE378-AF2B-4EB2-8EEF-CA0833472DF8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C3F44-D62F-4325-94B5-3A3FA96D59FE}" type="pres">
      <dgm:prSet presAssocID="{191BC285-A7DF-445F-9565-7CBF234C2AFE}" presName="sibTrans" presStyleCnt="0"/>
      <dgm:spPr/>
    </dgm:pt>
    <dgm:pt modelId="{575BEB3D-F4BD-45E1-A2DD-C7EA47850271}" type="pres">
      <dgm:prSet presAssocID="{588D3AD5-F385-4238-BE49-C5873F1812F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9CFE0-48A0-4CFB-9A8E-CA158BF3DC9C}" type="pres">
      <dgm:prSet presAssocID="{8B93E84B-7508-4947-8D9F-56D40EDE9337}" presName="sibTrans" presStyleCnt="0"/>
      <dgm:spPr/>
    </dgm:pt>
    <dgm:pt modelId="{95B86DE1-73A5-4AE8-8792-8F2E00BBB77F}" type="pres">
      <dgm:prSet presAssocID="{34E9CDE2-607B-449C-95DA-A7423A84FB6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2208C5-FC2E-48D5-9A3C-D99CF8FA6DA8}" srcId="{5C4460A0-C9F6-4C62-AF55-B9AD4CE4D74C}" destId="{588D3AD5-F385-4238-BE49-C5873F1812F6}" srcOrd="2" destOrd="0" parTransId="{24349A61-0735-4DCB-9701-BF06D648B445}" sibTransId="{8B93E84B-7508-4947-8D9F-56D40EDE9337}"/>
    <dgm:cxn modelId="{46F6853A-C496-43A3-8BFE-ACCC296B9DAE}" type="presOf" srcId="{9CCAE378-AF2B-4EB2-8EEF-CA0833472DF8}" destId="{5929E8B3-1FB1-45B9-90A0-EE9C3767BB39}" srcOrd="0" destOrd="0" presId="urn:microsoft.com/office/officeart/2005/8/layout/hProcess9"/>
    <dgm:cxn modelId="{4E9E1A32-F271-42E0-86B8-A4C4FB5EC1D4}" type="presOf" srcId="{34E9CDE2-607B-449C-95DA-A7423A84FB6F}" destId="{95B86DE1-73A5-4AE8-8792-8F2E00BBB77F}" srcOrd="0" destOrd="0" presId="urn:microsoft.com/office/officeart/2005/8/layout/hProcess9"/>
    <dgm:cxn modelId="{B51A1DF7-A3EB-42B3-8D45-50CF6125F625}" srcId="{5C4460A0-C9F6-4C62-AF55-B9AD4CE4D74C}" destId="{34E9CDE2-607B-449C-95DA-A7423A84FB6F}" srcOrd="3" destOrd="0" parTransId="{ABA3BA27-725A-44D8-AA15-DCA4DA4814AB}" sibTransId="{FC7E221A-2D9F-4BDC-88A5-DF17E57569A8}"/>
    <dgm:cxn modelId="{53BF7813-973D-444B-8B8E-A4BAACBC6532}" type="presOf" srcId="{588D3AD5-F385-4238-BE49-C5873F1812F6}" destId="{575BEB3D-F4BD-45E1-A2DD-C7EA47850271}" srcOrd="0" destOrd="0" presId="urn:microsoft.com/office/officeart/2005/8/layout/hProcess9"/>
    <dgm:cxn modelId="{AC10083A-24FB-4BEB-8BEE-E52F00E50CCE}" type="presOf" srcId="{96AD9D3A-1F47-4AB3-A7E2-9E723BF5972F}" destId="{5BD092FC-91C5-48B8-BC40-9826F2D63363}" srcOrd="0" destOrd="0" presId="urn:microsoft.com/office/officeart/2005/8/layout/hProcess9"/>
    <dgm:cxn modelId="{42855640-9A87-45D4-BD5D-48FB19C21DE1}" srcId="{5C4460A0-C9F6-4C62-AF55-B9AD4CE4D74C}" destId="{9CCAE378-AF2B-4EB2-8EEF-CA0833472DF8}" srcOrd="1" destOrd="0" parTransId="{3A366F20-3E63-43AE-A4D1-1C613A699303}" sibTransId="{191BC285-A7DF-445F-9565-7CBF234C2AFE}"/>
    <dgm:cxn modelId="{BA76C007-87A9-460C-811A-23CA65764DC3}" srcId="{5C4460A0-C9F6-4C62-AF55-B9AD4CE4D74C}" destId="{96AD9D3A-1F47-4AB3-A7E2-9E723BF5972F}" srcOrd="0" destOrd="0" parTransId="{C00FB655-628B-49B5-9FA9-E2BE4D8BF636}" sibTransId="{07ADF573-0E32-4CF6-A8B0-7566A35310F6}"/>
    <dgm:cxn modelId="{F5B5D0DD-A20A-4335-AA5A-6F7031B8E561}" type="presOf" srcId="{5C4460A0-C9F6-4C62-AF55-B9AD4CE4D74C}" destId="{54F8CE50-700B-4AA8-84EB-0B7A016B2D2F}" srcOrd="0" destOrd="0" presId="urn:microsoft.com/office/officeart/2005/8/layout/hProcess9"/>
    <dgm:cxn modelId="{252ECB1F-BA79-44F3-B504-052ECF5305F2}" type="presParOf" srcId="{54F8CE50-700B-4AA8-84EB-0B7A016B2D2F}" destId="{55A816E6-861A-4B77-A58F-9850D95556AD}" srcOrd="0" destOrd="0" presId="urn:microsoft.com/office/officeart/2005/8/layout/hProcess9"/>
    <dgm:cxn modelId="{162792D4-25BE-4264-A3E6-95BBFF56B359}" type="presParOf" srcId="{54F8CE50-700B-4AA8-84EB-0B7A016B2D2F}" destId="{8F9F90D7-65C5-44A8-AAF8-59C1E3F93057}" srcOrd="1" destOrd="0" presId="urn:microsoft.com/office/officeart/2005/8/layout/hProcess9"/>
    <dgm:cxn modelId="{25E96CDF-D2AF-4BF1-AFFC-0ECE497CEE10}" type="presParOf" srcId="{8F9F90D7-65C5-44A8-AAF8-59C1E3F93057}" destId="{5BD092FC-91C5-48B8-BC40-9826F2D63363}" srcOrd="0" destOrd="0" presId="urn:microsoft.com/office/officeart/2005/8/layout/hProcess9"/>
    <dgm:cxn modelId="{6D227F0C-5F03-4CDB-BAAC-731F139A472D}" type="presParOf" srcId="{8F9F90D7-65C5-44A8-AAF8-59C1E3F93057}" destId="{906E7619-3E03-4BF3-B9F0-7CB7F3708E7F}" srcOrd="1" destOrd="0" presId="urn:microsoft.com/office/officeart/2005/8/layout/hProcess9"/>
    <dgm:cxn modelId="{E1BEFC80-21B2-46AF-90EA-B21B8C8AEB7A}" type="presParOf" srcId="{8F9F90D7-65C5-44A8-AAF8-59C1E3F93057}" destId="{5929E8B3-1FB1-45B9-90A0-EE9C3767BB39}" srcOrd="2" destOrd="0" presId="urn:microsoft.com/office/officeart/2005/8/layout/hProcess9"/>
    <dgm:cxn modelId="{5EB6E129-4429-4C6D-8B3A-290444B52BFB}" type="presParOf" srcId="{8F9F90D7-65C5-44A8-AAF8-59C1E3F93057}" destId="{B55C3F44-D62F-4325-94B5-3A3FA96D59FE}" srcOrd="3" destOrd="0" presId="urn:microsoft.com/office/officeart/2005/8/layout/hProcess9"/>
    <dgm:cxn modelId="{78F8B43A-8097-4686-AFFF-6A568F2334FE}" type="presParOf" srcId="{8F9F90D7-65C5-44A8-AAF8-59C1E3F93057}" destId="{575BEB3D-F4BD-45E1-A2DD-C7EA47850271}" srcOrd="4" destOrd="0" presId="urn:microsoft.com/office/officeart/2005/8/layout/hProcess9"/>
    <dgm:cxn modelId="{AC612483-4257-4F15-8F96-424C8247AEF0}" type="presParOf" srcId="{8F9F90D7-65C5-44A8-AAF8-59C1E3F93057}" destId="{A5A9CFE0-48A0-4CFB-9A8E-CA158BF3DC9C}" srcOrd="5" destOrd="0" presId="urn:microsoft.com/office/officeart/2005/8/layout/hProcess9"/>
    <dgm:cxn modelId="{CA5C1047-E8D5-4C73-A208-A62BCFADE28F}" type="presParOf" srcId="{8F9F90D7-65C5-44A8-AAF8-59C1E3F93057}" destId="{95B86DE1-73A5-4AE8-8792-8F2E00BBB77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FAD1CD-D52A-4CEB-951D-5815D83F1F0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0C49F7-5B90-447E-9B30-619908C66F72}">
      <dgm:prSet/>
      <dgm:spPr/>
      <dgm:t>
        <a:bodyPr/>
        <a:lstStyle/>
        <a:p>
          <a:pPr rtl="0"/>
          <a:r>
            <a:rPr lang="en-US" b="0" i="0" smtClean="0">
              <a:latin typeface="Arial" panose="020B0604020202020204" pitchFamily="34" charset="0"/>
              <a:cs typeface="Arial" panose="020B0604020202020204" pitchFamily="34" charset="0"/>
            </a:rPr>
            <a:t>Goal: increase organ access for the sickest patients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EAD2A7-FFE4-403D-9C07-1FCA31057F80}" type="parTrans" cxnId="{C83A4216-B509-488C-8E45-17AFB2EF176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CE0B32-0763-4B35-B8DA-DDF6D2FEA711}" type="sibTrans" cxnId="{C83A4216-B509-488C-8E45-17AFB2EF176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85A3B0-A8EE-4BF0-9458-27CC96D11532}">
      <dgm:prSet/>
      <dgm:spPr/>
      <dgm:t>
        <a:bodyPr/>
        <a:lstStyle/>
        <a:p>
          <a:pPr rtl="0"/>
          <a:r>
            <a:rPr lang="en-US" b="0" i="0" smtClean="0">
              <a:latin typeface="Arial" panose="020B0604020202020204" pitchFamily="34" charset="0"/>
              <a:cs typeface="Arial" panose="020B0604020202020204" pitchFamily="34" charset="0"/>
            </a:rPr>
            <a:t>Considered 4 models for cardiac sharing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98492E-8869-4CFD-BA34-1BC0562C3467}" type="parTrans" cxnId="{A88E5BC5-945F-4B51-A1BC-F8F52E63151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FDE42C-61CE-4BD4-A6A6-C4770F47EA5E}" type="sibTrans" cxnId="{A88E5BC5-945F-4B51-A1BC-F8F52E63151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9FF0C0-C11C-4A26-9FCB-02A803D9E7F0}">
      <dgm:prSet/>
      <dgm:spPr/>
      <dgm:t>
        <a:bodyPr/>
        <a:lstStyle/>
        <a:p>
          <a:pPr rtl="0"/>
          <a:r>
            <a:rPr lang="en-US" b="0" i="0" dirty="0" smtClean="0">
              <a:latin typeface="Arial" panose="020B0604020202020204" pitchFamily="34" charset="0"/>
              <a:cs typeface="Arial" panose="020B0604020202020204" pitchFamily="34" charset="0"/>
            </a:rPr>
            <a:t>Modeling was performed sequentially to prioritization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EC58D7-06CC-4FD1-8E9C-D4CC242EC2D0}" type="parTrans" cxnId="{87D8C6E4-A501-47E4-A891-318C1EA0065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D9F882-CEA0-4832-804A-56D2F9A7A73C}" type="sibTrans" cxnId="{87D8C6E4-A501-47E4-A891-318C1EA0065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34D0AB-A199-4451-B5B7-C51C69A24BCE}" type="pres">
      <dgm:prSet presAssocID="{BCFAD1CD-D52A-4CEB-951D-5815D83F1F0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23FB2D-81B5-4EAE-ACFB-5D7F0B05A129}" type="pres">
      <dgm:prSet presAssocID="{F90C49F7-5B90-447E-9B30-619908C66F72}" presName="circle1" presStyleLbl="node1" presStyleIdx="0" presStyleCnt="3"/>
      <dgm:spPr/>
    </dgm:pt>
    <dgm:pt modelId="{EDF4B422-4B9E-400E-9135-557A88A1A40C}" type="pres">
      <dgm:prSet presAssocID="{F90C49F7-5B90-447E-9B30-619908C66F72}" presName="space" presStyleCnt="0"/>
      <dgm:spPr/>
    </dgm:pt>
    <dgm:pt modelId="{708EA031-ED84-4C15-9AED-67FFCAB088D1}" type="pres">
      <dgm:prSet presAssocID="{F90C49F7-5B90-447E-9B30-619908C66F72}" presName="rect1" presStyleLbl="alignAcc1" presStyleIdx="0" presStyleCnt="3"/>
      <dgm:spPr/>
      <dgm:t>
        <a:bodyPr/>
        <a:lstStyle/>
        <a:p>
          <a:endParaRPr lang="en-US"/>
        </a:p>
      </dgm:t>
    </dgm:pt>
    <dgm:pt modelId="{EDECF0B8-14E2-489D-A6CF-0C14FC53C75E}" type="pres">
      <dgm:prSet presAssocID="{5785A3B0-A8EE-4BF0-9458-27CC96D11532}" presName="vertSpace2" presStyleLbl="node1" presStyleIdx="0" presStyleCnt="3"/>
      <dgm:spPr/>
    </dgm:pt>
    <dgm:pt modelId="{4ACE0871-8EF9-4C0E-B171-5500F24E8337}" type="pres">
      <dgm:prSet presAssocID="{5785A3B0-A8EE-4BF0-9458-27CC96D11532}" presName="circle2" presStyleLbl="node1" presStyleIdx="1" presStyleCnt="3"/>
      <dgm:spPr/>
    </dgm:pt>
    <dgm:pt modelId="{6F947CD9-DBBB-417E-80BE-8430BD944E7F}" type="pres">
      <dgm:prSet presAssocID="{5785A3B0-A8EE-4BF0-9458-27CC96D11532}" presName="rect2" presStyleLbl="alignAcc1" presStyleIdx="1" presStyleCnt="3"/>
      <dgm:spPr/>
      <dgm:t>
        <a:bodyPr/>
        <a:lstStyle/>
        <a:p>
          <a:endParaRPr lang="en-US"/>
        </a:p>
      </dgm:t>
    </dgm:pt>
    <dgm:pt modelId="{38EC9449-A5AD-4C30-B27C-856492E3CE8A}" type="pres">
      <dgm:prSet presAssocID="{519FF0C0-C11C-4A26-9FCB-02A803D9E7F0}" presName="vertSpace3" presStyleLbl="node1" presStyleIdx="1" presStyleCnt="3"/>
      <dgm:spPr/>
    </dgm:pt>
    <dgm:pt modelId="{5010C2D8-D694-447E-ADFB-E90C5C43B99D}" type="pres">
      <dgm:prSet presAssocID="{519FF0C0-C11C-4A26-9FCB-02A803D9E7F0}" presName="circle3" presStyleLbl="node1" presStyleIdx="2" presStyleCnt="3"/>
      <dgm:spPr/>
    </dgm:pt>
    <dgm:pt modelId="{93341DF9-276E-4DE9-97C6-86B7A611CAF3}" type="pres">
      <dgm:prSet presAssocID="{519FF0C0-C11C-4A26-9FCB-02A803D9E7F0}" presName="rect3" presStyleLbl="alignAcc1" presStyleIdx="2" presStyleCnt="3"/>
      <dgm:spPr/>
      <dgm:t>
        <a:bodyPr/>
        <a:lstStyle/>
        <a:p>
          <a:endParaRPr lang="en-US"/>
        </a:p>
      </dgm:t>
    </dgm:pt>
    <dgm:pt modelId="{D341A1E4-7FDD-44B3-AD51-A25C8E3D14A6}" type="pres">
      <dgm:prSet presAssocID="{F90C49F7-5B90-447E-9B30-619908C66F72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074D9-7A47-489B-9835-7A0DCE89D285}" type="pres">
      <dgm:prSet presAssocID="{5785A3B0-A8EE-4BF0-9458-27CC96D11532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410A4-7312-4407-8E3E-BD4F10C9B44B}" type="pres">
      <dgm:prSet presAssocID="{519FF0C0-C11C-4A26-9FCB-02A803D9E7F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D8C6E4-A501-47E4-A891-318C1EA0065C}" srcId="{BCFAD1CD-D52A-4CEB-951D-5815D83F1F0C}" destId="{519FF0C0-C11C-4A26-9FCB-02A803D9E7F0}" srcOrd="2" destOrd="0" parTransId="{DEEC58D7-06CC-4FD1-8E9C-D4CC242EC2D0}" sibTransId="{71D9F882-CEA0-4832-804A-56D2F9A7A73C}"/>
    <dgm:cxn modelId="{87004E55-B71F-483A-B06C-11164CBAAD6F}" type="presOf" srcId="{BCFAD1CD-D52A-4CEB-951D-5815D83F1F0C}" destId="{EE34D0AB-A199-4451-B5B7-C51C69A24BCE}" srcOrd="0" destOrd="0" presId="urn:microsoft.com/office/officeart/2005/8/layout/target3"/>
    <dgm:cxn modelId="{A88E5BC5-945F-4B51-A1BC-F8F52E631516}" srcId="{BCFAD1CD-D52A-4CEB-951D-5815D83F1F0C}" destId="{5785A3B0-A8EE-4BF0-9458-27CC96D11532}" srcOrd="1" destOrd="0" parTransId="{8E98492E-8869-4CFD-BA34-1BC0562C3467}" sibTransId="{FAFDE42C-61CE-4BD4-A6A6-C4770F47EA5E}"/>
    <dgm:cxn modelId="{71ED491D-A43C-4DEC-8AE7-951703C985B7}" type="presOf" srcId="{519FF0C0-C11C-4A26-9FCB-02A803D9E7F0}" destId="{93341DF9-276E-4DE9-97C6-86B7A611CAF3}" srcOrd="0" destOrd="0" presId="urn:microsoft.com/office/officeart/2005/8/layout/target3"/>
    <dgm:cxn modelId="{6033B1A3-42B2-41CE-BCEE-0312E77CB166}" type="presOf" srcId="{F90C49F7-5B90-447E-9B30-619908C66F72}" destId="{708EA031-ED84-4C15-9AED-67FFCAB088D1}" srcOrd="0" destOrd="0" presId="urn:microsoft.com/office/officeart/2005/8/layout/target3"/>
    <dgm:cxn modelId="{C3F2392A-8290-4602-8385-4CEC73A43112}" type="presOf" srcId="{F90C49F7-5B90-447E-9B30-619908C66F72}" destId="{D341A1E4-7FDD-44B3-AD51-A25C8E3D14A6}" srcOrd="1" destOrd="0" presId="urn:microsoft.com/office/officeart/2005/8/layout/target3"/>
    <dgm:cxn modelId="{C83A4216-B509-488C-8E45-17AFB2EF1769}" srcId="{BCFAD1CD-D52A-4CEB-951D-5815D83F1F0C}" destId="{F90C49F7-5B90-447E-9B30-619908C66F72}" srcOrd="0" destOrd="0" parTransId="{FAEAD2A7-FFE4-403D-9C07-1FCA31057F80}" sibTransId="{C3CE0B32-0763-4B35-B8DA-DDF6D2FEA711}"/>
    <dgm:cxn modelId="{E0A80AB2-6D8A-42F7-85B6-B18911384147}" type="presOf" srcId="{5785A3B0-A8EE-4BF0-9458-27CC96D11532}" destId="{A3D074D9-7A47-489B-9835-7A0DCE89D285}" srcOrd="1" destOrd="0" presId="urn:microsoft.com/office/officeart/2005/8/layout/target3"/>
    <dgm:cxn modelId="{C7D034AA-117D-4F48-9CC9-A5C67DA844B0}" type="presOf" srcId="{519FF0C0-C11C-4A26-9FCB-02A803D9E7F0}" destId="{2EB410A4-7312-4407-8E3E-BD4F10C9B44B}" srcOrd="1" destOrd="0" presId="urn:microsoft.com/office/officeart/2005/8/layout/target3"/>
    <dgm:cxn modelId="{A01346DD-C944-4DAE-96A1-2429ECF76E41}" type="presOf" srcId="{5785A3B0-A8EE-4BF0-9458-27CC96D11532}" destId="{6F947CD9-DBBB-417E-80BE-8430BD944E7F}" srcOrd="0" destOrd="0" presId="urn:microsoft.com/office/officeart/2005/8/layout/target3"/>
    <dgm:cxn modelId="{36C9F63E-4C85-4B55-872A-3293F4459660}" type="presParOf" srcId="{EE34D0AB-A199-4451-B5B7-C51C69A24BCE}" destId="{BA23FB2D-81B5-4EAE-ACFB-5D7F0B05A129}" srcOrd="0" destOrd="0" presId="urn:microsoft.com/office/officeart/2005/8/layout/target3"/>
    <dgm:cxn modelId="{D2CF9395-E194-46AF-9240-DAEC20773238}" type="presParOf" srcId="{EE34D0AB-A199-4451-B5B7-C51C69A24BCE}" destId="{EDF4B422-4B9E-400E-9135-557A88A1A40C}" srcOrd="1" destOrd="0" presId="urn:microsoft.com/office/officeart/2005/8/layout/target3"/>
    <dgm:cxn modelId="{DF22E188-546A-4706-8D78-32FB9AAC5976}" type="presParOf" srcId="{EE34D0AB-A199-4451-B5B7-C51C69A24BCE}" destId="{708EA031-ED84-4C15-9AED-67FFCAB088D1}" srcOrd="2" destOrd="0" presId="urn:microsoft.com/office/officeart/2005/8/layout/target3"/>
    <dgm:cxn modelId="{688FB43B-A454-4DC5-A181-32D8C38A8F54}" type="presParOf" srcId="{EE34D0AB-A199-4451-B5B7-C51C69A24BCE}" destId="{EDECF0B8-14E2-489D-A6CF-0C14FC53C75E}" srcOrd="3" destOrd="0" presId="urn:microsoft.com/office/officeart/2005/8/layout/target3"/>
    <dgm:cxn modelId="{B555A47E-D423-4685-A389-72C9B6CE9AB0}" type="presParOf" srcId="{EE34D0AB-A199-4451-B5B7-C51C69A24BCE}" destId="{4ACE0871-8EF9-4C0E-B171-5500F24E8337}" srcOrd="4" destOrd="0" presId="urn:microsoft.com/office/officeart/2005/8/layout/target3"/>
    <dgm:cxn modelId="{1A98330F-475D-4398-B6E8-E5B57F091F91}" type="presParOf" srcId="{EE34D0AB-A199-4451-B5B7-C51C69A24BCE}" destId="{6F947CD9-DBBB-417E-80BE-8430BD944E7F}" srcOrd="5" destOrd="0" presId="urn:microsoft.com/office/officeart/2005/8/layout/target3"/>
    <dgm:cxn modelId="{C7482905-7352-4EE7-8B97-62DB4794BDF0}" type="presParOf" srcId="{EE34D0AB-A199-4451-B5B7-C51C69A24BCE}" destId="{38EC9449-A5AD-4C30-B27C-856492E3CE8A}" srcOrd="6" destOrd="0" presId="urn:microsoft.com/office/officeart/2005/8/layout/target3"/>
    <dgm:cxn modelId="{6D099ED8-EB2B-49CE-9648-813B38DB5065}" type="presParOf" srcId="{EE34D0AB-A199-4451-B5B7-C51C69A24BCE}" destId="{5010C2D8-D694-447E-ADFB-E90C5C43B99D}" srcOrd="7" destOrd="0" presId="urn:microsoft.com/office/officeart/2005/8/layout/target3"/>
    <dgm:cxn modelId="{53791CED-D9FD-49C8-B738-56D0AC4582E2}" type="presParOf" srcId="{EE34D0AB-A199-4451-B5B7-C51C69A24BCE}" destId="{93341DF9-276E-4DE9-97C6-86B7A611CAF3}" srcOrd="8" destOrd="0" presId="urn:microsoft.com/office/officeart/2005/8/layout/target3"/>
    <dgm:cxn modelId="{052A3B88-7EB5-4823-BCE8-24C57A3FCFA0}" type="presParOf" srcId="{EE34D0AB-A199-4451-B5B7-C51C69A24BCE}" destId="{D341A1E4-7FDD-44B3-AD51-A25C8E3D14A6}" srcOrd="9" destOrd="0" presId="urn:microsoft.com/office/officeart/2005/8/layout/target3"/>
    <dgm:cxn modelId="{F895219D-8856-489E-A449-E489EEDC6A09}" type="presParOf" srcId="{EE34D0AB-A199-4451-B5B7-C51C69A24BCE}" destId="{A3D074D9-7A47-489B-9835-7A0DCE89D285}" srcOrd="10" destOrd="0" presId="urn:microsoft.com/office/officeart/2005/8/layout/target3"/>
    <dgm:cxn modelId="{6C98F4B1-42A3-458F-9829-45477F83E95F}" type="presParOf" srcId="{EE34D0AB-A199-4451-B5B7-C51C69A24BCE}" destId="{2EB410A4-7312-4407-8E3E-BD4F10C9B44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C79EC5-E5DA-46A8-8B29-5B3CEDD238C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AC6F92-C21C-461C-8D09-5371EF832A14}">
      <dgm:prSet/>
      <dgm:spPr/>
      <dgm:t>
        <a:bodyPr/>
        <a:lstStyle/>
        <a:p>
          <a:pPr rtl="0"/>
          <a:r>
            <a:rPr lang="en-US" b="0" i="0" smtClean="0">
              <a:latin typeface="Arial" panose="020B0604020202020204" pitchFamily="34" charset="0"/>
              <a:cs typeface="Arial" panose="020B0604020202020204" pitchFamily="34" charset="0"/>
            </a:rPr>
            <a:t>Current candidate prioritization and donor allocation is not contemporary resulting in inequities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8366A6-EBB5-40A3-B550-E51CCF67AB69}" type="parTrans" cxnId="{DDA139D2-8274-451D-AC1A-127D37E76DF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5B7AD1-839F-447E-82AB-4F8240682CFB}" type="sibTrans" cxnId="{DDA139D2-8274-451D-AC1A-127D37E76DF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9E7F8E-81D7-4B6E-9FE0-8F82BDDE345D}">
      <dgm:prSet/>
      <dgm:spPr/>
      <dgm:t>
        <a:bodyPr/>
        <a:lstStyle/>
        <a:p>
          <a:pPr rtl="0"/>
          <a:r>
            <a:rPr lang="en-US" b="0" i="0" smtClean="0">
              <a:latin typeface="Arial" panose="020B0604020202020204" pitchFamily="34" charset="0"/>
              <a:cs typeface="Arial" panose="020B0604020202020204" pitchFamily="34" charset="0"/>
            </a:rPr>
            <a:t>Current allocation rules do not meet Final Rule criteria for broader sharing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AC774A-3B40-416E-A204-2929F14F5BA1}" type="parTrans" cxnId="{C913C657-E7CE-4E60-BA2A-47194247AB9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9FC8DA-5A37-4367-9D96-88D333526B11}" type="sibTrans" cxnId="{C913C657-E7CE-4E60-BA2A-47194247AB9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7D39AA-35D9-401D-B97F-D0C76A7C94CE}">
      <dgm:prSet/>
      <dgm:spPr/>
      <dgm:t>
        <a:bodyPr/>
        <a:lstStyle/>
        <a:p>
          <a:pPr rtl="0"/>
          <a:r>
            <a:rPr lang="en-US" b="0" i="0" dirty="0" smtClean="0">
              <a:latin typeface="Arial" panose="020B0604020202020204" pitchFamily="34" charset="0"/>
              <a:cs typeface="Arial" panose="020B0604020202020204" pitchFamily="34" charset="0"/>
            </a:rPr>
            <a:t>The Thoracic Committee has devised a 6 status prioritization scheme with broader sharing that appears to improve timely access to transplantation for the sickest on the waiting list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9BE2C4-E5E3-495C-AE4D-3F37F7B165EE}" type="parTrans" cxnId="{359721B6-2E97-4287-8F97-40BD3016D48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B331E9-19C6-496D-958D-549CCBF1DA40}" type="sibTrans" cxnId="{359721B6-2E97-4287-8F97-40BD3016D48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4640DA-3766-4F4F-8BD0-10E88D52093C}">
      <dgm:prSet/>
      <dgm:spPr/>
      <dgm:t>
        <a:bodyPr/>
        <a:lstStyle/>
        <a:p>
          <a:pPr rtl="0"/>
          <a:r>
            <a:rPr lang="en-US" b="0" i="0" smtClean="0">
              <a:latin typeface="Arial" panose="020B0604020202020204" pitchFamily="34" charset="0"/>
              <a:cs typeface="Arial" panose="020B0604020202020204" pitchFamily="34" charset="0"/>
            </a:rPr>
            <a:t>We intend to have the proposal out for public comment in the Spring, 2016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A5898B-4142-4284-989D-64C2EC7E0CB7}" type="parTrans" cxnId="{474DC098-0497-4E2F-AF40-A65C2E97CE4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D39ABC-A1DC-499A-A06A-5C1EAE405B18}" type="sibTrans" cxnId="{474DC098-0497-4E2F-AF40-A65C2E97CE4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4E6CFF-B7EE-4A41-8B1A-E5D08436432C}">
      <dgm:prSet/>
      <dgm:spPr/>
      <dgm:t>
        <a:bodyPr/>
        <a:lstStyle/>
        <a:p>
          <a:pPr rtl="0"/>
          <a:r>
            <a:rPr lang="en-US" b="0" i="0" smtClean="0">
              <a:latin typeface="Arial" panose="020B0604020202020204" pitchFamily="34" charset="0"/>
              <a:cs typeface="Arial" panose="020B0604020202020204" pitchFamily="34" charset="0"/>
            </a:rPr>
            <a:t>Depending on public comment feedback, we will either bring the proposal to the Board in June 2016 or go for a second round of public comment in August 2016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CED12E-4463-4F8C-A59A-0EC6F971F843}" type="parTrans" cxnId="{B87F4808-DD6D-478B-A53A-AA8B5D51323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7DABA8-A76C-4E7C-A375-311BDED697D9}" type="sibTrans" cxnId="{B87F4808-DD6D-478B-A53A-AA8B5D51323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DFA4A4-A3DB-495E-A61C-419A6776BAF9}" type="pres">
      <dgm:prSet presAssocID="{C5C79EC5-E5DA-46A8-8B29-5B3CEDD238C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7280D1F-FBF4-4FFC-B684-124003A8F457}" type="pres">
      <dgm:prSet presAssocID="{F4AC6F92-C21C-461C-8D09-5371EF832A14}" presName="thickLine" presStyleLbl="alignNode1" presStyleIdx="0" presStyleCnt="5"/>
      <dgm:spPr/>
    </dgm:pt>
    <dgm:pt modelId="{0EBA0A3C-EFF2-4598-8BF7-BC3D67DBF9A9}" type="pres">
      <dgm:prSet presAssocID="{F4AC6F92-C21C-461C-8D09-5371EF832A14}" presName="horz1" presStyleCnt="0"/>
      <dgm:spPr/>
    </dgm:pt>
    <dgm:pt modelId="{B7E94721-3B45-4052-BCB5-F9EE8132C19E}" type="pres">
      <dgm:prSet presAssocID="{F4AC6F92-C21C-461C-8D09-5371EF832A14}" presName="tx1" presStyleLbl="revTx" presStyleIdx="0" presStyleCnt="5"/>
      <dgm:spPr/>
      <dgm:t>
        <a:bodyPr/>
        <a:lstStyle/>
        <a:p>
          <a:endParaRPr lang="en-US"/>
        </a:p>
      </dgm:t>
    </dgm:pt>
    <dgm:pt modelId="{33DD0E8D-58C7-46FD-89F9-150FF3D34618}" type="pres">
      <dgm:prSet presAssocID="{F4AC6F92-C21C-461C-8D09-5371EF832A14}" presName="vert1" presStyleCnt="0"/>
      <dgm:spPr/>
    </dgm:pt>
    <dgm:pt modelId="{3C5D7D45-62C4-47E8-A951-D7ECB7759C86}" type="pres">
      <dgm:prSet presAssocID="{059E7F8E-81D7-4B6E-9FE0-8F82BDDE345D}" presName="thickLine" presStyleLbl="alignNode1" presStyleIdx="1" presStyleCnt="5"/>
      <dgm:spPr/>
    </dgm:pt>
    <dgm:pt modelId="{4FD52205-F275-4299-A026-A8A004868B4F}" type="pres">
      <dgm:prSet presAssocID="{059E7F8E-81D7-4B6E-9FE0-8F82BDDE345D}" presName="horz1" presStyleCnt="0"/>
      <dgm:spPr/>
    </dgm:pt>
    <dgm:pt modelId="{A20387AB-C60E-4672-B2EF-E8056AC72853}" type="pres">
      <dgm:prSet presAssocID="{059E7F8E-81D7-4B6E-9FE0-8F82BDDE345D}" presName="tx1" presStyleLbl="revTx" presStyleIdx="1" presStyleCnt="5"/>
      <dgm:spPr/>
      <dgm:t>
        <a:bodyPr/>
        <a:lstStyle/>
        <a:p>
          <a:endParaRPr lang="en-US"/>
        </a:p>
      </dgm:t>
    </dgm:pt>
    <dgm:pt modelId="{069EC4D8-826D-4979-9D8B-350BBAFBE56C}" type="pres">
      <dgm:prSet presAssocID="{059E7F8E-81D7-4B6E-9FE0-8F82BDDE345D}" presName="vert1" presStyleCnt="0"/>
      <dgm:spPr/>
    </dgm:pt>
    <dgm:pt modelId="{2045999A-3720-4E09-B2A6-79B7AE7FB942}" type="pres">
      <dgm:prSet presAssocID="{E17D39AA-35D9-401D-B97F-D0C76A7C94CE}" presName="thickLine" presStyleLbl="alignNode1" presStyleIdx="2" presStyleCnt="5"/>
      <dgm:spPr/>
    </dgm:pt>
    <dgm:pt modelId="{E68789B1-0C05-41C3-B931-5B3C0CBFFD18}" type="pres">
      <dgm:prSet presAssocID="{E17D39AA-35D9-401D-B97F-D0C76A7C94CE}" presName="horz1" presStyleCnt="0"/>
      <dgm:spPr/>
    </dgm:pt>
    <dgm:pt modelId="{66D83E74-38C7-40D4-81E6-2D2704BC10C7}" type="pres">
      <dgm:prSet presAssocID="{E17D39AA-35D9-401D-B97F-D0C76A7C94CE}" presName="tx1" presStyleLbl="revTx" presStyleIdx="2" presStyleCnt="5"/>
      <dgm:spPr/>
      <dgm:t>
        <a:bodyPr/>
        <a:lstStyle/>
        <a:p>
          <a:endParaRPr lang="en-US"/>
        </a:p>
      </dgm:t>
    </dgm:pt>
    <dgm:pt modelId="{DE129AC0-285D-44CC-82BE-E267F3CC4459}" type="pres">
      <dgm:prSet presAssocID="{E17D39AA-35D9-401D-B97F-D0C76A7C94CE}" presName="vert1" presStyleCnt="0"/>
      <dgm:spPr/>
    </dgm:pt>
    <dgm:pt modelId="{A842AB3E-A8F6-4C76-9057-B8A589E2A973}" type="pres">
      <dgm:prSet presAssocID="{CF4640DA-3766-4F4F-8BD0-10E88D52093C}" presName="thickLine" presStyleLbl="alignNode1" presStyleIdx="3" presStyleCnt="5"/>
      <dgm:spPr/>
    </dgm:pt>
    <dgm:pt modelId="{574D2617-1F22-4B37-8637-370DD11169C4}" type="pres">
      <dgm:prSet presAssocID="{CF4640DA-3766-4F4F-8BD0-10E88D52093C}" presName="horz1" presStyleCnt="0"/>
      <dgm:spPr/>
    </dgm:pt>
    <dgm:pt modelId="{BC85EDBE-40F3-4BFA-8523-3BD0DEDEB6D3}" type="pres">
      <dgm:prSet presAssocID="{CF4640DA-3766-4F4F-8BD0-10E88D52093C}" presName="tx1" presStyleLbl="revTx" presStyleIdx="3" presStyleCnt="5"/>
      <dgm:spPr/>
      <dgm:t>
        <a:bodyPr/>
        <a:lstStyle/>
        <a:p>
          <a:endParaRPr lang="en-US"/>
        </a:p>
      </dgm:t>
    </dgm:pt>
    <dgm:pt modelId="{D89E7092-47BA-4880-9F6E-D39037B738D1}" type="pres">
      <dgm:prSet presAssocID="{CF4640DA-3766-4F4F-8BD0-10E88D52093C}" presName="vert1" presStyleCnt="0"/>
      <dgm:spPr/>
    </dgm:pt>
    <dgm:pt modelId="{A615A9F1-15E7-4C1A-97EF-6840F4C4ABA6}" type="pres">
      <dgm:prSet presAssocID="{D24E6CFF-B7EE-4A41-8B1A-E5D08436432C}" presName="thickLine" presStyleLbl="alignNode1" presStyleIdx="4" presStyleCnt="5"/>
      <dgm:spPr/>
    </dgm:pt>
    <dgm:pt modelId="{5A6B5C21-0A60-426F-B121-70634C4B6A64}" type="pres">
      <dgm:prSet presAssocID="{D24E6CFF-B7EE-4A41-8B1A-E5D08436432C}" presName="horz1" presStyleCnt="0"/>
      <dgm:spPr/>
    </dgm:pt>
    <dgm:pt modelId="{85BBA66E-733E-4821-A8E2-91751433A714}" type="pres">
      <dgm:prSet presAssocID="{D24E6CFF-B7EE-4A41-8B1A-E5D08436432C}" presName="tx1" presStyleLbl="revTx" presStyleIdx="4" presStyleCnt="5"/>
      <dgm:spPr/>
      <dgm:t>
        <a:bodyPr/>
        <a:lstStyle/>
        <a:p>
          <a:endParaRPr lang="en-US"/>
        </a:p>
      </dgm:t>
    </dgm:pt>
    <dgm:pt modelId="{70175289-F74B-4FD2-B557-FD7A4739EA79}" type="pres">
      <dgm:prSet presAssocID="{D24E6CFF-B7EE-4A41-8B1A-E5D08436432C}" presName="vert1" presStyleCnt="0"/>
      <dgm:spPr/>
    </dgm:pt>
  </dgm:ptLst>
  <dgm:cxnLst>
    <dgm:cxn modelId="{DDA139D2-8274-451D-AC1A-127D37E76DF6}" srcId="{C5C79EC5-E5DA-46A8-8B29-5B3CEDD238C9}" destId="{F4AC6F92-C21C-461C-8D09-5371EF832A14}" srcOrd="0" destOrd="0" parTransId="{BA8366A6-EBB5-40A3-B550-E51CCF67AB69}" sibTransId="{1B5B7AD1-839F-447E-82AB-4F8240682CFB}"/>
    <dgm:cxn modelId="{4424C13D-5B6F-4F2A-AD2D-32536B8A33AA}" type="presOf" srcId="{D24E6CFF-B7EE-4A41-8B1A-E5D08436432C}" destId="{85BBA66E-733E-4821-A8E2-91751433A714}" srcOrd="0" destOrd="0" presId="urn:microsoft.com/office/officeart/2008/layout/LinedList"/>
    <dgm:cxn modelId="{C913C657-E7CE-4E60-BA2A-47194247AB9B}" srcId="{C5C79EC5-E5DA-46A8-8B29-5B3CEDD238C9}" destId="{059E7F8E-81D7-4B6E-9FE0-8F82BDDE345D}" srcOrd="1" destOrd="0" parTransId="{29AC774A-3B40-416E-A204-2929F14F5BA1}" sibTransId="{839FC8DA-5A37-4367-9D96-88D333526B11}"/>
    <dgm:cxn modelId="{35B5FAD6-8E5B-4A33-BB0B-FB5AC11149E0}" type="presOf" srcId="{059E7F8E-81D7-4B6E-9FE0-8F82BDDE345D}" destId="{A20387AB-C60E-4672-B2EF-E8056AC72853}" srcOrd="0" destOrd="0" presId="urn:microsoft.com/office/officeart/2008/layout/LinedList"/>
    <dgm:cxn modelId="{B87F4808-DD6D-478B-A53A-AA8B5D513232}" srcId="{C5C79EC5-E5DA-46A8-8B29-5B3CEDD238C9}" destId="{D24E6CFF-B7EE-4A41-8B1A-E5D08436432C}" srcOrd="4" destOrd="0" parTransId="{B7CED12E-4463-4F8C-A59A-0EC6F971F843}" sibTransId="{587DABA8-A76C-4E7C-A375-311BDED697D9}"/>
    <dgm:cxn modelId="{26D6B459-5174-434A-821A-E49DC6F68408}" type="presOf" srcId="{C5C79EC5-E5DA-46A8-8B29-5B3CEDD238C9}" destId="{3CDFA4A4-A3DB-495E-A61C-419A6776BAF9}" srcOrd="0" destOrd="0" presId="urn:microsoft.com/office/officeart/2008/layout/LinedList"/>
    <dgm:cxn modelId="{474DC098-0497-4E2F-AF40-A65C2E97CE4C}" srcId="{C5C79EC5-E5DA-46A8-8B29-5B3CEDD238C9}" destId="{CF4640DA-3766-4F4F-8BD0-10E88D52093C}" srcOrd="3" destOrd="0" parTransId="{73A5898B-4142-4284-989D-64C2EC7E0CB7}" sibTransId="{1ED39ABC-A1DC-499A-A06A-5C1EAE405B18}"/>
    <dgm:cxn modelId="{BF10CFE1-A989-4E68-81DB-AFD47E7425BA}" type="presOf" srcId="{CF4640DA-3766-4F4F-8BD0-10E88D52093C}" destId="{BC85EDBE-40F3-4BFA-8523-3BD0DEDEB6D3}" srcOrd="0" destOrd="0" presId="urn:microsoft.com/office/officeart/2008/layout/LinedList"/>
    <dgm:cxn modelId="{8C1BFEB1-45FC-42B9-BC84-AA8402D15A0B}" type="presOf" srcId="{F4AC6F92-C21C-461C-8D09-5371EF832A14}" destId="{B7E94721-3B45-4052-BCB5-F9EE8132C19E}" srcOrd="0" destOrd="0" presId="urn:microsoft.com/office/officeart/2008/layout/LinedList"/>
    <dgm:cxn modelId="{EC36D2C0-C3E9-4183-90A6-E4F57DBD775D}" type="presOf" srcId="{E17D39AA-35D9-401D-B97F-D0C76A7C94CE}" destId="{66D83E74-38C7-40D4-81E6-2D2704BC10C7}" srcOrd="0" destOrd="0" presId="urn:microsoft.com/office/officeart/2008/layout/LinedList"/>
    <dgm:cxn modelId="{359721B6-2E97-4287-8F97-40BD3016D481}" srcId="{C5C79EC5-E5DA-46A8-8B29-5B3CEDD238C9}" destId="{E17D39AA-35D9-401D-B97F-D0C76A7C94CE}" srcOrd="2" destOrd="0" parTransId="{1B9BE2C4-E5E3-495C-AE4D-3F37F7B165EE}" sibTransId="{F7B331E9-19C6-496D-958D-549CCBF1DA40}"/>
    <dgm:cxn modelId="{7BDB41A0-36C7-4DA9-9253-415C5B4C341D}" type="presParOf" srcId="{3CDFA4A4-A3DB-495E-A61C-419A6776BAF9}" destId="{B7280D1F-FBF4-4FFC-B684-124003A8F457}" srcOrd="0" destOrd="0" presId="urn:microsoft.com/office/officeart/2008/layout/LinedList"/>
    <dgm:cxn modelId="{BFFBA437-66AD-45BE-9238-A4F587B5E1CF}" type="presParOf" srcId="{3CDFA4A4-A3DB-495E-A61C-419A6776BAF9}" destId="{0EBA0A3C-EFF2-4598-8BF7-BC3D67DBF9A9}" srcOrd="1" destOrd="0" presId="urn:microsoft.com/office/officeart/2008/layout/LinedList"/>
    <dgm:cxn modelId="{4A2EA7F5-EC37-4CD5-8A88-3E88D79D576F}" type="presParOf" srcId="{0EBA0A3C-EFF2-4598-8BF7-BC3D67DBF9A9}" destId="{B7E94721-3B45-4052-BCB5-F9EE8132C19E}" srcOrd="0" destOrd="0" presId="urn:microsoft.com/office/officeart/2008/layout/LinedList"/>
    <dgm:cxn modelId="{592B7ED1-0674-4AFD-BF77-D94E9F9BF59C}" type="presParOf" srcId="{0EBA0A3C-EFF2-4598-8BF7-BC3D67DBF9A9}" destId="{33DD0E8D-58C7-46FD-89F9-150FF3D34618}" srcOrd="1" destOrd="0" presId="urn:microsoft.com/office/officeart/2008/layout/LinedList"/>
    <dgm:cxn modelId="{33181B1A-8EE2-48A5-9CE1-9C42DEF03A6B}" type="presParOf" srcId="{3CDFA4A4-A3DB-495E-A61C-419A6776BAF9}" destId="{3C5D7D45-62C4-47E8-A951-D7ECB7759C86}" srcOrd="2" destOrd="0" presId="urn:microsoft.com/office/officeart/2008/layout/LinedList"/>
    <dgm:cxn modelId="{7B3DFF75-6188-4577-B804-F16A7D0FAAAE}" type="presParOf" srcId="{3CDFA4A4-A3DB-495E-A61C-419A6776BAF9}" destId="{4FD52205-F275-4299-A026-A8A004868B4F}" srcOrd="3" destOrd="0" presId="urn:microsoft.com/office/officeart/2008/layout/LinedList"/>
    <dgm:cxn modelId="{CB78BF5B-D1C6-42CC-9A00-2617C6958185}" type="presParOf" srcId="{4FD52205-F275-4299-A026-A8A004868B4F}" destId="{A20387AB-C60E-4672-B2EF-E8056AC72853}" srcOrd="0" destOrd="0" presId="urn:microsoft.com/office/officeart/2008/layout/LinedList"/>
    <dgm:cxn modelId="{832A565B-0DC9-435A-8225-ADD68CD81C06}" type="presParOf" srcId="{4FD52205-F275-4299-A026-A8A004868B4F}" destId="{069EC4D8-826D-4979-9D8B-350BBAFBE56C}" srcOrd="1" destOrd="0" presId="urn:microsoft.com/office/officeart/2008/layout/LinedList"/>
    <dgm:cxn modelId="{FCFF28E1-1EFD-4242-B15C-604C71C43FE8}" type="presParOf" srcId="{3CDFA4A4-A3DB-495E-A61C-419A6776BAF9}" destId="{2045999A-3720-4E09-B2A6-79B7AE7FB942}" srcOrd="4" destOrd="0" presId="urn:microsoft.com/office/officeart/2008/layout/LinedList"/>
    <dgm:cxn modelId="{06FE889F-4138-4805-9301-392DACAEB1FC}" type="presParOf" srcId="{3CDFA4A4-A3DB-495E-A61C-419A6776BAF9}" destId="{E68789B1-0C05-41C3-B931-5B3C0CBFFD18}" srcOrd="5" destOrd="0" presId="urn:microsoft.com/office/officeart/2008/layout/LinedList"/>
    <dgm:cxn modelId="{518B00BF-F31A-43BC-BDAA-BF11CAD85A15}" type="presParOf" srcId="{E68789B1-0C05-41C3-B931-5B3C0CBFFD18}" destId="{66D83E74-38C7-40D4-81E6-2D2704BC10C7}" srcOrd="0" destOrd="0" presId="urn:microsoft.com/office/officeart/2008/layout/LinedList"/>
    <dgm:cxn modelId="{13F5B468-8503-4FB5-A453-588A0B9985C9}" type="presParOf" srcId="{E68789B1-0C05-41C3-B931-5B3C0CBFFD18}" destId="{DE129AC0-285D-44CC-82BE-E267F3CC4459}" srcOrd="1" destOrd="0" presId="urn:microsoft.com/office/officeart/2008/layout/LinedList"/>
    <dgm:cxn modelId="{C0180171-9EF3-4C39-AF52-3AF23DC3F533}" type="presParOf" srcId="{3CDFA4A4-A3DB-495E-A61C-419A6776BAF9}" destId="{A842AB3E-A8F6-4C76-9057-B8A589E2A973}" srcOrd="6" destOrd="0" presId="urn:microsoft.com/office/officeart/2008/layout/LinedList"/>
    <dgm:cxn modelId="{3F423AAE-E5C9-44E3-9FDF-0166171D2D71}" type="presParOf" srcId="{3CDFA4A4-A3DB-495E-A61C-419A6776BAF9}" destId="{574D2617-1F22-4B37-8637-370DD11169C4}" srcOrd="7" destOrd="0" presId="urn:microsoft.com/office/officeart/2008/layout/LinedList"/>
    <dgm:cxn modelId="{B16AE9E9-DF9A-4B1F-8E01-B485BCA96B67}" type="presParOf" srcId="{574D2617-1F22-4B37-8637-370DD11169C4}" destId="{BC85EDBE-40F3-4BFA-8523-3BD0DEDEB6D3}" srcOrd="0" destOrd="0" presId="urn:microsoft.com/office/officeart/2008/layout/LinedList"/>
    <dgm:cxn modelId="{011E4283-3BB2-4A8B-A95F-3A78DFD0FA54}" type="presParOf" srcId="{574D2617-1F22-4B37-8637-370DD11169C4}" destId="{D89E7092-47BA-4880-9F6E-D39037B738D1}" srcOrd="1" destOrd="0" presId="urn:microsoft.com/office/officeart/2008/layout/LinedList"/>
    <dgm:cxn modelId="{E779DCA5-E2C2-44A1-8CCF-C59130A3C262}" type="presParOf" srcId="{3CDFA4A4-A3DB-495E-A61C-419A6776BAF9}" destId="{A615A9F1-15E7-4C1A-97EF-6840F4C4ABA6}" srcOrd="8" destOrd="0" presId="urn:microsoft.com/office/officeart/2008/layout/LinedList"/>
    <dgm:cxn modelId="{C238D002-49D9-47AF-9DF3-946645127CF1}" type="presParOf" srcId="{3CDFA4A4-A3DB-495E-A61C-419A6776BAF9}" destId="{5A6B5C21-0A60-426F-B121-70634C4B6A64}" srcOrd="9" destOrd="0" presId="urn:microsoft.com/office/officeart/2008/layout/LinedList"/>
    <dgm:cxn modelId="{32DA1804-1639-4514-A0B7-580C9B387EE4}" type="presParOf" srcId="{5A6B5C21-0A60-426F-B121-70634C4B6A64}" destId="{85BBA66E-733E-4821-A8E2-91751433A714}" srcOrd="0" destOrd="0" presId="urn:microsoft.com/office/officeart/2008/layout/LinedList"/>
    <dgm:cxn modelId="{60B05393-64C2-4C01-997A-D268332DB8B5}" type="presParOf" srcId="{5A6B5C21-0A60-426F-B121-70634C4B6A64}" destId="{70175289-F74B-4FD2-B557-FD7A4739EA7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112B5B-42A3-44EA-8EA0-B094B268D4A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51381E-7FCF-461B-8489-2C1984F2A5D9}">
      <dgm:prSet custT="1"/>
      <dgm:spPr/>
      <dgm:t>
        <a:bodyPr/>
        <a:lstStyle/>
        <a:p>
          <a:pPr rtl="0"/>
          <a:r>
            <a:rPr lang="en-US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Should ECMO be prioritized in the highest status?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3691D4-55F4-496B-A1CE-E2571CC330E2}" type="parTrans" cxnId="{45AE7979-67B0-4D69-87A4-C0BE7F578EC4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F255C0-2D2E-421F-9939-2A897D67F70A}" type="sibTrans" cxnId="{45AE7979-67B0-4D69-87A4-C0BE7F578EC4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7E51A1-943D-4CCB-B7D1-104813CDF974}">
      <dgm:prSet custT="1"/>
      <dgm:spPr/>
      <dgm:t>
        <a:bodyPr/>
        <a:lstStyle/>
        <a:p>
          <a:pPr rtl="0"/>
          <a:r>
            <a:rPr lang="en-US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Should TAH be placed in Status 2?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DB976A-853E-41C3-B765-D2469CD2830B}" type="parTrans" cxnId="{E8D5FC09-3D53-4D80-8168-085FD3FD8BC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FC37AB-18E0-4715-9F99-77D45276B044}" type="sibTrans" cxnId="{E8D5FC09-3D53-4D80-8168-085FD3FD8BC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31E993-E22D-4F10-92D1-2F9F699A5C81}">
      <dgm:prSet custT="1"/>
      <dgm:spPr/>
      <dgm:t>
        <a:bodyPr/>
        <a:lstStyle/>
        <a:p>
          <a:pPr rtl="0"/>
          <a:r>
            <a:rPr lang="en-US" sz="1800" b="0" i="0" smtClean="0">
              <a:latin typeface="Arial" panose="020B0604020202020204" pitchFamily="34" charset="0"/>
              <a:cs typeface="Arial" panose="020B0604020202020204" pitchFamily="34" charset="0"/>
            </a:rPr>
            <a:t>How can redesign favorably impact the highly pre-sensitized and encourage data submission to inform future change?</a:t>
          </a:r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210889-ABD6-4163-9434-88B7328206BE}" type="parTrans" cxnId="{2A7C37F9-7D8C-47C9-AD3B-609417732DE4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5ABD78-2CC8-4869-AD29-CE6F524A3830}" type="sibTrans" cxnId="{2A7C37F9-7D8C-47C9-AD3B-609417732DE4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CAFE28-66D0-4925-8CA9-2BEEAF9F6D22}">
      <dgm:prSet custT="1"/>
      <dgm:spPr/>
      <dgm:t>
        <a:bodyPr/>
        <a:lstStyle/>
        <a:p>
          <a:pPr rtl="0"/>
          <a:r>
            <a:rPr lang="en-US" sz="1800" b="0" i="0" smtClean="0">
              <a:latin typeface="Arial" panose="020B0604020202020204" pitchFamily="34" charset="0"/>
              <a:cs typeface="Arial" panose="020B0604020202020204" pitchFamily="34" charset="0"/>
            </a:rPr>
            <a:t>Should we extend or eliminate 30-day elective VAD times?</a:t>
          </a:r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B70E7E-3EB3-4E7D-BAAD-2AE495EB0716}" type="parTrans" cxnId="{121C70AD-8DA3-437A-B0F2-39262BCDAB4E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BE0B9E-6C05-4EC0-9182-22F95CAC314F}" type="sibTrans" cxnId="{121C70AD-8DA3-437A-B0F2-39262BCDAB4E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9EE26A-6684-4398-96E3-082317F2AABE}">
      <dgm:prSet custT="1"/>
      <dgm:spPr/>
      <dgm:t>
        <a:bodyPr/>
        <a:lstStyle/>
        <a:p>
          <a:pPr rtl="0"/>
          <a:r>
            <a:rPr lang="en-US" sz="1800" b="0" i="0" smtClean="0">
              <a:latin typeface="Arial" panose="020B0604020202020204" pitchFamily="34" charset="0"/>
              <a:cs typeface="Arial" panose="020B0604020202020204" pitchFamily="34" charset="0"/>
            </a:rPr>
            <a:t>Will the community agree upon the selected physiological principles that qualify a patient for inotrope use?</a:t>
          </a:r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3823BA-5D66-43C1-BF4C-1DF0F7210F09}" type="parTrans" cxnId="{C99532F2-652F-43AB-9844-0BFC0B8C123D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7F317F-4C26-4E35-AF7E-99278F8127FF}" type="sibTrans" cxnId="{C99532F2-652F-43AB-9844-0BFC0B8C123D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EA02A1-31C4-4474-9690-732A329AB240}">
      <dgm:prSet custT="1"/>
      <dgm:spPr/>
      <dgm:t>
        <a:bodyPr/>
        <a:lstStyle/>
        <a:p>
          <a:pPr rtl="0"/>
          <a:r>
            <a:rPr lang="en-US" sz="1800" b="0" i="0" smtClean="0">
              <a:latin typeface="Arial" panose="020B0604020202020204" pitchFamily="34" charset="0"/>
              <a:cs typeface="Arial" panose="020B0604020202020204" pitchFamily="34" charset="0"/>
            </a:rPr>
            <a:t>Will the “lumping” of CHD and restrictive CM stand up to public comment</a:t>
          </a:r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C74697-43CB-418D-803F-723673B756C9}" type="parTrans" cxnId="{908F96E1-D7AD-4E79-BE29-4770784CF0BB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ECBFE2-FEBF-4BB4-83FF-2D3FAFDE5602}" type="sibTrans" cxnId="{908F96E1-D7AD-4E79-BE29-4770784CF0BB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1128FB-E049-4968-A8B2-731DD34B79DF}">
      <dgm:prSet custT="1"/>
      <dgm:spPr/>
      <dgm:t>
        <a:bodyPr/>
        <a:lstStyle/>
        <a:p>
          <a:pPr rtl="0"/>
          <a:r>
            <a:rPr lang="en-US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How will broader sharing be viewed by the public?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58CC1C-F04D-49F1-9235-2A354CA895E4}" type="parTrans" cxnId="{31F276B6-EB91-4E94-A855-292FBBD50C30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DB5355-9E86-467A-9EF4-3F2E54C01F8F}" type="sibTrans" cxnId="{31F276B6-EB91-4E94-A855-292FBBD50C30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489F68-1316-4E9C-90BD-E14BAF878E0A}">
      <dgm:prSet custT="1"/>
      <dgm:spPr/>
      <dgm:t>
        <a:bodyPr/>
        <a:lstStyle/>
        <a:p>
          <a:pPr rtl="0"/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Preference for heart allocation score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93C892-BB71-4A7E-BC8C-3D2A16EF4E93}" type="parTrans" cxnId="{00B8CE70-3FD6-4A9D-8B07-B0EB51FD1795}">
      <dgm:prSet/>
      <dgm:spPr/>
      <dgm:t>
        <a:bodyPr/>
        <a:lstStyle/>
        <a:p>
          <a:endParaRPr lang="en-US" sz="2000"/>
        </a:p>
      </dgm:t>
    </dgm:pt>
    <dgm:pt modelId="{FEDE0D4E-766D-46BF-B0FA-A2570145471C}" type="sibTrans" cxnId="{00B8CE70-3FD6-4A9D-8B07-B0EB51FD1795}">
      <dgm:prSet/>
      <dgm:spPr/>
      <dgm:t>
        <a:bodyPr/>
        <a:lstStyle/>
        <a:p>
          <a:endParaRPr lang="en-US" sz="2000"/>
        </a:p>
      </dgm:t>
    </dgm:pt>
    <dgm:pt modelId="{28903410-E1B4-49F7-B318-D9851F431DCF}">
      <dgm:prSet custT="1"/>
      <dgm:spPr/>
      <dgm:t>
        <a:bodyPr/>
        <a:lstStyle/>
        <a:p>
          <a:pPr rtl="0"/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Transition candidates from old system to new system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73A221-BE6E-4F37-B68A-3104C93BC853}" type="parTrans" cxnId="{20E56252-D9F0-4504-B65F-C63BD28C151B}">
      <dgm:prSet/>
      <dgm:spPr/>
      <dgm:t>
        <a:bodyPr/>
        <a:lstStyle/>
        <a:p>
          <a:endParaRPr lang="en-US"/>
        </a:p>
      </dgm:t>
    </dgm:pt>
    <dgm:pt modelId="{DE92ED7D-C55C-4B7E-8645-F8D59E579C47}" type="sibTrans" cxnId="{20E56252-D9F0-4504-B65F-C63BD28C151B}">
      <dgm:prSet/>
      <dgm:spPr/>
      <dgm:t>
        <a:bodyPr/>
        <a:lstStyle/>
        <a:p>
          <a:endParaRPr lang="en-US"/>
        </a:p>
      </dgm:t>
    </dgm:pt>
    <dgm:pt modelId="{6629DB2E-A7A7-4324-82BF-022B682ADE06}" type="pres">
      <dgm:prSet presAssocID="{99112B5B-42A3-44EA-8EA0-B094B268D4A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A086AAB-0D3F-46E6-A5A6-54574D0E5F89}" type="pres">
      <dgm:prSet presAssocID="{9D489F68-1316-4E9C-90BD-E14BAF878E0A}" presName="thickLine" presStyleLbl="alignNode1" presStyleIdx="0" presStyleCnt="9"/>
      <dgm:spPr/>
    </dgm:pt>
    <dgm:pt modelId="{7718D8A8-5605-45D2-8466-38BA90B06C9C}" type="pres">
      <dgm:prSet presAssocID="{9D489F68-1316-4E9C-90BD-E14BAF878E0A}" presName="horz1" presStyleCnt="0"/>
      <dgm:spPr/>
    </dgm:pt>
    <dgm:pt modelId="{2DAA5F89-3BFF-4937-BB1C-2E8F948EB689}" type="pres">
      <dgm:prSet presAssocID="{9D489F68-1316-4E9C-90BD-E14BAF878E0A}" presName="tx1" presStyleLbl="revTx" presStyleIdx="0" presStyleCnt="9"/>
      <dgm:spPr/>
      <dgm:t>
        <a:bodyPr/>
        <a:lstStyle/>
        <a:p>
          <a:endParaRPr lang="en-US"/>
        </a:p>
      </dgm:t>
    </dgm:pt>
    <dgm:pt modelId="{76DB5498-B0E9-4283-BE95-5289934381E8}" type="pres">
      <dgm:prSet presAssocID="{9D489F68-1316-4E9C-90BD-E14BAF878E0A}" presName="vert1" presStyleCnt="0"/>
      <dgm:spPr/>
    </dgm:pt>
    <dgm:pt modelId="{70C0FF42-6C54-4AF7-A20D-FF30AAEDEE81}" type="pres">
      <dgm:prSet presAssocID="{E151381E-7FCF-461B-8489-2C1984F2A5D9}" presName="thickLine" presStyleLbl="alignNode1" presStyleIdx="1" presStyleCnt="9"/>
      <dgm:spPr/>
    </dgm:pt>
    <dgm:pt modelId="{57F43965-7F02-47D7-85E2-CEE9843696CD}" type="pres">
      <dgm:prSet presAssocID="{E151381E-7FCF-461B-8489-2C1984F2A5D9}" presName="horz1" presStyleCnt="0"/>
      <dgm:spPr/>
    </dgm:pt>
    <dgm:pt modelId="{8DFE0483-512D-43EE-9413-A1957A462968}" type="pres">
      <dgm:prSet presAssocID="{E151381E-7FCF-461B-8489-2C1984F2A5D9}" presName="tx1" presStyleLbl="revTx" presStyleIdx="1" presStyleCnt="9"/>
      <dgm:spPr/>
      <dgm:t>
        <a:bodyPr/>
        <a:lstStyle/>
        <a:p>
          <a:endParaRPr lang="en-US"/>
        </a:p>
      </dgm:t>
    </dgm:pt>
    <dgm:pt modelId="{1663177F-3A59-405B-B0A4-DE79D6DB3931}" type="pres">
      <dgm:prSet presAssocID="{E151381E-7FCF-461B-8489-2C1984F2A5D9}" presName="vert1" presStyleCnt="0"/>
      <dgm:spPr/>
    </dgm:pt>
    <dgm:pt modelId="{8ABA11C9-A57D-482E-88E9-67C02F48C327}" type="pres">
      <dgm:prSet presAssocID="{AD7E51A1-943D-4CCB-B7D1-104813CDF974}" presName="thickLine" presStyleLbl="alignNode1" presStyleIdx="2" presStyleCnt="9"/>
      <dgm:spPr/>
    </dgm:pt>
    <dgm:pt modelId="{2AC0864A-64A0-4570-8B80-2B500169A9E1}" type="pres">
      <dgm:prSet presAssocID="{AD7E51A1-943D-4CCB-B7D1-104813CDF974}" presName="horz1" presStyleCnt="0"/>
      <dgm:spPr/>
    </dgm:pt>
    <dgm:pt modelId="{C17AE2A2-0697-4A04-9F8F-0DA05E4F7024}" type="pres">
      <dgm:prSet presAssocID="{AD7E51A1-943D-4CCB-B7D1-104813CDF974}" presName="tx1" presStyleLbl="revTx" presStyleIdx="2" presStyleCnt="9"/>
      <dgm:spPr/>
      <dgm:t>
        <a:bodyPr/>
        <a:lstStyle/>
        <a:p>
          <a:endParaRPr lang="en-US"/>
        </a:p>
      </dgm:t>
    </dgm:pt>
    <dgm:pt modelId="{28655A90-0E80-46C9-B9F1-C632B1F75B17}" type="pres">
      <dgm:prSet presAssocID="{AD7E51A1-943D-4CCB-B7D1-104813CDF974}" presName="vert1" presStyleCnt="0"/>
      <dgm:spPr/>
    </dgm:pt>
    <dgm:pt modelId="{82790CF9-A1E8-4096-930D-464B0914268F}" type="pres">
      <dgm:prSet presAssocID="{8D31E993-E22D-4F10-92D1-2F9F699A5C81}" presName="thickLine" presStyleLbl="alignNode1" presStyleIdx="3" presStyleCnt="9"/>
      <dgm:spPr/>
    </dgm:pt>
    <dgm:pt modelId="{4072B280-4F8A-4A34-97F4-65004A53B7D2}" type="pres">
      <dgm:prSet presAssocID="{8D31E993-E22D-4F10-92D1-2F9F699A5C81}" presName="horz1" presStyleCnt="0"/>
      <dgm:spPr/>
    </dgm:pt>
    <dgm:pt modelId="{1F51339A-433D-4A46-8113-8CAB399058B1}" type="pres">
      <dgm:prSet presAssocID="{8D31E993-E22D-4F10-92D1-2F9F699A5C81}" presName="tx1" presStyleLbl="revTx" presStyleIdx="3" presStyleCnt="9"/>
      <dgm:spPr/>
      <dgm:t>
        <a:bodyPr/>
        <a:lstStyle/>
        <a:p>
          <a:endParaRPr lang="en-US"/>
        </a:p>
      </dgm:t>
    </dgm:pt>
    <dgm:pt modelId="{1A20455E-A40A-4619-93D7-92BDC94A2D60}" type="pres">
      <dgm:prSet presAssocID="{8D31E993-E22D-4F10-92D1-2F9F699A5C81}" presName="vert1" presStyleCnt="0"/>
      <dgm:spPr/>
    </dgm:pt>
    <dgm:pt modelId="{8AC9DC28-AEC8-4CB8-8E9A-E4870FF667E7}" type="pres">
      <dgm:prSet presAssocID="{39CAFE28-66D0-4925-8CA9-2BEEAF9F6D22}" presName="thickLine" presStyleLbl="alignNode1" presStyleIdx="4" presStyleCnt="9"/>
      <dgm:spPr/>
    </dgm:pt>
    <dgm:pt modelId="{EA5EF6F0-20AF-480A-BAF9-7B774F31C549}" type="pres">
      <dgm:prSet presAssocID="{39CAFE28-66D0-4925-8CA9-2BEEAF9F6D22}" presName="horz1" presStyleCnt="0"/>
      <dgm:spPr/>
    </dgm:pt>
    <dgm:pt modelId="{8C1FA1B8-EA03-4452-B708-23B1591178C9}" type="pres">
      <dgm:prSet presAssocID="{39CAFE28-66D0-4925-8CA9-2BEEAF9F6D22}" presName="tx1" presStyleLbl="revTx" presStyleIdx="4" presStyleCnt="9"/>
      <dgm:spPr/>
      <dgm:t>
        <a:bodyPr/>
        <a:lstStyle/>
        <a:p>
          <a:endParaRPr lang="en-US"/>
        </a:p>
      </dgm:t>
    </dgm:pt>
    <dgm:pt modelId="{8E587B72-4B2C-4F61-90D1-0FC3932AADDA}" type="pres">
      <dgm:prSet presAssocID="{39CAFE28-66D0-4925-8CA9-2BEEAF9F6D22}" presName="vert1" presStyleCnt="0"/>
      <dgm:spPr/>
    </dgm:pt>
    <dgm:pt modelId="{512D3EB3-2EE7-4D92-A1BB-4C82A8C54940}" type="pres">
      <dgm:prSet presAssocID="{119EE26A-6684-4398-96E3-082317F2AABE}" presName="thickLine" presStyleLbl="alignNode1" presStyleIdx="5" presStyleCnt="9"/>
      <dgm:spPr/>
    </dgm:pt>
    <dgm:pt modelId="{414F95A6-1AF6-4C19-90DE-31927182A268}" type="pres">
      <dgm:prSet presAssocID="{119EE26A-6684-4398-96E3-082317F2AABE}" presName="horz1" presStyleCnt="0"/>
      <dgm:spPr/>
    </dgm:pt>
    <dgm:pt modelId="{C59AC92C-4B22-4701-A2EE-1AEFAF4826F9}" type="pres">
      <dgm:prSet presAssocID="{119EE26A-6684-4398-96E3-082317F2AABE}" presName="tx1" presStyleLbl="revTx" presStyleIdx="5" presStyleCnt="9"/>
      <dgm:spPr/>
      <dgm:t>
        <a:bodyPr/>
        <a:lstStyle/>
        <a:p>
          <a:endParaRPr lang="en-US"/>
        </a:p>
      </dgm:t>
    </dgm:pt>
    <dgm:pt modelId="{CB2971FA-32CC-49FA-BEBB-85B6CC437E87}" type="pres">
      <dgm:prSet presAssocID="{119EE26A-6684-4398-96E3-082317F2AABE}" presName="vert1" presStyleCnt="0"/>
      <dgm:spPr/>
    </dgm:pt>
    <dgm:pt modelId="{5E1AEF05-79D6-4810-9615-5A9EB0215165}" type="pres">
      <dgm:prSet presAssocID="{FEEA02A1-31C4-4474-9690-732A329AB240}" presName="thickLine" presStyleLbl="alignNode1" presStyleIdx="6" presStyleCnt="9"/>
      <dgm:spPr/>
    </dgm:pt>
    <dgm:pt modelId="{1F030792-B48F-4E8C-8608-CCC0CB0ABB04}" type="pres">
      <dgm:prSet presAssocID="{FEEA02A1-31C4-4474-9690-732A329AB240}" presName="horz1" presStyleCnt="0"/>
      <dgm:spPr/>
    </dgm:pt>
    <dgm:pt modelId="{F4AEE677-0456-476C-9505-6D48343DF9A6}" type="pres">
      <dgm:prSet presAssocID="{FEEA02A1-31C4-4474-9690-732A329AB240}" presName="tx1" presStyleLbl="revTx" presStyleIdx="6" presStyleCnt="9"/>
      <dgm:spPr/>
      <dgm:t>
        <a:bodyPr/>
        <a:lstStyle/>
        <a:p>
          <a:endParaRPr lang="en-US"/>
        </a:p>
      </dgm:t>
    </dgm:pt>
    <dgm:pt modelId="{AB860131-1DFC-4A10-B489-D2A97C71C669}" type="pres">
      <dgm:prSet presAssocID="{FEEA02A1-31C4-4474-9690-732A329AB240}" presName="vert1" presStyleCnt="0"/>
      <dgm:spPr/>
    </dgm:pt>
    <dgm:pt modelId="{DE3419BA-C495-4154-959D-671D9DCF2CAA}" type="pres">
      <dgm:prSet presAssocID="{D31128FB-E049-4968-A8B2-731DD34B79DF}" presName="thickLine" presStyleLbl="alignNode1" presStyleIdx="7" presStyleCnt="9"/>
      <dgm:spPr/>
    </dgm:pt>
    <dgm:pt modelId="{8B4E49C3-C159-4778-B974-F3A825426761}" type="pres">
      <dgm:prSet presAssocID="{D31128FB-E049-4968-A8B2-731DD34B79DF}" presName="horz1" presStyleCnt="0"/>
      <dgm:spPr/>
    </dgm:pt>
    <dgm:pt modelId="{7991F9E0-C89D-469F-97B9-74D6960725CF}" type="pres">
      <dgm:prSet presAssocID="{D31128FB-E049-4968-A8B2-731DD34B79DF}" presName="tx1" presStyleLbl="revTx" presStyleIdx="7" presStyleCnt="9"/>
      <dgm:spPr/>
      <dgm:t>
        <a:bodyPr/>
        <a:lstStyle/>
        <a:p>
          <a:endParaRPr lang="en-US"/>
        </a:p>
      </dgm:t>
    </dgm:pt>
    <dgm:pt modelId="{E4E3FDAC-14A7-4205-89C8-265395C5C310}" type="pres">
      <dgm:prSet presAssocID="{D31128FB-E049-4968-A8B2-731DD34B79DF}" presName="vert1" presStyleCnt="0"/>
      <dgm:spPr/>
    </dgm:pt>
    <dgm:pt modelId="{620321A3-5298-4CA0-92C2-AED13A0DD9D1}" type="pres">
      <dgm:prSet presAssocID="{28903410-E1B4-49F7-B318-D9851F431DCF}" presName="thickLine" presStyleLbl="alignNode1" presStyleIdx="8" presStyleCnt="9"/>
      <dgm:spPr/>
    </dgm:pt>
    <dgm:pt modelId="{97ECCA52-AC52-4F03-B917-8E9309906523}" type="pres">
      <dgm:prSet presAssocID="{28903410-E1B4-49F7-B318-D9851F431DCF}" presName="horz1" presStyleCnt="0"/>
      <dgm:spPr/>
    </dgm:pt>
    <dgm:pt modelId="{EC55E999-E3D2-4819-991A-E5D070F53347}" type="pres">
      <dgm:prSet presAssocID="{28903410-E1B4-49F7-B318-D9851F431DCF}" presName="tx1" presStyleLbl="revTx" presStyleIdx="8" presStyleCnt="9"/>
      <dgm:spPr/>
      <dgm:t>
        <a:bodyPr/>
        <a:lstStyle/>
        <a:p>
          <a:endParaRPr lang="en-US"/>
        </a:p>
      </dgm:t>
    </dgm:pt>
    <dgm:pt modelId="{AD454B19-6035-4B63-B452-5F049C5E3939}" type="pres">
      <dgm:prSet presAssocID="{28903410-E1B4-49F7-B318-D9851F431DCF}" presName="vert1" presStyleCnt="0"/>
      <dgm:spPr/>
    </dgm:pt>
  </dgm:ptLst>
  <dgm:cxnLst>
    <dgm:cxn modelId="{D99A1BB6-BF93-4148-8C41-6CD5D94E8B4D}" type="presOf" srcId="{8D31E993-E22D-4F10-92D1-2F9F699A5C81}" destId="{1F51339A-433D-4A46-8113-8CAB399058B1}" srcOrd="0" destOrd="0" presId="urn:microsoft.com/office/officeart/2008/layout/LinedList"/>
    <dgm:cxn modelId="{4A08D894-5B3A-49C4-9C81-12EC7E9BC384}" type="presOf" srcId="{39CAFE28-66D0-4925-8CA9-2BEEAF9F6D22}" destId="{8C1FA1B8-EA03-4452-B708-23B1591178C9}" srcOrd="0" destOrd="0" presId="urn:microsoft.com/office/officeart/2008/layout/LinedList"/>
    <dgm:cxn modelId="{C99532F2-652F-43AB-9844-0BFC0B8C123D}" srcId="{99112B5B-42A3-44EA-8EA0-B094B268D4A6}" destId="{119EE26A-6684-4398-96E3-082317F2AABE}" srcOrd="5" destOrd="0" parTransId="{7B3823BA-5D66-43C1-BF4C-1DF0F7210F09}" sibTransId="{6D7F317F-4C26-4E35-AF7E-99278F8127FF}"/>
    <dgm:cxn modelId="{20E56252-D9F0-4504-B65F-C63BD28C151B}" srcId="{99112B5B-42A3-44EA-8EA0-B094B268D4A6}" destId="{28903410-E1B4-49F7-B318-D9851F431DCF}" srcOrd="8" destOrd="0" parTransId="{C573A221-BE6E-4F37-B68A-3104C93BC853}" sibTransId="{DE92ED7D-C55C-4B7E-8645-F8D59E579C47}"/>
    <dgm:cxn modelId="{278561B0-E3B5-4C86-924C-2A8223E216E1}" type="presOf" srcId="{119EE26A-6684-4398-96E3-082317F2AABE}" destId="{C59AC92C-4B22-4701-A2EE-1AEFAF4826F9}" srcOrd="0" destOrd="0" presId="urn:microsoft.com/office/officeart/2008/layout/LinedList"/>
    <dgm:cxn modelId="{B12C5A55-B581-4DAB-8030-BCDDF28DE309}" type="presOf" srcId="{E151381E-7FCF-461B-8489-2C1984F2A5D9}" destId="{8DFE0483-512D-43EE-9413-A1957A462968}" srcOrd="0" destOrd="0" presId="urn:microsoft.com/office/officeart/2008/layout/LinedList"/>
    <dgm:cxn modelId="{3AE053AF-9CED-4C13-9E18-2441FBCBB05C}" type="presOf" srcId="{AD7E51A1-943D-4CCB-B7D1-104813CDF974}" destId="{C17AE2A2-0697-4A04-9F8F-0DA05E4F7024}" srcOrd="0" destOrd="0" presId="urn:microsoft.com/office/officeart/2008/layout/LinedList"/>
    <dgm:cxn modelId="{45AE7979-67B0-4D69-87A4-C0BE7F578EC4}" srcId="{99112B5B-42A3-44EA-8EA0-B094B268D4A6}" destId="{E151381E-7FCF-461B-8489-2C1984F2A5D9}" srcOrd="1" destOrd="0" parTransId="{E23691D4-55F4-496B-A1CE-E2571CC330E2}" sibTransId="{1BF255C0-2D2E-421F-9939-2A897D67F70A}"/>
    <dgm:cxn modelId="{A7CBA1DB-A068-4240-9E87-E1FF6198C791}" type="presOf" srcId="{28903410-E1B4-49F7-B318-D9851F431DCF}" destId="{EC55E999-E3D2-4819-991A-E5D070F53347}" srcOrd="0" destOrd="0" presId="urn:microsoft.com/office/officeart/2008/layout/LinedList"/>
    <dgm:cxn modelId="{2A7C37F9-7D8C-47C9-AD3B-609417732DE4}" srcId="{99112B5B-42A3-44EA-8EA0-B094B268D4A6}" destId="{8D31E993-E22D-4F10-92D1-2F9F699A5C81}" srcOrd="3" destOrd="0" parTransId="{F4210889-ABD6-4163-9434-88B7328206BE}" sibTransId="{395ABD78-2CC8-4869-AD29-CE6F524A3830}"/>
    <dgm:cxn modelId="{6004BD96-1ADA-47DB-9096-F1834831291E}" type="presOf" srcId="{9D489F68-1316-4E9C-90BD-E14BAF878E0A}" destId="{2DAA5F89-3BFF-4937-BB1C-2E8F948EB689}" srcOrd="0" destOrd="0" presId="urn:microsoft.com/office/officeart/2008/layout/LinedList"/>
    <dgm:cxn modelId="{9F83C1DC-7325-40EA-AFF8-A7A11FE3A7FB}" type="presOf" srcId="{D31128FB-E049-4968-A8B2-731DD34B79DF}" destId="{7991F9E0-C89D-469F-97B9-74D6960725CF}" srcOrd="0" destOrd="0" presId="urn:microsoft.com/office/officeart/2008/layout/LinedList"/>
    <dgm:cxn modelId="{E146B699-1F2E-4001-8A8E-B414E37186BF}" type="presOf" srcId="{99112B5B-42A3-44EA-8EA0-B094B268D4A6}" destId="{6629DB2E-A7A7-4324-82BF-022B682ADE06}" srcOrd="0" destOrd="0" presId="urn:microsoft.com/office/officeart/2008/layout/LinedList"/>
    <dgm:cxn modelId="{00B8CE70-3FD6-4A9D-8B07-B0EB51FD1795}" srcId="{99112B5B-42A3-44EA-8EA0-B094B268D4A6}" destId="{9D489F68-1316-4E9C-90BD-E14BAF878E0A}" srcOrd="0" destOrd="0" parTransId="{E193C892-BB71-4A7E-BC8C-3D2A16EF4E93}" sibTransId="{FEDE0D4E-766D-46BF-B0FA-A2570145471C}"/>
    <dgm:cxn modelId="{31F276B6-EB91-4E94-A855-292FBBD50C30}" srcId="{99112B5B-42A3-44EA-8EA0-B094B268D4A6}" destId="{D31128FB-E049-4968-A8B2-731DD34B79DF}" srcOrd="7" destOrd="0" parTransId="{4A58CC1C-F04D-49F1-9235-2A354CA895E4}" sibTransId="{6FDB5355-9E86-467A-9EF4-3F2E54C01F8F}"/>
    <dgm:cxn modelId="{908F96E1-D7AD-4E79-BE29-4770784CF0BB}" srcId="{99112B5B-42A3-44EA-8EA0-B094B268D4A6}" destId="{FEEA02A1-31C4-4474-9690-732A329AB240}" srcOrd="6" destOrd="0" parTransId="{0BC74697-43CB-418D-803F-723673B756C9}" sibTransId="{ADECBFE2-FEBF-4BB4-83FF-2D3FAFDE5602}"/>
    <dgm:cxn modelId="{121C70AD-8DA3-437A-B0F2-39262BCDAB4E}" srcId="{99112B5B-42A3-44EA-8EA0-B094B268D4A6}" destId="{39CAFE28-66D0-4925-8CA9-2BEEAF9F6D22}" srcOrd="4" destOrd="0" parTransId="{CBB70E7E-3EB3-4E7D-BAAD-2AE495EB0716}" sibTransId="{9BBE0B9E-6C05-4EC0-9182-22F95CAC314F}"/>
    <dgm:cxn modelId="{34FC949C-E7D1-4CF0-B537-5D31B1E9F9C8}" type="presOf" srcId="{FEEA02A1-31C4-4474-9690-732A329AB240}" destId="{F4AEE677-0456-476C-9505-6D48343DF9A6}" srcOrd="0" destOrd="0" presId="urn:microsoft.com/office/officeart/2008/layout/LinedList"/>
    <dgm:cxn modelId="{E8D5FC09-3D53-4D80-8168-085FD3FD8BCA}" srcId="{99112B5B-42A3-44EA-8EA0-B094B268D4A6}" destId="{AD7E51A1-943D-4CCB-B7D1-104813CDF974}" srcOrd="2" destOrd="0" parTransId="{B9DB976A-853E-41C3-B765-D2469CD2830B}" sibTransId="{2DFC37AB-18E0-4715-9F99-77D45276B044}"/>
    <dgm:cxn modelId="{600F3DE9-EA1E-4D39-94D7-363223AADD1C}" type="presParOf" srcId="{6629DB2E-A7A7-4324-82BF-022B682ADE06}" destId="{3A086AAB-0D3F-46E6-A5A6-54574D0E5F89}" srcOrd="0" destOrd="0" presId="urn:microsoft.com/office/officeart/2008/layout/LinedList"/>
    <dgm:cxn modelId="{E098C142-5F62-4902-B6BD-1CB2B82160B8}" type="presParOf" srcId="{6629DB2E-A7A7-4324-82BF-022B682ADE06}" destId="{7718D8A8-5605-45D2-8466-38BA90B06C9C}" srcOrd="1" destOrd="0" presId="urn:microsoft.com/office/officeart/2008/layout/LinedList"/>
    <dgm:cxn modelId="{F7B4CD14-709A-4B68-BE18-019BCE227F40}" type="presParOf" srcId="{7718D8A8-5605-45D2-8466-38BA90B06C9C}" destId="{2DAA5F89-3BFF-4937-BB1C-2E8F948EB689}" srcOrd="0" destOrd="0" presId="urn:microsoft.com/office/officeart/2008/layout/LinedList"/>
    <dgm:cxn modelId="{81EFA1CE-E8A0-4907-B414-F7683F74E1AE}" type="presParOf" srcId="{7718D8A8-5605-45D2-8466-38BA90B06C9C}" destId="{76DB5498-B0E9-4283-BE95-5289934381E8}" srcOrd="1" destOrd="0" presId="urn:microsoft.com/office/officeart/2008/layout/LinedList"/>
    <dgm:cxn modelId="{5A39D2AF-14AB-4327-A24F-5B3E29237470}" type="presParOf" srcId="{6629DB2E-A7A7-4324-82BF-022B682ADE06}" destId="{70C0FF42-6C54-4AF7-A20D-FF30AAEDEE81}" srcOrd="2" destOrd="0" presId="urn:microsoft.com/office/officeart/2008/layout/LinedList"/>
    <dgm:cxn modelId="{0492BFA9-7C6C-4705-B372-644355F42547}" type="presParOf" srcId="{6629DB2E-A7A7-4324-82BF-022B682ADE06}" destId="{57F43965-7F02-47D7-85E2-CEE9843696CD}" srcOrd="3" destOrd="0" presId="urn:microsoft.com/office/officeart/2008/layout/LinedList"/>
    <dgm:cxn modelId="{9B9836DC-D306-4275-BA4A-EB77C1808A31}" type="presParOf" srcId="{57F43965-7F02-47D7-85E2-CEE9843696CD}" destId="{8DFE0483-512D-43EE-9413-A1957A462968}" srcOrd="0" destOrd="0" presId="urn:microsoft.com/office/officeart/2008/layout/LinedList"/>
    <dgm:cxn modelId="{2D442D21-9623-46E8-863F-CC71521B9974}" type="presParOf" srcId="{57F43965-7F02-47D7-85E2-CEE9843696CD}" destId="{1663177F-3A59-405B-B0A4-DE79D6DB3931}" srcOrd="1" destOrd="0" presId="urn:microsoft.com/office/officeart/2008/layout/LinedList"/>
    <dgm:cxn modelId="{DA54C154-1E8E-47A1-B6B2-4E23CF36B923}" type="presParOf" srcId="{6629DB2E-A7A7-4324-82BF-022B682ADE06}" destId="{8ABA11C9-A57D-482E-88E9-67C02F48C327}" srcOrd="4" destOrd="0" presId="urn:microsoft.com/office/officeart/2008/layout/LinedList"/>
    <dgm:cxn modelId="{477F82F1-5B17-448A-BA33-FAF31CCE5515}" type="presParOf" srcId="{6629DB2E-A7A7-4324-82BF-022B682ADE06}" destId="{2AC0864A-64A0-4570-8B80-2B500169A9E1}" srcOrd="5" destOrd="0" presId="urn:microsoft.com/office/officeart/2008/layout/LinedList"/>
    <dgm:cxn modelId="{0B6F2ED0-6B39-4073-9F26-011D8EEE190A}" type="presParOf" srcId="{2AC0864A-64A0-4570-8B80-2B500169A9E1}" destId="{C17AE2A2-0697-4A04-9F8F-0DA05E4F7024}" srcOrd="0" destOrd="0" presId="urn:microsoft.com/office/officeart/2008/layout/LinedList"/>
    <dgm:cxn modelId="{AFA39078-6973-413C-A520-6BC5ABCCCF5B}" type="presParOf" srcId="{2AC0864A-64A0-4570-8B80-2B500169A9E1}" destId="{28655A90-0E80-46C9-B9F1-C632B1F75B17}" srcOrd="1" destOrd="0" presId="urn:microsoft.com/office/officeart/2008/layout/LinedList"/>
    <dgm:cxn modelId="{6486ADBB-E1DA-41AB-94B5-CF9DF362BF3B}" type="presParOf" srcId="{6629DB2E-A7A7-4324-82BF-022B682ADE06}" destId="{82790CF9-A1E8-4096-930D-464B0914268F}" srcOrd="6" destOrd="0" presId="urn:microsoft.com/office/officeart/2008/layout/LinedList"/>
    <dgm:cxn modelId="{DE688540-05D5-4848-BBC9-012CA7B1C11A}" type="presParOf" srcId="{6629DB2E-A7A7-4324-82BF-022B682ADE06}" destId="{4072B280-4F8A-4A34-97F4-65004A53B7D2}" srcOrd="7" destOrd="0" presId="urn:microsoft.com/office/officeart/2008/layout/LinedList"/>
    <dgm:cxn modelId="{48BAD4AF-C6AD-4D93-A7EF-AD836EDE5D5A}" type="presParOf" srcId="{4072B280-4F8A-4A34-97F4-65004A53B7D2}" destId="{1F51339A-433D-4A46-8113-8CAB399058B1}" srcOrd="0" destOrd="0" presId="urn:microsoft.com/office/officeart/2008/layout/LinedList"/>
    <dgm:cxn modelId="{3A6383AC-65A2-4FB2-B23A-4A68FC037177}" type="presParOf" srcId="{4072B280-4F8A-4A34-97F4-65004A53B7D2}" destId="{1A20455E-A40A-4619-93D7-92BDC94A2D60}" srcOrd="1" destOrd="0" presId="urn:microsoft.com/office/officeart/2008/layout/LinedList"/>
    <dgm:cxn modelId="{753FDF67-DB50-4608-8D03-A66083DA795B}" type="presParOf" srcId="{6629DB2E-A7A7-4324-82BF-022B682ADE06}" destId="{8AC9DC28-AEC8-4CB8-8E9A-E4870FF667E7}" srcOrd="8" destOrd="0" presId="urn:microsoft.com/office/officeart/2008/layout/LinedList"/>
    <dgm:cxn modelId="{04D90F6B-3028-4915-AD01-8E34C790E104}" type="presParOf" srcId="{6629DB2E-A7A7-4324-82BF-022B682ADE06}" destId="{EA5EF6F0-20AF-480A-BAF9-7B774F31C549}" srcOrd="9" destOrd="0" presId="urn:microsoft.com/office/officeart/2008/layout/LinedList"/>
    <dgm:cxn modelId="{4E6B5AA6-64AA-4ECF-B469-DBF6CDC9AC3A}" type="presParOf" srcId="{EA5EF6F0-20AF-480A-BAF9-7B774F31C549}" destId="{8C1FA1B8-EA03-4452-B708-23B1591178C9}" srcOrd="0" destOrd="0" presId="urn:microsoft.com/office/officeart/2008/layout/LinedList"/>
    <dgm:cxn modelId="{AA0F39DD-5DEC-4413-83CE-9A0F17D37988}" type="presParOf" srcId="{EA5EF6F0-20AF-480A-BAF9-7B774F31C549}" destId="{8E587B72-4B2C-4F61-90D1-0FC3932AADDA}" srcOrd="1" destOrd="0" presId="urn:microsoft.com/office/officeart/2008/layout/LinedList"/>
    <dgm:cxn modelId="{0DE05AC2-E2EA-43D6-8B2B-CBA4BAF02E34}" type="presParOf" srcId="{6629DB2E-A7A7-4324-82BF-022B682ADE06}" destId="{512D3EB3-2EE7-4D92-A1BB-4C82A8C54940}" srcOrd="10" destOrd="0" presId="urn:microsoft.com/office/officeart/2008/layout/LinedList"/>
    <dgm:cxn modelId="{9245438B-00C9-4BCC-9EA7-1E7D8C921912}" type="presParOf" srcId="{6629DB2E-A7A7-4324-82BF-022B682ADE06}" destId="{414F95A6-1AF6-4C19-90DE-31927182A268}" srcOrd="11" destOrd="0" presId="urn:microsoft.com/office/officeart/2008/layout/LinedList"/>
    <dgm:cxn modelId="{D8FBF07A-427F-476E-8B39-A1DD0569396D}" type="presParOf" srcId="{414F95A6-1AF6-4C19-90DE-31927182A268}" destId="{C59AC92C-4B22-4701-A2EE-1AEFAF4826F9}" srcOrd="0" destOrd="0" presId="urn:microsoft.com/office/officeart/2008/layout/LinedList"/>
    <dgm:cxn modelId="{13C95617-7062-486F-AE03-66C3DF81E30D}" type="presParOf" srcId="{414F95A6-1AF6-4C19-90DE-31927182A268}" destId="{CB2971FA-32CC-49FA-BEBB-85B6CC437E87}" srcOrd="1" destOrd="0" presId="urn:microsoft.com/office/officeart/2008/layout/LinedList"/>
    <dgm:cxn modelId="{AE691FBF-3CD0-4428-84F3-DE7FB8C701A4}" type="presParOf" srcId="{6629DB2E-A7A7-4324-82BF-022B682ADE06}" destId="{5E1AEF05-79D6-4810-9615-5A9EB0215165}" srcOrd="12" destOrd="0" presId="urn:microsoft.com/office/officeart/2008/layout/LinedList"/>
    <dgm:cxn modelId="{22558F8F-CD3D-4C72-B337-D988ADB18E90}" type="presParOf" srcId="{6629DB2E-A7A7-4324-82BF-022B682ADE06}" destId="{1F030792-B48F-4E8C-8608-CCC0CB0ABB04}" srcOrd="13" destOrd="0" presId="urn:microsoft.com/office/officeart/2008/layout/LinedList"/>
    <dgm:cxn modelId="{B22B5D79-AB0E-411E-8B27-3D85A8D5B56E}" type="presParOf" srcId="{1F030792-B48F-4E8C-8608-CCC0CB0ABB04}" destId="{F4AEE677-0456-476C-9505-6D48343DF9A6}" srcOrd="0" destOrd="0" presId="urn:microsoft.com/office/officeart/2008/layout/LinedList"/>
    <dgm:cxn modelId="{F39C9887-2B2B-47DB-84C8-FF8D342BD125}" type="presParOf" srcId="{1F030792-B48F-4E8C-8608-CCC0CB0ABB04}" destId="{AB860131-1DFC-4A10-B489-D2A97C71C669}" srcOrd="1" destOrd="0" presId="urn:microsoft.com/office/officeart/2008/layout/LinedList"/>
    <dgm:cxn modelId="{3FC3D34A-D111-41DD-AA23-9ABB0E7428C9}" type="presParOf" srcId="{6629DB2E-A7A7-4324-82BF-022B682ADE06}" destId="{DE3419BA-C495-4154-959D-671D9DCF2CAA}" srcOrd="14" destOrd="0" presId="urn:microsoft.com/office/officeart/2008/layout/LinedList"/>
    <dgm:cxn modelId="{4FC2F5A2-9193-4FF1-B982-67E211525351}" type="presParOf" srcId="{6629DB2E-A7A7-4324-82BF-022B682ADE06}" destId="{8B4E49C3-C159-4778-B974-F3A825426761}" srcOrd="15" destOrd="0" presId="urn:microsoft.com/office/officeart/2008/layout/LinedList"/>
    <dgm:cxn modelId="{76050E7D-E026-44D3-8BA4-4060F34C046D}" type="presParOf" srcId="{8B4E49C3-C159-4778-B974-F3A825426761}" destId="{7991F9E0-C89D-469F-97B9-74D6960725CF}" srcOrd="0" destOrd="0" presId="urn:microsoft.com/office/officeart/2008/layout/LinedList"/>
    <dgm:cxn modelId="{226CEFD0-49C6-43D5-8A28-E55139C4BD37}" type="presParOf" srcId="{8B4E49C3-C159-4778-B974-F3A825426761}" destId="{E4E3FDAC-14A7-4205-89C8-265395C5C310}" srcOrd="1" destOrd="0" presId="urn:microsoft.com/office/officeart/2008/layout/LinedList"/>
    <dgm:cxn modelId="{695AACAB-F4BE-4FC1-8855-5EEC519DEC71}" type="presParOf" srcId="{6629DB2E-A7A7-4324-82BF-022B682ADE06}" destId="{620321A3-5298-4CA0-92C2-AED13A0DD9D1}" srcOrd="16" destOrd="0" presId="urn:microsoft.com/office/officeart/2008/layout/LinedList"/>
    <dgm:cxn modelId="{EA053A66-7110-419C-96D7-DD15D7604657}" type="presParOf" srcId="{6629DB2E-A7A7-4324-82BF-022B682ADE06}" destId="{97ECCA52-AC52-4F03-B917-8E9309906523}" srcOrd="17" destOrd="0" presId="urn:microsoft.com/office/officeart/2008/layout/LinedList"/>
    <dgm:cxn modelId="{86D98372-B563-450B-BFEA-E1233B2261AA}" type="presParOf" srcId="{97ECCA52-AC52-4F03-B917-8E9309906523}" destId="{EC55E999-E3D2-4819-991A-E5D070F53347}" srcOrd="0" destOrd="0" presId="urn:microsoft.com/office/officeart/2008/layout/LinedList"/>
    <dgm:cxn modelId="{B883E1D7-C299-4CED-85A3-1C5212D1A9CC}" type="presParOf" srcId="{97ECCA52-AC52-4F03-B917-8E9309906523}" destId="{AD454B19-6035-4B63-B452-5F049C5E393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97554-EDE7-C740-8201-C9DDA9E9AA56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BA865-CC10-C149-9C90-415BB2048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995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705A-8FF2-604C-8E1D-7FD5CF39FB92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34781-6EDE-5B4E-B103-71F0AC49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17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4781-6EDE-5B4E-B103-71F0AC4907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64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4781-6EDE-5B4E-B103-71F0AC4907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43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4781-6EDE-5B4E-B103-71F0AC4907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04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4781-6EDE-5B4E-B103-71F0AC4907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72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4781-6EDE-5B4E-B103-71F0AC4907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12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4781-6EDE-5B4E-B103-71F0AC4907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55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4781-6EDE-5B4E-B103-71F0AC49071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54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4781-6EDE-5B4E-B103-71F0AC49071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92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4781-6EDE-5B4E-B103-71F0AC49071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64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4781-6EDE-5B4E-B103-71F0AC49071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67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4781-6EDE-5B4E-B103-71F0AC49071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37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4781-6EDE-5B4E-B103-71F0AC4907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70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4781-6EDE-5B4E-B103-71F0AC49071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761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4781-6EDE-5B4E-B103-71F0AC49071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33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4781-6EDE-5B4E-B103-71F0AC49071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054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4781-6EDE-5B4E-B103-71F0AC49071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780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4781-6EDE-5B4E-B103-71F0AC49071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678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4781-6EDE-5B4E-B103-71F0AC49071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583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4781-6EDE-5B4E-B103-71F0AC49071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08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4781-6EDE-5B4E-B103-71F0AC4907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58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4781-6EDE-5B4E-B103-71F0AC4907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41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4781-6EDE-5B4E-B103-71F0AC4907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84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4781-6EDE-5B4E-B103-71F0AC4907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67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4781-6EDE-5B4E-B103-71F0AC4907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85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4781-6EDE-5B4E-B103-71F0AC4907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50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34781-6EDE-5B4E-B103-71F0AC4907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9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540" y="1721629"/>
            <a:ext cx="11073631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6540" y="3810000"/>
            <a:ext cx="11073631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800" i="1">
                <a:solidFill>
                  <a:schemeClr val="bg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 style</a:t>
            </a:r>
            <a:endParaRPr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27417" y="6376615"/>
            <a:ext cx="2066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AFEF8753-48E3-DC43-B5AB-733E5321FD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385278" y="1348828"/>
            <a:ext cx="11394917" cy="4405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85279" y="156310"/>
            <a:ext cx="11651769" cy="8509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27417" y="6376615"/>
            <a:ext cx="2066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AFEF8753-48E3-DC43-B5AB-733E5321FD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10" descr="dcri_logo_brand_white_noshiel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05" y="6343650"/>
            <a:ext cx="385979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 userDrawn="1"/>
        </p:nvSpPr>
        <p:spPr bwMode="auto">
          <a:xfrm>
            <a:off x="9141619" y="6311900"/>
            <a:ext cx="21339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kumimoji="1"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Monotype Sorts" charset="0"/>
              <a:buChar char="4"/>
              <a:defRPr kumimoji="1"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Monotype Sorts" charset="0"/>
              <a:buChar char="4"/>
              <a:defRPr kumimoji="1"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Monotype Sorts" charset="0"/>
              <a:buChar char="4"/>
              <a:defRPr kumimoji="1"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Monotype Sorts" charset="0"/>
              <a:buChar char="4"/>
              <a:defRPr kumimoji="1"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Monotype Sorts" charset="0"/>
              <a:buNone/>
              <a:defRPr/>
            </a:pPr>
            <a:r>
              <a:rPr lang="en-US" sz="1800" b="1" dirty="0" smtClean="0">
                <a:solidFill>
                  <a:prstClr val="white"/>
                </a:solidFill>
                <a:latin typeface="Arial" charset="0"/>
              </a:rPr>
              <a:t>Duke </a:t>
            </a:r>
            <a:r>
              <a:rPr lang="en-US" sz="1800" dirty="0" smtClean="0">
                <a:solidFill>
                  <a:prstClr val="white"/>
                </a:solidFill>
                <a:latin typeface="Arial" charset="0"/>
              </a:rPr>
              <a:t>Heart Center</a:t>
            </a:r>
            <a:endParaRPr lang="en-US" sz="1800" b="1" dirty="0" smtClean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79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279" y="156310"/>
            <a:ext cx="11651769" cy="8509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278" y="1348828"/>
            <a:ext cx="11394917" cy="4405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27417" y="6376615"/>
            <a:ext cx="2066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AFEF8753-48E3-DC43-B5AB-733E5321FD2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unos_optn_logo_blue_rgb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6" y="6326538"/>
            <a:ext cx="1780858" cy="4219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800" b="0" i="0" kern="1200">
          <a:solidFill>
            <a:schemeClr val="tx2"/>
          </a:solidFill>
          <a:latin typeface="Arial"/>
          <a:ea typeface="+mj-ea"/>
          <a:cs typeface="Myriad Pro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bg2"/>
        </a:buClr>
        <a:buSzPct val="80000"/>
        <a:buFont typeface="Wingdings" charset="2"/>
        <a:buChar char="§"/>
        <a:defRPr sz="2800" b="0" i="0" kern="1200">
          <a:solidFill>
            <a:srgbClr val="002045"/>
          </a:solidFill>
          <a:latin typeface="Arial"/>
          <a:ea typeface="+mn-ea"/>
          <a:cs typeface="Myriad Pro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bg2"/>
        </a:buClr>
        <a:buSzPct val="70000"/>
        <a:buFont typeface="Wingdings" charset="2"/>
        <a:buChar char="§"/>
        <a:defRPr sz="2000" b="0" i="0" kern="1200">
          <a:solidFill>
            <a:schemeClr val="tx1"/>
          </a:solidFill>
          <a:latin typeface="Arial"/>
          <a:ea typeface="+mn-ea"/>
          <a:cs typeface="Myriad Pro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bg2"/>
        </a:buClr>
        <a:buSzPct val="70000"/>
        <a:buFont typeface="Wingdings" charset="2"/>
        <a:buChar char="§"/>
        <a:defRPr sz="2000" b="0" i="0" kern="1200">
          <a:solidFill>
            <a:schemeClr val="tx1"/>
          </a:solidFill>
          <a:latin typeface="Arial"/>
          <a:ea typeface="+mn-ea"/>
          <a:cs typeface="Myriad Pro"/>
        </a:defRPr>
      </a:lvl3pPr>
      <a:lvl4pPr marL="914400" indent="-228600" algn="l" defTabSz="914400" rtl="0" eaLnBrk="1" latinLnBrk="0" hangingPunct="1">
        <a:spcBef>
          <a:spcPts val="600"/>
        </a:spcBef>
        <a:buClr>
          <a:srgbClr val="002045"/>
        </a:buClr>
        <a:buSzPct val="70000"/>
        <a:buFont typeface="Wingdings" charset="2"/>
        <a:buChar char="§"/>
        <a:defRPr sz="2000" b="0" i="0" kern="1200">
          <a:solidFill>
            <a:schemeClr val="tx1"/>
          </a:solidFill>
          <a:latin typeface="Arial"/>
          <a:ea typeface="+mn-ea"/>
          <a:cs typeface="Myriad Pro"/>
        </a:defRPr>
      </a:lvl4pPr>
      <a:lvl5pPr marL="1143000" indent="-228600" algn="l" defTabSz="914400" rtl="0" eaLnBrk="1" latinLnBrk="0" hangingPunct="1">
        <a:spcBef>
          <a:spcPts val="600"/>
        </a:spcBef>
        <a:buClr>
          <a:srgbClr val="002045"/>
        </a:buClr>
        <a:buSzPct val="70000"/>
        <a:buFont typeface="Wingdings" charset="2"/>
        <a:buChar char="§"/>
        <a:defRPr sz="2000" b="0" i="0" kern="1200">
          <a:solidFill>
            <a:schemeClr val="tx1"/>
          </a:solidFill>
          <a:latin typeface="Arial"/>
          <a:ea typeface="+mn-ea"/>
          <a:cs typeface="Myriad Pro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png"/><Relationship Id="rId4" Type="http://schemas.openxmlformats.org/officeDocument/2006/relationships/oleObject" Target="../embeddings/Microsoft_Excel_97-2003_Worksheet2.xls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tn.transplant.hrsa.gov/governance/public-comment/adult-heart-allocation-chang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56540" y="1721629"/>
            <a:ext cx="11073631" cy="1619250"/>
          </a:xfrm>
        </p:spPr>
        <p:txBody>
          <a:bodyPr/>
          <a:lstStyle/>
          <a:p>
            <a:r>
              <a:rPr lang="en-US" sz="6000" dirty="0" smtClean="0"/>
              <a:t>National Webinar:</a:t>
            </a:r>
            <a:br>
              <a:rPr lang="en-US" sz="6000" dirty="0" smtClean="0"/>
            </a:br>
            <a:r>
              <a:rPr lang="en-US" sz="6000" dirty="0" smtClean="0"/>
              <a:t>Proposed Modification of the Adult Heart Allocation System</a:t>
            </a:r>
            <a:endParaRPr lang="en-US" sz="600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56540" y="4194669"/>
            <a:ext cx="11073631" cy="103736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Thoracic Organ Transplantation Committee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2, 2016</a:t>
            </a:r>
          </a:p>
        </p:txBody>
      </p:sp>
      <p:sp>
        <p:nvSpPr>
          <p:cNvPr id="2" name="Rectangle 1"/>
          <p:cNvSpPr/>
          <p:nvPr/>
        </p:nvSpPr>
        <p:spPr>
          <a:xfrm>
            <a:off x="2199844" y="5730284"/>
            <a:ext cx="8922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logged into the webinar,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audio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put your phone on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place this call on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</a:t>
            </a:r>
          </a:p>
        </p:txBody>
      </p:sp>
    </p:spTree>
    <p:extLst>
      <p:ext uri="{BB962C8B-B14F-4D97-AF65-F5344CB8AC3E}">
        <p14:creationId xmlns:p14="http://schemas.microsoft.com/office/powerpoint/2010/main" val="28160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Status Disparities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591651"/>
              </p:ext>
            </p:extLst>
          </p:nvPr>
        </p:nvGraphicFramePr>
        <p:xfrm>
          <a:off x="1299984" y="1261641"/>
          <a:ext cx="9460577" cy="5114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r:id="rId4" imgW="8657070" imgH="4846740" progId="Excel.Chart.8">
                  <p:embed/>
                </p:oleObj>
              </mc:Choice>
              <mc:Fallback>
                <p:oleObj r:id="rId4" imgW="8657070" imgH="484674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9984" y="1261641"/>
                        <a:ext cx="9460577" cy="5114179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366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Geographical Challenges in Heart Allocation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15153" y="1295000"/>
            <a:ext cx="6589852" cy="4675494"/>
            <a:chOff x="3384550" y="1347788"/>
            <a:chExt cx="5613400" cy="3954462"/>
          </a:xfrm>
        </p:grpSpPr>
        <p:pic>
          <p:nvPicPr>
            <p:cNvPr id="6" name="Picture 2" descr="http://images.travelpod.com/tripwow/photos/ta-00ae-2312-e679/george-washington-bridge-new-york-city-united-states+1152_12882337213-tpfil02aw-804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550" y="1347788"/>
              <a:ext cx="5613400" cy="395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174455" y="1609818"/>
              <a:ext cx="1927586" cy="6350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Monotype Sorts" charset="2"/>
                <a:buNone/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Region 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93440" y="4524896"/>
              <a:ext cx="1927586" cy="6350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Monotype Sorts" charset="2"/>
                <a:buNone/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Region 9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926411" y="3032582"/>
            <a:ext cx="526241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Monotype Sorts" charset="0"/>
              <a:buNone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 status 1B patient in NYC would be transplanted before a 1A patient 15 miles away in Newark  </a:t>
            </a:r>
          </a:p>
        </p:txBody>
      </p:sp>
    </p:spTree>
    <p:extLst>
      <p:ext uri="{BB962C8B-B14F-4D97-AF65-F5344CB8AC3E}">
        <p14:creationId xmlns:p14="http://schemas.microsoft.com/office/powerpoint/2010/main" val="419916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Durable MCS Devices: Continuous Flow</a:t>
            </a:r>
            <a:endParaRPr lang="en-US" dirty="0"/>
          </a:p>
        </p:txBody>
      </p:sp>
      <p:pic>
        <p:nvPicPr>
          <p:cNvPr id="7" name="Picture 6" descr="HVAD_0055_R02.jpg"/>
          <p:cNvPicPr>
            <a:picLocks noChangeAspect="1"/>
          </p:cNvPicPr>
          <p:nvPr/>
        </p:nvPicPr>
        <p:blipFill rotWithShape="1">
          <a:blip r:embed="rId3" cstate="print"/>
          <a:srcRect l="19905" r="29070" b="40651"/>
          <a:stretch/>
        </p:blipFill>
        <p:spPr>
          <a:xfrm>
            <a:off x="8634714" y="1337480"/>
            <a:ext cx="2280213" cy="1964863"/>
          </a:xfrm>
          <a:prstGeom prst="roundRect">
            <a:avLst>
              <a:gd name="adj" fmla="val 16667"/>
            </a:avLst>
          </a:prstGeom>
          <a:ln>
            <a:solidFill>
              <a:schemeClr val="tx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9" y="2968188"/>
            <a:ext cx="4830012" cy="377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644" y="3358931"/>
            <a:ext cx="4786479" cy="32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01754" y="6586985"/>
            <a:ext cx="271260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buFont typeface="Monotype Sorts" charset="0"/>
              <a:buNone/>
              <a:defRPr/>
            </a:pPr>
            <a:r>
              <a:rPr lang="en-US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Ann </a:t>
            </a:r>
            <a:r>
              <a:rPr lang="en-US" sz="1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Thorac</a:t>
            </a:r>
            <a:r>
              <a:rPr lang="en-US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Surg</a:t>
            </a:r>
            <a:r>
              <a:rPr lang="en-US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2011; 92:1406-13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50372" y="6132406"/>
            <a:ext cx="27892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Monotype Sorts" pitchFamily="1" charset="2"/>
              <a:buNone/>
              <a:defRPr/>
            </a:pPr>
            <a:r>
              <a:rPr lang="en-US" sz="1400" i="1" dirty="0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rPr>
              <a:t>Circulation</a:t>
            </a:r>
            <a:r>
              <a:rPr lang="en-US" sz="1400" dirty="0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rPr>
              <a:t> 2012; 125:3191-3200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44990" y="6550223"/>
            <a:ext cx="257314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Monotype Sorts" pitchFamily="1" charset="2"/>
              <a:buNone/>
              <a:defRPr/>
            </a:pPr>
            <a:r>
              <a:rPr lang="en-US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ＭＳ Ｐゴシック" charset="0"/>
              </a:rPr>
              <a:t>Circulation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ＭＳ Ｐゴシック" charset="0"/>
              </a:rPr>
              <a:t> 2012; 125:3191-3200</a:t>
            </a:r>
          </a:p>
        </p:txBody>
      </p:sp>
      <p:pic>
        <p:nvPicPr>
          <p:cNvPr id="6" name="Picture 5" descr="external_equipment_print_still 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97" y="1126601"/>
            <a:ext cx="2373114" cy="274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eartmate_II_lvad"/>
          <p:cNvPicPr>
            <a:picLocks noChangeAspect="1" noChangeArrowheads="1"/>
          </p:cNvPicPr>
          <p:nvPr/>
        </p:nvPicPr>
        <p:blipFill>
          <a:blip r:embed="rId7"/>
          <a:srcRect l="26747" r="33131" b="17398"/>
          <a:stretch>
            <a:fillRect/>
          </a:stretch>
        </p:blipFill>
        <p:spPr bwMode="auto">
          <a:xfrm>
            <a:off x="1382770" y="1061495"/>
            <a:ext cx="1534050" cy="230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2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254" y="156310"/>
            <a:ext cx="11651769" cy="850932"/>
          </a:xfrm>
        </p:spPr>
        <p:txBody>
          <a:bodyPr/>
          <a:lstStyle/>
          <a:p>
            <a:r>
              <a:rPr lang="en-US" sz="4000" dirty="0" smtClean="0"/>
              <a:t>Adults Bridged with MCS by Year &amp; Device Type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925823"/>
              </p:ext>
            </p:extLst>
          </p:nvPr>
        </p:nvGraphicFramePr>
        <p:xfrm>
          <a:off x="385763" y="1349375"/>
          <a:ext cx="11395075" cy="4405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850775" y="6366036"/>
            <a:ext cx="2759071" cy="253916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JHLT</a:t>
            </a:r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5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2014 Oct; 33(10): 996-1008</a:t>
            </a:r>
            <a:endParaRPr lang="en-US" sz="105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80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Waitlist Mortality for 1A </a:t>
            </a:r>
            <a:r>
              <a:rPr lang="en-US" dirty="0" smtClean="0"/>
              <a:t>Criteria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568" y="1296282"/>
            <a:ext cx="6820989" cy="421271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6" name="TextBox 5"/>
          <p:cNvSpPr txBox="1"/>
          <p:nvPr/>
        </p:nvSpPr>
        <p:spPr>
          <a:xfrm>
            <a:off x="8804154" y="5848841"/>
            <a:ext cx="313566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buFont typeface="Monotype Sorts" charset="0"/>
              <a:buNone/>
              <a:defRPr/>
            </a:pPr>
            <a:r>
              <a:rPr lang="en-US" sz="1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J Am </a:t>
            </a:r>
            <a:r>
              <a:rPr lang="en-US" sz="16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Coll</a:t>
            </a:r>
            <a:r>
              <a:rPr lang="en-US" sz="1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Cardiol</a:t>
            </a:r>
            <a:r>
              <a:rPr lang="en-US" sz="1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2012;60:36-43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279" y="1128464"/>
            <a:ext cx="3442345" cy="5114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240"/>
              </a:spcBef>
              <a:buFont typeface="Monotype Sorts" charset="0"/>
              <a:buNone/>
              <a:defRPr/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Cardiac Recipient Prioritization:</a:t>
            </a:r>
          </a:p>
          <a:p>
            <a:pPr indent="176213">
              <a:spcBef>
                <a:spcPts val="240"/>
              </a:spcBef>
              <a:buFont typeface="Monotype Sorts" charset="0"/>
              <a:buNone/>
              <a:defRPr/>
            </a:pPr>
            <a:r>
              <a:rPr lang="en-US" sz="2000" i="1" u="sng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Status 1A</a:t>
            </a:r>
          </a:p>
          <a:p>
            <a:pPr marL="458788" indent="-123825">
              <a:spcBef>
                <a:spcPts val="240"/>
              </a:spcBef>
              <a:buFont typeface="Arial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MCS</a:t>
            </a:r>
          </a:p>
          <a:p>
            <a:pPr marL="796925" lvl="1" indent="-285750">
              <a:spcBef>
                <a:spcPts val="240"/>
              </a:spcBef>
              <a:buFont typeface="Lucida Grande"/>
              <a:buChar char="−"/>
              <a:defRPr/>
            </a:pP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30 days elective VAD time</a:t>
            </a:r>
          </a:p>
          <a:p>
            <a:pPr marL="796925" lvl="1" indent="-285750">
              <a:spcBef>
                <a:spcPts val="240"/>
              </a:spcBef>
              <a:buFont typeface="Lucida Grande"/>
              <a:buChar char="−"/>
              <a:defRPr/>
            </a:pP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TAH</a:t>
            </a:r>
          </a:p>
          <a:p>
            <a:pPr marL="796925" lvl="1" indent="-285750">
              <a:spcBef>
                <a:spcPts val="240"/>
              </a:spcBef>
              <a:buFont typeface="Lucida Grande"/>
              <a:buChar char="−"/>
              <a:defRPr/>
            </a:pP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IABP</a:t>
            </a:r>
          </a:p>
          <a:p>
            <a:pPr marL="796925" lvl="1" indent="-285750">
              <a:spcBef>
                <a:spcPts val="240"/>
              </a:spcBef>
              <a:buFont typeface="Lucida Grande"/>
              <a:buChar char="−"/>
              <a:defRPr/>
            </a:pP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ECMO</a:t>
            </a:r>
          </a:p>
          <a:p>
            <a:pPr marL="458788" indent="-123825">
              <a:spcBef>
                <a:spcPts val="240"/>
              </a:spcBef>
              <a:buFont typeface="Arial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VAD with complication</a:t>
            </a:r>
          </a:p>
          <a:p>
            <a:pPr marL="458788" indent="-123825">
              <a:spcBef>
                <a:spcPts val="240"/>
              </a:spcBef>
              <a:buFont typeface="Arial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Mechanical ventilation</a:t>
            </a:r>
          </a:p>
          <a:p>
            <a:pPr marL="458788" indent="-123825">
              <a:spcBef>
                <a:spcPts val="240"/>
              </a:spcBef>
              <a:buFont typeface="Arial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PAC+ 1 high-dose or multiple inotropes </a:t>
            </a:r>
          </a:p>
          <a:p>
            <a:pPr marL="458788" indent="-123825">
              <a:spcBef>
                <a:spcPts val="240"/>
              </a:spcBef>
              <a:buFont typeface="Arial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Exception</a:t>
            </a:r>
          </a:p>
          <a:p>
            <a:pPr>
              <a:spcBef>
                <a:spcPts val="240"/>
              </a:spcBef>
              <a:buFont typeface="Monotype Sorts" charset="0"/>
              <a:buNone/>
              <a:defRPr/>
            </a:pPr>
            <a:endParaRPr lang="en-US" sz="20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27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251828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13100" y="2828925"/>
            <a:ext cx="41846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charset="0"/>
              <a:buNone/>
              <a:defRPr/>
            </a:pPr>
            <a:r>
              <a:rPr lang="en-US" sz="18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J Heart Lung Transplant 2011;30:971-4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19" y="3438626"/>
            <a:ext cx="7569686" cy="310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91163" y="5826125"/>
            <a:ext cx="35067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Font typeface="Monotype Sorts" charset="0"/>
              <a:buNone/>
              <a:defRPr/>
            </a:pPr>
            <a:r>
              <a:rPr lang="en-US" sz="18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J Am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Coll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Cardiol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 2012;60:36-43</a:t>
            </a:r>
          </a:p>
        </p:txBody>
      </p:sp>
    </p:spTree>
    <p:extLst>
      <p:ext uri="{BB962C8B-B14F-4D97-AF65-F5344CB8AC3E}">
        <p14:creationId xmlns:p14="http://schemas.microsoft.com/office/powerpoint/2010/main" val="337901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Regional Variability in VAD Use and Complications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1150"/>
            <a:ext cx="5100638" cy="27051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26" name="TextBox 25"/>
          <p:cNvSpPr txBox="1"/>
          <p:nvPr/>
        </p:nvSpPr>
        <p:spPr>
          <a:xfrm>
            <a:off x="4664075" y="1865313"/>
            <a:ext cx="361950" cy="2460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Monotype Sorts" charset="0"/>
              <a:buNone/>
              <a:defRPr/>
            </a:pPr>
            <a:r>
              <a:rPr kumimoji="1" lang="en-US" sz="1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7.2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08438" y="2460625"/>
            <a:ext cx="555625" cy="2460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Monotype Sorts" charset="0"/>
              <a:buNone/>
              <a:defRPr/>
            </a:pPr>
            <a:r>
              <a:rPr kumimoji="1" lang="en-US" sz="1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30.6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33763" y="3352800"/>
            <a:ext cx="433387" cy="2460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Monotype Sorts" charset="0"/>
              <a:buNone/>
              <a:defRPr/>
            </a:pPr>
            <a:r>
              <a:rPr kumimoji="1" lang="en-US" sz="1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19.0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22513" y="3392488"/>
            <a:ext cx="433387" cy="2460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Monotype Sorts" charset="0"/>
              <a:buNone/>
              <a:defRPr/>
            </a:pPr>
            <a:r>
              <a:rPr kumimoji="1" lang="en-US" sz="1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25.9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12825" y="2678113"/>
            <a:ext cx="433388" cy="2460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Monotype Sorts" charset="0"/>
              <a:buNone/>
              <a:defRPr/>
            </a:pPr>
            <a:r>
              <a:rPr kumimoji="1" lang="en-US" sz="1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28.8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92200" y="1905000"/>
            <a:ext cx="433388" cy="2460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Monotype Sorts" charset="0"/>
              <a:buNone/>
              <a:defRPr/>
            </a:pPr>
            <a:r>
              <a:rPr kumimoji="1" lang="en-US" sz="1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52.1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60625" y="1963738"/>
            <a:ext cx="434975" cy="24765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Monotype Sorts" charset="0"/>
              <a:buNone/>
              <a:defRPr/>
            </a:pPr>
            <a:r>
              <a:rPr kumimoji="1" lang="en-US" sz="1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31.8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43138" y="2638425"/>
            <a:ext cx="433387" cy="2460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Monotype Sorts" charset="0"/>
              <a:buNone/>
              <a:defRPr/>
            </a:pPr>
            <a:r>
              <a:rPr kumimoji="1" lang="en-US" sz="1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41.4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48138" y="2082800"/>
            <a:ext cx="433387" cy="24765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Monotype Sorts" charset="0"/>
              <a:buNone/>
              <a:defRPr/>
            </a:pPr>
            <a:r>
              <a:rPr kumimoji="1" lang="en-US" sz="1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17.6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94075" y="2519363"/>
            <a:ext cx="433388" cy="2460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Monotype Sorts" charset="0"/>
              <a:buNone/>
              <a:defRPr/>
            </a:pPr>
            <a:r>
              <a:rPr kumimoji="1" lang="en-US" sz="1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30.4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49688" y="2936875"/>
            <a:ext cx="434975" cy="2460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Monotype Sorts" charset="0"/>
              <a:buNone/>
              <a:defRPr/>
            </a:pPr>
            <a:r>
              <a:rPr kumimoji="1" lang="en-US" sz="1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37.2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7188" y="992188"/>
            <a:ext cx="500887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Monotype Sorts" charset="0"/>
              <a:buNone/>
              <a:defRPr/>
            </a:pPr>
            <a:r>
              <a:rPr kumimoji="1"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Status 1A(a): VAD&lt;30 days, TAH, IABP, ECMO</a:t>
            </a:r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6526213" y="1267261"/>
            <a:ext cx="4918075" cy="3124200"/>
            <a:chOff x="4225925" y="3233738"/>
            <a:chExt cx="4918075" cy="3124200"/>
          </a:xfrm>
          <a:solidFill>
            <a:schemeClr val="bg1"/>
          </a:solidFill>
        </p:grpSpPr>
        <p:sp>
          <p:nvSpPr>
            <p:cNvPr id="39" name="TextBox 38"/>
            <p:cNvSpPr txBox="1"/>
            <p:nvPr/>
          </p:nvSpPr>
          <p:spPr>
            <a:xfrm>
              <a:off x="5219700" y="3233738"/>
              <a:ext cx="3700463" cy="36988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 typeface="Monotype Sorts" charset="0"/>
                <a:buNone/>
                <a:defRPr/>
              </a:pPr>
              <a:r>
                <a:rPr kumimoji="1"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Status 1A(b): Device Complication</a:t>
              </a:r>
            </a:p>
          </p:txBody>
        </p:sp>
        <p:grpSp>
          <p:nvGrpSpPr>
            <p:cNvPr id="40" name="Group 2"/>
            <p:cNvGrpSpPr>
              <a:grpSpLocks/>
            </p:cNvGrpSpPr>
            <p:nvPr/>
          </p:nvGrpSpPr>
          <p:grpSpPr bwMode="auto">
            <a:xfrm>
              <a:off x="4225925" y="3749675"/>
              <a:ext cx="4918075" cy="2608263"/>
              <a:chOff x="4225925" y="3749675"/>
              <a:chExt cx="4918075" cy="2608263"/>
            </a:xfrm>
            <a:grpFill/>
          </p:grpSpPr>
          <p:pic>
            <p:nvPicPr>
              <p:cNvPr id="41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5925" y="3749675"/>
                <a:ext cx="4918075" cy="260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8653463" y="4008438"/>
                <a:ext cx="433387" cy="24606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Monotype Sorts" charset="0"/>
                  <a:buNone/>
                  <a:defRPr/>
                </a:pPr>
                <a:r>
                  <a:rPr kumimoji="1" lang="en-US" sz="1000" b="1" dirty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33.6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8177213" y="4643438"/>
                <a:ext cx="433387" cy="24606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Monotype Sorts" charset="0"/>
                  <a:buNone/>
                  <a:defRPr/>
                </a:pPr>
                <a:r>
                  <a:rPr kumimoji="1" lang="en-US" sz="1000" b="1" dirty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23.1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481888" y="5456238"/>
                <a:ext cx="434975" cy="24606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Monotype Sorts" charset="0"/>
                  <a:buNone/>
                  <a:defRPr/>
                </a:pPr>
                <a:r>
                  <a:rPr kumimoji="1" lang="en-US" sz="1000" b="1" dirty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14.0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489700" y="5495925"/>
                <a:ext cx="433388" cy="246063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Monotype Sorts" charset="0"/>
                  <a:buNone/>
                  <a:defRPr/>
                </a:pPr>
                <a:r>
                  <a:rPr kumimoji="1" lang="en-US" sz="1000" b="1" dirty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25.4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180013" y="4821238"/>
                <a:ext cx="433387" cy="24606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Monotype Sorts" charset="0"/>
                  <a:buNone/>
                  <a:defRPr/>
                </a:pPr>
                <a:r>
                  <a:rPr kumimoji="1" lang="en-US" sz="1000" b="1" dirty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21.3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299075" y="4067175"/>
                <a:ext cx="433388" cy="246063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Monotype Sorts" charset="0"/>
                  <a:buNone/>
                  <a:defRPr/>
                </a:pPr>
                <a:r>
                  <a:rPr kumimoji="1" lang="en-US" sz="1000" b="1" dirty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44.7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569075" y="4127500"/>
                <a:ext cx="433388" cy="246063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Monotype Sorts" charset="0"/>
                  <a:buNone/>
                  <a:defRPr/>
                </a:pPr>
                <a:r>
                  <a:rPr kumimoji="1" lang="en-US" sz="1000" b="1" dirty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40.6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370638" y="4741863"/>
                <a:ext cx="433387" cy="24606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Monotype Sorts" charset="0"/>
                  <a:buNone/>
                  <a:defRPr/>
                </a:pPr>
                <a:r>
                  <a:rPr kumimoji="1" lang="en-US" sz="1000" b="1" dirty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23.5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8177213" y="4246563"/>
                <a:ext cx="433387" cy="24606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Monotype Sorts" charset="0"/>
                  <a:buNone/>
                  <a:defRPr/>
                </a:pPr>
                <a:r>
                  <a:rPr kumimoji="1" lang="en-US" sz="1000" b="1" dirty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36.9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542213" y="4622800"/>
                <a:ext cx="433387" cy="246063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Monotype Sorts" charset="0"/>
                  <a:buNone/>
                  <a:defRPr/>
                </a:pPr>
                <a:r>
                  <a:rPr kumimoji="1" lang="en-US" sz="1000" b="1" dirty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22.4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939088" y="5059363"/>
                <a:ext cx="433387" cy="24606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Monotype Sorts" charset="0"/>
                  <a:buNone/>
                  <a:defRPr/>
                </a:pPr>
                <a:r>
                  <a:rPr kumimoji="1" lang="en-US" sz="1000" b="1" dirty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25.1</a:t>
                </a:r>
              </a:p>
            </p:txBody>
          </p:sp>
        </p:grpSp>
      </p:grpSp>
      <p:sp>
        <p:nvSpPr>
          <p:cNvPr id="53" name="TextBox 52"/>
          <p:cNvSpPr txBox="1"/>
          <p:nvPr/>
        </p:nvSpPr>
        <p:spPr>
          <a:xfrm>
            <a:off x="6698961" y="4697903"/>
            <a:ext cx="5130956" cy="13388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Regional variability in </a:t>
            </a:r>
            <a:r>
              <a:rPr kumimoji="1"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use </a:t>
            </a:r>
            <a:r>
              <a:rPr kumimoji="1"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of MCS as BTT </a:t>
            </a:r>
            <a:r>
              <a:rPr kumimoji="1"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inherently disadvantages </a:t>
            </a:r>
            <a:r>
              <a:rPr kumimoji="1"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some </a:t>
            </a:r>
            <a:r>
              <a:rPr kumimoji="1"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patients </a:t>
            </a:r>
          </a:p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</a:t>
            </a:r>
            <a:r>
              <a:rPr kumimoji="1"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annot </a:t>
            </a:r>
            <a:r>
              <a:rPr kumimoji="1"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be rectified unless uniform criteria for BTT VAD are </a:t>
            </a:r>
            <a:r>
              <a:rPr kumimoji="1"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implemented </a:t>
            </a:r>
            <a:endParaRPr kumimoji="1" 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7188" y="4711723"/>
            <a:ext cx="5610225" cy="13388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</a:t>
            </a:r>
            <a:r>
              <a:rPr kumimoji="1" lang="en-US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egional </a:t>
            </a:r>
            <a:r>
              <a:rPr kumimoji="1" 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variability in the use of VAD complications as justification for 1A </a:t>
            </a:r>
            <a:r>
              <a:rPr kumimoji="1" lang="en-US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listing</a:t>
            </a:r>
          </a:p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Uniform </a:t>
            </a:r>
            <a:r>
              <a:rPr kumimoji="1" 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definitions of complications will make access more </a:t>
            </a:r>
            <a:r>
              <a:rPr kumimoji="1" lang="en-US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equitable</a:t>
            </a:r>
            <a:endParaRPr kumimoji="1" lang="en-US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33764" y="6359122"/>
            <a:ext cx="213250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Monotype Sorts" charset="0"/>
              <a:buNone/>
              <a:defRPr/>
            </a:pPr>
            <a:r>
              <a:rPr kumimoji="1"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OPTN Data 2011</a:t>
            </a:r>
          </a:p>
        </p:txBody>
      </p:sp>
      <p:sp>
        <p:nvSpPr>
          <p:cNvPr id="56" name="TextBox 55"/>
          <p:cNvSpPr txBox="1"/>
          <p:nvPr/>
        </p:nvSpPr>
        <p:spPr bwMode="auto">
          <a:xfrm>
            <a:off x="7480301" y="1073481"/>
            <a:ext cx="369844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Monotype Sorts" charset="0"/>
              <a:buNone/>
              <a:defRPr/>
            </a:pPr>
            <a:r>
              <a:rPr kumimoji="1"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Status 1A(b): Device Complication</a:t>
            </a:r>
          </a:p>
        </p:txBody>
      </p:sp>
    </p:spTree>
    <p:extLst>
      <p:ext uri="{BB962C8B-B14F-4D97-AF65-F5344CB8AC3E}">
        <p14:creationId xmlns:p14="http://schemas.microsoft.com/office/powerpoint/2010/main" val="3799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8580" y="156310"/>
            <a:ext cx="11651768" cy="859690"/>
          </a:xfrm>
        </p:spPr>
        <p:txBody>
          <a:bodyPr/>
          <a:lstStyle/>
          <a:p>
            <a:r>
              <a:rPr lang="en-US" sz="4400" dirty="0" smtClean="0"/>
              <a:t>Problems with the Current System</a:t>
            </a:r>
            <a:endParaRPr lang="en-US" sz="4400" dirty="0"/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385278" y="1348828"/>
            <a:ext cx="11394917" cy="461356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S</a:t>
            </a:r>
            <a:r>
              <a:rPr lang="en-US" sz="3200" dirty="0" smtClean="0"/>
              <a:t>tatus </a:t>
            </a:r>
            <a:r>
              <a:rPr lang="en-US" sz="3200" dirty="0"/>
              <a:t>1A </a:t>
            </a:r>
            <a:r>
              <a:rPr lang="en-US" sz="3200" dirty="0" smtClean="0"/>
              <a:t>candidates are 3x more </a:t>
            </a:r>
            <a:r>
              <a:rPr lang="en-US" sz="3200" dirty="0"/>
              <a:t>likely to die on the waiting list than candidates in any other </a:t>
            </a:r>
            <a:r>
              <a:rPr lang="en-US" sz="3200" dirty="0" smtClean="0"/>
              <a:t>status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High # of exception requests indicates certain candidates not served well by current system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Policy out of date re: increased use of MCSDs and associated complications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geographic sharing scheme is inequitable and inconsistent with the Final Rule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2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737383"/>
              </p:ext>
            </p:extLst>
          </p:nvPr>
        </p:nvGraphicFramePr>
        <p:xfrm>
          <a:off x="385278" y="1348828"/>
          <a:ext cx="11394917" cy="4405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Solutions Considered by Thoracic Committee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02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927205"/>
              </p:ext>
            </p:extLst>
          </p:nvPr>
        </p:nvGraphicFramePr>
        <p:xfrm>
          <a:off x="385278" y="1348828"/>
          <a:ext cx="11513497" cy="4774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was the proposal developed?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4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8580" y="156310"/>
            <a:ext cx="11651768" cy="859690"/>
          </a:xfrm>
        </p:spPr>
        <p:txBody>
          <a:bodyPr/>
          <a:lstStyle/>
          <a:p>
            <a:r>
              <a:rPr lang="en-US" dirty="0"/>
              <a:t>Webinar Objectives 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385278" y="1348828"/>
            <a:ext cx="11394917" cy="382689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Present the Thoracic Organ Transplantation Committee’s proposal to modify the adult heart allocation system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Permit attendees to ask questions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Encourage attendees to attend regional meetings and submit public comment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5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Development of Additional Statuses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69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849190"/>
              </p:ext>
            </p:extLst>
          </p:nvPr>
        </p:nvGraphicFramePr>
        <p:xfrm>
          <a:off x="104172" y="1007242"/>
          <a:ext cx="11932876" cy="4976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Man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47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for Adult 1A Exceptions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201915"/>
              </p:ext>
            </p:extLst>
          </p:nvPr>
        </p:nvGraphicFramePr>
        <p:xfrm>
          <a:off x="1018572" y="1134319"/>
          <a:ext cx="10336193" cy="5382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r:id="rId4" imgW="9242337" imgH="4505334" progId="Excel.Chart.8">
                  <p:embed/>
                </p:oleObj>
              </mc:Choice>
              <mc:Fallback>
                <p:oleObj r:id="rId4" imgW="9242337" imgH="4505334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572" y="1134319"/>
                        <a:ext cx="10336193" cy="5382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22738" y="6262718"/>
            <a:ext cx="203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N=640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New </a:t>
            </a:r>
            <a:r>
              <a:rPr lang="en-US" dirty="0" smtClean="0"/>
              <a:t>Statuses: </a:t>
            </a:r>
            <a:r>
              <a:rPr lang="en-US" dirty="0"/>
              <a:t>High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38543" y="1379120"/>
          <a:ext cx="4444937" cy="449472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67096"/>
                <a:gridCol w="2477841"/>
              </a:tblGrid>
              <a:tr h="59164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Status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 Status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91641">
                <a:tc rowSpan="3"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1A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91641">
                <a:tc v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91641">
                <a:tc v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9164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1B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91641">
                <a:tc rowSpan="2"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91641">
                <a:tc v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09259" y="1404930"/>
            <a:ext cx="62844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Proposed statuses 1-3 are generally defined by current status 1A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Proposed status 4 is generally defined by current status 1B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Proposed status 5-6 are generally defined by current status 2 criteria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5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Statuses 1-3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85279" y="941303"/>
          <a:ext cx="11395560" cy="570963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29171"/>
                <a:gridCol w="10466389"/>
              </a:tblGrid>
              <a:tr h="41378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Criteria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724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ECMO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Continuous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Mechanical ventilation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Non-dischargeable (surgically implanted) VAD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MCSD with life-threatening ventricular arrhythmia</a:t>
                      </a:r>
                    </a:p>
                  </a:txBody>
                  <a:tcPr/>
                </a:tc>
              </a:tr>
              <a:tr h="17158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Intra-aortic balloon pump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Ventricular tachycardia/ventricular fibrillation, mechanical support not required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MCSD with device malfunction/mechanical failure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artificial heart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Dischargeable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BiVAD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RVAD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Acute circulatory support</a:t>
                      </a:r>
                    </a:p>
                  </a:txBody>
                  <a:tcPr/>
                </a:tc>
              </a:tr>
              <a:tr h="17158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Dischargeable LVAD for up to 30 days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inotropes or single high-dose inotropes with continuous hemodynamic monitoring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MCSD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device infection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MCSD with hemolysis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MCSD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pump thrombosis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MCSD with right heart failure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MCSD with mucosal bleeding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MCSD with aortic insufficiency 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9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</a:t>
            </a:r>
            <a:r>
              <a:rPr lang="en-US" dirty="0" smtClean="0"/>
              <a:t>Statuses </a:t>
            </a:r>
            <a:r>
              <a:rPr lang="en-US" dirty="0"/>
              <a:t>4-6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76422" y="1142860"/>
          <a:ext cx="11395560" cy="475519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24421"/>
                <a:gridCol w="10371139"/>
              </a:tblGrid>
              <a:tr h="32422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Criteria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509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Stable LVAD candidates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not using 30 day discretionary period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Inotropes without hemodynamic monitoring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Diagnosis of congenital heart disease (CHD)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Diagnosis of ischemic heart disease with intractable angina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Diagnosis of hypertrophic cardiomyopathy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Diagnosis of restrictive cardiomyopathy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Diagnosis of amyloidosis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Retransplant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414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Combined organ transplants</a:t>
                      </a:r>
                    </a:p>
                  </a:txBody>
                  <a:tcPr anchor="ctr"/>
                </a:tc>
              </a:tr>
              <a:tr h="9970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remaining active candidates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91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Modeled Waitlist Mortality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7" y="1719264"/>
            <a:ext cx="11782531" cy="325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50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Modeled </a:t>
            </a:r>
            <a:r>
              <a:rPr lang="en-US" dirty="0"/>
              <a:t>Transplant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6" y="1417320"/>
            <a:ext cx="1189733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928435"/>
            <a:ext cx="3578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* Note different values on “y” axis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1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1" y="156310"/>
            <a:ext cx="11785588" cy="850932"/>
          </a:xfrm>
        </p:spPr>
        <p:txBody>
          <a:bodyPr/>
          <a:lstStyle/>
          <a:p>
            <a:r>
              <a:rPr lang="en-US" sz="4400" dirty="0" smtClean="0"/>
              <a:t>Modeled </a:t>
            </a:r>
            <a:r>
              <a:rPr lang="en-US" sz="4400" dirty="0"/>
              <a:t>24-Month Post-Transplant Mortality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1053834"/>
            <a:ext cx="8689247" cy="512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57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Device Complications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6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Opened </a:t>
            </a:r>
            <a:r>
              <a:rPr lang="en-US" dirty="0" smtClean="0">
                <a:solidFill>
                  <a:schemeClr val="tx1"/>
                </a:solidFill>
              </a:rPr>
              <a:t>January 25</a:t>
            </a:r>
            <a:endParaRPr lang="en-US" baseline="30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Closes </a:t>
            </a:r>
            <a:r>
              <a:rPr lang="en-US" dirty="0" smtClean="0">
                <a:solidFill>
                  <a:schemeClr val="tx1"/>
                </a:solidFill>
              </a:rPr>
              <a:t>March 25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Proposals are posted on the OPTN website under “Governance” tab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hlinkClick r:id="rId3"/>
              </a:rPr>
              <a:t>https://optn.transplant.hrsa.gov/governance/public-comment/adult-heart-allocation-changes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/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2016 </a:t>
            </a:r>
            <a:r>
              <a:rPr lang="en-US" dirty="0"/>
              <a:t>Public Comment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0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Lack of MCS Complication Definitions May Lead to Inequitable Access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603053"/>
              </p:ext>
            </p:extLst>
          </p:nvPr>
        </p:nvGraphicFramePr>
        <p:xfrm>
          <a:off x="713737" y="1660183"/>
          <a:ext cx="10046824" cy="5416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03165" y="1355076"/>
            <a:ext cx="957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Status 1A Justifications for VAD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Infection Submitted in 2010, Stratified by Region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4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“Criterion (b) Guidance Document”: Device Complications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807720" y="1007242"/>
            <a:ext cx="4997342" cy="5313276"/>
            <a:chOff x="431120" y="656546"/>
            <a:chExt cx="3531280" cy="3842752"/>
          </a:xfrm>
        </p:grpSpPr>
        <p:pic>
          <p:nvPicPr>
            <p:cNvPr id="6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120" y="656546"/>
              <a:ext cx="3531280" cy="2760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120" y="3417243"/>
              <a:ext cx="3531280" cy="1082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6405878" y="1110112"/>
            <a:ext cx="5307817" cy="5276849"/>
            <a:chOff x="4702629" y="718395"/>
            <a:chExt cx="4248601" cy="4588911"/>
          </a:xfrm>
        </p:grpSpPr>
        <p:pic>
          <p:nvPicPr>
            <p:cNvPr id="9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2629" y="718395"/>
              <a:ext cx="4248601" cy="2698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2629" y="3417244"/>
              <a:ext cx="4248601" cy="1890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481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Development of Broader Sharing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7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391249"/>
              </p:ext>
            </p:extLst>
          </p:nvPr>
        </p:nvGraphicFramePr>
        <p:xfrm>
          <a:off x="385278" y="1348828"/>
          <a:ext cx="11394917" cy="4405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Broader Sharing 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3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Preferred Modeled Sequences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071143"/>
              </p:ext>
            </p:extLst>
          </p:nvPr>
        </p:nvGraphicFramePr>
        <p:xfrm>
          <a:off x="281649" y="1349375"/>
          <a:ext cx="5756027" cy="473062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862648"/>
                <a:gridCol w="1893379"/>
              </a:tblGrid>
              <a:tr h="50857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Broader sharing 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1/2A*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85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Candidate 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085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 1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+ Status 1A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DSA + Zone A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085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 adult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Status 1A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Zone B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085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 2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DSA + Zone A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085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adult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Zone B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6619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 3 adult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Status 1B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DSA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085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 4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DSA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085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 3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+ Status 1B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Zone A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211485"/>
              </p:ext>
            </p:extLst>
          </p:nvPr>
        </p:nvGraphicFramePr>
        <p:xfrm>
          <a:off x="6182817" y="1350729"/>
          <a:ext cx="5854231" cy="475807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846086"/>
                <a:gridCol w="2008145"/>
              </a:tblGrid>
              <a:tr h="49550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Broader 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sharing 1/2B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63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Candidate status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339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adult + Status 1A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DSA + Zone A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339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adult + Status 1A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Zone B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339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adult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DSA + Zone A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339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adult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Zone B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804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 3 adult + Status 1B ped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DSA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161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 3 adult + Status 1B </a:t>
                      </a:r>
                      <a:r>
                        <a:rPr lang="en-US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Zone A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339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adult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DSA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81648" y="5147059"/>
            <a:ext cx="11755399" cy="966102"/>
          </a:xfrm>
          <a:prstGeom prst="rect">
            <a:avLst/>
          </a:prstGeom>
          <a:noFill/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49127" y="6164732"/>
            <a:ext cx="2977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 Selected sharing strategy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41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Impact of Broader </a:t>
            </a:r>
            <a:r>
              <a:rPr lang="en-US" sz="4400" dirty="0" smtClean="0"/>
              <a:t>Sharing: Wait </a:t>
            </a:r>
            <a:r>
              <a:rPr lang="en-US" sz="4400" dirty="0"/>
              <a:t>List Mortality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3" y="2137410"/>
            <a:ext cx="11306128" cy="419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64352" y="1238050"/>
            <a:ext cx="8360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Share 1/2A: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Share to Zone B for Tier 1, then to Zone B for Tier 2 before offers to Tier 3</a:t>
            </a:r>
          </a:p>
          <a:p>
            <a:pPr marL="285750" indent="-28575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Share 1/2B: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Similar to above but with sharing to Zone A amongst Tier 3 prior to Tier 4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9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320" y="156310"/>
            <a:ext cx="11998959" cy="850932"/>
          </a:xfrm>
        </p:spPr>
        <p:txBody>
          <a:bodyPr/>
          <a:lstStyle/>
          <a:p>
            <a:r>
              <a:rPr lang="en-US" sz="4000" dirty="0" smtClean="0"/>
              <a:t>Number of Waitlist Deaths by Simulation and Status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385763" y="1349375"/>
          <a:ext cx="11395076" cy="4006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868"/>
                <a:gridCol w="1627868"/>
                <a:gridCol w="1627868"/>
                <a:gridCol w="1627868"/>
                <a:gridCol w="1627868"/>
                <a:gridCol w="1627868"/>
                <a:gridCol w="1627868"/>
              </a:tblGrid>
              <a:tr h="791152">
                <a:tc>
                  <a:txBody>
                    <a:bodyPr/>
                    <a:lstStyle/>
                    <a:p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Rule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Broader Sharing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160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  <a:p>
                      <a:pPr algn="ctr"/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1347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1347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8704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Impact of Broader Sharing: </a:t>
            </a:r>
            <a:r>
              <a:rPr lang="en-US" sz="4400" dirty="0" smtClean="0"/>
              <a:t>Transplant Rates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04" y="1463040"/>
            <a:ext cx="11183001" cy="417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0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Impact of Broader Sharing: 1-year post-transplant mortality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1" y="1316322"/>
            <a:ext cx="10190916" cy="500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87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 negative impact anticipated</a:t>
            </a:r>
          </a:p>
          <a:p>
            <a:r>
              <a:rPr lang="en-US" sz="3200" dirty="0" smtClean="0"/>
              <a:t>Potential for positive impact on pediatric candidate access to transplant</a:t>
            </a:r>
          </a:p>
          <a:p>
            <a:r>
              <a:rPr lang="en-US" sz="3200" dirty="0" smtClean="0"/>
              <a:t>Modeling results for 6 urgency statuses with broader sharing:</a:t>
            </a:r>
          </a:p>
          <a:p>
            <a:pPr lvl="1"/>
            <a:r>
              <a:rPr lang="en-US" sz="2400" dirty="0" smtClean="0"/>
              <a:t>Increased transplant counts for pediatric candidates</a:t>
            </a:r>
          </a:p>
          <a:p>
            <a:pPr lvl="1"/>
            <a:r>
              <a:rPr lang="en-US" sz="2400" dirty="0" smtClean="0"/>
              <a:t>Increased transplant rates for status 1A pediatric candidates</a:t>
            </a:r>
          </a:p>
          <a:p>
            <a:pPr lvl="1"/>
            <a:r>
              <a:rPr lang="en-US" sz="2400" dirty="0" smtClean="0"/>
              <a:t>Overall death counts decrease slightly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Pediatric Candidates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7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22368"/>
              </p:ext>
            </p:extLst>
          </p:nvPr>
        </p:nvGraphicFramePr>
        <p:xfrm>
          <a:off x="2590800" y="1168396"/>
          <a:ext cx="6116319" cy="503936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191676"/>
                <a:gridCol w="2863066"/>
                <a:gridCol w="2061577"/>
              </a:tblGrid>
              <a:tr h="3120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92" marR="681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92" marR="681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92" marR="68192" marT="0" marB="0" anchor="ctr"/>
                </a:tc>
              </a:tr>
              <a:tr h="4275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192" marR="681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Friday, February 5</a:t>
                      </a:r>
                    </a:p>
                  </a:txBody>
                  <a:tcPr marL="68192" marR="681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Dayton, OH</a:t>
                      </a:r>
                    </a:p>
                  </a:txBody>
                  <a:tcPr marL="68192" marR="68192" marT="0" marB="0" anchor="ctr"/>
                </a:tc>
              </a:tr>
              <a:tr h="4275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192" marR="681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Monday, February 8</a:t>
                      </a:r>
                    </a:p>
                  </a:txBody>
                  <a:tcPr marL="68192" marR="681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Worcester, MA</a:t>
                      </a:r>
                    </a:p>
                  </a:txBody>
                  <a:tcPr marL="68192" marR="68192" marT="0" marB="0" anchor="ctr"/>
                </a:tc>
              </a:tr>
              <a:tr h="4275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192" marR="681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Friday, February 12</a:t>
                      </a:r>
                    </a:p>
                  </a:txBody>
                  <a:tcPr marL="68192" marR="681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Dallas, TX</a:t>
                      </a:r>
                    </a:p>
                  </a:txBody>
                  <a:tcPr marL="68192" marR="68192" marT="0" marB="0" anchor="ctr"/>
                </a:tc>
              </a:tr>
              <a:tr h="429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192" marR="681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Friday, February 12</a:t>
                      </a:r>
                    </a:p>
                  </a:txBody>
                  <a:tcPr marL="68192" marR="681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Kansas City, MO</a:t>
                      </a:r>
                    </a:p>
                  </a:txBody>
                  <a:tcPr marL="68192" marR="68192" marT="0" marB="0" anchor="ctr"/>
                </a:tc>
              </a:tr>
              <a:tr h="4275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192" marR="681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Thursday, February 18</a:t>
                      </a:r>
                    </a:p>
                  </a:txBody>
                  <a:tcPr marL="68192" marR="681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Chicago, IL</a:t>
                      </a:r>
                    </a:p>
                  </a:txBody>
                  <a:tcPr marL="68192" marR="68192" marT="0" marB="0" anchor="ctr"/>
                </a:tc>
              </a:tr>
              <a:tr h="429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192" marR="681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Friday, February 19</a:t>
                      </a:r>
                    </a:p>
                  </a:txBody>
                  <a:tcPr marL="68192" marR="681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Spokane, WA</a:t>
                      </a:r>
                    </a:p>
                  </a:txBody>
                  <a:tcPr marL="68192" marR="68192" marT="0" marB="0" anchor="ctr"/>
                </a:tc>
              </a:tr>
              <a:tr h="429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8192" marR="681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Friday, February 19</a:t>
                      </a:r>
                    </a:p>
                  </a:txBody>
                  <a:tcPr marL="68192" marR="681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Charlotte, NC</a:t>
                      </a:r>
                    </a:p>
                  </a:txBody>
                  <a:tcPr marL="68192" marR="68192" marT="0" marB="0" anchor="ctr"/>
                </a:tc>
              </a:tr>
              <a:tr h="4275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192" marR="681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Wednesday, March 9</a:t>
                      </a:r>
                    </a:p>
                  </a:txBody>
                  <a:tcPr marL="68192" marR="681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York, NY</a:t>
                      </a:r>
                    </a:p>
                  </a:txBody>
                  <a:tcPr marL="68192" marR="68192" marT="0" marB="0" anchor="ctr"/>
                </a:tc>
              </a:tr>
              <a:tr h="429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192" marR="681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Friday, March 11</a:t>
                      </a:r>
                    </a:p>
                  </a:txBody>
                  <a:tcPr marL="68192" marR="681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Philadelphia, PA</a:t>
                      </a:r>
                    </a:p>
                  </a:txBody>
                  <a:tcPr marL="68192" marR="68192" marT="0" marB="0" anchor="ctr"/>
                </a:tc>
              </a:tr>
              <a:tr h="429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192" marR="681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Friday, March 11</a:t>
                      </a:r>
                    </a:p>
                  </a:txBody>
                  <a:tcPr marL="68192" marR="681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Atlanta, GA</a:t>
                      </a:r>
                    </a:p>
                  </a:txBody>
                  <a:tcPr marL="68192" marR="68192" marT="0" marB="0" anchor="ctr"/>
                </a:tc>
              </a:tr>
              <a:tr h="4405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192" marR="681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Thursday, March 17</a:t>
                      </a:r>
                    </a:p>
                  </a:txBody>
                  <a:tcPr marL="68192" marR="681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Vegas, NV</a:t>
                      </a:r>
                    </a:p>
                  </a:txBody>
                  <a:tcPr marL="68192" marR="68192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Regional Meeting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2215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540" y="1713518"/>
            <a:ext cx="11073631" cy="1619250"/>
          </a:xfrm>
        </p:spPr>
        <p:txBody>
          <a:bodyPr/>
          <a:lstStyle/>
          <a:p>
            <a:r>
              <a:rPr lang="en-US" dirty="0" smtClean="0"/>
              <a:t>Sensitized Candidates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1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CPRA distribution: Adult WL candidates (N=7,552)</a:t>
            </a:r>
            <a:br>
              <a:rPr lang="en-US" sz="4000" dirty="0"/>
            </a:br>
            <a:r>
              <a:rPr lang="en-US" sz="2000" i="1" dirty="0"/>
              <a:t>Candidates ever waiting 1/1/11-6/30/13;</a:t>
            </a:r>
            <a:r>
              <a:rPr lang="en-US" sz="2000" dirty="0"/>
              <a:t> </a:t>
            </a:r>
            <a:r>
              <a:rPr lang="en-US" sz="2000" i="1" dirty="0"/>
              <a:t>limited to candidates at heart programs with any UAs </a:t>
            </a:r>
            <a:r>
              <a:rPr lang="en-US" sz="2000" i="1" dirty="0">
                <a:solidFill>
                  <a:schemeClr val="bg1"/>
                </a:solidFill>
              </a:rPr>
              <a:t>reported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999804"/>
              </p:ext>
            </p:extLst>
          </p:nvPr>
        </p:nvGraphicFramePr>
        <p:xfrm>
          <a:off x="1985963" y="2336427"/>
          <a:ext cx="11395075" cy="4405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033912"/>
            <a:ext cx="798808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Barriers: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Large amount of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missingness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(~25% of programs)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0% PRA may represent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unsensitized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or not reported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CPRA based upon renal calculator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 standardization on testing methodology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 standardization of minimum threshold to define a “significant” antibody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4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 &amp; 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1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132575"/>
              </p:ext>
            </p:extLst>
          </p:nvPr>
        </p:nvGraphicFramePr>
        <p:xfrm>
          <a:off x="385278" y="1348828"/>
          <a:ext cx="11394917" cy="4405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3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140762"/>
              </p:ext>
            </p:extLst>
          </p:nvPr>
        </p:nvGraphicFramePr>
        <p:xfrm>
          <a:off x="385278" y="1284332"/>
          <a:ext cx="11394917" cy="5268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Controversies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48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 and Answer Session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Asking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61" y="743048"/>
            <a:ext cx="3505200" cy="563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576320" y="4622800"/>
            <a:ext cx="2865120" cy="406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ight Arrow 6"/>
          <p:cNvSpPr/>
          <p:nvPr/>
        </p:nvSpPr>
        <p:spPr>
          <a:xfrm>
            <a:off x="2976880" y="4267200"/>
            <a:ext cx="3616960" cy="105664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26105" y="2519740"/>
            <a:ext cx="386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ype your questions into the Questions box and the moderator will read them aloud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29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Asking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61" y="743048"/>
            <a:ext cx="3505200" cy="563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576320" y="4622800"/>
            <a:ext cx="2865120" cy="406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ight Arrow 6"/>
          <p:cNvSpPr/>
          <p:nvPr/>
        </p:nvSpPr>
        <p:spPr>
          <a:xfrm>
            <a:off x="2976880" y="4267200"/>
            <a:ext cx="3616960" cy="105664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71600" y="1961275"/>
            <a:ext cx="386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Throughout the webinar, you can type your questions into the Questions box and the moderators will address them during the Q&amp;A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56540" y="1721629"/>
            <a:ext cx="11073631" cy="1619250"/>
          </a:xfrm>
        </p:spPr>
        <p:txBody>
          <a:bodyPr/>
          <a:lstStyle/>
          <a:p>
            <a:r>
              <a:rPr lang="en-US" sz="6000" dirty="0" smtClean="0"/>
              <a:t>Proposed Modification of the Adult Heart Allocation System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3699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Allocation Policy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6008489" y="686988"/>
            <a:ext cx="4822825" cy="3810000"/>
            <a:chOff x="-139323" y="529236"/>
            <a:chExt cx="9283322" cy="6328764"/>
          </a:xfrm>
        </p:grpSpPr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9323" y="1040829"/>
              <a:ext cx="9214731" cy="488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5785835" y="3387102"/>
              <a:ext cx="138252" cy="17347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E9C09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kumimoji="1" sz="28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kumimoji="1" sz="28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kumimoji="1" sz="28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kumimoji="1" sz="28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Monotype Sorts" charset="2"/>
                <a:buChar char="4"/>
                <a:defRPr kumimoji="1" sz="28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Monotype Sorts" charset="2"/>
                <a:buChar char="4"/>
                <a:defRPr kumimoji="1" sz="28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Monotype Sorts" charset="2"/>
                <a:buChar char="4"/>
                <a:defRPr kumimoji="1" sz="28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Monotype Sorts" charset="2"/>
                <a:buChar char="4"/>
                <a:defRPr kumimoji="1" sz="28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4480494" y="2434479"/>
              <a:ext cx="2787078" cy="227571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E9C09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kumimoji="1" sz="28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kumimoji="1" sz="28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kumimoji="1" sz="28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kumimoji="1" sz="28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Monotype Sorts" charset="2"/>
                <a:buChar char="4"/>
                <a:defRPr kumimoji="1" sz="28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Monotype Sorts" charset="2"/>
                <a:buChar char="4"/>
                <a:defRPr kumimoji="1" sz="28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Monotype Sorts" charset="2"/>
                <a:buChar char="4"/>
                <a:defRPr kumimoji="1" sz="28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Monotype Sorts" charset="2"/>
                <a:buChar char="4"/>
                <a:defRPr kumimoji="1" sz="28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263351" y="1481857"/>
              <a:ext cx="5080245" cy="4427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E9C09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kumimoji="1" sz="28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kumimoji="1" sz="28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kumimoji="1" sz="28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kumimoji="1" sz="28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Monotype Sorts" charset="2"/>
                <a:buChar char="4"/>
                <a:defRPr kumimoji="1" sz="28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Monotype Sorts" charset="2"/>
                <a:buChar char="4"/>
                <a:defRPr kumimoji="1" sz="28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Monotype Sorts" charset="2"/>
                <a:buChar char="4"/>
                <a:defRPr kumimoji="1" sz="28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Monotype Sorts" charset="2"/>
                <a:buChar char="4"/>
                <a:defRPr kumimoji="1" sz="28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0" name="Straight Arrow Connector 11"/>
            <p:cNvCxnSpPr>
              <a:cxnSpLocks noChangeShapeType="1"/>
            </p:cNvCxnSpPr>
            <p:nvPr/>
          </p:nvCxnSpPr>
          <p:spPr bwMode="auto">
            <a:xfrm>
              <a:off x="5856394" y="3634079"/>
              <a:ext cx="0" cy="1040827"/>
            </a:xfrm>
            <a:prstGeom prst="straightConnector1">
              <a:avLst/>
            </a:prstGeom>
            <a:noFill/>
            <a:ln w="12700">
              <a:solidFill>
                <a:schemeClr val="bg2"/>
              </a:solidFill>
              <a:round/>
              <a:headEnd type="arrow" w="med" len="med"/>
              <a:tailEnd type="arrow" w="med" len="med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Arrow Connector 12"/>
            <p:cNvCxnSpPr>
              <a:cxnSpLocks noChangeShapeType="1"/>
            </p:cNvCxnSpPr>
            <p:nvPr/>
          </p:nvCxnSpPr>
          <p:spPr bwMode="auto">
            <a:xfrm flipV="1">
              <a:off x="4286457" y="3634078"/>
              <a:ext cx="1428819" cy="164062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1887452" y="529236"/>
              <a:ext cx="7256547" cy="6328764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E9C09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kumimoji="1" sz="28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kumimoji="1" sz="28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kumimoji="1" sz="28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kumimoji="1" sz="28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Monotype Sorts" charset="2"/>
                <a:buChar char="4"/>
                <a:defRPr kumimoji="1" sz="28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Monotype Sorts" charset="2"/>
                <a:buChar char="4"/>
                <a:defRPr kumimoji="1" sz="28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Monotype Sorts" charset="2"/>
                <a:buChar char="4"/>
                <a:defRPr kumimoji="1" sz="28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Monotype Sorts" charset="2"/>
                <a:buChar char="4"/>
                <a:defRPr kumimoji="1" sz="28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3" name="Straight Arrow Connector 14"/>
            <p:cNvCxnSpPr>
              <a:cxnSpLocks noChangeShapeType="1"/>
            </p:cNvCxnSpPr>
            <p:nvPr/>
          </p:nvCxnSpPr>
          <p:spPr bwMode="auto">
            <a:xfrm flipH="1" flipV="1">
              <a:off x="2442772" y="2161529"/>
              <a:ext cx="3219584" cy="129613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>
              <a:off x="5874032" y="3772191"/>
              <a:ext cx="1669915" cy="7668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  <a:buFont typeface="Monotype Sorts" charset="0"/>
                <a:buNone/>
                <a:defRPr/>
              </a:pPr>
              <a:r>
                <a:rPr lang="en-US" sz="1200" b="1" dirty="0">
                  <a:latin typeface="+mn-lt"/>
                  <a:ea typeface="ＭＳ Ｐゴシック" charset="0"/>
                  <a:cs typeface="ＭＳ Ｐゴシック" charset="0"/>
                </a:rPr>
                <a:t>Zone A</a:t>
              </a:r>
            </a:p>
            <a:p>
              <a:pPr algn="ctr">
                <a:spcBef>
                  <a:spcPts val="0"/>
                </a:spcBef>
                <a:buFont typeface="Monotype Sorts" charset="0"/>
                <a:buNone/>
                <a:defRPr/>
              </a:pPr>
              <a:r>
                <a:rPr lang="en-US" sz="1200" b="1" dirty="0">
                  <a:latin typeface="+mn-lt"/>
                  <a:ea typeface="ＭＳ Ｐゴシック" charset="0"/>
                  <a:cs typeface="ＭＳ Ｐゴシック" charset="0"/>
                </a:rPr>
                <a:t>500 Miles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13501" y="4092865"/>
              <a:ext cx="1833450" cy="7668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  <a:buFont typeface="Monotype Sorts" charset="0"/>
                <a:buNone/>
                <a:defRPr/>
              </a:pPr>
              <a:r>
                <a:rPr lang="en-US" sz="1200" b="1" dirty="0">
                  <a:latin typeface="+mn-lt"/>
                  <a:ea typeface="ＭＳ Ｐゴシック" charset="0"/>
                  <a:cs typeface="ＭＳ Ｐゴシック" charset="0"/>
                </a:rPr>
                <a:t>Zone B</a:t>
              </a:r>
            </a:p>
            <a:p>
              <a:pPr algn="ctr">
                <a:spcBef>
                  <a:spcPts val="0"/>
                </a:spcBef>
                <a:buFont typeface="Monotype Sorts" charset="0"/>
                <a:buNone/>
                <a:defRPr/>
              </a:pPr>
              <a:r>
                <a:rPr lang="en-US" sz="1200" b="1" dirty="0">
                  <a:latin typeface="+mn-lt"/>
                  <a:ea typeface="ＭＳ Ｐゴシック" charset="0"/>
                  <a:cs typeface="ＭＳ Ｐゴシック" charset="0"/>
                </a:rPr>
                <a:t>1000 Miles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19856" y="2292554"/>
              <a:ext cx="1833450" cy="7668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  <a:buFont typeface="Monotype Sorts" charset="0"/>
                <a:buNone/>
                <a:defRPr/>
              </a:pPr>
              <a:r>
                <a:rPr lang="en-US" sz="1200" b="1" dirty="0">
                  <a:latin typeface="+mn-lt"/>
                  <a:ea typeface="ＭＳ Ｐゴシック" charset="0"/>
                  <a:cs typeface="ＭＳ Ｐゴシック" charset="0"/>
                </a:rPr>
                <a:t>Zone C</a:t>
              </a:r>
            </a:p>
            <a:p>
              <a:pPr algn="ctr">
                <a:spcBef>
                  <a:spcPts val="0"/>
                </a:spcBef>
                <a:buFont typeface="Monotype Sorts" charset="0"/>
                <a:buNone/>
                <a:defRPr/>
              </a:pPr>
              <a:r>
                <a:rPr lang="en-US" sz="1200" b="1" dirty="0">
                  <a:latin typeface="+mn-lt"/>
                  <a:ea typeface="ＭＳ Ｐゴシック" charset="0"/>
                  <a:cs typeface="ＭＳ Ｐゴシック" charset="0"/>
                </a:rPr>
                <a:t>1500 Miles</a:t>
              </a:r>
            </a:p>
          </p:txBody>
        </p:sp>
      </p:grpSp>
      <p:sp>
        <p:nvSpPr>
          <p:cNvPr id="17" name="Content Placeholder 16"/>
          <p:cNvSpPr txBox="1">
            <a:spLocks noGrp="1"/>
          </p:cNvSpPr>
          <p:nvPr>
            <p:ph idx="1"/>
          </p:nvPr>
        </p:nvSpPr>
        <p:spPr>
          <a:xfrm>
            <a:off x="385278" y="1128909"/>
            <a:ext cx="11394917" cy="5637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240"/>
              </a:spcBef>
              <a:buFont typeface="Monotype Sorts" charset="0"/>
              <a:buNone/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Adult Candidate Prioritization:</a:t>
            </a:r>
          </a:p>
          <a:p>
            <a:pPr>
              <a:spcBef>
                <a:spcPts val="240"/>
              </a:spcBef>
              <a:buFont typeface="Monotype Sorts" charset="0"/>
              <a:buNone/>
              <a:defRPr/>
            </a:pPr>
            <a:r>
              <a:rPr lang="en-US" sz="1800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Status 1A</a:t>
            </a:r>
          </a:p>
          <a:p>
            <a:pPr marL="458788" indent="-123825">
              <a:spcBef>
                <a:spcPts val="240"/>
              </a:spcBef>
              <a:buFont typeface="Arial"/>
              <a:buChar char="•"/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MCS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796925" lvl="1" indent="-285750">
              <a:spcBef>
                <a:spcPts val="240"/>
              </a:spcBef>
              <a:buFont typeface="Lucida Grande"/>
              <a:buChar char="−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30 days elective VAD time</a:t>
            </a:r>
          </a:p>
          <a:p>
            <a:pPr marL="796925" lvl="1" indent="-285750">
              <a:spcBef>
                <a:spcPts val="240"/>
              </a:spcBef>
              <a:buFont typeface="Lucida Grande"/>
              <a:buChar char="−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TAH</a:t>
            </a:r>
          </a:p>
          <a:p>
            <a:pPr marL="796925" lvl="1" indent="-285750">
              <a:spcBef>
                <a:spcPts val="240"/>
              </a:spcBef>
              <a:buFont typeface="Lucida Grande"/>
              <a:buChar char="−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IABP</a:t>
            </a:r>
          </a:p>
          <a:p>
            <a:pPr marL="796925" lvl="1" indent="-285750">
              <a:spcBef>
                <a:spcPts val="240"/>
              </a:spcBef>
              <a:buFont typeface="Lucida Grande"/>
              <a:buChar char="−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ECMO</a:t>
            </a:r>
          </a:p>
          <a:p>
            <a:pPr marL="458788" indent="-123825">
              <a:spcBef>
                <a:spcPts val="240"/>
              </a:spcBef>
              <a:buFont typeface="Arial"/>
              <a:buChar char="•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VAD with complication</a:t>
            </a:r>
          </a:p>
          <a:p>
            <a:pPr marL="458788" indent="-123825">
              <a:spcBef>
                <a:spcPts val="240"/>
              </a:spcBef>
              <a:buFont typeface="Arial"/>
              <a:buChar char="•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Mechanical ventilation</a:t>
            </a:r>
          </a:p>
          <a:p>
            <a:pPr marL="458788" indent="-123825">
              <a:spcBef>
                <a:spcPts val="240"/>
              </a:spcBef>
              <a:buFont typeface="Arial"/>
              <a:buChar char="•"/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PAC +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 high-dose or multiple inotropes </a:t>
            </a:r>
          </a:p>
          <a:p>
            <a:pPr marL="458788" indent="-123825">
              <a:spcBef>
                <a:spcPts val="240"/>
              </a:spcBef>
              <a:buFont typeface="Arial"/>
              <a:buChar char="•"/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Exception</a:t>
            </a:r>
          </a:p>
          <a:p>
            <a:pPr marL="334963" indent="-334963">
              <a:spcBef>
                <a:spcPts val="240"/>
              </a:spcBef>
              <a:buNone/>
              <a:defRPr/>
            </a:pPr>
            <a:r>
              <a:rPr lang="en-US" sz="1800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Status </a:t>
            </a:r>
            <a:r>
              <a:rPr lang="en-US" sz="18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1B</a:t>
            </a:r>
          </a:p>
          <a:p>
            <a:pPr marL="458788" indent="-123825">
              <a:spcBef>
                <a:spcPts val="240"/>
              </a:spcBef>
              <a:buFont typeface="Arial"/>
              <a:buChar char="•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LVAD/RVAD</a:t>
            </a:r>
          </a:p>
          <a:p>
            <a:pPr marL="458788" indent="-123825">
              <a:spcBef>
                <a:spcPts val="240"/>
              </a:spcBef>
              <a:buFont typeface="Arial"/>
              <a:buChar char="•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Continuous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inotropes</a:t>
            </a:r>
          </a:p>
          <a:p>
            <a:pPr marL="458788" indent="-123825">
              <a:spcBef>
                <a:spcPts val="240"/>
              </a:spcBef>
              <a:buFont typeface="Arial"/>
              <a:buChar char="•"/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Exception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spcBef>
                <a:spcPts val="240"/>
              </a:spcBef>
              <a:buFont typeface="Monotype Sorts" charset="0"/>
              <a:buNone/>
              <a:defRPr/>
            </a:pPr>
            <a:r>
              <a:rPr lang="en-US" sz="18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Status 2</a:t>
            </a:r>
          </a:p>
          <a:p>
            <a:pPr marL="458788" indent="-123825">
              <a:spcBef>
                <a:spcPts val="240"/>
              </a:spcBef>
              <a:buFont typeface="Arial"/>
              <a:buChar char="•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Those who do not meet 1A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or 1B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spcBef>
                <a:spcPts val="240"/>
              </a:spcBef>
              <a:buFont typeface="Monotype Sorts" charset="0"/>
              <a:buNone/>
              <a:defRPr/>
            </a:pPr>
            <a:endParaRPr lang="en-US" sz="1600" dirty="0">
              <a:solidFill>
                <a:schemeClr val="tx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19832" y="4821823"/>
            <a:ext cx="393452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Local: Status 1A, Status 1B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Zone A: Status 1A, Status 1B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Monotype Sorts" charset="0"/>
              <a:buNone/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Local: Status 2</a:t>
            </a:r>
          </a:p>
          <a:p>
            <a:pPr>
              <a:spcBef>
                <a:spcPts val="0"/>
              </a:spcBef>
              <a:buFont typeface="Monotype Sorts" charset="0"/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Zone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B: Status 1A, Status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1B</a:t>
            </a:r>
          </a:p>
          <a:p>
            <a:pPr>
              <a:spcBef>
                <a:spcPts val="0"/>
              </a:spcBef>
              <a:buFont typeface="Monotype Sorts" charset="0"/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Zone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A: Status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</a:t>
            </a:r>
          </a:p>
          <a:p>
            <a:pPr>
              <a:spcBef>
                <a:spcPts val="0"/>
              </a:spcBef>
              <a:buFont typeface="Monotype Sorts" charset="0"/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Zone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B: Status 2</a:t>
            </a:r>
          </a:p>
          <a:p>
            <a:pPr>
              <a:spcBef>
                <a:spcPts val="0"/>
              </a:spcBef>
              <a:buFont typeface="Monotype Sorts" charset="0"/>
              <a:buNone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Etc…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5146" y="4517023"/>
            <a:ext cx="2638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 Allocation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9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2006 Policy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02534" y="1880099"/>
            <a:ext cx="10748999" cy="3782844"/>
            <a:chOff x="19050" y="2133600"/>
            <a:chExt cx="9033511" cy="311151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" y="2133600"/>
              <a:ext cx="6286500" cy="311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7" r="4791"/>
            <a:stretch/>
          </p:blipFill>
          <p:spPr bwMode="auto">
            <a:xfrm>
              <a:off x="6172200" y="2133600"/>
              <a:ext cx="2880361" cy="311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8987156" y="5945494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Blue: 1/99-7/06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Green: 7/06-4/12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2752" y="1488311"/>
            <a:ext cx="352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Post-Transplant Survival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86084" y="1476829"/>
            <a:ext cx="241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Waitlist Mortality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5682" y="1476829"/>
            <a:ext cx="3699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Waitlist Death or Delisting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64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Regional Differences in 1A/1B Waiting Times Before &amp; After 2006 Policy Change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F8753-48E3-DC43-B5AB-733E5321FD2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00" y="2209861"/>
            <a:ext cx="5589510" cy="296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641694" y="1325149"/>
            <a:ext cx="5493152" cy="5307144"/>
            <a:chOff x="3181350" y="2886074"/>
            <a:chExt cx="3593782" cy="397192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644"/>
            <a:stretch/>
          </p:blipFill>
          <p:spPr bwMode="auto">
            <a:xfrm>
              <a:off x="3181350" y="2886075"/>
              <a:ext cx="1154113" cy="397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02" r="52556"/>
            <a:stretch/>
          </p:blipFill>
          <p:spPr bwMode="auto">
            <a:xfrm>
              <a:off x="4307205" y="2886074"/>
              <a:ext cx="950595" cy="397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83" r="23515"/>
            <a:stretch/>
          </p:blipFill>
          <p:spPr bwMode="auto">
            <a:xfrm>
              <a:off x="5257800" y="2886074"/>
              <a:ext cx="960120" cy="397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73"/>
            <a:stretch/>
          </p:blipFill>
          <p:spPr bwMode="auto">
            <a:xfrm>
              <a:off x="6123622" y="2886074"/>
              <a:ext cx="651510" cy="397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9084108" y="6572463"/>
            <a:ext cx="2157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JACC HF 2014; 2:166-77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UNOS">
      <a:dk1>
        <a:sysClr val="windowText" lastClr="000000"/>
      </a:dk1>
      <a:lt1>
        <a:sysClr val="window" lastClr="FFFFFF"/>
      </a:lt1>
      <a:dk2>
        <a:srgbClr val="0A3C6E"/>
      </a:dk2>
      <a:lt2>
        <a:srgbClr val="666666"/>
      </a:lt2>
      <a:accent1>
        <a:srgbClr val="0F99D6"/>
      </a:accent1>
      <a:accent2>
        <a:srgbClr val="80C342"/>
      </a:accent2>
      <a:accent3>
        <a:srgbClr val="0A3C6E"/>
      </a:accent3>
      <a:accent4>
        <a:srgbClr val="EE3524"/>
      </a:accent4>
      <a:accent5>
        <a:srgbClr val="F3901D"/>
      </a:accent5>
      <a:accent6>
        <a:srgbClr val="F9C200"/>
      </a:accent6>
      <a:hlink>
        <a:srgbClr val="0F99D6"/>
      </a:hlink>
      <a:folHlink>
        <a:srgbClr val="9ECF7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f9c7e0-6682-419d-a909-cda05b6ce1a7"/>
    <Comment xmlns="807d2b1c-adf4-4795-b92a-f5e245800038" xsi:nil="true"/>
    <Status_x0020__x002d__x0020_Policy xmlns="807d2b1c-adf4-4795-b92a-f5e245800038">Review pending</Status_x0020__x002d__x0020_Policy>
    <Status_x0020__x002d__x0020_Research xmlns="807d2b1c-adf4-4795-b92a-f5e245800038">Review pending</Status_x0020__x002d__x0020_Research>
    <Status xmlns="807d2b1c-adf4-4795-b92a-f5e245800038">Draft</Status>
    <Status_x0020__x002d__x0020_Counsel xmlns="807d2b1c-adf4-4795-b92a-f5e245800038">Review pending</Status_x0020__x002d__x0020_Counsel>
    <c4269b1b5a244d6cade965ef625899db xmlns="c8f9c7e0-6682-419d-a909-cda05b6ce1a7">
      <Terms xmlns="http://schemas.microsoft.com/office/infopath/2007/PartnerControls"/>
    </c4269b1b5a244d6cade965ef625899db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0B5FD8D7FAC941A47B86D1F4C7EF3B" ma:contentTypeVersion="9" ma:contentTypeDescription="Create a new document." ma:contentTypeScope="" ma:versionID="6b1bc9517cba7455d2da4366aae5dd21">
  <xsd:schema xmlns:xsd="http://www.w3.org/2001/XMLSchema" xmlns:xs="http://www.w3.org/2001/XMLSchema" xmlns:p="http://schemas.microsoft.com/office/2006/metadata/properties" xmlns:ns2="807d2b1c-adf4-4795-b92a-f5e245800038" xmlns:ns3="c8f9c7e0-6682-419d-a909-cda05b6ce1a7" targetNamespace="http://schemas.microsoft.com/office/2006/metadata/properties" ma:root="true" ma:fieldsID="7e5c706863c45ad45fed3255ad36305e" ns2:_="" ns3:_="">
    <xsd:import namespace="807d2b1c-adf4-4795-b92a-f5e245800038"/>
    <xsd:import namespace="c8f9c7e0-6682-419d-a909-cda05b6ce1a7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Comment" minOccurs="0"/>
                <xsd:element ref="ns3:c4269b1b5a244d6cade965ef625899db" minOccurs="0"/>
                <xsd:element ref="ns3:TaxCatchAll" minOccurs="0"/>
                <xsd:element ref="ns2:Status_x0020__x002d__x0020_Policy" minOccurs="0"/>
                <xsd:element ref="ns2:Status_x0020__x002d__x0020_Research" minOccurs="0"/>
                <xsd:element ref="ns2:Status_x0020__x002d__x0020_Couns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d2b1c-adf4-4795-b92a-f5e245800038" elementFormDefault="qualified">
    <xsd:import namespace="http://schemas.microsoft.com/office/2006/documentManagement/types"/>
    <xsd:import namespace="http://schemas.microsoft.com/office/infopath/2007/PartnerControls"/>
    <xsd:element name="Status" ma:index="8" nillable="true" ma:displayName="Status" ma:description="What is the current status of this document?" ma:format="RadioButtons" ma:internalName="Status">
      <xsd:simpleType>
        <xsd:union memberTypes="dms:Text">
          <xsd:simpleType>
            <xsd:restriction base="dms:Choice">
              <xsd:enumeration value="Draft"/>
              <xsd:enumeration value="Ready for Director Review"/>
              <xsd:enumeration value="Director Comments Pending"/>
              <xsd:enumeration value="Ready for A-Team Review"/>
              <xsd:enumeration value="Additional work required"/>
              <xsd:enumeration value="Final Version"/>
            </xsd:restriction>
          </xsd:simpleType>
        </xsd:union>
      </xsd:simpleType>
    </xsd:element>
    <xsd:element name="Comment" ma:index="9" nillable="true" ma:displayName="Comment" ma:internalName="Comment">
      <xsd:simpleType>
        <xsd:restriction base="dms:Text">
          <xsd:maxLength value="25"/>
        </xsd:restriction>
      </xsd:simpleType>
    </xsd:element>
    <xsd:element name="Status_x0020__x002d__x0020_Policy" ma:index="13" nillable="true" ma:displayName="Status - Policy" ma:default="Review pending" ma:description="Indicate the status of the review by Policy" ma:format="Dropdown" ma:internalName="Status_x0020__x002d__x0020_Policy">
      <xsd:simpleType>
        <xsd:union memberTypes="dms:Text">
          <xsd:simpleType>
            <xsd:restriction base="dms:Choice">
              <xsd:enumeration value="Review pending"/>
              <xsd:enumeration value="Comments pending"/>
              <xsd:enumeration value="Comments pending &amp; want to see it again"/>
              <xsd:enumeration value="Comments incorporated"/>
              <xsd:enumeration value="No Comments"/>
            </xsd:restriction>
          </xsd:simpleType>
        </xsd:union>
      </xsd:simpleType>
    </xsd:element>
    <xsd:element name="Status_x0020__x002d__x0020_Research" ma:index="14" nillable="true" ma:displayName="Status - Research" ma:default="Review pending" ma:description="Indicate the status of the review by Research" ma:format="Dropdown" ma:internalName="Status_x0020__x002d__x0020_Research">
      <xsd:simpleType>
        <xsd:union memberTypes="dms:Text">
          <xsd:simpleType>
            <xsd:restriction base="dms:Choice">
              <xsd:enumeration value="Review pending"/>
              <xsd:enumeration value="Comments pending"/>
              <xsd:enumeration value="Comments pending &amp; want to see it again"/>
              <xsd:enumeration value="Comments incorporated"/>
              <xsd:enumeration value="No Comments"/>
            </xsd:restriction>
          </xsd:simpleType>
        </xsd:union>
      </xsd:simpleType>
    </xsd:element>
    <xsd:element name="Status_x0020__x002d__x0020_Counsel" ma:index="15" nillable="true" ma:displayName="Status - Counsel" ma:default="Review pending" ma:description="Indicate the status of the review by Counsel" ma:format="Dropdown" ma:internalName="Status_x0020__x002d__x0020_Counsel">
      <xsd:simpleType>
        <xsd:union memberTypes="dms:Text">
          <xsd:simpleType>
            <xsd:restriction base="dms:Choice">
              <xsd:enumeration value="Review pending"/>
              <xsd:enumeration value="Comments pending"/>
              <xsd:enumeration value="Comments pending &amp; want to see it again"/>
              <xsd:enumeration value="Comments incorporated"/>
              <xsd:enumeration value="No Comments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9c7e0-6682-419d-a909-cda05b6ce1a7" elementFormDefault="qualified">
    <xsd:import namespace="http://schemas.microsoft.com/office/2006/documentManagement/types"/>
    <xsd:import namespace="http://schemas.microsoft.com/office/infopath/2007/PartnerControls"/>
    <xsd:element name="c4269b1b5a244d6cade965ef625899db" ma:index="11" nillable="true" ma:taxonomy="true" ma:internalName="c4269b1b5a244d6cade965ef625899db" ma:taxonomyFieldName="Committee" ma:displayName="Committee" ma:default="" ma:fieldId="{c4269b1b-5a24-4d6c-ade9-65ef625899db}" ma:sspId="09d43ddc-1a97-435c-9af9-0bb7717532f3" ma:termSetId="daa0dd1a-8990-4ffa-bf6d-8a700896fb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c982f4c0-1e9c-4234-ab42-12852a6abd89}" ma:internalName="TaxCatchAll" ma:showField="CatchAllData" ma:web="c8f9c7e0-6682-419d-a909-cda05b6ce1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B4DD36-3E77-48C1-BD50-FF15F831F4D8}">
  <ds:schemaRefs>
    <ds:schemaRef ds:uri="807d2b1c-adf4-4795-b92a-f5e245800038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c8f9c7e0-6682-419d-a909-cda05b6ce1a7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9AC5259-4682-454A-9542-9B6F82E2C3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F82AEB-71EB-4236-AD98-A612A476E0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7d2b1c-adf4-4795-b92a-f5e245800038"/>
    <ds:schemaRef ds:uri="c8f9c7e0-6682-419d-a909-cda05b6ce1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</TotalTime>
  <Words>1698</Words>
  <Application>Microsoft Office PowerPoint</Application>
  <PresentationFormat>Custom</PresentationFormat>
  <Paragraphs>430</Paragraphs>
  <Slides>46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MS PGothic</vt:lpstr>
      <vt:lpstr>MS PGothic</vt:lpstr>
      <vt:lpstr>Arial</vt:lpstr>
      <vt:lpstr>Calibri</vt:lpstr>
      <vt:lpstr>Cambria</vt:lpstr>
      <vt:lpstr>Lucida Grande</vt:lpstr>
      <vt:lpstr>Monotype Sorts</vt:lpstr>
      <vt:lpstr>Myriad Pro</vt:lpstr>
      <vt:lpstr>Times New Roman</vt:lpstr>
      <vt:lpstr>Wingdings</vt:lpstr>
      <vt:lpstr>Expo</vt:lpstr>
      <vt:lpstr>Microsoft Excel Chart</vt:lpstr>
      <vt:lpstr>National Webinar: Proposed Modification of the Adult Heart Allocation System</vt:lpstr>
      <vt:lpstr>Webinar Objectives </vt:lpstr>
      <vt:lpstr>Spring 2016 Public Comment</vt:lpstr>
      <vt:lpstr>Spring Regional Meeting Schedule</vt:lpstr>
      <vt:lpstr>Asking Questions</vt:lpstr>
      <vt:lpstr>Proposed Modification of the Adult Heart Allocation System</vt:lpstr>
      <vt:lpstr>Current Allocation Policy </vt:lpstr>
      <vt:lpstr>Impact of 2006 Policy Changes</vt:lpstr>
      <vt:lpstr>Regional Differences in 1A/1B Waiting Times Before &amp; After 2006 Policy Change</vt:lpstr>
      <vt:lpstr>Regional Status Disparities</vt:lpstr>
      <vt:lpstr>Geographical Challenges in Heart Allocation</vt:lpstr>
      <vt:lpstr>Durable MCS Devices: Continuous Flow</vt:lpstr>
      <vt:lpstr>Adults Bridged with MCS by Year &amp; Device Type</vt:lpstr>
      <vt:lpstr>Waitlist Mortality for 1A Criteria</vt:lpstr>
      <vt:lpstr>PowerPoint Presentation</vt:lpstr>
      <vt:lpstr>Regional Variability in VAD Use and Complications</vt:lpstr>
      <vt:lpstr>Problems with the Current System</vt:lpstr>
      <vt:lpstr>Solutions Considered by Thoracic Committee</vt:lpstr>
      <vt:lpstr>How was the proposal developed?</vt:lpstr>
      <vt:lpstr>Development of Additional Statuses</vt:lpstr>
      <vt:lpstr>Straw Man Development</vt:lpstr>
      <vt:lpstr>Categories for Adult 1A Exceptions</vt:lpstr>
      <vt:lpstr>Proposed New Statuses: High Level</vt:lpstr>
      <vt:lpstr>Proposed Statuses 1-3</vt:lpstr>
      <vt:lpstr>Proposed Statuses 4-6</vt:lpstr>
      <vt:lpstr>Modeled Waitlist Mortality</vt:lpstr>
      <vt:lpstr>Modeled Transplant Rates</vt:lpstr>
      <vt:lpstr>Modeled 24-Month Post-Transplant Mortality</vt:lpstr>
      <vt:lpstr>Device Complications</vt:lpstr>
      <vt:lpstr>Lack of MCS Complication Definitions May Lead to Inequitable Access</vt:lpstr>
      <vt:lpstr>“Criterion (b) Guidance Document”: Device Complications</vt:lpstr>
      <vt:lpstr>Development of Broader Sharing</vt:lpstr>
      <vt:lpstr>Broader Sharing Background</vt:lpstr>
      <vt:lpstr>Two Preferred Modeled Sequences</vt:lpstr>
      <vt:lpstr>Impact of Broader Sharing: Wait List Mortality</vt:lpstr>
      <vt:lpstr>Number of Waitlist Deaths by Simulation and Status</vt:lpstr>
      <vt:lpstr>Impact of Broader Sharing: Transplant Rates</vt:lpstr>
      <vt:lpstr>Impact of Broader Sharing: 1-year post-transplant mortality </vt:lpstr>
      <vt:lpstr>Impact on Pediatric Candidates</vt:lpstr>
      <vt:lpstr>Sensitized Candidates</vt:lpstr>
      <vt:lpstr>CPRA distribution: Adult WL candidates (N=7,552) Candidates ever waiting 1/1/11-6/30/13; limited to candidates at heart programs with any UAs reported</vt:lpstr>
      <vt:lpstr>Summary &amp; Conclusions</vt:lpstr>
      <vt:lpstr>Summary &amp; Conclusions</vt:lpstr>
      <vt:lpstr>Anticipated Controversies </vt:lpstr>
      <vt:lpstr>Question and Answer Session</vt:lpstr>
      <vt:lpstr>Asking Questions</vt:lpstr>
    </vt:vector>
  </TitlesOfParts>
  <Company>UNOS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 Smolen</dc:creator>
  <cp:lastModifiedBy>Liz Robbins Callahan</cp:lastModifiedBy>
  <cp:revision>94</cp:revision>
  <dcterms:created xsi:type="dcterms:W3CDTF">2010-09-17T15:26:33Z</dcterms:created>
  <dcterms:modified xsi:type="dcterms:W3CDTF">2016-02-03T21:13:07Z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0x010100E30B5FD8D7FAC941A47B86D1F4C7EF3B</vt:lpwstr>
  </property>
  <property fmtid="{D5CDD505-2E9C-101B-9397-08002B2CF9AE}" pid="3" name="_dlc_DocIdItemGuid">
    <vt:lpwstr>f69956ed-6370-4285-b11a-9bf1be7d2c9a</vt:lpwstr>
  </property>
  <property fmtid="{D5CDD505-2E9C-101B-9397-08002B2CF9AE}" pid="4" name="Committee">
    <vt:lpwstr/>
  </property>
</Properties>
</file>