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5"/>
  </p:sldMasterIdLst>
  <p:notesMasterIdLst>
    <p:notesMasterId r:id="rId18"/>
  </p:notesMasterIdLst>
  <p:sldIdLst>
    <p:sldId id="256" r:id="rId6"/>
    <p:sldId id="257" r:id="rId7"/>
    <p:sldId id="261" r:id="rId8"/>
    <p:sldId id="263" r:id="rId9"/>
    <p:sldId id="258" r:id="rId10"/>
    <p:sldId id="262" r:id="rId11"/>
    <p:sldId id="259" r:id="rId12"/>
    <p:sldId id="260" r:id="rId13"/>
    <p:sldId id="264" r:id="rId14"/>
    <p:sldId id="265" r:id="rId15"/>
    <p:sldId id="266" r:id="rId16"/>
    <p:sldId id="267" r:id="rId1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1" clrIdx="0">
    <p:extLst>
      <p:ext uri="{19B8F6BF-5375-455C-9EA6-DF929625EA0E}">
        <p15:presenceInfo xmlns:p15="http://schemas.microsoft.com/office/powerpoint/2012/main" userId="S-1-5-21-3838001524-2532167733-2738084025-15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49" autoAdjust="0"/>
    <p:restoredTop sz="52332" autoAdjust="0"/>
  </p:normalViewPr>
  <p:slideViewPr>
    <p:cSldViewPr snapToGrid="0">
      <p:cViewPr varScale="1">
        <p:scale>
          <a:sx n="36" d="100"/>
          <a:sy n="36" d="100"/>
        </p:scale>
        <p:origin x="1768" y="36"/>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1-17T20:37:31.952" idx="1">
    <p:pos x="4823" y="870"/>
    <p:text>stated on the previous slide</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BD03D3-56F1-4559-969E-2612392AD5D9}" type="datetimeFigureOut">
              <a:rPr lang="en-US" smtClean="0"/>
              <a:t>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C52EA0-2238-4284-9BDC-81C128D11BDA}" type="slidenum">
              <a:rPr lang="en-US" smtClean="0"/>
              <a:t>‹#›</a:t>
            </a:fld>
            <a:endParaRPr lang="en-US"/>
          </a:p>
        </p:txBody>
      </p:sp>
    </p:spTree>
    <p:extLst>
      <p:ext uri="{BB962C8B-B14F-4D97-AF65-F5344CB8AC3E}">
        <p14:creationId xmlns:p14="http://schemas.microsoft.com/office/powerpoint/2010/main" val="1826591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yourself (name, organization and role on committee</a:t>
            </a:r>
            <a:r>
              <a:rPr lang="en-US" baseline="0" dirty="0" smtClean="0"/>
              <a:t>) </a:t>
            </a:r>
          </a:p>
          <a:p>
            <a:endParaRPr lang="en-US" baseline="0" dirty="0" smtClean="0"/>
          </a:p>
          <a:p>
            <a:r>
              <a:rPr lang="en-US" baseline="0" dirty="0" smtClean="0"/>
              <a:t>Please note that the multi-organ transplant will be referred to in the presentation as “MOT”</a:t>
            </a:r>
            <a:endParaRPr lang="en-US" dirty="0"/>
          </a:p>
        </p:txBody>
      </p:sp>
      <p:sp>
        <p:nvSpPr>
          <p:cNvPr id="4" name="Slide Number Placeholder 3"/>
          <p:cNvSpPr>
            <a:spLocks noGrp="1"/>
          </p:cNvSpPr>
          <p:nvPr>
            <p:ph type="sldNum" sz="quarter" idx="10"/>
          </p:nvPr>
        </p:nvSpPr>
        <p:spPr/>
        <p:txBody>
          <a:bodyPr/>
          <a:lstStyle/>
          <a:p>
            <a:fld id="{6CC52EA0-2238-4284-9BDC-81C128D11BDA}" type="slidenum">
              <a:rPr lang="en-US" smtClean="0"/>
              <a:t>1</a:t>
            </a:fld>
            <a:endParaRPr lang="en-US"/>
          </a:p>
        </p:txBody>
      </p:sp>
    </p:spTree>
    <p:extLst>
      <p:ext uri="{BB962C8B-B14F-4D97-AF65-F5344CB8AC3E}">
        <p14:creationId xmlns:p14="http://schemas.microsoft.com/office/powerpoint/2010/main" val="2140760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Focus of paper on adult candidates because the challenges with pediatric candidates may be substantively different for MOT</a:t>
            </a:r>
          </a:p>
          <a:p>
            <a:pPr marL="171450" indent="-171450">
              <a:buFont typeface="Arial" panose="020B0604020202020204" pitchFamily="34" charset="0"/>
              <a:buChar char="•"/>
            </a:pPr>
            <a:r>
              <a:rPr lang="en-US" dirty="0" smtClean="0"/>
              <a:t>However, Committee solicited and received feedback from Pediatric Committee, which asked for more discussion on pediatrics</a:t>
            </a:r>
          </a:p>
          <a:p>
            <a:pPr marL="171450" indent="-171450">
              <a:buFont typeface="Arial" panose="020B0604020202020204" pitchFamily="34" charset="0"/>
              <a:buChar char="•"/>
            </a:pPr>
            <a:r>
              <a:rPr lang="en-US" dirty="0" smtClean="0"/>
              <a:t>In response to Pediatric Committee, Ethics Committee added language to “Protected Subgroups” section discussing the impact on pediatric candidates</a:t>
            </a:r>
          </a:p>
          <a:p>
            <a:endParaRPr lang="en-US" dirty="0"/>
          </a:p>
        </p:txBody>
      </p:sp>
      <p:sp>
        <p:nvSpPr>
          <p:cNvPr id="4" name="Slide Number Placeholder 3"/>
          <p:cNvSpPr>
            <a:spLocks noGrp="1"/>
          </p:cNvSpPr>
          <p:nvPr>
            <p:ph type="sldNum" sz="quarter" idx="10"/>
          </p:nvPr>
        </p:nvSpPr>
        <p:spPr/>
        <p:txBody>
          <a:bodyPr/>
          <a:lstStyle/>
          <a:p>
            <a:fld id="{6CC52EA0-2238-4284-9BDC-81C128D11BDA}" type="slidenum">
              <a:rPr lang="en-US" smtClean="0"/>
              <a:t>11</a:t>
            </a:fld>
            <a:endParaRPr lang="en-US"/>
          </a:p>
        </p:txBody>
      </p:sp>
    </p:spTree>
    <p:extLst>
      <p:ext uri="{BB962C8B-B14F-4D97-AF65-F5344CB8AC3E}">
        <p14:creationId xmlns:p14="http://schemas.microsoft.com/office/powerpoint/2010/main" val="1830255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Excluding KP and heart/lung, MOT has doubled in the past six years, from 625 in 2012 to 1,035 in 2017 </a:t>
            </a:r>
          </a:p>
          <a:p>
            <a:pPr marL="171450" indent="-171450">
              <a:buFont typeface="Arial" panose="020B0604020202020204" pitchFamily="34" charset="0"/>
              <a:buChar char="•"/>
            </a:pPr>
            <a:r>
              <a:rPr lang="en-US" dirty="0" smtClean="0"/>
              <a:t>The reason for this increase is not readily apparent</a:t>
            </a:r>
          </a:p>
          <a:p>
            <a:pPr marL="171450" indent="-171450">
              <a:buFont typeface="Arial" panose="020B0604020202020204" pitchFamily="34" charset="0"/>
              <a:buChar char="•"/>
            </a:pPr>
            <a:r>
              <a:rPr lang="en-US" dirty="0" smtClean="0"/>
              <a:t>The Committee considered investigating the reason for this increase, but after discussion, agreed the most relevant and important takeaway for the ethical implications of MOT is the fact of the increase, not the reason for it</a:t>
            </a:r>
          </a:p>
          <a:p>
            <a:endParaRPr lang="en-US" dirty="0"/>
          </a:p>
        </p:txBody>
      </p:sp>
      <p:sp>
        <p:nvSpPr>
          <p:cNvPr id="4" name="Slide Number Placeholder 3"/>
          <p:cNvSpPr>
            <a:spLocks noGrp="1"/>
          </p:cNvSpPr>
          <p:nvPr>
            <p:ph type="sldNum" sz="quarter" idx="10"/>
          </p:nvPr>
        </p:nvSpPr>
        <p:spPr/>
        <p:txBody>
          <a:bodyPr/>
          <a:lstStyle/>
          <a:p>
            <a:fld id="{6CC52EA0-2238-4284-9BDC-81C128D11BDA}" type="slidenum">
              <a:rPr lang="en-US" smtClean="0"/>
              <a:t>12</a:t>
            </a:fld>
            <a:endParaRPr lang="en-US"/>
          </a:p>
        </p:txBody>
      </p:sp>
    </p:spTree>
    <p:extLst>
      <p:ext uri="{BB962C8B-B14F-4D97-AF65-F5344CB8AC3E}">
        <p14:creationId xmlns:p14="http://schemas.microsoft.com/office/powerpoint/2010/main" val="3162041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problem highlighted on</a:t>
            </a:r>
            <a:r>
              <a:rPr lang="en-US" baseline="0" dirty="0" smtClean="0"/>
              <a:t> this slide is that current MOT allocation is not standardized. This generates confusion in the community, and the lack of consistency could create inequity.</a:t>
            </a:r>
          </a:p>
          <a:p>
            <a:endParaRPr lang="en-US" baseline="0" dirty="0" smtClean="0"/>
          </a:p>
          <a:p>
            <a:r>
              <a:rPr lang="en-US" baseline="0" dirty="0" smtClean="0"/>
              <a:t>At the same time, the number of MOTs have increased dramatically in the past 2 decades, actually doubling from the period of 2012 to 2017. </a:t>
            </a:r>
          </a:p>
          <a:p>
            <a:endParaRPr lang="en-US" baseline="0" dirty="0" smtClean="0"/>
          </a:p>
          <a:p>
            <a:r>
              <a:rPr lang="en-US" baseline="0" dirty="0" smtClean="0"/>
              <a:t>This emphasizes the need to provide guidance regarding the ethical implications of MOT allocation as it currently stands</a:t>
            </a:r>
            <a:endParaRPr lang="en-US" dirty="0"/>
          </a:p>
        </p:txBody>
      </p:sp>
      <p:sp>
        <p:nvSpPr>
          <p:cNvPr id="4" name="Slide Number Placeholder 3"/>
          <p:cNvSpPr>
            <a:spLocks noGrp="1"/>
          </p:cNvSpPr>
          <p:nvPr>
            <p:ph type="sldNum" sz="quarter" idx="10"/>
          </p:nvPr>
        </p:nvSpPr>
        <p:spPr/>
        <p:txBody>
          <a:bodyPr/>
          <a:lstStyle/>
          <a:p>
            <a:fld id="{6CC52EA0-2238-4284-9BDC-81C128D11BDA}" type="slidenum">
              <a:rPr lang="en-US" smtClean="0"/>
              <a:t>2</a:t>
            </a:fld>
            <a:endParaRPr lang="en-US"/>
          </a:p>
        </p:txBody>
      </p:sp>
    </p:spTree>
    <p:extLst>
      <p:ext uri="{BB962C8B-B14F-4D97-AF65-F5344CB8AC3E}">
        <p14:creationId xmlns:p14="http://schemas.microsoft.com/office/powerpoint/2010/main" val="136317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ethical</a:t>
            </a:r>
            <a:r>
              <a:rPr lang="en-US" baseline="0" dirty="0" smtClean="0"/>
              <a:t> issues related to MOT have been a focus of the Ethics committee for several years. This slide details the effort of the committee to develop the white paper which is currently out for public comment.</a:t>
            </a:r>
          </a:p>
          <a:p>
            <a:endParaRPr lang="en-US" baseline="0" dirty="0" smtClean="0"/>
          </a:p>
          <a:p>
            <a:r>
              <a:rPr lang="en-US" baseline="0" dirty="0" smtClean="0"/>
              <a:t>As part of the effort to develop the white paper and identify ethical dilemmas in relation to MOT, the Ethics Committee solicited feedback from all committees and received feedback from the pediatric, patient affairs, pancreas, ops and safety, minority affairs, and thoracic committees. This feedback was extremely helpful in development of the white paper and addressing ethical issues for MOT.</a:t>
            </a:r>
            <a:endParaRPr lang="en-US" dirty="0"/>
          </a:p>
        </p:txBody>
      </p:sp>
      <p:sp>
        <p:nvSpPr>
          <p:cNvPr id="4" name="Slide Number Placeholder 3"/>
          <p:cNvSpPr>
            <a:spLocks noGrp="1"/>
          </p:cNvSpPr>
          <p:nvPr>
            <p:ph type="sldNum" sz="quarter" idx="10"/>
          </p:nvPr>
        </p:nvSpPr>
        <p:spPr/>
        <p:txBody>
          <a:bodyPr/>
          <a:lstStyle/>
          <a:p>
            <a:fld id="{6CC52EA0-2238-4284-9BDC-81C128D11BDA}" type="slidenum">
              <a:rPr lang="en-US" smtClean="0"/>
              <a:t>3</a:t>
            </a:fld>
            <a:endParaRPr lang="en-US"/>
          </a:p>
        </p:txBody>
      </p:sp>
    </p:spTree>
    <p:extLst>
      <p:ext uri="{BB962C8B-B14F-4D97-AF65-F5344CB8AC3E}">
        <p14:creationId xmlns:p14="http://schemas.microsoft.com/office/powerpoint/2010/main" val="2601647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proposed solutions are to develop a white paper to provide recommendations for the OPTN/UNOS Board to consider in addressing MOT allocation</a:t>
            </a:r>
            <a:endParaRPr lang="en-US" dirty="0"/>
          </a:p>
        </p:txBody>
      </p:sp>
      <p:sp>
        <p:nvSpPr>
          <p:cNvPr id="4" name="Slide Number Placeholder 3"/>
          <p:cNvSpPr>
            <a:spLocks noGrp="1"/>
          </p:cNvSpPr>
          <p:nvPr>
            <p:ph type="sldNum" sz="quarter" idx="10"/>
          </p:nvPr>
        </p:nvSpPr>
        <p:spPr/>
        <p:txBody>
          <a:bodyPr/>
          <a:lstStyle/>
          <a:p>
            <a:fld id="{6CC52EA0-2238-4284-9BDC-81C128D11BDA}" type="slidenum">
              <a:rPr lang="en-US" smtClean="0"/>
              <a:t>4</a:t>
            </a:fld>
            <a:endParaRPr lang="en-US"/>
          </a:p>
        </p:txBody>
      </p:sp>
    </p:spTree>
    <p:extLst>
      <p:ext uri="{BB962C8B-B14F-4D97-AF65-F5344CB8AC3E}">
        <p14:creationId xmlns:p14="http://schemas.microsoft.com/office/powerpoint/2010/main" val="589542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list of all the ethical dilemmas discussed in the White Paper. The paper explores the details of each ethical dilemma, the conflict between ethical principles and the recommendations of the Ethics Committee. For the sake of time, we will only cover two of the ethical dilemmas that illustrate the impact of MOT on the transplant community. For a full discussion of the ethical implications, please read the ethics MOT paper. </a:t>
            </a:r>
          </a:p>
          <a:p>
            <a:endParaRPr lang="en-US" baseline="0" dirty="0" smtClean="0"/>
          </a:p>
          <a:p>
            <a:r>
              <a:rPr lang="en-US" baseline="0" dirty="0" smtClean="0"/>
              <a:t>Organ Quality &amp; MOT –</a:t>
            </a:r>
          </a:p>
          <a:p>
            <a:r>
              <a:rPr lang="en-US" sz="1200" kern="1200" dirty="0" smtClean="0">
                <a:solidFill>
                  <a:schemeClr val="tx1"/>
                </a:solidFill>
                <a:effectLst/>
                <a:latin typeface="+mn-lt"/>
                <a:ea typeface="+mn-ea"/>
                <a:cs typeface="+mn-cs"/>
              </a:rPr>
              <a:t>One ethical dilemma identifie</a:t>
            </a:r>
            <a:r>
              <a:rPr lang="en-US" sz="1200" kern="1200" baseline="0" dirty="0" smtClean="0">
                <a:solidFill>
                  <a:schemeClr val="tx1"/>
                </a:solidFill>
                <a:effectLst/>
                <a:latin typeface="+mn-lt"/>
                <a:ea typeface="+mn-ea"/>
                <a:cs typeface="+mn-cs"/>
              </a:rPr>
              <a:t>d by the Committee is the impact of organ quality and MOT.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Organ</a:t>
            </a:r>
            <a:r>
              <a:rPr lang="en-US" sz="1200" kern="1200" baseline="0" dirty="0" smtClean="0">
                <a:solidFill>
                  <a:schemeClr val="tx1"/>
                </a:solidFill>
                <a:effectLst/>
                <a:latin typeface="+mn-lt"/>
                <a:ea typeface="+mn-ea"/>
                <a:cs typeface="+mn-cs"/>
              </a:rPr>
              <a:t> quality </a:t>
            </a:r>
            <a:r>
              <a:rPr lang="en-US" sz="1200" kern="1200" dirty="0" smtClean="0">
                <a:solidFill>
                  <a:schemeClr val="tx1"/>
                </a:solidFill>
                <a:effectLst/>
                <a:latin typeface="+mn-lt"/>
                <a:ea typeface="+mn-ea"/>
                <a:cs typeface="+mn-cs"/>
              </a:rPr>
              <a:t>used for MOT is commonly better than it</a:t>
            </a:r>
            <a:r>
              <a:rPr lang="en-US" sz="1200" kern="1200" baseline="0" dirty="0" smtClean="0">
                <a:solidFill>
                  <a:schemeClr val="tx1"/>
                </a:solidFill>
                <a:effectLst/>
                <a:latin typeface="+mn-lt"/>
                <a:ea typeface="+mn-ea"/>
                <a:cs typeface="+mn-cs"/>
              </a:rPr>
              <a:t> is </a:t>
            </a:r>
            <a:r>
              <a:rPr lang="en-US" sz="1200" kern="1200" dirty="0" smtClean="0">
                <a:solidFill>
                  <a:schemeClr val="tx1"/>
                </a:solidFill>
                <a:effectLst/>
                <a:latin typeface="+mn-lt"/>
                <a:ea typeface="+mn-ea"/>
                <a:cs typeface="+mn-cs"/>
              </a:rPr>
              <a:t>for SOT. </a:t>
            </a:r>
            <a:r>
              <a:rPr lang="en-US" sz="1200" i="1" kern="1200" dirty="0" smtClean="0">
                <a:solidFill>
                  <a:schemeClr val="tx1"/>
                </a:solidFill>
                <a:effectLst/>
                <a:latin typeface="+mn-lt"/>
                <a:ea typeface="+mn-ea"/>
                <a:cs typeface="+mn-cs"/>
              </a:rPr>
              <a:t>For example, the average KDPI in various MOT combinations is 18% to 36% versus an average KDPI of 46% in isolated kidney transplantation (UNOS</a:t>
            </a:r>
            <a:r>
              <a:rPr lang="en-US" sz="1200" i="1" kern="1200" baseline="0" dirty="0" smtClean="0">
                <a:solidFill>
                  <a:schemeClr val="tx1"/>
                </a:solidFill>
                <a:effectLst/>
                <a:latin typeface="+mn-lt"/>
                <a:ea typeface="+mn-ea"/>
                <a:cs typeface="+mn-cs"/>
              </a:rPr>
              <a:t> data)</a:t>
            </a:r>
            <a:r>
              <a:rPr lang="en-US" sz="1200" i="1"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By pulling high-quality organs away from SOT candidates for use in MOT candidates, SOT candidates become disadvantaged because fewer high-quality organs remain available to them.</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SOT candidates may become doubly disadvantaged by MOT</a:t>
            </a:r>
            <a:r>
              <a:rPr lang="en-US" sz="1200" kern="1200" baseline="0" dirty="0" smtClean="0">
                <a:solidFill>
                  <a:schemeClr val="tx1"/>
                </a:solidFill>
                <a:effectLst/>
                <a:latin typeface="+mn-lt"/>
                <a:ea typeface="+mn-ea"/>
                <a:cs typeface="+mn-cs"/>
              </a:rPr>
              <a:t> if</a:t>
            </a:r>
            <a:r>
              <a:rPr lang="en-US" sz="1200" kern="1200" dirty="0" smtClean="0">
                <a:solidFill>
                  <a:schemeClr val="tx1"/>
                </a:solidFill>
                <a:effectLst/>
                <a:latin typeface="+mn-lt"/>
                <a:ea typeface="+mn-ea"/>
                <a:cs typeface="+mn-cs"/>
              </a:rPr>
              <a:t> fewer organs of lower quality are available to SOT candidates</a:t>
            </a:r>
          </a:p>
          <a:p>
            <a:endParaRPr lang="en-US" baseline="0" dirty="0" smtClean="0"/>
          </a:p>
          <a:p>
            <a:r>
              <a:rPr lang="en-US" baseline="0" dirty="0" smtClean="0"/>
              <a:t>Relative futility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Another ethical dilemma identified as significant by the committee relates to relative futility.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The risks of MOT are typically higher than the risks of SOT because the MOT recipient is more ill with multi-organ failure, the combined operations are longer and require more technical skill, and complications with either organ can be life-threatening. However, MOT can be life-saving to someone who is critically ill with multi-organ failure.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Since more donated organs are lost when a MOT recipient dies than when a SOT recipient dies, it is more imperative that MOT candidates be healthy enough to survive post-transplant.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For MOT candidates where the expected rate of survival is significantly lower than that for SOT candidates, “relative futility” exists in which the expected outcomes of the several candidates who could receive the individual organs would far exceed the expected outcome of the single MOT candidate. In the context of relative futility, proceeding with MOT when a poor outcome is likely does not maximize lives saved or life-years added, and caution should be exercised before proceeding.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These are two ethical dilemmas the committee discusses, however, as the slide shows</a:t>
            </a:r>
            <a:r>
              <a:rPr lang="en-US" sz="1200" kern="1200" baseline="0" dirty="0" smtClean="0">
                <a:solidFill>
                  <a:schemeClr val="tx1"/>
                </a:solidFill>
                <a:effectLst/>
                <a:latin typeface="+mn-lt"/>
                <a:ea typeface="+mn-ea"/>
                <a:cs typeface="+mn-cs"/>
              </a:rPr>
              <a:t> there are other ethical dilemmas the paper reviews and the ethics considers important</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CC52EA0-2238-4284-9BDC-81C128D11BDA}" type="slidenum">
              <a:rPr lang="en-US" smtClean="0"/>
              <a:t>5</a:t>
            </a:fld>
            <a:endParaRPr lang="en-US"/>
          </a:p>
        </p:txBody>
      </p:sp>
    </p:spTree>
    <p:extLst>
      <p:ext uri="{BB962C8B-B14F-4D97-AF65-F5344CB8AC3E}">
        <p14:creationId xmlns:p14="http://schemas.microsoft.com/office/powerpoint/2010/main" val="723286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These are some of the recommendations provided in the white paper. Overall, the white paper recommends bringing more consistency and transparency to MOT allocation. These 4 recommendations reflect the need for greater transparency and accountability:</a:t>
            </a:r>
          </a:p>
          <a:p>
            <a:endParaRPr lang="en-US" baseline="0" dirty="0" smtClean="0"/>
          </a:p>
          <a:p>
            <a:r>
              <a:rPr lang="en-US" baseline="0" dirty="0" smtClean="0"/>
              <a:t>1. Establish data reporting for MOT. Because of the lack of MOT reporting, programs may avoid accountability by transplanting high-risk SOT candidates as MOT, effectively manipulating their outcomes data. Consistent standards will help patients evaluate their transplant options and help ensure accountability for program outcomes.</a:t>
            </a:r>
          </a:p>
          <a:p>
            <a:endParaRPr lang="en-US" baseline="0" dirty="0" smtClean="0"/>
          </a:p>
          <a:p>
            <a:r>
              <a:rPr lang="en-US" baseline="0" dirty="0" smtClean="0"/>
              <a:t>2. Consider establishing minimum requirements for MOT which could differentiate those candidates whose potential benefit from MOT could be considered medically urgent. Priority of non-medically urgent MOT candidates should be avoided.</a:t>
            </a:r>
          </a:p>
          <a:p>
            <a:endParaRPr lang="en-US" baseline="0" dirty="0" smtClean="0"/>
          </a:p>
          <a:p>
            <a:r>
              <a:rPr lang="en-US" baseline="0" dirty="0" smtClean="0"/>
              <a:t>3. Add “safety net” policies for MOT allocation to ensure that patients who may retain/recover function of their secondary organ are incentivized to first undergo SOT without being disadvantaged to MOT candidates. This could avoid MOT being used when it is not necessary. </a:t>
            </a:r>
          </a:p>
          <a:p>
            <a:endParaRPr lang="en-US" baseline="0" dirty="0" smtClean="0"/>
          </a:p>
          <a:p>
            <a:r>
              <a:rPr lang="en-US" baseline="0" dirty="0" smtClean="0"/>
              <a:t>4. Ensure that consideration is given to the impact on subgroups already potentially disadvantaged by current allocation – specifically children, minority populations and highly sensitized candidates. These groups may face significant challenges to access to transplant, and MOT policies should be carefully considered regarding whether vulnerable populations are additionally impacted. </a:t>
            </a:r>
            <a:endParaRPr lang="en-US" dirty="0"/>
          </a:p>
        </p:txBody>
      </p:sp>
      <p:sp>
        <p:nvSpPr>
          <p:cNvPr id="4" name="Slide Number Placeholder 3"/>
          <p:cNvSpPr>
            <a:spLocks noGrp="1"/>
          </p:cNvSpPr>
          <p:nvPr>
            <p:ph type="sldNum" sz="quarter" idx="10"/>
          </p:nvPr>
        </p:nvSpPr>
        <p:spPr/>
        <p:txBody>
          <a:bodyPr/>
          <a:lstStyle/>
          <a:p>
            <a:fld id="{6CC52EA0-2238-4284-9BDC-81C128D11BDA}" type="slidenum">
              <a:rPr lang="en-US" smtClean="0"/>
              <a:t>6</a:t>
            </a:fld>
            <a:endParaRPr lang="en-US"/>
          </a:p>
        </p:txBody>
      </p:sp>
    </p:spTree>
    <p:extLst>
      <p:ext uri="{BB962C8B-B14F-4D97-AF65-F5344CB8AC3E}">
        <p14:creationId xmlns:p14="http://schemas.microsoft.com/office/powerpoint/2010/main" val="494576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white paper d</a:t>
            </a:r>
            <a:r>
              <a:rPr lang="en-US" dirty="0" smtClean="0"/>
              <a:t>oes not require any member action </a:t>
            </a:r>
          </a:p>
          <a:p>
            <a:endParaRPr lang="en-US" dirty="0" smtClean="0"/>
          </a:p>
          <a:p>
            <a:r>
              <a:rPr lang="en-US" dirty="0" smtClean="0"/>
              <a:t>It</a:t>
            </a:r>
            <a:r>
              <a:rPr lang="en-US" baseline="0" dirty="0" smtClean="0"/>
              <a:t> w</a:t>
            </a:r>
            <a:r>
              <a:rPr lang="en-US" dirty="0" smtClean="0"/>
              <a:t>ill be available as a reference on the OPTN website pending approval by the Board of Directors in June.</a:t>
            </a:r>
            <a:endParaRPr lang="en-US" dirty="0"/>
          </a:p>
        </p:txBody>
      </p:sp>
      <p:sp>
        <p:nvSpPr>
          <p:cNvPr id="4" name="Slide Number Placeholder 3"/>
          <p:cNvSpPr>
            <a:spLocks noGrp="1"/>
          </p:cNvSpPr>
          <p:nvPr>
            <p:ph type="sldNum" sz="quarter" idx="10"/>
          </p:nvPr>
        </p:nvSpPr>
        <p:spPr/>
        <p:txBody>
          <a:bodyPr/>
          <a:lstStyle/>
          <a:p>
            <a:fld id="{6CC52EA0-2238-4284-9BDC-81C128D11BDA}" type="slidenum">
              <a:rPr lang="en-US" smtClean="0"/>
              <a:t>7</a:t>
            </a:fld>
            <a:endParaRPr lang="en-US"/>
          </a:p>
        </p:txBody>
      </p:sp>
    </p:spTree>
    <p:extLst>
      <p:ext uri="{BB962C8B-B14F-4D97-AF65-F5344CB8AC3E}">
        <p14:creationId xmlns:p14="http://schemas.microsoft.com/office/powerpoint/2010/main" val="3137600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Since this is a White Paper and not a proposal there will be no implementation. If approved, it is likely that </a:t>
            </a:r>
            <a:r>
              <a:rPr lang="en-US" baseline="0" dirty="0" smtClean="0"/>
              <a:t>White Paper will be an essential reference for future policy projects related to MOT</a:t>
            </a:r>
            <a:endParaRPr lang="en-US" dirty="0"/>
          </a:p>
        </p:txBody>
      </p:sp>
      <p:sp>
        <p:nvSpPr>
          <p:cNvPr id="4" name="Slide Number Placeholder 3"/>
          <p:cNvSpPr>
            <a:spLocks noGrp="1"/>
          </p:cNvSpPr>
          <p:nvPr>
            <p:ph type="sldNum" sz="quarter" idx="10"/>
          </p:nvPr>
        </p:nvSpPr>
        <p:spPr/>
        <p:txBody>
          <a:bodyPr/>
          <a:lstStyle/>
          <a:p>
            <a:fld id="{6CC52EA0-2238-4284-9BDC-81C128D11BDA}" type="slidenum">
              <a:rPr lang="en-US" smtClean="0"/>
              <a:t>8</a:t>
            </a:fld>
            <a:endParaRPr lang="en-US"/>
          </a:p>
        </p:txBody>
      </p:sp>
    </p:spTree>
    <p:extLst>
      <p:ext uri="{BB962C8B-B14F-4D97-AF65-F5344CB8AC3E}">
        <p14:creationId xmlns:p14="http://schemas.microsoft.com/office/powerpoint/2010/main" val="2768150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52EA0-2238-4284-9BDC-81C128D11BDA}" type="slidenum">
              <a:rPr lang="en-US" smtClean="0"/>
              <a:t>9</a:t>
            </a:fld>
            <a:endParaRPr lang="en-US"/>
          </a:p>
        </p:txBody>
      </p:sp>
    </p:spTree>
    <p:extLst>
      <p:ext uri="{BB962C8B-B14F-4D97-AF65-F5344CB8AC3E}">
        <p14:creationId xmlns:p14="http://schemas.microsoft.com/office/powerpoint/2010/main" val="2022046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Ethical Implications of Multi-Organ Transplants (MOT)</a:t>
            </a:r>
            <a:endParaRPr lang="en-US" dirty="0"/>
          </a:p>
        </p:txBody>
      </p:sp>
      <p:sp>
        <p:nvSpPr>
          <p:cNvPr id="3" name="Subtitle 2"/>
          <p:cNvSpPr>
            <a:spLocks noGrp="1"/>
          </p:cNvSpPr>
          <p:nvPr>
            <p:ph type="subTitle" idx="1"/>
          </p:nvPr>
        </p:nvSpPr>
        <p:spPr/>
        <p:txBody>
          <a:bodyPr/>
          <a:lstStyle/>
          <a:p>
            <a:r>
              <a:rPr lang="en-US" dirty="0" smtClean="0"/>
              <a:t> Ethics Committee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Tree>
    <p:extLst>
      <p:ext uri="{BB962C8B-B14F-4D97-AF65-F5344CB8AC3E}">
        <p14:creationId xmlns:p14="http://schemas.microsoft.com/office/powerpoint/2010/main" val="1662430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Extra Slides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Tree>
    <p:extLst>
      <p:ext uri="{BB962C8B-B14F-4D97-AF65-F5344CB8AC3E}">
        <p14:creationId xmlns:p14="http://schemas.microsoft.com/office/powerpoint/2010/main" val="462308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Focus of paper on adult candidates because the challenges with pediatric candidates may be substantively different for MOT</a:t>
            </a:r>
          </a:p>
          <a:p>
            <a:r>
              <a:rPr lang="en-US" dirty="0" smtClean="0"/>
              <a:t>However, Committee solicited and received feedback from Pediatric Committee, which asked for more discussion on pediatrics</a:t>
            </a:r>
          </a:p>
          <a:p>
            <a:r>
              <a:rPr lang="en-US" dirty="0" smtClean="0"/>
              <a:t>In response to Pediatric Committee, Ethics Committee added language to “Protected Subgroups” section discussing the impact on pediatric candidates</a:t>
            </a:r>
            <a:endParaRPr lang="en-US" dirty="0"/>
          </a:p>
        </p:txBody>
      </p:sp>
      <p:sp>
        <p:nvSpPr>
          <p:cNvPr id="3" name="Title 2"/>
          <p:cNvSpPr>
            <a:spLocks noGrp="1"/>
          </p:cNvSpPr>
          <p:nvPr>
            <p:ph type="title"/>
          </p:nvPr>
        </p:nvSpPr>
        <p:spPr/>
        <p:txBody>
          <a:bodyPr/>
          <a:lstStyle/>
          <a:p>
            <a:r>
              <a:rPr lang="en-US" dirty="0" smtClean="0"/>
              <a:t>Pediatric candidates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spTree>
    <p:extLst>
      <p:ext uri="{BB962C8B-B14F-4D97-AF65-F5344CB8AC3E}">
        <p14:creationId xmlns:p14="http://schemas.microsoft.com/office/powerpoint/2010/main" val="3969006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Excluding KP and heart/lung, </a:t>
            </a:r>
            <a:r>
              <a:rPr lang="en-US" dirty="0" smtClean="0"/>
              <a:t>MOT has </a:t>
            </a:r>
            <a:r>
              <a:rPr lang="en-US" dirty="0"/>
              <a:t>doubled in the past six years, from 625 in 2012 to 1,035 in 2017 </a:t>
            </a:r>
            <a:endParaRPr lang="en-US" dirty="0" smtClean="0"/>
          </a:p>
          <a:p>
            <a:r>
              <a:rPr lang="en-US" dirty="0" smtClean="0"/>
              <a:t>The reason for this increase is not readily apparent</a:t>
            </a:r>
          </a:p>
          <a:p>
            <a:r>
              <a:rPr lang="en-US" dirty="0" smtClean="0"/>
              <a:t>The Committee considered investigating the reason for this increase, but after discussion, agreed the most relevant and important takeaway for the ethical implications of MOT is the fact of the increase, not the reason for it</a:t>
            </a:r>
            <a:endParaRPr lang="en-US" dirty="0"/>
          </a:p>
          <a:p>
            <a:endParaRPr lang="en-US" dirty="0"/>
          </a:p>
        </p:txBody>
      </p:sp>
      <p:sp>
        <p:nvSpPr>
          <p:cNvPr id="3" name="Title 2"/>
          <p:cNvSpPr>
            <a:spLocks noGrp="1"/>
          </p:cNvSpPr>
          <p:nvPr>
            <p:ph type="title"/>
          </p:nvPr>
        </p:nvSpPr>
        <p:spPr/>
        <p:txBody>
          <a:bodyPr/>
          <a:lstStyle/>
          <a:p>
            <a:r>
              <a:rPr lang="en-US" dirty="0" smtClean="0"/>
              <a:t>MOT Increase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spTree>
    <p:extLst>
      <p:ext uri="{BB962C8B-B14F-4D97-AF65-F5344CB8AC3E}">
        <p14:creationId xmlns:p14="http://schemas.microsoft.com/office/powerpoint/2010/main" val="146588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smtClean="0"/>
              <a:t>Current MOT allocation systems are not standardized across organ type</a:t>
            </a:r>
          </a:p>
          <a:p>
            <a:pPr lvl="1"/>
            <a:r>
              <a:rPr lang="en-US" sz="2400" dirty="0" smtClean="0"/>
              <a:t>Generates confusion in the community</a:t>
            </a:r>
          </a:p>
          <a:p>
            <a:pPr lvl="1"/>
            <a:r>
              <a:rPr lang="en-US" sz="2400" dirty="0" smtClean="0"/>
              <a:t>Lack of consistency has potential to create/perpetuate inequity</a:t>
            </a:r>
          </a:p>
          <a:p>
            <a:pPr lvl="1"/>
            <a:r>
              <a:rPr lang="en-US" sz="2400" dirty="0" smtClean="0"/>
              <a:t>Equity in access to transplant is #2 OPTN strategic goal </a:t>
            </a:r>
          </a:p>
          <a:p>
            <a:r>
              <a:rPr lang="en-US" sz="3200" dirty="0" smtClean="0"/>
              <a:t>At the same time…</a:t>
            </a:r>
          </a:p>
          <a:p>
            <a:pPr lvl="1"/>
            <a:r>
              <a:rPr lang="en-US" sz="2400" dirty="0" smtClean="0"/>
              <a:t>Amount </a:t>
            </a:r>
            <a:r>
              <a:rPr lang="en-US" sz="2400" dirty="0"/>
              <a:t>of MOT have increased over the past two </a:t>
            </a:r>
            <a:r>
              <a:rPr lang="en-US" sz="2400" dirty="0" smtClean="0"/>
              <a:t>decades</a:t>
            </a:r>
          </a:p>
          <a:p>
            <a:pPr lvl="2"/>
            <a:r>
              <a:rPr lang="en-US" dirty="0"/>
              <a:t>E</a:t>
            </a:r>
            <a:r>
              <a:rPr lang="en-US" dirty="0" smtClean="0"/>
              <a:t>xcluding KP </a:t>
            </a:r>
            <a:r>
              <a:rPr lang="en-US" dirty="0"/>
              <a:t>and heart/lung, has doubled in the past six years, from 625 </a:t>
            </a:r>
            <a:r>
              <a:rPr lang="en-US" dirty="0" smtClean="0"/>
              <a:t>in </a:t>
            </a:r>
            <a:r>
              <a:rPr lang="en-US" dirty="0"/>
              <a:t>2012 to </a:t>
            </a:r>
            <a:r>
              <a:rPr lang="en-US" dirty="0" smtClean="0"/>
              <a:t>1,035 </a:t>
            </a:r>
            <a:r>
              <a:rPr lang="en-US" dirty="0"/>
              <a:t>in 2017</a:t>
            </a:r>
            <a:r>
              <a:rPr lang="en-US" sz="2400" dirty="0" smtClean="0"/>
              <a:t> </a:t>
            </a:r>
          </a:p>
          <a:p>
            <a:pPr lvl="1"/>
            <a:r>
              <a:rPr lang="en-US" sz="2400" dirty="0" smtClean="0"/>
              <a:t>Need for guidance/clarity</a:t>
            </a:r>
          </a:p>
          <a:p>
            <a:pPr marL="228600" lvl="1" indent="0">
              <a:buNone/>
            </a:pPr>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What problem will this resource solve?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Tree>
    <p:extLst>
      <p:ext uri="{BB962C8B-B14F-4D97-AF65-F5344CB8AC3E}">
        <p14:creationId xmlns:p14="http://schemas.microsoft.com/office/powerpoint/2010/main" val="967178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Throughout 2018, the Committee identified potential ethical dilemmas for current MOT policies</a:t>
            </a:r>
          </a:p>
          <a:p>
            <a:r>
              <a:rPr lang="en-US" sz="3200" dirty="0" smtClean="0"/>
              <a:t>Solicited feedback from all 21 OPTN committees</a:t>
            </a:r>
          </a:p>
          <a:p>
            <a:r>
              <a:rPr lang="en-US" sz="3200" dirty="0" smtClean="0"/>
              <a:t>Received feedback from members of the following committees:</a:t>
            </a:r>
          </a:p>
          <a:p>
            <a:pPr lvl="1"/>
            <a:r>
              <a:rPr lang="en-US" sz="2800" dirty="0" smtClean="0"/>
              <a:t>Pediatric, Patient Affairs, Pancreas, Ops &amp; Safety, Minority Affairs, Thoracic</a:t>
            </a:r>
          </a:p>
          <a:p>
            <a:endParaRPr lang="en-US" dirty="0"/>
          </a:p>
        </p:txBody>
      </p:sp>
      <p:sp>
        <p:nvSpPr>
          <p:cNvPr id="3" name="Title 2"/>
          <p:cNvSpPr>
            <a:spLocks noGrp="1"/>
          </p:cNvSpPr>
          <p:nvPr>
            <p:ph type="title"/>
          </p:nvPr>
        </p:nvSpPr>
        <p:spPr/>
        <p:txBody>
          <a:bodyPr/>
          <a:lstStyle/>
          <a:p>
            <a:r>
              <a:rPr lang="en-US" dirty="0" smtClean="0"/>
              <a:t>How was this resource developed?</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1475763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Develop a white paper with recommendations for the OPTN/UNOS Board to consider in addressing MOT allocation </a:t>
            </a:r>
          </a:p>
        </p:txBody>
      </p:sp>
      <p:sp>
        <p:nvSpPr>
          <p:cNvPr id="3" name="Title 2"/>
          <p:cNvSpPr>
            <a:spLocks noGrp="1"/>
          </p:cNvSpPr>
          <p:nvPr>
            <p:ph type="title"/>
          </p:nvPr>
        </p:nvSpPr>
        <p:spPr/>
        <p:txBody>
          <a:bodyPr/>
          <a:lstStyle/>
          <a:p>
            <a:r>
              <a:rPr lang="en-US" dirty="0" smtClean="0"/>
              <a:t>What are the proposed solutions? </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4112248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9" y="1086429"/>
            <a:ext cx="11394917" cy="5210998"/>
          </a:xfrm>
        </p:spPr>
        <p:txBody>
          <a:bodyPr numCol="2">
            <a:normAutofit/>
          </a:bodyPr>
          <a:lstStyle/>
          <a:p>
            <a:r>
              <a:rPr lang="en-US" sz="2600" dirty="0" smtClean="0"/>
              <a:t>Degree of need</a:t>
            </a:r>
          </a:p>
          <a:p>
            <a:r>
              <a:rPr lang="en-US" sz="2600" dirty="0" smtClean="0"/>
              <a:t>Waitlists and the “pulling of organs”</a:t>
            </a:r>
          </a:p>
          <a:p>
            <a:r>
              <a:rPr lang="en-US" sz="2600" b="1" dirty="0" smtClean="0">
                <a:solidFill>
                  <a:schemeClr val="tx2">
                    <a:lumMod val="50000"/>
                  </a:schemeClr>
                </a:solidFill>
              </a:rPr>
              <a:t>Organ quality</a:t>
            </a:r>
          </a:p>
          <a:p>
            <a:r>
              <a:rPr lang="en-US" sz="2600" dirty="0" smtClean="0"/>
              <a:t>Treatment options other than transplantation</a:t>
            </a:r>
          </a:p>
          <a:p>
            <a:r>
              <a:rPr lang="en-US" sz="2600" dirty="0" smtClean="0"/>
              <a:t>Prioritization of MOT over SOT (single organ transplant)</a:t>
            </a:r>
          </a:p>
          <a:p>
            <a:r>
              <a:rPr lang="en-US" sz="2600" dirty="0" smtClean="0"/>
              <a:t>Regionalization</a:t>
            </a:r>
          </a:p>
          <a:p>
            <a:r>
              <a:rPr lang="en-US" sz="2600" dirty="0" smtClean="0"/>
              <a:t>Protected Subgroups</a:t>
            </a:r>
          </a:p>
          <a:p>
            <a:r>
              <a:rPr lang="en-US" sz="2600" dirty="0" smtClean="0"/>
              <a:t>Monitoring MOT in transplant programs</a:t>
            </a:r>
          </a:p>
          <a:p>
            <a:r>
              <a:rPr lang="en-US" sz="2600" dirty="0" smtClean="0"/>
              <a:t>Fairness to patients awaiting SOT</a:t>
            </a:r>
          </a:p>
          <a:p>
            <a:r>
              <a:rPr lang="en-US" sz="2600" dirty="0" smtClean="0"/>
              <a:t>Standardized Criteria for MOT</a:t>
            </a:r>
          </a:p>
          <a:p>
            <a:r>
              <a:rPr lang="en-US" sz="2600" b="1" dirty="0" smtClean="0">
                <a:solidFill>
                  <a:schemeClr val="tx2">
                    <a:lumMod val="50000"/>
                  </a:schemeClr>
                </a:solidFill>
              </a:rPr>
              <a:t>Relative Futility</a:t>
            </a:r>
          </a:p>
          <a:p>
            <a:r>
              <a:rPr lang="en-US" sz="2600" dirty="0" smtClean="0"/>
              <a:t>Impact of adult MOT on pediatric SOT</a:t>
            </a:r>
          </a:p>
          <a:p>
            <a:endParaRPr lang="en-US" dirty="0"/>
          </a:p>
        </p:txBody>
      </p:sp>
      <p:sp>
        <p:nvSpPr>
          <p:cNvPr id="3" name="Title 2"/>
          <p:cNvSpPr>
            <a:spLocks noGrp="1"/>
          </p:cNvSpPr>
          <p:nvPr>
            <p:ph type="title"/>
          </p:nvPr>
        </p:nvSpPr>
        <p:spPr/>
        <p:txBody>
          <a:bodyPr/>
          <a:lstStyle/>
          <a:p>
            <a:r>
              <a:rPr lang="en-US" dirty="0" smtClean="0"/>
              <a:t>Ethical </a:t>
            </a:r>
            <a:r>
              <a:rPr lang="en-US" dirty="0"/>
              <a:t>d</a:t>
            </a:r>
            <a:r>
              <a:rPr lang="en-US" dirty="0" smtClean="0"/>
              <a:t>ilemmas addressed</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2628283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5027787"/>
          </a:xfrm>
        </p:spPr>
        <p:txBody>
          <a:bodyPr>
            <a:normAutofit fontScale="92500" lnSpcReduction="10000"/>
          </a:bodyPr>
          <a:lstStyle/>
          <a:p>
            <a:pPr marL="514350" indent="-514350">
              <a:buFont typeface="+mj-lt"/>
              <a:buAutoNum type="arabicPeriod"/>
            </a:pPr>
            <a:r>
              <a:rPr lang="en-US" sz="3200" dirty="0" smtClean="0"/>
              <a:t>Establish data reporting for MOT outcomes</a:t>
            </a:r>
          </a:p>
          <a:p>
            <a:pPr lvl="1"/>
            <a:r>
              <a:rPr lang="en-US" sz="2400" dirty="0" smtClean="0"/>
              <a:t>Improve transparency and create standards</a:t>
            </a:r>
          </a:p>
          <a:p>
            <a:pPr marL="514350" indent="-514350">
              <a:buFont typeface="+mj-lt"/>
              <a:buAutoNum type="arabicPeriod"/>
            </a:pPr>
            <a:r>
              <a:rPr lang="en-US" sz="3200" dirty="0" smtClean="0"/>
              <a:t>Consider establishing minimum requirements for MOT</a:t>
            </a:r>
          </a:p>
          <a:p>
            <a:pPr lvl="1"/>
            <a:r>
              <a:rPr lang="en-US" sz="2400" dirty="0" smtClean="0"/>
              <a:t>Medical urgency important qualifier</a:t>
            </a:r>
          </a:p>
          <a:p>
            <a:pPr marL="514350" indent="-514350">
              <a:buFont typeface="+mj-lt"/>
              <a:buAutoNum type="arabicPeriod"/>
            </a:pPr>
            <a:r>
              <a:rPr lang="en-US" sz="3200" dirty="0" smtClean="0"/>
              <a:t>Consider additional “safety net” policies for other MOT combinations </a:t>
            </a:r>
          </a:p>
          <a:p>
            <a:pPr lvl="1"/>
            <a:r>
              <a:rPr lang="en-US" sz="2400" dirty="0" smtClean="0"/>
              <a:t>Don’t disadvantage patients who undergo SOT instead of MOT </a:t>
            </a:r>
          </a:p>
          <a:p>
            <a:pPr marL="514350" indent="-514350">
              <a:buFont typeface="+mj-lt"/>
              <a:buAutoNum type="arabicPeriod"/>
            </a:pPr>
            <a:r>
              <a:rPr lang="en-US" sz="3200" dirty="0" smtClean="0"/>
              <a:t>Minimize added harm to subgroups already disadvantaged in access to transplants </a:t>
            </a:r>
          </a:p>
          <a:p>
            <a:pPr lvl="1"/>
            <a:r>
              <a:rPr lang="en-US" sz="2400" dirty="0"/>
              <a:t>C</a:t>
            </a:r>
            <a:r>
              <a:rPr lang="en-US" sz="2400" dirty="0" smtClean="0"/>
              <a:t>hildren, minority populations, highly sensitized patients</a:t>
            </a:r>
          </a:p>
          <a:p>
            <a:endParaRPr lang="en-US" dirty="0"/>
          </a:p>
        </p:txBody>
      </p:sp>
      <p:sp>
        <p:nvSpPr>
          <p:cNvPr id="3" name="Title 2"/>
          <p:cNvSpPr>
            <a:spLocks noGrp="1"/>
          </p:cNvSpPr>
          <p:nvPr>
            <p:ph type="title"/>
          </p:nvPr>
        </p:nvSpPr>
        <p:spPr/>
        <p:txBody>
          <a:bodyPr/>
          <a:lstStyle/>
          <a:p>
            <a:r>
              <a:rPr lang="en-US" smtClean="0"/>
              <a:t>Recommendations Include: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1595800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Does not require any member action </a:t>
            </a:r>
          </a:p>
          <a:p>
            <a:r>
              <a:rPr lang="en-US" dirty="0" smtClean="0"/>
              <a:t>Will be available as a reference on the OPTN website pending approval by the Board of Directors</a:t>
            </a:r>
            <a:endParaRPr lang="en-US" dirty="0"/>
          </a:p>
        </p:txBody>
      </p:sp>
      <p:sp>
        <p:nvSpPr>
          <p:cNvPr id="3" name="Title 2"/>
          <p:cNvSpPr>
            <a:spLocks noGrp="1"/>
          </p:cNvSpPr>
          <p:nvPr>
            <p:ph type="title"/>
          </p:nvPr>
        </p:nvSpPr>
        <p:spPr/>
        <p:txBody>
          <a:bodyPr/>
          <a:lstStyle/>
          <a:p>
            <a:r>
              <a:rPr lang="en-US" sz="4400" dirty="0" smtClean="0"/>
              <a:t>How will members implement this resource?</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672994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Will be available through the OPTN website</a:t>
            </a:r>
          </a:p>
          <a:p>
            <a:r>
              <a:rPr lang="en-US" dirty="0" smtClean="0"/>
              <a:t>If approved, could serve as reference for the Board of Directors and committees considering future policy changes to MOT</a:t>
            </a:r>
            <a:endParaRPr lang="en-US" dirty="0"/>
          </a:p>
        </p:txBody>
      </p:sp>
      <p:sp>
        <p:nvSpPr>
          <p:cNvPr id="3" name="Title 2"/>
          <p:cNvSpPr>
            <a:spLocks noGrp="1"/>
          </p:cNvSpPr>
          <p:nvPr>
            <p:ph type="title"/>
          </p:nvPr>
        </p:nvSpPr>
        <p:spPr/>
        <p:txBody>
          <a:bodyPr/>
          <a:lstStyle/>
          <a:p>
            <a:r>
              <a:rPr lang="en-US" sz="4400" dirty="0" smtClean="0"/>
              <a:t>How will the OPTN implement this resource?</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3644121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16550220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TN.UNOS">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PTN.UNOS" id="{D23CC075-9F13-4B59-8C72-27D9109E8A18}" vid="{FB07AC9C-E558-45A2-A8A3-480F448F2E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74F892C36DA04DA6B17F05777AF913" ma:contentTypeVersion="5" ma:contentTypeDescription="Create a new document." ma:contentTypeScope="" ma:versionID="05e82659128e49c40775aea32f147461">
  <xsd:schema xmlns:xsd="http://www.w3.org/2001/XMLSchema" xmlns:xs="http://www.w3.org/2001/XMLSchema" xmlns:p="http://schemas.microsoft.com/office/2006/metadata/properties" xmlns:ns2="81014aad-9229-4a9a-a8a1-ab44a8a74d6a" xmlns:ns3="c8f9c7e0-6682-419d-a909-cda05b6ce1a7" targetNamespace="http://schemas.microsoft.com/office/2006/metadata/properties" ma:root="true" ma:fieldsID="75efac5685f38c910875205af0f74d2f" ns2:_="" ns3:_="">
    <xsd:import namespace="81014aad-9229-4a9a-a8a1-ab44a8a74d6a"/>
    <xsd:import namespace="c8f9c7e0-6682-419d-a909-cda05b6ce1a7"/>
    <xsd:element name="properties">
      <xsd:complexType>
        <xsd:sequence>
          <xsd:element name="documentManagement">
            <xsd:complexType>
              <xsd:all>
                <xsd:element ref="ns2:Description0" minOccurs="0"/>
                <xsd:element ref="ns3:c4269b1b5a244d6cade965ef625899db" minOccurs="0"/>
                <xsd:element ref="ns3:TaxCatchAl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014aad-9229-4a9a-a8a1-ab44a8a74d6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0"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c8f9c7e0-6682-419d-a909-cda05b6ce1a7"/>
    <Description0 xmlns="81014aad-9229-4a9a-a8a1-ab44a8a74d6a" xsi:nil="true"/>
    <c4269b1b5a244d6cade965ef625899db xmlns="c8f9c7e0-6682-419d-a909-cda05b6ce1a7">
      <Terms xmlns="http://schemas.microsoft.com/office/infopath/2007/PartnerControls"/>
    </c4269b1b5a244d6cade965ef625899db>
  </documentManagement>
</p:properties>
</file>

<file path=customXml/itemProps1.xml><?xml version="1.0" encoding="utf-8"?>
<ds:datastoreItem xmlns:ds="http://schemas.openxmlformats.org/officeDocument/2006/customXml" ds:itemID="{707C41C8-F5EB-48E6-AA6C-AB7BE36A8B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014aad-9229-4a9a-a8a1-ab44a8a74d6a"/>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DCBD8B-2564-4821-B41A-0A01CB37266B}">
  <ds:schemaRefs>
    <ds:schemaRef ds:uri="http://schemas.microsoft.com/sharepoint/events"/>
  </ds:schemaRefs>
</ds:datastoreItem>
</file>

<file path=customXml/itemProps3.xml><?xml version="1.0" encoding="utf-8"?>
<ds:datastoreItem xmlns:ds="http://schemas.openxmlformats.org/officeDocument/2006/customXml" ds:itemID="{2643FD9A-690B-4B62-BB47-6627781FC80F}">
  <ds:schemaRefs>
    <ds:schemaRef ds:uri="http://schemas.microsoft.com/sharepoint/v3/contenttype/forms"/>
  </ds:schemaRefs>
</ds:datastoreItem>
</file>

<file path=customXml/itemProps4.xml><?xml version="1.0" encoding="utf-8"?>
<ds:datastoreItem xmlns:ds="http://schemas.openxmlformats.org/officeDocument/2006/customXml" ds:itemID="{36B219B0-EA74-4900-B4E0-325395F6FF88}">
  <ds:schemaRefs>
    <ds:schemaRef ds:uri="http://purl.org/dc/dcmitype/"/>
    <ds:schemaRef ds:uri="81014aad-9229-4a9a-a8a1-ab44a8a74d6a"/>
    <ds:schemaRef ds:uri="http://schemas.microsoft.com/office/2006/documentManagement/types"/>
    <ds:schemaRef ds:uri="http://purl.org/dc/elements/1.1/"/>
    <ds:schemaRef ds:uri="http://purl.org/dc/terms/"/>
    <ds:schemaRef ds:uri="http://schemas.microsoft.com/office/infopath/2007/PartnerControls"/>
    <ds:schemaRef ds:uri="http://www.w3.org/XML/1998/namespace"/>
    <ds:schemaRef ds:uri="http://schemas.openxmlformats.org/package/2006/metadata/core-properties"/>
    <ds:schemaRef ds:uri="c8f9c7e0-6682-419d-a909-cda05b6ce1a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OPTN.UNOS</Template>
  <TotalTime>1462</TotalTime>
  <Words>1573</Words>
  <Application>Microsoft Office PowerPoint</Application>
  <PresentationFormat>Custom</PresentationFormat>
  <Paragraphs>126</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Myriad Pro</vt:lpstr>
      <vt:lpstr>Wingdings</vt:lpstr>
      <vt:lpstr>OPTN.UNOS</vt:lpstr>
      <vt:lpstr>Ethical Implications of Multi-Organ Transplants (MOT)</vt:lpstr>
      <vt:lpstr>What problem will this resource solve?</vt:lpstr>
      <vt:lpstr>How was this resource developed?</vt:lpstr>
      <vt:lpstr>What are the proposed solutions? </vt:lpstr>
      <vt:lpstr>Ethical dilemmas addressed</vt:lpstr>
      <vt:lpstr>Recommendations Include:</vt:lpstr>
      <vt:lpstr>How will members implement this resource?</vt:lpstr>
      <vt:lpstr>How will the OPTN implement this resource?</vt:lpstr>
      <vt:lpstr>Questions?</vt:lpstr>
      <vt:lpstr>Extra Slides</vt:lpstr>
      <vt:lpstr>Pediatric candidates</vt:lpstr>
      <vt:lpstr>MOT Increase</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Implications of Multi-Organ Transplants</dc:title>
  <dc:creator>Kiana Stewart</dc:creator>
  <cp:lastModifiedBy>Karen Sokohl</cp:lastModifiedBy>
  <cp:revision>44</cp:revision>
  <dcterms:created xsi:type="dcterms:W3CDTF">2019-01-04T16:56:18Z</dcterms:created>
  <dcterms:modified xsi:type="dcterms:W3CDTF">2019-02-06T23:25:36Z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0x0101002874F892C36DA04DA6B17F05777AF913</vt:lpwstr>
  </property>
  <property fmtid="{D5CDD505-2E9C-101B-9397-08002B2CF9AE}" pid="3" name="Committee">
    <vt:lpwstr/>
  </property>
</Properties>
</file>