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102" r:id="rId5"/>
  </p:sldMasterIdLst>
  <p:notesMasterIdLst>
    <p:notesMasterId r:id="rId20"/>
  </p:notesMasterIdLst>
  <p:handoutMasterIdLst>
    <p:handoutMasterId r:id="rId21"/>
  </p:handoutMasterIdLst>
  <p:sldIdLst>
    <p:sldId id="261" r:id="rId6"/>
    <p:sldId id="262" r:id="rId7"/>
    <p:sldId id="279" r:id="rId8"/>
    <p:sldId id="267" r:id="rId9"/>
    <p:sldId id="272" r:id="rId10"/>
    <p:sldId id="273" r:id="rId11"/>
    <p:sldId id="276" r:id="rId12"/>
    <p:sldId id="274" r:id="rId13"/>
    <p:sldId id="278" r:id="rId14"/>
    <p:sldId id="269" r:id="rId15"/>
    <p:sldId id="275" r:id="rId16"/>
    <p:sldId id="271" r:id="rId17"/>
    <p:sldId id="280" r:id="rId18"/>
    <p:sldId id="270" r:id="rId19"/>
  </p:sldIdLst>
  <p:sldSz cx="12188825" cy="6858000"/>
  <p:notesSz cx="7023100" cy="93091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39">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hannon F. Edwards" initials="SFE" lastIdx="9" clrIdx="0">
    <p:extLst>
      <p:ext uri="{19B8F6BF-5375-455C-9EA6-DF929625EA0E}">
        <p15:presenceInfo xmlns:p15="http://schemas.microsoft.com/office/powerpoint/2012/main" userId="S-1-5-21-3838001524-2532167733-2738084025-1549" providerId="AD"/>
      </p:ext>
    </p:extLst>
  </p:cmAuthor>
  <p:cmAuthor id="2" name="Robert Hunter" initials="RH" lastIdx="4" clrIdx="1">
    <p:extLst>
      <p:ext uri="{19B8F6BF-5375-455C-9EA6-DF929625EA0E}">
        <p15:presenceInfo xmlns:p15="http://schemas.microsoft.com/office/powerpoint/2012/main" userId="S-1-5-21-3838001524-2532167733-2738084025-153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D76600"/>
    <a:srgbClr val="002045"/>
    <a:srgbClr val="001B37"/>
    <a:srgbClr val="0B76BC"/>
    <a:srgbClr val="2839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97" autoAdjust="0"/>
    <p:restoredTop sz="85804" autoAdjust="0"/>
  </p:normalViewPr>
  <p:slideViewPr>
    <p:cSldViewPr snapToGrid="0" snapToObjects="1">
      <p:cViewPr varScale="1">
        <p:scale>
          <a:sx n="59" d="100"/>
          <a:sy n="59" d="100"/>
        </p:scale>
        <p:origin x="940" y="52"/>
      </p:cViewPr>
      <p:guideLst>
        <p:guide orient="horz" pos="2160"/>
        <p:guide pos="3839"/>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handoutMaster" Target="handoutMasters/handoutMaster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viewProps" Target="viewProps.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presProps" Target="presProp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commentAuthors" Target="commentAuthors.xml"/></Relationships>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9F179B0-0DB9-4E1E-B603-29CDECD63F04}" type="doc">
      <dgm:prSet loTypeId="urn:microsoft.com/office/officeart/2005/8/layout/lProcess2" loCatId="list" qsTypeId="urn:microsoft.com/office/officeart/2005/8/quickstyle/simple1" qsCatId="simple" csTypeId="urn:microsoft.com/office/officeart/2005/8/colors/accent0_3" csCatId="mainScheme" phldr="1"/>
      <dgm:spPr/>
      <dgm:t>
        <a:bodyPr/>
        <a:lstStyle/>
        <a:p>
          <a:endParaRPr lang="en-US"/>
        </a:p>
      </dgm:t>
    </dgm:pt>
    <dgm:pt modelId="{C99BEBB3-C0D8-44D1-A166-1B617B1458E8}">
      <dgm:prSet phldrT="[Text]"/>
      <dgm:spPr/>
      <dgm:t>
        <a:bodyPr/>
        <a:lstStyle/>
        <a:p>
          <a:r>
            <a:rPr lang="en-US" dirty="0" smtClean="0"/>
            <a:t>OPO</a:t>
          </a:r>
          <a:endParaRPr lang="en-US" dirty="0"/>
        </a:p>
      </dgm:t>
    </dgm:pt>
    <dgm:pt modelId="{2ACA571D-22DD-4B27-A6E5-846A6B802A8A}" type="parTrans" cxnId="{9AA49034-6494-426A-9171-861DA18B4A65}">
      <dgm:prSet/>
      <dgm:spPr/>
      <dgm:t>
        <a:bodyPr/>
        <a:lstStyle/>
        <a:p>
          <a:endParaRPr lang="en-US"/>
        </a:p>
      </dgm:t>
    </dgm:pt>
    <dgm:pt modelId="{4D12C4C3-F5ED-498C-8B23-26CB1D5167C0}" type="sibTrans" cxnId="{9AA49034-6494-426A-9171-861DA18B4A65}">
      <dgm:prSet/>
      <dgm:spPr/>
      <dgm:t>
        <a:bodyPr/>
        <a:lstStyle/>
        <a:p>
          <a:endParaRPr lang="en-US"/>
        </a:p>
      </dgm:t>
    </dgm:pt>
    <dgm:pt modelId="{EB4C3216-144E-4242-8CA4-C2B92BBCF8C1}">
      <dgm:prSet phldrT="[Text]" custT="1"/>
      <dgm:spPr/>
      <dgm:t>
        <a:bodyPr/>
        <a:lstStyle/>
        <a:p>
          <a:endParaRPr lang="en-US" sz="2800" dirty="0" smtClean="0"/>
        </a:p>
        <a:p>
          <a:r>
            <a:rPr lang="en-US" sz="2400" dirty="0" smtClean="0"/>
            <a:t>Jennifer Prinz</a:t>
          </a:r>
        </a:p>
        <a:p>
          <a:r>
            <a:rPr lang="en-US" sz="2400" dirty="0" smtClean="0"/>
            <a:t>Diane Brockmeier</a:t>
          </a:r>
        </a:p>
        <a:p>
          <a:r>
            <a:rPr lang="en-US" sz="2400" dirty="0" smtClean="0"/>
            <a:t>Lori Brigham</a:t>
          </a:r>
        </a:p>
        <a:p>
          <a:r>
            <a:rPr lang="en-US" sz="2400" dirty="0" smtClean="0"/>
            <a:t>Jennifer Muriett</a:t>
          </a:r>
        </a:p>
        <a:p>
          <a:r>
            <a:rPr lang="en-US" sz="2400" dirty="0" smtClean="0"/>
            <a:t>Jeff Orlowski</a:t>
          </a:r>
        </a:p>
        <a:p>
          <a:r>
            <a:rPr lang="en-US" sz="2400" dirty="0" smtClean="0"/>
            <a:t>Nikole Neidlinger, MD</a:t>
          </a:r>
        </a:p>
        <a:p>
          <a:endParaRPr lang="en-US" sz="2000" dirty="0" smtClean="0"/>
        </a:p>
        <a:p>
          <a:endParaRPr lang="en-US" sz="2000" dirty="0"/>
        </a:p>
      </dgm:t>
    </dgm:pt>
    <dgm:pt modelId="{A5BCF8E1-8BCC-48A7-8465-67CEBCDFC223}" type="parTrans" cxnId="{064EFA6C-C7BB-4A0B-AF69-38862D7B44C7}">
      <dgm:prSet/>
      <dgm:spPr/>
      <dgm:t>
        <a:bodyPr/>
        <a:lstStyle/>
        <a:p>
          <a:endParaRPr lang="en-US"/>
        </a:p>
      </dgm:t>
    </dgm:pt>
    <dgm:pt modelId="{3C872812-4EBA-4ACA-B110-EB613C672682}" type="sibTrans" cxnId="{064EFA6C-C7BB-4A0B-AF69-38862D7B44C7}">
      <dgm:prSet/>
      <dgm:spPr/>
      <dgm:t>
        <a:bodyPr/>
        <a:lstStyle/>
        <a:p>
          <a:endParaRPr lang="en-US"/>
        </a:p>
      </dgm:t>
    </dgm:pt>
    <dgm:pt modelId="{EF1D3849-5E16-4094-A6D3-C3E60AE300F9}">
      <dgm:prSet phldrT="[Text]"/>
      <dgm:spPr/>
      <dgm:t>
        <a:bodyPr/>
        <a:lstStyle/>
        <a:p>
          <a:r>
            <a:rPr lang="en-US" dirty="0" smtClean="0"/>
            <a:t>Transplant Center</a:t>
          </a:r>
          <a:endParaRPr lang="en-US" dirty="0"/>
        </a:p>
      </dgm:t>
    </dgm:pt>
    <dgm:pt modelId="{95D0B703-8723-4A3C-8A6A-25AFE8E1ACE5}" type="parTrans" cxnId="{D7946FBE-EBE9-4535-B230-6ED8357482AE}">
      <dgm:prSet/>
      <dgm:spPr/>
      <dgm:t>
        <a:bodyPr/>
        <a:lstStyle/>
        <a:p>
          <a:endParaRPr lang="en-US"/>
        </a:p>
      </dgm:t>
    </dgm:pt>
    <dgm:pt modelId="{97985F19-D27B-402D-8E8C-E017D145DA44}" type="sibTrans" cxnId="{D7946FBE-EBE9-4535-B230-6ED8357482AE}">
      <dgm:prSet/>
      <dgm:spPr/>
      <dgm:t>
        <a:bodyPr/>
        <a:lstStyle/>
        <a:p>
          <a:endParaRPr lang="en-US"/>
        </a:p>
      </dgm:t>
    </dgm:pt>
    <dgm:pt modelId="{C19C9979-372F-4192-8899-4DC37121B597}">
      <dgm:prSet phldrT="[Text]" custT="1"/>
      <dgm:spPr/>
      <dgm:t>
        <a:bodyPr/>
        <a:lstStyle/>
        <a:p>
          <a:r>
            <a:rPr lang="en-US" sz="2400" dirty="0" smtClean="0"/>
            <a:t>Will Chapman, MD</a:t>
          </a:r>
        </a:p>
        <a:p>
          <a:r>
            <a:rPr lang="en-US" sz="2400" dirty="0" smtClean="0"/>
            <a:t>David Foley, MD</a:t>
          </a:r>
        </a:p>
        <a:p>
          <a:r>
            <a:rPr lang="en-US" sz="2400" dirty="0" err="1" smtClean="0"/>
            <a:t>Shimul</a:t>
          </a:r>
          <a:r>
            <a:rPr lang="en-US" sz="2400" dirty="0" smtClean="0"/>
            <a:t> Shah, MD</a:t>
          </a:r>
        </a:p>
        <a:p>
          <a:r>
            <a:rPr lang="en-US" sz="2400" dirty="0" smtClean="0"/>
            <a:t>Richard Cummings</a:t>
          </a:r>
        </a:p>
        <a:p>
          <a:r>
            <a:rPr lang="en-US" sz="2400" dirty="0" smtClean="0"/>
            <a:t>Shawn Pelletier, MD</a:t>
          </a:r>
        </a:p>
        <a:p>
          <a:r>
            <a:rPr lang="en-US" sz="2400" dirty="0" smtClean="0"/>
            <a:t>Ryo Hirose, MD</a:t>
          </a:r>
          <a:endParaRPr lang="en-US" sz="2400" dirty="0"/>
        </a:p>
      </dgm:t>
    </dgm:pt>
    <dgm:pt modelId="{1D5E9D4E-35A3-44CA-AB5D-204A728783DE}" type="parTrans" cxnId="{6BDFD938-6CCF-40BB-BFAB-865AE41FB5B5}">
      <dgm:prSet/>
      <dgm:spPr/>
      <dgm:t>
        <a:bodyPr/>
        <a:lstStyle/>
        <a:p>
          <a:endParaRPr lang="en-US"/>
        </a:p>
      </dgm:t>
    </dgm:pt>
    <dgm:pt modelId="{20578428-6A08-4FD9-A046-318424374C3B}" type="sibTrans" cxnId="{6BDFD938-6CCF-40BB-BFAB-865AE41FB5B5}">
      <dgm:prSet/>
      <dgm:spPr/>
      <dgm:t>
        <a:bodyPr/>
        <a:lstStyle/>
        <a:p>
          <a:endParaRPr lang="en-US"/>
        </a:p>
      </dgm:t>
    </dgm:pt>
    <dgm:pt modelId="{5A7F204A-F019-4BD5-B8CF-4F24798A1EDE}" type="pres">
      <dgm:prSet presAssocID="{09F179B0-0DB9-4E1E-B603-29CDECD63F04}" presName="theList" presStyleCnt="0">
        <dgm:presLayoutVars>
          <dgm:dir/>
          <dgm:animLvl val="lvl"/>
          <dgm:resizeHandles val="exact"/>
        </dgm:presLayoutVars>
      </dgm:prSet>
      <dgm:spPr/>
      <dgm:t>
        <a:bodyPr/>
        <a:lstStyle/>
        <a:p>
          <a:endParaRPr lang="en-US"/>
        </a:p>
      </dgm:t>
    </dgm:pt>
    <dgm:pt modelId="{15E77EB2-C1FA-4F25-BC44-52745608019F}" type="pres">
      <dgm:prSet presAssocID="{C99BEBB3-C0D8-44D1-A166-1B617B1458E8}" presName="compNode" presStyleCnt="0"/>
      <dgm:spPr/>
      <dgm:t>
        <a:bodyPr/>
        <a:lstStyle/>
        <a:p>
          <a:endParaRPr lang="en-US"/>
        </a:p>
      </dgm:t>
    </dgm:pt>
    <dgm:pt modelId="{74D6BDFF-2287-4FBE-87F7-BEBA393B664E}" type="pres">
      <dgm:prSet presAssocID="{C99BEBB3-C0D8-44D1-A166-1B617B1458E8}" presName="aNode" presStyleLbl="bgShp" presStyleIdx="0" presStyleCnt="2"/>
      <dgm:spPr/>
      <dgm:t>
        <a:bodyPr/>
        <a:lstStyle/>
        <a:p>
          <a:endParaRPr lang="en-US"/>
        </a:p>
      </dgm:t>
    </dgm:pt>
    <dgm:pt modelId="{46CFFB95-501B-40D0-BF52-FE014C0B5196}" type="pres">
      <dgm:prSet presAssocID="{C99BEBB3-C0D8-44D1-A166-1B617B1458E8}" presName="textNode" presStyleLbl="bgShp" presStyleIdx="0" presStyleCnt="2"/>
      <dgm:spPr/>
      <dgm:t>
        <a:bodyPr/>
        <a:lstStyle/>
        <a:p>
          <a:endParaRPr lang="en-US"/>
        </a:p>
      </dgm:t>
    </dgm:pt>
    <dgm:pt modelId="{B7939F98-2737-4AF2-AE8A-6B624BE5882B}" type="pres">
      <dgm:prSet presAssocID="{C99BEBB3-C0D8-44D1-A166-1B617B1458E8}" presName="compChildNode" presStyleCnt="0"/>
      <dgm:spPr/>
      <dgm:t>
        <a:bodyPr/>
        <a:lstStyle/>
        <a:p>
          <a:endParaRPr lang="en-US"/>
        </a:p>
      </dgm:t>
    </dgm:pt>
    <dgm:pt modelId="{01324F4E-4B7B-4274-843B-EFDF0B7EA1C5}" type="pres">
      <dgm:prSet presAssocID="{C99BEBB3-C0D8-44D1-A166-1B617B1458E8}" presName="theInnerList" presStyleCnt="0"/>
      <dgm:spPr/>
      <dgm:t>
        <a:bodyPr/>
        <a:lstStyle/>
        <a:p>
          <a:endParaRPr lang="en-US"/>
        </a:p>
      </dgm:t>
    </dgm:pt>
    <dgm:pt modelId="{A7AD5A4A-760E-4719-A768-1246C47DD8B0}" type="pres">
      <dgm:prSet presAssocID="{EB4C3216-144E-4242-8CA4-C2B92BBCF8C1}" presName="childNode" presStyleLbl="node1" presStyleIdx="0" presStyleCnt="2">
        <dgm:presLayoutVars>
          <dgm:bulletEnabled val="1"/>
        </dgm:presLayoutVars>
      </dgm:prSet>
      <dgm:spPr/>
      <dgm:t>
        <a:bodyPr/>
        <a:lstStyle/>
        <a:p>
          <a:endParaRPr lang="en-US"/>
        </a:p>
      </dgm:t>
    </dgm:pt>
    <dgm:pt modelId="{726C7496-8D31-4403-BE92-7229AA473E7E}" type="pres">
      <dgm:prSet presAssocID="{C99BEBB3-C0D8-44D1-A166-1B617B1458E8}" presName="aSpace" presStyleCnt="0"/>
      <dgm:spPr/>
      <dgm:t>
        <a:bodyPr/>
        <a:lstStyle/>
        <a:p>
          <a:endParaRPr lang="en-US"/>
        </a:p>
      </dgm:t>
    </dgm:pt>
    <dgm:pt modelId="{36E44037-18E4-4734-86B3-2286037E6683}" type="pres">
      <dgm:prSet presAssocID="{EF1D3849-5E16-4094-A6D3-C3E60AE300F9}" presName="compNode" presStyleCnt="0"/>
      <dgm:spPr/>
      <dgm:t>
        <a:bodyPr/>
        <a:lstStyle/>
        <a:p>
          <a:endParaRPr lang="en-US"/>
        </a:p>
      </dgm:t>
    </dgm:pt>
    <dgm:pt modelId="{C032B647-F028-4469-85B8-3D28EB308BA8}" type="pres">
      <dgm:prSet presAssocID="{EF1D3849-5E16-4094-A6D3-C3E60AE300F9}" presName="aNode" presStyleLbl="bgShp" presStyleIdx="1" presStyleCnt="2"/>
      <dgm:spPr/>
      <dgm:t>
        <a:bodyPr/>
        <a:lstStyle/>
        <a:p>
          <a:endParaRPr lang="en-US"/>
        </a:p>
      </dgm:t>
    </dgm:pt>
    <dgm:pt modelId="{F1DF5BB8-EC47-484C-9903-88166265F955}" type="pres">
      <dgm:prSet presAssocID="{EF1D3849-5E16-4094-A6D3-C3E60AE300F9}" presName="textNode" presStyleLbl="bgShp" presStyleIdx="1" presStyleCnt="2"/>
      <dgm:spPr/>
      <dgm:t>
        <a:bodyPr/>
        <a:lstStyle/>
        <a:p>
          <a:endParaRPr lang="en-US"/>
        </a:p>
      </dgm:t>
    </dgm:pt>
    <dgm:pt modelId="{4AB97F33-BF64-4BFB-A3AF-26A835416558}" type="pres">
      <dgm:prSet presAssocID="{EF1D3849-5E16-4094-A6D3-C3E60AE300F9}" presName="compChildNode" presStyleCnt="0"/>
      <dgm:spPr/>
      <dgm:t>
        <a:bodyPr/>
        <a:lstStyle/>
        <a:p>
          <a:endParaRPr lang="en-US"/>
        </a:p>
      </dgm:t>
    </dgm:pt>
    <dgm:pt modelId="{E4DB8904-6DBE-47EA-99EF-669B318AD942}" type="pres">
      <dgm:prSet presAssocID="{EF1D3849-5E16-4094-A6D3-C3E60AE300F9}" presName="theInnerList" presStyleCnt="0"/>
      <dgm:spPr/>
      <dgm:t>
        <a:bodyPr/>
        <a:lstStyle/>
        <a:p>
          <a:endParaRPr lang="en-US"/>
        </a:p>
      </dgm:t>
    </dgm:pt>
    <dgm:pt modelId="{FA712961-E737-4625-86AF-291124F3C8D5}" type="pres">
      <dgm:prSet presAssocID="{C19C9979-372F-4192-8899-4DC37121B597}" presName="childNode" presStyleLbl="node1" presStyleIdx="1" presStyleCnt="2" custScaleY="112704" custLinFactNeighborY="-1244">
        <dgm:presLayoutVars>
          <dgm:bulletEnabled val="1"/>
        </dgm:presLayoutVars>
      </dgm:prSet>
      <dgm:spPr/>
      <dgm:t>
        <a:bodyPr/>
        <a:lstStyle/>
        <a:p>
          <a:endParaRPr lang="en-US"/>
        </a:p>
      </dgm:t>
    </dgm:pt>
  </dgm:ptLst>
  <dgm:cxnLst>
    <dgm:cxn modelId="{87A4F867-154E-48F3-94F2-FDD1D6B01B76}" type="presOf" srcId="{EB4C3216-144E-4242-8CA4-C2B92BBCF8C1}" destId="{A7AD5A4A-760E-4719-A768-1246C47DD8B0}" srcOrd="0" destOrd="0" presId="urn:microsoft.com/office/officeart/2005/8/layout/lProcess2"/>
    <dgm:cxn modelId="{064EFA6C-C7BB-4A0B-AF69-38862D7B44C7}" srcId="{C99BEBB3-C0D8-44D1-A166-1B617B1458E8}" destId="{EB4C3216-144E-4242-8CA4-C2B92BBCF8C1}" srcOrd="0" destOrd="0" parTransId="{A5BCF8E1-8BCC-48A7-8465-67CEBCDFC223}" sibTransId="{3C872812-4EBA-4ACA-B110-EB613C672682}"/>
    <dgm:cxn modelId="{D7946FBE-EBE9-4535-B230-6ED8357482AE}" srcId="{09F179B0-0DB9-4E1E-B603-29CDECD63F04}" destId="{EF1D3849-5E16-4094-A6D3-C3E60AE300F9}" srcOrd="1" destOrd="0" parTransId="{95D0B703-8723-4A3C-8A6A-25AFE8E1ACE5}" sibTransId="{97985F19-D27B-402D-8E8C-E017D145DA44}"/>
    <dgm:cxn modelId="{6BDFD938-6CCF-40BB-BFAB-865AE41FB5B5}" srcId="{EF1D3849-5E16-4094-A6D3-C3E60AE300F9}" destId="{C19C9979-372F-4192-8899-4DC37121B597}" srcOrd="0" destOrd="0" parTransId="{1D5E9D4E-35A3-44CA-AB5D-204A728783DE}" sibTransId="{20578428-6A08-4FD9-A046-318424374C3B}"/>
    <dgm:cxn modelId="{0E52799E-2405-4E73-BFD4-9AB0B04321F3}" type="presOf" srcId="{C19C9979-372F-4192-8899-4DC37121B597}" destId="{FA712961-E737-4625-86AF-291124F3C8D5}" srcOrd="0" destOrd="0" presId="urn:microsoft.com/office/officeart/2005/8/layout/lProcess2"/>
    <dgm:cxn modelId="{479B702F-59B4-41A0-AED6-D940218D6880}" type="presOf" srcId="{09F179B0-0DB9-4E1E-B603-29CDECD63F04}" destId="{5A7F204A-F019-4BD5-B8CF-4F24798A1EDE}" srcOrd="0" destOrd="0" presId="urn:microsoft.com/office/officeart/2005/8/layout/lProcess2"/>
    <dgm:cxn modelId="{9AA49034-6494-426A-9171-861DA18B4A65}" srcId="{09F179B0-0DB9-4E1E-B603-29CDECD63F04}" destId="{C99BEBB3-C0D8-44D1-A166-1B617B1458E8}" srcOrd="0" destOrd="0" parTransId="{2ACA571D-22DD-4B27-A6E5-846A6B802A8A}" sibTransId="{4D12C4C3-F5ED-498C-8B23-26CB1D5167C0}"/>
    <dgm:cxn modelId="{E53F773C-DB56-4E31-936C-789E5FD06667}" type="presOf" srcId="{EF1D3849-5E16-4094-A6D3-C3E60AE300F9}" destId="{C032B647-F028-4469-85B8-3D28EB308BA8}" srcOrd="0" destOrd="0" presId="urn:microsoft.com/office/officeart/2005/8/layout/lProcess2"/>
    <dgm:cxn modelId="{1FDE7606-607A-442D-8559-89C52A271E3C}" type="presOf" srcId="{C99BEBB3-C0D8-44D1-A166-1B617B1458E8}" destId="{74D6BDFF-2287-4FBE-87F7-BEBA393B664E}" srcOrd="0" destOrd="0" presId="urn:microsoft.com/office/officeart/2005/8/layout/lProcess2"/>
    <dgm:cxn modelId="{D1A336A6-56CD-44C1-8370-9AE76B33AD4D}" type="presOf" srcId="{C99BEBB3-C0D8-44D1-A166-1B617B1458E8}" destId="{46CFFB95-501B-40D0-BF52-FE014C0B5196}" srcOrd="1" destOrd="0" presId="urn:microsoft.com/office/officeart/2005/8/layout/lProcess2"/>
    <dgm:cxn modelId="{9F2B5699-C087-4F42-BFBA-0565620D2093}" type="presOf" srcId="{EF1D3849-5E16-4094-A6D3-C3E60AE300F9}" destId="{F1DF5BB8-EC47-484C-9903-88166265F955}" srcOrd="1" destOrd="0" presId="urn:microsoft.com/office/officeart/2005/8/layout/lProcess2"/>
    <dgm:cxn modelId="{3EA1C32C-F7A5-40B8-9BFC-53A4283CAD71}" type="presParOf" srcId="{5A7F204A-F019-4BD5-B8CF-4F24798A1EDE}" destId="{15E77EB2-C1FA-4F25-BC44-52745608019F}" srcOrd="0" destOrd="0" presId="urn:microsoft.com/office/officeart/2005/8/layout/lProcess2"/>
    <dgm:cxn modelId="{73486B04-3D9D-4045-BD77-7FC3C99C341E}" type="presParOf" srcId="{15E77EB2-C1FA-4F25-BC44-52745608019F}" destId="{74D6BDFF-2287-4FBE-87F7-BEBA393B664E}" srcOrd="0" destOrd="0" presId="urn:microsoft.com/office/officeart/2005/8/layout/lProcess2"/>
    <dgm:cxn modelId="{A25EAA5E-5003-4EB1-A036-C2446CFC5558}" type="presParOf" srcId="{15E77EB2-C1FA-4F25-BC44-52745608019F}" destId="{46CFFB95-501B-40D0-BF52-FE014C0B5196}" srcOrd="1" destOrd="0" presId="urn:microsoft.com/office/officeart/2005/8/layout/lProcess2"/>
    <dgm:cxn modelId="{2462094B-3404-45A4-82D6-6B785C5D8319}" type="presParOf" srcId="{15E77EB2-C1FA-4F25-BC44-52745608019F}" destId="{B7939F98-2737-4AF2-AE8A-6B624BE5882B}" srcOrd="2" destOrd="0" presId="urn:microsoft.com/office/officeart/2005/8/layout/lProcess2"/>
    <dgm:cxn modelId="{BD9F2DE1-7D5F-4C2F-9344-D27585BEECF6}" type="presParOf" srcId="{B7939F98-2737-4AF2-AE8A-6B624BE5882B}" destId="{01324F4E-4B7B-4274-843B-EFDF0B7EA1C5}" srcOrd="0" destOrd="0" presId="urn:microsoft.com/office/officeart/2005/8/layout/lProcess2"/>
    <dgm:cxn modelId="{246B33F3-C047-4264-A36F-A2442DCFC3A8}" type="presParOf" srcId="{01324F4E-4B7B-4274-843B-EFDF0B7EA1C5}" destId="{A7AD5A4A-760E-4719-A768-1246C47DD8B0}" srcOrd="0" destOrd="0" presId="urn:microsoft.com/office/officeart/2005/8/layout/lProcess2"/>
    <dgm:cxn modelId="{849B40F2-4277-406E-A35A-E7CCA6572B2C}" type="presParOf" srcId="{5A7F204A-F019-4BD5-B8CF-4F24798A1EDE}" destId="{726C7496-8D31-4403-BE92-7229AA473E7E}" srcOrd="1" destOrd="0" presId="urn:microsoft.com/office/officeart/2005/8/layout/lProcess2"/>
    <dgm:cxn modelId="{586DC6D0-7910-4012-8E4B-59DD36B1F33D}" type="presParOf" srcId="{5A7F204A-F019-4BD5-B8CF-4F24798A1EDE}" destId="{36E44037-18E4-4734-86B3-2286037E6683}" srcOrd="2" destOrd="0" presId="urn:microsoft.com/office/officeart/2005/8/layout/lProcess2"/>
    <dgm:cxn modelId="{1E61876C-850A-4041-839E-A2DD78DB1759}" type="presParOf" srcId="{36E44037-18E4-4734-86B3-2286037E6683}" destId="{C032B647-F028-4469-85B8-3D28EB308BA8}" srcOrd="0" destOrd="0" presId="urn:microsoft.com/office/officeart/2005/8/layout/lProcess2"/>
    <dgm:cxn modelId="{A0B7E54C-2116-4E5D-BAC3-5A2BBB54AE9D}" type="presParOf" srcId="{36E44037-18E4-4734-86B3-2286037E6683}" destId="{F1DF5BB8-EC47-484C-9903-88166265F955}" srcOrd="1" destOrd="0" presId="urn:microsoft.com/office/officeart/2005/8/layout/lProcess2"/>
    <dgm:cxn modelId="{40FC994C-76A7-4A7D-90C3-C51CEFB1DAC8}" type="presParOf" srcId="{36E44037-18E4-4734-86B3-2286037E6683}" destId="{4AB97F33-BF64-4BFB-A3AF-26A835416558}" srcOrd="2" destOrd="0" presId="urn:microsoft.com/office/officeart/2005/8/layout/lProcess2"/>
    <dgm:cxn modelId="{3568FD4A-681B-459D-A0B5-6FA0460B11A8}" type="presParOf" srcId="{4AB97F33-BF64-4BFB-A3AF-26A835416558}" destId="{E4DB8904-6DBE-47EA-99EF-669B318AD942}" srcOrd="0" destOrd="0" presId="urn:microsoft.com/office/officeart/2005/8/layout/lProcess2"/>
    <dgm:cxn modelId="{1A436198-D58F-4EBD-8A27-22A2A5E5559E}" type="presParOf" srcId="{E4DB8904-6DBE-47EA-99EF-669B318AD942}" destId="{FA712961-E737-4625-86AF-291124F3C8D5}" srcOrd="0" destOrd="0" presId="urn:microsoft.com/office/officeart/2005/8/layout/lProcess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4D6BDFF-2287-4FBE-87F7-BEBA393B664E}">
      <dsp:nvSpPr>
        <dsp:cNvPr id="0" name=""/>
        <dsp:cNvSpPr/>
      </dsp:nvSpPr>
      <dsp:spPr>
        <a:xfrm>
          <a:off x="5703" y="0"/>
          <a:ext cx="5486105" cy="4952011"/>
        </a:xfrm>
        <a:prstGeom prst="roundRect">
          <a:avLst>
            <a:gd name="adj" fmla="val 10000"/>
          </a:avLst>
        </a:prstGeom>
        <a:solidFill>
          <a:schemeClr val="dk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209550" tIns="209550" rIns="209550" bIns="209550" numCol="1" spcCol="1270" anchor="ctr" anchorCtr="0">
          <a:noAutofit/>
        </a:bodyPr>
        <a:lstStyle/>
        <a:p>
          <a:pPr lvl="0" algn="ctr" defTabSz="2444750">
            <a:lnSpc>
              <a:spcPct val="90000"/>
            </a:lnSpc>
            <a:spcBef>
              <a:spcPct val="0"/>
            </a:spcBef>
            <a:spcAft>
              <a:spcPct val="35000"/>
            </a:spcAft>
          </a:pPr>
          <a:r>
            <a:rPr lang="en-US" sz="5500" kern="1200" dirty="0" smtClean="0"/>
            <a:t>OPO</a:t>
          </a:r>
          <a:endParaRPr lang="en-US" sz="5500" kern="1200" dirty="0"/>
        </a:p>
      </dsp:txBody>
      <dsp:txXfrm>
        <a:off x="5703" y="0"/>
        <a:ext cx="5486105" cy="1485603"/>
      </dsp:txXfrm>
    </dsp:sp>
    <dsp:sp modelId="{A7AD5A4A-760E-4719-A768-1246C47DD8B0}">
      <dsp:nvSpPr>
        <dsp:cNvPr id="0" name=""/>
        <dsp:cNvSpPr/>
      </dsp:nvSpPr>
      <dsp:spPr>
        <a:xfrm>
          <a:off x="554313" y="1485603"/>
          <a:ext cx="4388884" cy="3218807"/>
        </a:xfrm>
        <a:prstGeom prst="roundRect">
          <a:avLst>
            <a:gd name="adj" fmla="val 10000"/>
          </a:avLst>
        </a:prstGeom>
        <a:solidFill>
          <a:schemeClr val="dk2">
            <a:hueOff val="0"/>
            <a:satOff val="0"/>
            <a:lumOff val="0"/>
            <a:alphaOff val="0"/>
          </a:schemeClr>
        </a:solidFill>
        <a:ln w="28575"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1120" tIns="53340" rIns="71120" bIns="53340" numCol="1" spcCol="1270" anchor="ctr" anchorCtr="0">
          <a:noAutofit/>
        </a:bodyPr>
        <a:lstStyle/>
        <a:p>
          <a:pPr lvl="0" algn="ctr" defTabSz="1244600">
            <a:lnSpc>
              <a:spcPct val="90000"/>
            </a:lnSpc>
            <a:spcBef>
              <a:spcPct val="0"/>
            </a:spcBef>
            <a:spcAft>
              <a:spcPct val="35000"/>
            </a:spcAft>
          </a:pPr>
          <a:endParaRPr lang="en-US" sz="2800" kern="1200" dirty="0" smtClean="0"/>
        </a:p>
        <a:p>
          <a:pPr lvl="0" algn="ctr" defTabSz="1244600">
            <a:lnSpc>
              <a:spcPct val="90000"/>
            </a:lnSpc>
            <a:spcBef>
              <a:spcPct val="0"/>
            </a:spcBef>
            <a:spcAft>
              <a:spcPct val="35000"/>
            </a:spcAft>
          </a:pPr>
          <a:r>
            <a:rPr lang="en-US" sz="2400" kern="1200" dirty="0" smtClean="0"/>
            <a:t>Jennifer Prinz</a:t>
          </a:r>
        </a:p>
        <a:p>
          <a:pPr lvl="0" algn="ctr" defTabSz="1244600">
            <a:lnSpc>
              <a:spcPct val="90000"/>
            </a:lnSpc>
            <a:spcBef>
              <a:spcPct val="0"/>
            </a:spcBef>
            <a:spcAft>
              <a:spcPct val="35000"/>
            </a:spcAft>
          </a:pPr>
          <a:r>
            <a:rPr lang="en-US" sz="2400" kern="1200" dirty="0" smtClean="0"/>
            <a:t>Diane Brockmeier</a:t>
          </a:r>
        </a:p>
        <a:p>
          <a:pPr lvl="0" algn="ctr" defTabSz="1244600">
            <a:lnSpc>
              <a:spcPct val="90000"/>
            </a:lnSpc>
            <a:spcBef>
              <a:spcPct val="0"/>
            </a:spcBef>
            <a:spcAft>
              <a:spcPct val="35000"/>
            </a:spcAft>
          </a:pPr>
          <a:r>
            <a:rPr lang="en-US" sz="2400" kern="1200" dirty="0" smtClean="0"/>
            <a:t>Lori Brigham</a:t>
          </a:r>
        </a:p>
        <a:p>
          <a:pPr lvl="0" algn="ctr" defTabSz="1244600">
            <a:lnSpc>
              <a:spcPct val="90000"/>
            </a:lnSpc>
            <a:spcBef>
              <a:spcPct val="0"/>
            </a:spcBef>
            <a:spcAft>
              <a:spcPct val="35000"/>
            </a:spcAft>
          </a:pPr>
          <a:r>
            <a:rPr lang="en-US" sz="2400" kern="1200" dirty="0" smtClean="0"/>
            <a:t>Jennifer Muriett</a:t>
          </a:r>
        </a:p>
        <a:p>
          <a:pPr lvl="0" algn="ctr" defTabSz="1244600">
            <a:lnSpc>
              <a:spcPct val="90000"/>
            </a:lnSpc>
            <a:spcBef>
              <a:spcPct val="0"/>
            </a:spcBef>
            <a:spcAft>
              <a:spcPct val="35000"/>
            </a:spcAft>
          </a:pPr>
          <a:r>
            <a:rPr lang="en-US" sz="2400" kern="1200" dirty="0" smtClean="0"/>
            <a:t>Jeff Orlowski</a:t>
          </a:r>
        </a:p>
        <a:p>
          <a:pPr lvl="0" algn="ctr" defTabSz="1244600">
            <a:lnSpc>
              <a:spcPct val="90000"/>
            </a:lnSpc>
            <a:spcBef>
              <a:spcPct val="0"/>
            </a:spcBef>
            <a:spcAft>
              <a:spcPct val="35000"/>
            </a:spcAft>
          </a:pPr>
          <a:r>
            <a:rPr lang="en-US" sz="2400" kern="1200" dirty="0" smtClean="0"/>
            <a:t>Nikole Neidlinger, MD</a:t>
          </a:r>
        </a:p>
        <a:p>
          <a:pPr lvl="0" algn="ctr" defTabSz="1244600">
            <a:lnSpc>
              <a:spcPct val="90000"/>
            </a:lnSpc>
            <a:spcBef>
              <a:spcPct val="0"/>
            </a:spcBef>
            <a:spcAft>
              <a:spcPct val="35000"/>
            </a:spcAft>
          </a:pPr>
          <a:endParaRPr lang="en-US" sz="2000" kern="1200" dirty="0" smtClean="0"/>
        </a:p>
        <a:p>
          <a:pPr lvl="0" algn="ctr" defTabSz="1244600">
            <a:lnSpc>
              <a:spcPct val="90000"/>
            </a:lnSpc>
            <a:spcBef>
              <a:spcPct val="0"/>
            </a:spcBef>
            <a:spcAft>
              <a:spcPct val="35000"/>
            </a:spcAft>
          </a:pPr>
          <a:endParaRPr lang="en-US" sz="2000" kern="1200" dirty="0"/>
        </a:p>
      </dsp:txBody>
      <dsp:txXfrm>
        <a:off x="648589" y="1579879"/>
        <a:ext cx="4200332" cy="3030255"/>
      </dsp:txXfrm>
    </dsp:sp>
    <dsp:sp modelId="{C032B647-F028-4469-85B8-3D28EB308BA8}">
      <dsp:nvSpPr>
        <dsp:cNvPr id="0" name=""/>
        <dsp:cNvSpPr/>
      </dsp:nvSpPr>
      <dsp:spPr>
        <a:xfrm>
          <a:off x="5903266" y="0"/>
          <a:ext cx="5486105" cy="4952011"/>
        </a:xfrm>
        <a:prstGeom prst="roundRect">
          <a:avLst>
            <a:gd name="adj" fmla="val 10000"/>
          </a:avLst>
        </a:prstGeom>
        <a:solidFill>
          <a:schemeClr val="dk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209550" tIns="209550" rIns="209550" bIns="209550" numCol="1" spcCol="1270" anchor="ctr" anchorCtr="0">
          <a:noAutofit/>
        </a:bodyPr>
        <a:lstStyle/>
        <a:p>
          <a:pPr lvl="0" algn="ctr" defTabSz="2444750">
            <a:lnSpc>
              <a:spcPct val="90000"/>
            </a:lnSpc>
            <a:spcBef>
              <a:spcPct val="0"/>
            </a:spcBef>
            <a:spcAft>
              <a:spcPct val="35000"/>
            </a:spcAft>
          </a:pPr>
          <a:r>
            <a:rPr lang="en-US" sz="5500" kern="1200" dirty="0" smtClean="0"/>
            <a:t>Transplant Center</a:t>
          </a:r>
          <a:endParaRPr lang="en-US" sz="5500" kern="1200" dirty="0"/>
        </a:p>
      </dsp:txBody>
      <dsp:txXfrm>
        <a:off x="5903266" y="0"/>
        <a:ext cx="5486105" cy="1485603"/>
      </dsp:txXfrm>
    </dsp:sp>
    <dsp:sp modelId="{FA712961-E737-4625-86AF-291124F3C8D5}">
      <dsp:nvSpPr>
        <dsp:cNvPr id="0" name=""/>
        <dsp:cNvSpPr/>
      </dsp:nvSpPr>
      <dsp:spPr>
        <a:xfrm>
          <a:off x="6451876" y="1451115"/>
          <a:ext cx="4388884" cy="3216771"/>
        </a:xfrm>
        <a:prstGeom prst="roundRect">
          <a:avLst>
            <a:gd name="adj" fmla="val 10000"/>
          </a:avLst>
        </a:prstGeom>
        <a:solidFill>
          <a:schemeClr val="dk2">
            <a:hueOff val="0"/>
            <a:satOff val="0"/>
            <a:lumOff val="0"/>
            <a:alphaOff val="0"/>
          </a:schemeClr>
        </a:solidFill>
        <a:ln w="28575"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45720" rIns="60960" bIns="45720" numCol="1" spcCol="1270" anchor="ctr" anchorCtr="0">
          <a:noAutofit/>
        </a:bodyPr>
        <a:lstStyle/>
        <a:p>
          <a:pPr lvl="0" algn="ctr" defTabSz="1066800">
            <a:lnSpc>
              <a:spcPct val="90000"/>
            </a:lnSpc>
            <a:spcBef>
              <a:spcPct val="0"/>
            </a:spcBef>
            <a:spcAft>
              <a:spcPct val="35000"/>
            </a:spcAft>
          </a:pPr>
          <a:r>
            <a:rPr lang="en-US" sz="2400" kern="1200" dirty="0" smtClean="0"/>
            <a:t>Will Chapman, MD</a:t>
          </a:r>
        </a:p>
        <a:p>
          <a:pPr lvl="0" algn="ctr" defTabSz="1066800">
            <a:lnSpc>
              <a:spcPct val="90000"/>
            </a:lnSpc>
            <a:spcBef>
              <a:spcPct val="0"/>
            </a:spcBef>
            <a:spcAft>
              <a:spcPct val="35000"/>
            </a:spcAft>
          </a:pPr>
          <a:r>
            <a:rPr lang="en-US" sz="2400" kern="1200" dirty="0" smtClean="0"/>
            <a:t>David Foley, MD</a:t>
          </a:r>
        </a:p>
        <a:p>
          <a:pPr lvl="0" algn="ctr" defTabSz="1066800">
            <a:lnSpc>
              <a:spcPct val="90000"/>
            </a:lnSpc>
            <a:spcBef>
              <a:spcPct val="0"/>
            </a:spcBef>
            <a:spcAft>
              <a:spcPct val="35000"/>
            </a:spcAft>
          </a:pPr>
          <a:r>
            <a:rPr lang="en-US" sz="2400" kern="1200" dirty="0" err="1" smtClean="0"/>
            <a:t>Shimul</a:t>
          </a:r>
          <a:r>
            <a:rPr lang="en-US" sz="2400" kern="1200" dirty="0" smtClean="0"/>
            <a:t> Shah, MD</a:t>
          </a:r>
        </a:p>
        <a:p>
          <a:pPr lvl="0" algn="ctr" defTabSz="1066800">
            <a:lnSpc>
              <a:spcPct val="90000"/>
            </a:lnSpc>
            <a:spcBef>
              <a:spcPct val="0"/>
            </a:spcBef>
            <a:spcAft>
              <a:spcPct val="35000"/>
            </a:spcAft>
          </a:pPr>
          <a:r>
            <a:rPr lang="en-US" sz="2400" kern="1200" dirty="0" smtClean="0"/>
            <a:t>Richard Cummings</a:t>
          </a:r>
        </a:p>
        <a:p>
          <a:pPr lvl="0" algn="ctr" defTabSz="1066800">
            <a:lnSpc>
              <a:spcPct val="90000"/>
            </a:lnSpc>
            <a:spcBef>
              <a:spcPct val="0"/>
            </a:spcBef>
            <a:spcAft>
              <a:spcPct val="35000"/>
            </a:spcAft>
          </a:pPr>
          <a:r>
            <a:rPr lang="en-US" sz="2400" kern="1200" dirty="0" smtClean="0"/>
            <a:t>Shawn Pelletier, MD</a:t>
          </a:r>
        </a:p>
        <a:p>
          <a:pPr lvl="0" algn="ctr" defTabSz="1066800">
            <a:lnSpc>
              <a:spcPct val="90000"/>
            </a:lnSpc>
            <a:spcBef>
              <a:spcPct val="0"/>
            </a:spcBef>
            <a:spcAft>
              <a:spcPct val="35000"/>
            </a:spcAft>
          </a:pPr>
          <a:r>
            <a:rPr lang="en-US" sz="2400" kern="1200" dirty="0" smtClean="0"/>
            <a:t>Ryo Hirose, MD</a:t>
          </a:r>
          <a:endParaRPr lang="en-US" sz="2400" kern="1200" dirty="0"/>
        </a:p>
      </dsp:txBody>
      <dsp:txXfrm>
        <a:off x="6546092" y="1545331"/>
        <a:ext cx="4200452" cy="3028339"/>
      </dsp:txXfrm>
    </dsp:sp>
  </dsp:spTree>
</dsp:drawing>
</file>

<file path=ppt/diagrams/layout1.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sz="quarter" idx="1"/>
          </p:nvPr>
        </p:nvSpPr>
        <p:spPr>
          <a:xfrm>
            <a:off x="3978132" y="0"/>
            <a:ext cx="3043343" cy="465455"/>
          </a:xfrm>
          <a:prstGeom prst="rect">
            <a:avLst/>
          </a:prstGeom>
        </p:spPr>
        <p:txBody>
          <a:bodyPr vert="horz" lIns="93324" tIns="46662" rIns="93324" bIns="46662" rtlCol="0"/>
          <a:lstStyle>
            <a:lvl1pPr algn="r">
              <a:defRPr sz="1200"/>
            </a:lvl1pPr>
          </a:lstStyle>
          <a:p>
            <a:fld id="{0E697554-EDE7-C740-8201-C9DDA9E9AA56}" type="datetimeFigureOut">
              <a:rPr lang="en-US" smtClean="0"/>
              <a:t>2/6/2019</a:t>
            </a:fld>
            <a:endParaRPr lang="en-US"/>
          </a:p>
        </p:txBody>
      </p:sp>
      <p:sp>
        <p:nvSpPr>
          <p:cNvPr id="4" name="Footer Placeholder 3"/>
          <p:cNvSpPr>
            <a:spLocks noGrp="1"/>
          </p:cNvSpPr>
          <p:nvPr>
            <p:ph type="ftr" sz="quarter" idx="2"/>
          </p:nvPr>
        </p:nvSpPr>
        <p:spPr>
          <a:xfrm>
            <a:off x="0" y="8842029"/>
            <a:ext cx="3043343" cy="465455"/>
          </a:xfrm>
          <a:prstGeom prst="rect">
            <a:avLst/>
          </a:prstGeom>
        </p:spPr>
        <p:txBody>
          <a:bodyPr vert="horz" lIns="93324" tIns="46662" rIns="93324" bIns="46662" rtlCol="0" anchor="b"/>
          <a:lstStyle>
            <a:lvl1pPr algn="l">
              <a:defRPr sz="1200"/>
            </a:lvl1pPr>
          </a:lstStyle>
          <a:p>
            <a:endParaRPr lang="en-US"/>
          </a:p>
        </p:txBody>
      </p:sp>
      <p:sp>
        <p:nvSpPr>
          <p:cNvPr id="5" name="Slide Number Placeholder 4"/>
          <p:cNvSpPr>
            <a:spLocks noGrp="1"/>
          </p:cNvSpPr>
          <p:nvPr>
            <p:ph type="sldNum" sz="quarter" idx="3"/>
          </p:nvPr>
        </p:nvSpPr>
        <p:spPr>
          <a:xfrm>
            <a:off x="3978132" y="8842029"/>
            <a:ext cx="3043343" cy="465455"/>
          </a:xfrm>
          <a:prstGeom prst="rect">
            <a:avLst/>
          </a:prstGeom>
        </p:spPr>
        <p:txBody>
          <a:bodyPr vert="horz" lIns="93324" tIns="46662" rIns="93324" bIns="46662" rtlCol="0" anchor="b"/>
          <a:lstStyle>
            <a:lvl1pPr algn="r">
              <a:defRPr sz="1200"/>
            </a:lvl1pPr>
          </a:lstStyle>
          <a:p>
            <a:fld id="{79EBA865-CC10-C149-9C90-415BB2048C16}" type="slidenum">
              <a:rPr lang="en-US" smtClean="0"/>
              <a:t>‹#›</a:t>
            </a:fld>
            <a:endParaRPr lang="en-US"/>
          </a:p>
        </p:txBody>
      </p:sp>
    </p:spTree>
    <p:extLst>
      <p:ext uri="{BB962C8B-B14F-4D97-AF65-F5344CB8AC3E}">
        <p14:creationId xmlns:p14="http://schemas.microsoft.com/office/powerpoint/2010/main" val="110689955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idx="1"/>
          </p:nvPr>
        </p:nvSpPr>
        <p:spPr>
          <a:xfrm>
            <a:off x="3978132" y="0"/>
            <a:ext cx="3043343" cy="465455"/>
          </a:xfrm>
          <a:prstGeom prst="rect">
            <a:avLst/>
          </a:prstGeom>
        </p:spPr>
        <p:txBody>
          <a:bodyPr vert="horz" lIns="93324" tIns="46662" rIns="93324" bIns="46662" rtlCol="0"/>
          <a:lstStyle>
            <a:lvl1pPr algn="r">
              <a:defRPr sz="1200"/>
            </a:lvl1pPr>
          </a:lstStyle>
          <a:p>
            <a:fld id="{263F705A-8FF2-604C-8E1D-7FD5CF39FB92}" type="datetimeFigureOut">
              <a:rPr lang="en-US" smtClean="0"/>
              <a:t>2/6/2019</a:t>
            </a:fld>
            <a:endParaRPr lang="en-US"/>
          </a:p>
        </p:txBody>
      </p:sp>
      <p:sp>
        <p:nvSpPr>
          <p:cNvPr id="4" name="Slide Image Placeholder 3"/>
          <p:cNvSpPr>
            <a:spLocks noGrp="1" noRot="1" noChangeAspect="1"/>
          </p:cNvSpPr>
          <p:nvPr>
            <p:ph type="sldImg" idx="2"/>
          </p:nvPr>
        </p:nvSpPr>
        <p:spPr>
          <a:xfrm>
            <a:off x="409575" y="698500"/>
            <a:ext cx="6203950" cy="3490913"/>
          </a:xfrm>
          <a:prstGeom prst="rect">
            <a:avLst/>
          </a:prstGeom>
          <a:noFill/>
          <a:ln w="12700">
            <a:solidFill>
              <a:prstClr val="black"/>
            </a:solidFill>
          </a:ln>
        </p:spPr>
        <p:txBody>
          <a:bodyPr vert="horz" lIns="93324" tIns="46662" rIns="93324" bIns="46662" rtlCol="0" anchor="ctr"/>
          <a:lstStyle/>
          <a:p>
            <a:endParaRPr lang="en-US"/>
          </a:p>
        </p:txBody>
      </p:sp>
      <p:sp>
        <p:nvSpPr>
          <p:cNvPr id="5" name="Notes Placeholder 4"/>
          <p:cNvSpPr>
            <a:spLocks noGrp="1"/>
          </p:cNvSpPr>
          <p:nvPr>
            <p:ph type="body" sz="quarter" idx="3"/>
          </p:nvPr>
        </p:nvSpPr>
        <p:spPr>
          <a:xfrm>
            <a:off x="702310" y="4421823"/>
            <a:ext cx="5618480" cy="4189095"/>
          </a:xfrm>
          <a:prstGeom prst="rect">
            <a:avLst/>
          </a:prstGeom>
        </p:spPr>
        <p:txBody>
          <a:bodyPr vert="horz" lIns="93324" tIns="46662" rIns="93324" bIns="46662"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2029"/>
            <a:ext cx="3043343" cy="465455"/>
          </a:xfrm>
          <a:prstGeom prst="rect">
            <a:avLst/>
          </a:prstGeom>
        </p:spPr>
        <p:txBody>
          <a:bodyPr vert="horz" lIns="93324" tIns="46662" rIns="93324" bIns="46662" rtlCol="0" anchor="b"/>
          <a:lstStyle>
            <a:lvl1pPr algn="l">
              <a:defRPr sz="1200"/>
            </a:lvl1pPr>
          </a:lstStyle>
          <a:p>
            <a:endParaRPr lang="en-US"/>
          </a:p>
        </p:txBody>
      </p:sp>
      <p:sp>
        <p:nvSpPr>
          <p:cNvPr id="7" name="Slide Number Placeholder 6"/>
          <p:cNvSpPr>
            <a:spLocks noGrp="1"/>
          </p:cNvSpPr>
          <p:nvPr>
            <p:ph type="sldNum" sz="quarter" idx="5"/>
          </p:nvPr>
        </p:nvSpPr>
        <p:spPr>
          <a:xfrm>
            <a:off x="3978132" y="8842029"/>
            <a:ext cx="3043343" cy="465455"/>
          </a:xfrm>
          <a:prstGeom prst="rect">
            <a:avLst/>
          </a:prstGeom>
        </p:spPr>
        <p:txBody>
          <a:bodyPr vert="horz" lIns="93324" tIns="46662" rIns="93324" bIns="46662" rtlCol="0" anchor="b"/>
          <a:lstStyle>
            <a:lvl1pPr algn="r">
              <a:defRPr sz="1200"/>
            </a:lvl1pPr>
          </a:lstStyle>
          <a:p>
            <a:fld id="{26E34781-6EDE-5B4E-B103-71F0AC490716}" type="slidenum">
              <a:rPr lang="en-US" smtClean="0"/>
              <a:t>‹#›</a:t>
            </a:fld>
            <a:endParaRPr lang="en-US"/>
          </a:p>
        </p:txBody>
      </p:sp>
    </p:spTree>
    <p:extLst>
      <p:ext uri="{BB962C8B-B14F-4D97-AF65-F5344CB8AC3E}">
        <p14:creationId xmlns:p14="http://schemas.microsoft.com/office/powerpoint/2010/main" val="1698617009"/>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6E34781-6EDE-5B4E-B103-71F0AC490716}" type="slidenum">
              <a:rPr lang="en-US" smtClean="0"/>
              <a:t>1</a:t>
            </a:fld>
            <a:endParaRPr lang="en-US"/>
          </a:p>
        </p:txBody>
      </p:sp>
    </p:spTree>
    <p:extLst>
      <p:ext uri="{BB962C8B-B14F-4D97-AF65-F5344CB8AC3E}">
        <p14:creationId xmlns:p14="http://schemas.microsoft.com/office/powerpoint/2010/main" val="9243801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US" dirty="0" smtClean="0"/>
              <a:t>OPO</a:t>
            </a:r>
            <a:r>
              <a:rPr lang="en-US" baseline="0" dirty="0" smtClean="0"/>
              <a:t> staff should be able to:</a:t>
            </a:r>
          </a:p>
          <a:p>
            <a:pPr marL="171450" indent="-171450">
              <a:buFont typeface="Arial" panose="020B0604020202020204" pitchFamily="34" charset="0"/>
              <a:buChar char="•"/>
            </a:pPr>
            <a:r>
              <a:rPr lang="en-US" sz="1200" dirty="0" smtClean="0"/>
              <a:t>Explain the conditions appropriate for expedited liver placement</a:t>
            </a:r>
          </a:p>
          <a:p>
            <a:pPr marL="171450" indent="-171450">
              <a:buFont typeface="Arial" panose="020B0604020202020204" pitchFamily="34" charset="0"/>
              <a:buChar char="•"/>
            </a:pPr>
            <a:r>
              <a:rPr lang="en-US" sz="1200" dirty="0" smtClean="0"/>
              <a:t>Educate their staff on required information related to sending expedited liver offers</a:t>
            </a:r>
          </a:p>
          <a:p>
            <a:pPr marL="171450" indent="-171450">
              <a:buFont typeface="Arial" panose="020B0604020202020204" pitchFamily="34" charset="0"/>
              <a:buChar char="•"/>
            </a:pPr>
            <a:r>
              <a:rPr lang="en-US" sz="1200" dirty="0" smtClean="0"/>
              <a:t>Understand</a:t>
            </a:r>
            <a:r>
              <a:rPr lang="en-US" sz="1200" baseline="0" dirty="0" smtClean="0"/>
              <a:t> the p</a:t>
            </a:r>
            <a:r>
              <a:rPr lang="en-US" sz="1200" dirty="0" smtClean="0"/>
              <a:t>olicy requirement to use the expedited match run</a:t>
            </a:r>
          </a:p>
          <a:p>
            <a:pPr marL="0" indent="0">
              <a:buFont typeface="Arial" panose="020B0604020202020204" pitchFamily="34" charset="0"/>
              <a:buNone/>
            </a:pPr>
            <a:endParaRPr lang="en-US" baseline="0" dirty="0" smtClean="0"/>
          </a:p>
        </p:txBody>
      </p:sp>
      <p:sp>
        <p:nvSpPr>
          <p:cNvPr id="4" name="Slide Number Placeholder 3"/>
          <p:cNvSpPr>
            <a:spLocks noGrp="1"/>
          </p:cNvSpPr>
          <p:nvPr>
            <p:ph type="sldNum" sz="quarter" idx="10"/>
          </p:nvPr>
        </p:nvSpPr>
        <p:spPr/>
        <p:txBody>
          <a:bodyPr/>
          <a:lstStyle/>
          <a:p>
            <a:fld id="{26E34781-6EDE-5B4E-B103-71F0AC490716}" type="slidenum">
              <a:rPr lang="en-US" smtClean="0"/>
              <a:t>10</a:t>
            </a:fld>
            <a:endParaRPr lang="en-US"/>
          </a:p>
        </p:txBody>
      </p:sp>
    </p:spTree>
    <p:extLst>
      <p:ext uri="{BB962C8B-B14F-4D97-AF65-F5344CB8AC3E}">
        <p14:creationId xmlns:p14="http://schemas.microsoft.com/office/powerpoint/2010/main" val="64153444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US" dirty="0" smtClean="0"/>
              <a:t>Transplant hospitals </a:t>
            </a:r>
            <a:r>
              <a:rPr lang="en-US" sz="1200" dirty="0" smtClean="0"/>
              <a:t>must:</a:t>
            </a:r>
          </a:p>
          <a:p>
            <a:pPr marL="171450" indent="-171450">
              <a:buFont typeface="Arial" panose="020B0604020202020204" pitchFamily="34" charset="0"/>
              <a:buChar char="•"/>
            </a:pPr>
            <a:r>
              <a:rPr lang="en-US" sz="1200" dirty="0" smtClean="0"/>
              <a:t>Enter acceptance criteria on a candidate-by-candidate basis in order to receive expedited liver offers</a:t>
            </a:r>
          </a:p>
          <a:p>
            <a:pPr marL="171450" indent="-171450">
              <a:buFont typeface="Arial" panose="020B0604020202020204" pitchFamily="34" charset="0"/>
              <a:buChar char="•"/>
            </a:pPr>
            <a:r>
              <a:rPr lang="en-US" dirty="0" smtClean="0"/>
              <a:t>Develop</a:t>
            </a:r>
            <a:r>
              <a:rPr lang="en-US" baseline="0" dirty="0" smtClean="0"/>
              <a:t> </a:t>
            </a:r>
            <a:r>
              <a:rPr lang="en-US" sz="1200" dirty="0" smtClean="0"/>
              <a:t>processes that allow for a quick review of expedited liver offers within the 20 minute time limit</a:t>
            </a:r>
            <a:endParaRPr lang="en-US" sz="1200" dirty="0"/>
          </a:p>
        </p:txBody>
      </p:sp>
      <p:sp>
        <p:nvSpPr>
          <p:cNvPr id="4" name="Slide Number Placeholder 3"/>
          <p:cNvSpPr>
            <a:spLocks noGrp="1"/>
          </p:cNvSpPr>
          <p:nvPr>
            <p:ph type="sldNum" sz="quarter" idx="10"/>
          </p:nvPr>
        </p:nvSpPr>
        <p:spPr/>
        <p:txBody>
          <a:bodyPr/>
          <a:lstStyle/>
          <a:p>
            <a:fld id="{26E34781-6EDE-5B4E-B103-71F0AC490716}" type="slidenum">
              <a:rPr lang="en-US" smtClean="0"/>
              <a:t>11</a:t>
            </a:fld>
            <a:endParaRPr lang="en-US"/>
          </a:p>
        </p:txBody>
      </p:sp>
    </p:spTree>
    <p:extLst>
      <p:ext uri="{BB962C8B-B14F-4D97-AF65-F5344CB8AC3E}">
        <p14:creationId xmlns:p14="http://schemas.microsoft.com/office/powerpoint/2010/main" val="11641670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proposal</a:t>
            </a:r>
            <a:r>
              <a:rPr lang="en-US" baseline="0" dirty="0" smtClean="0"/>
              <a:t> will require system programming changes which will include:</a:t>
            </a:r>
          </a:p>
          <a:p>
            <a:pPr marL="171450" indent="-171450">
              <a:buFont typeface="Arial" panose="020B0604020202020204" pitchFamily="34" charset="0"/>
              <a:buChar char="•"/>
            </a:pPr>
            <a:r>
              <a:rPr lang="en-US" sz="1200" dirty="0" smtClean="0"/>
              <a:t>Adding new fields to Waitlist and </a:t>
            </a:r>
            <a:r>
              <a:rPr lang="en-US" sz="1200" dirty="0" err="1" smtClean="0"/>
              <a:t>DonorNet</a:t>
            </a:r>
            <a:r>
              <a:rPr lang="en-US" sz="1200" dirty="0" smtClean="0"/>
              <a:t> to allow transplant hospitals and OPOs to enter the required information</a:t>
            </a:r>
          </a:p>
          <a:p>
            <a:pPr marL="171450" indent="-171450">
              <a:buFont typeface="Arial" panose="020B0604020202020204" pitchFamily="34" charset="0"/>
              <a:buChar char="•"/>
            </a:pPr>
            <a:r>
              <a:rPr lang="en-US" sz="1200" dirty="0" smtClean="0"/>
              <a:t>Creating a new match run type for expedited placement</a:t>
            </a:r>
          </a:p>
        </p:txBody>
      </p:sp>
      <p:sp>
        <p:nvSpPr>
          <p:cNvPr id="4" name="Slide Number Placeholder 3"/>
          <p:cNvSpPr>
            <a:spLocks noGrp="1"/>
          </p:cNvSpPr>
          <p:nvPr>
            <p:ph type="sldNum" sz="quarter" idx="10"/>
          </p:nvPr>
        </p:nvSpPr>
        <p:spPr/>
        <p:txBody>
          <a:bodyPr/>
          <a:lstStyle/>
          <a:p>
            <a:fld id="{26E34781-6EDE-5B4E-B103-71F0AC490716}" type="slidenum">
              <a:rPr lang="en-US" smtClean="0"/>
              <a:t>12</a:t>
            </a:fld>
            <a:endParaRPr lang="en-US"/>
          </a:p>
        </p:txBody>
      </p:sp>
    </p:spTree>
    <p:extLst>
      <p:ext uri="{BB962C8B-B14F-4D97-AF65-F5344CB8AC3E}">
        <p14:creationId xmlns:p14="http://schemas.microsoft.com/office/powerpoint/2010/main" val="296809905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Here</a:t>
            </a:r>
            <a:r>
              <a:rPr lang="en-US" baseline="0" dirty="0" smtClean="0"/>
              <a:t> is the work group roster – as you can see, we have good representation from both OPOs and transplant centers.</a:t>
            </a:r>
            <a:endParaRPr lang="en-US" dirty="0"/>
          </a:p>
        </p:txBody>
      </p:sp>
      <p:sp>
        <p:nvSpPr>
          <p:cNvPr id="4" name="Slide Number Placeholder 3"/>
          <p:cNvSpPr>
            <a:spLocks noGrp="1"/>
          </p:cNvSpPr>
          <p:nvPr>
            <p:ph type="sldNum" sz="quarter" idx="10"/>
          </p:nvPr>
        </p:nvSpPr>
        <p:spPr/>
        <p:txBody>
          <a:bodyPr/>
          <a:lstStyle/>
          <a:p>
            <a:fld id="{26E34781-6EDE-5B4E-B103-71F0AC490716}" type="slidenum">
              <a:rPr lang="en-US" smtClean="0"/>
              <a:t>13</a:t>
            </a:fld>
            <a:endParaRPr lang="en-US"/>
          </a:p>
        </p:txBody>
      </p:sp>
    </p:spTree>
    <p:extLst>
      <p:ext uri="{BB962C8B-B14F-4D97-AF65-F5344CB8AC3E}">
        <p14:creationId xmlns:p14="http://schemas.microsoft.com/office/powerpoint/2010/main" val="32919048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6E34781-6EDE-5B4E-B103-71F0AC490716}" type="slidenum">
              <a:rPr lang="en-US" smtClean="0"/>
              <a:t>14</a:t>
            </a:fld>
            <a:endParaRPr lang="en-US"/>
          </a:p>
        </p:txBody>
      </p:sp>
    </p:spTree>
    <p:extLst>
      <p:ext uri="{BB962C8B-B14F-4D97-AF65-F5344CB8AC3E}">
        <p14:creationId xmlns:p14="http://schemas.microsoft.com/office/powerpoint/2010/main" val="37197178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sz="1200" b="0" i="0" kern="1200" dirty="0" smtClean="0">
                <a:solidFill>
                  <a:schemeClr val="tx1"/>
                </a:solidFill>
                <a:effectLst/>
                <a:latin typeface="+mn-lt"/>
                <a:ea typeface="+mn-ea"/>
                <a:cs typeface="+mn-cs"/>
              </a:rPr>
              <a:t>Expedited organ placement has been an important part of organ allocation for many years. Organ procurement organizations (OPOs) use this method to quickly place organs that are at risk of not being used for transplant.</a:t>
            </a:r>
            <a:endParaRPr lang="en-US" dirty="0" smtClean="0"/>
          </a:p>
          <a:p>
            <a:pPr marL="174982" indent="-174982">
              <a:buFont typeface="Arial" panose="020B0604020202020204" pitchFamily="34" charset="0"/>
              <a:buChar char="•"/>
            </a:pPr>
            <a:r>
              <a:rPr lang="en-US" dirty="0" smtClean="0"/>
              <a:t>Expedited</a:t>
            </a:r>
            <a:r>
              <a:rPr lang="en-US" baseline="0" dirty="0" smtClean="0"/>
              <a:t> placement is not currently addressed in OPTN policies</a:t>
            </a:r>
          </a:p>
          <a:p>
            <a:pPr marL="174982" indent="-174982">
              <a:buFont typeface="Arial" panose="020B0604020202020204" pitchFamily="34" charset="0"/>
              <a:buChar char="•"/>
            </a:pPr>
            <a:r>
              <a:rPr lang="en-US" baseline="0" dirty="0" smtClean="0"/>
              <a:t>This creates a lack of transparency, lack of formal guidance for OPOs and transplant hospitals, and inconsistent access to organs for candidates that need a lifesaving transplant.</a:t>
            </a:r>
            <a:endParaRPr lang="en-US" dirty="0"/>
          </a:p>
        </p:txBody>
      </p:sp>
      <p:sp>
        <p:nvSpPr>
          <p:cNvPr id="4" name="Slide Number Placeholder 3"/>
          <p:cNvSpPr>
            <a:spLocks noGrp="1"/>
          </p:cNvSpPr>
          <p:nvPr>
            <p:ph type="sldNum" sz="quarter" idx="10"/>
          </p:nvPr>
        </p:nvSpPr>
        <p:spPr/>
        <p:txBody>
          <a:bodyPr/>
          <a:lstStyle/>
          <a:p>
            <a:fld id="{26E34781-6EDE-5B4E-B103-71F0AC490716}" type="slidenum">
              <a:rPr lang="en-US" smtClean="0"/>
              <a:t>2</a:t>
            </a:fld>
            <a:endParaRPr lang="en-US"/>
          </a:p>
        </p:txBody>
      </p:sp>
    </p:spTree>
    <p:extLst>
      <p:ext uri="{BB962C8B-B14F-4D97-AF65-F5344CB8AC3E}">
        <p14:creationId xmlns:p14="http://schemas.microsoft.com/office/powerpoint/2010/main" val="1612226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smtClean="0"/>
              <a:t>The solution</a:t>
            </a:r>
            <a:r>
              <a:rPr lang="en-US" baseline="0" dirty="0" smtClean="0"/>
              <a:t> is to create a system for expediting liver offers</a:t>
            </a:r>
          </a:p>
          <a:p>
            <a:pPr marL="171450" indent="-171450">
              <a:buFont typeface="Arial" panose="020B0604020202020204" pitchFamily="34" charset="0"/>
              <a:buChar char="•"/>
            </a:pPr>
            <a:r>
              <a:rPr lang="en-US" baseline="0" dirty="0" smtClean="0"/>
              <a:t>This will focus initially on expedited offer following in-OR turndowns</a:t>
            </a:r>
            <a:endParaRPr lang="en-US" dirty="0"/>
          </a:p>
        </p:txBody>
      </p:sp>
      <p:sp>
        <p:nvSpPr>
          <p:cNvPr id="4" name="Slide Number Placeholder 3"/>
          <p:cNvSpPr>
            <a:spLocks noGrp="1"/>
          </p:cNvSpPr>
          <p:nvPr>
            <p:ph type="sldNum" sz="quarter" idx="10"/>
          </p:nvPr>
        </p:nvSpPr>
        <p:spPr/>
        <p:txBody>
          <a:bodyPr/>
          <a:lstStyle/>
          <a:p>
            <a:fld id="{26E34781-6EDE-5B4E-B103-71F0AC490716}" type="slidenum">
              <a:rPr lang="en-US" smtClean="0"/>
              <a:t>3</a:t>
            </a:fld>
            <a:endParaRPr lang="en-US"/>
          </a:p>
        </p:txBody>
      </p:sp>
    </p:spTree>
    <p:extLst>
      <p:ext uri="{BB962C8B-B14F-4D97-AF65-F5344CB8AC3E}">
        <p14:creationId xmlns:p14="http://schemas.microsoft.com/office/powerpoint/2010/main" val="7646048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proposed</a:t>
            </a:r>
            <a:r>
              <a:rPr lang="en-US" baseline="0" dirty="0" smtClean="0"/>
              <a:t> solutions are to create policies that establish requirements for the expedited placement of livers.</a:t>
            </a:r>
          </a:p>
          <a:p>
            <a:pPr marL="174982" indent="-174982">
              <a:buFont typeface="Arial" panose="020B0604020202020204" pitchFamily="34" charset="0"/>
              <a:buChar char="•"/>
            </a:pPr>
            <a:r>
              <a:rPr lang="en-US" baseline="0" dirty="0" smtClean="0"/>
              <a:t>Transplant hospitals will be required to “opt-in” in order to receive expedited liver offers</a:t>
            </a:r>
          </a:p>
          <a:p>
            <a:pPr marL="174982" indent="-174982">
              <a:buFont typeface="Arial" panose="020B0604020202020204" pitchFamily="34" charset="0"/>
              <a:buChar char="•"/>
            </a:pPr>
            <a:r>
              <a:rPr lang="en-US" baseline="0" dirty="0" smtClean="0"/>
              <a:t>There is criteria for when OPOs can initiate expedited liver placement</a:t>
            </a:r>
          </a:p>
          <a:p>
            <a:pPr marL="174982" indent="-174982">
              <a:buFont typeface="Arial" panose="020B0604020202020204" pitchFamily="34" charset="0"/>
              <a:buChar char="•"/>
            </a:pPr>
            <a:r>
              <a:rPr lang="en-US" baseline="0" dirty="0" smtClean="0"/>
              <a:t>Transplant hospitals must accept offers within 20 minutes in order to be eligible to receive the liver</a:t>
            </a:r>
          </a:p>
          <a:p>
            <a:pPr marL="174982" indent="-174982">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26E34781-6EDE-5B4E-B103-71F0AC490716}" type="slidenum">
              <a:rPr lang="en-US" smtClean="0"/>
              <a:t>4</a:t>
            </a:fld>
            <a:endParaRPr lang="en-US"/>
          </a:p>
        </p:txBody>
      </p:sp>
    </p:spTree>
    <p:extLst>
      <p:ext uri="{BB962C8B-B14F-4D97-AF65-F5344CB8AC3E}">
        <p14:creationId xmlns:p14="http://schemas.microsoft.com/office/powerpoint/2010/main" val="15414611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is the criteria that transplant hospitals need to submit in order to opt-in.</a:t>
            </a:r>
          </a:p>
          <a:p>
            <a:pPr marL="174982" indent="-174982">
              <a:buFont typeface="Arial" panose="020B0604020202020204" pitchFamily="34" charset="0"/>
              <a:buChar char="•"/>
            </a:pPr>
            <a:r>
              <a:rPr lang="en-US" dirty="0"/>
              <a:t>Due</a:t>
            </a:r>
            <a:r>
              <a:rPr lang="en-US" baseline="0" dirty="0"/>
              <a:t> to the urgency created by a late turndown, transplant hospitals must agree to allow any procurement team to recover the liver if necessary. The reason for this is that the hospital that will receive the offer might not have time to send a team to recover the organ.</a:t>
            </a:r>
          </a:p>
          <a:p>
            <a:pPr marL="174982" indent="-174982">
              <a:buFont typeface="Arial" panose="020B0604020202020204" pitchFamily="34" charset="0"/>
              <a:buChar char="•"/>
            </a:pPr>
            <a:r>
              <a:rPr lang="en-US" baseline="0" dirty="0"/>
              <a:t>These additional criteria need to be submitted for each type of donor from which the transplant hospitals is willing to accept expedited liver </a:t>
            </a:r>
            <a:r>
              <a:rPr lang="en-US" baseline="0" dirty="0" smtClean="0"/>
              <a:t>offers. </a:t>
            </a:r>
          </a:p>
          <a:p>
            <a:pPr marL="0" indent="0">
              <a:buFont typeface="Arial" panose="020B0604020202020204" pitchFamily="34" charset="0"/>
              <a:buNone/>
            </a:pPr>
            <a:endParaRPr lang="en-US" dirty="0"/>
          </a:p>
        </p:txBody>
      </p:sp>
      <p:sp>
        <p:nvSpPr>
          <p:cNvPr id="4" name="Slide Number Placeholder 3"/>
          <p:cNvSpPr>
            <a:spLocks noGrp="1"/>
          </p:cNvSpPr>
          <p:nvPr>
            <p:ph type="sldNum" sz="quarter" idx="10"/>
          </p:nvPr>
        </p:nvSpPr>
        <p:spPr/>
        <p:txBody>
          <a:bodyPr/>
          <a:lstStyle/>
          <a:p>
            <a:fld id="{26E34781-6EDE-5B4E-B103-71F0AC490716}" type="slidenum">
              <a:rPr lang="en-US" smtClean="0"/>
              <a:t>5</a:t>
            </a:fld>
            <a:endParaRPr lang="en-US"/>
          </a:p>
        </p:txBody>
      </p:sp>
    </p:spTree>
    <p:extLst>
      <p:ext uri="{BB962C8B-B14F-4D97-AF65-F5344CB8AC3E}">
        <p14:creationId xmlns:p14="http://schemas.microsoft.com/office/powerpoint/2010/main" val="33664798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Here is the criteria for when OPOs can initiate expedited liver offers</a:t>
            </a:r>
          </a:p>
          <a:p>
            <a:pPr marL="174982" indent="-174982">
              <a:buFont typeface="Arial" panose="020B0604020202020204" pitchFamily="34" charset="0"/>
              <a:buChar char="•"/>
            </a:pPr>
            <a:r>
              <a:rPr lang="en-US" dirty="0" smtClean="0"/>
              <a:t>The</a:t>
            </a:r>
            <a:r>
              <a:rPr lang="en-US" baseline="0" dirty="0" smtClean="0"/>
              <a:t> donor has entered the operating room, or for DCD, if withdrawal of life sustaining medical support has been initiated</a:t>
            </a:r>
          </a:p>
          <a:p>
            <a:pPr marL="174982" indent="-174982">
              <a:buFont typeface="Arial" panose="020B0604020202020204" pitchFamily="34" charset="0"/>
              <a:buChar char="•"/>
            </a:pPr>
            <a:r>
              <a:rPr lang="en-US" baseline="0" dirty="0" smtClean="0"/>
              <a:t>The primary center has notified the host OPO or Organ Center that they can no longer accept the liver </a:t>
            </a:r>
            <a:endParaRPr lang="en-US" dirty="0"/>
          </a:p>
        </p:txBody>
      </p:sp>
      <p:sp>
        <p:nvSpPr>
          <p:cNvPr id="4" name="Slide Number Placeholder 3"/>
          <p:cNvSpPr>
            <a:spLocks noGrp="1"/>
          </p:cNvSpPr>
          <p:nvPr>
            <p:ph type="sldNum" sz="quarter" idx="10"/>
          </p:nvPr>
        </p:nvSpPr>
        <p:spPr/>
        <p:txBody>
          <a:bodyPr/>
          <a:lstStyle/>
          <a:p>
            <a:fld id="{26E34781-6EDE-5B4E-B103-71F0AC490716}" type="slidenum">
              <a:rPr lang="en-US" smtClean="0"/>
              <a:t>6</a:t>
            </a:fld>
            <a:endParaRPr lang="en-US"/>
          </a:p>
        </p:txBody>
      </p:sp>
    </p:spTree>
    <p:extLst>
      <p:ext uri="{BB962C8B-B14F-4D97-AF65-F5344CB8AC3E}">
        <p14:creationId xmlns:p14="http://schemas.microsoft.com/office/powerpoint/2010/main" val="247322645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4982" indent="-174982">
              <a:buFont typeface="Arial" panose="020B0604020202020204" pitchFamily="34" charset="0"/>
              <a:buChar char="•"/>
            </a:pPr>
            <a:r>
              <a:rPr lang="en-US" dirty="0"/>
              <a:t>Prior to sending electronic offers, OPOs</a:t>
            </a:r>
            <a:r>
              <a:rPr lang="en-US" baseline="0" dirty="0"/>
              <a:t> must provide the date and time the donor entered the OR, when they were notified by the primary transplant hospital and the reason for the organ offer </a:t>
            </a:r>
            <a:r>
              <a:rPr lang="en-US" baseline="0" dirty="0" smtClean="0"/>
              <a:t>refusal.</a:t>
            </a:r>
            <a:endParaRPr lang="en-US" baseline="0" dirty="0"/>
          </a:p>
          <a:p>
            <a:pPr marL="174982" indent="-174982">
              <a:buFont typeface="Arial" panose="020B0604020202020204" pitchFamily="34" charset="0"/>
              <a:buChar char="•"/>
            </a:pPr>
            <a:r>
              <a:rPr lang="en-US" dirty="0"/>
              <a:t>OPOs must also use the expedited liver</a:t>
            </a:r>
            <a:r>
              <a:rPr lang="en-US" baseline="0" dirty="0"/>
              <a:t> match run to send offers.</a:t>
            </a:r>
            <a:endParaRPr lang="en-US" dirty="0"/>
          </a:p>
        </p:txBody>
      </p:sp>
      <p:sp>
        <p:nvSpPr>
          <p:cNvPr id="4" name="Slide Number Placeholder 3"/>
          <p:cNvSpPr>
            <a:spLocks noGrp="1"/>
          </p:cNvSpPr>
          <p:nvPr>
            <p:ph type="sldNum" sz="quarter" idx="10"/>
          </p:nvPr>
        </p:nvSpPr>
        <p:spPr/>
        <p:txBody>
          <a:bodyPr/>
          <a:lstStyle/>
          <a:p>
            <a:fld id="{26E34781-6EDE-5B4E-B103-71F0AC490716}" type="slidenum">
              <a:rPr lang="en-US" smtClean="0"/>
              <a:t>7</a:t>
            </a:fld>
            <a:endParaRPr lang="en-US"/>
          </a:p>
        </p:txBody>
      </p:sp>
    </p:spTree>
    <p:extLst>
      <p:ext uri="{BB962C8B-B14F-4D97-AF65-F5344CB8AC3E}">
        <p14:creationId xmlns:p14="http://schemas.microsoft.com/office/powerpoint/2010/main" val="30424208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4982" indent="-174982">
              <a:buFont typeface="Arial" panose="020B0604020202020204" pitchFamily="34" charset="0"/>
              <a:buChar char="•"/>
            </a:pPr>
            <a:r>
              <a:rPr lang="en-US" dirty="0" smtClean="0"/>
              <a:t>Transplant</a:t>
            </a:r>
            <a:r>
              <a:rPr lang="en-US" baseline="0" dirty="0" smtClean="0"/>
              <a:t> hospitals must accept offers within 20 minutes in order to be eligible to receive the liver</a:t>
            </a:r>
          </a:p>
          <a:p>
            <a:pPr marL="174982" indent="-174982">
              <a:buFont typeface="Arial" panose="020B0604020202020204" pitchFamily="34" charset="0"/>
              <a:buChar char="•"/>
            </a:pPr>
            <a:r>
              <a:rPr lang="en-US" baseline="0" dirty="0" smtClean="0"/>
              <a:t>Once the 20 minutes timeframe has elapsed, the host OPO must place the  liver with the candidate with an acceptance that appears highest on the expedited match run.</a:t>
            </a:r>
            <a:endParaRPr lang="en-US" dirty="0"/>
          </a:p>
        </p:txBody>
      </p:sp>
      <p:sp>
        <p:nvSpPr>
          <p:cNvPr id="4" name="Slide Number Placeholder 3"/>
          <p:cNvSpPr>
            <a:spLocks noGrp="1"/>
          </p:cNvSpPr>
          <p:nvPr>
            <p:ph type="sldNum" sz="quarter" idx="10"/>
          </p:nvPr>
        </p:nvSpPr>
        <p:spPr/>
        <p:txBody>
          <a:bodyPr/>
          <a:lstStyle/>
          <a:p>
            <a:fld id="{26E34781-6EDE-5B4E-B103-71F0AC490716}" type="slidenum">
              <a:rPr lang="en-US" smtClean="0"/>
              <a:t>8</a:t>
            </a:fld>
            <a:endParaRPr lang="en-US"/>
          </a:p>
        </p:txBody>
      </p:sp>
    </p:spTree>
    <p:extLst>
      <p:ext uri="{BB962C8B-B14F-4D97-AF65-F5344CB8AC3E}">
        <p14:creationId xmlns:p14="http://schemas.microsoft.com/office/powerpoint/2010/main" val="214254042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0" dirty="0" smtClean="0"/>
              <a:t>There</a:t>
            </a:r>
            <a:r>
              <a:rPr lang="en-US" i="0" baseline="0" dirty="0" smtClean="0"/>
              <a:t> were several modifications to existing policies, highlighted by the following changes:</a:t>
            </a:r>
            <a:endParaRPr lang="en-US" i="1" dirty="0" smtClean="0"/>
          </a:p>
          <a:p>
            <a:pPr marL="171450" indent="-171450">
              <a:buFont typeface="Arial" panose="020B0604020202020204" pitchFamily="34" charset="0"/>
              <a:buChar char="•"/>
            </a:pPr>
            <a:r>
              <a:rPr lang="en-US" i="1" dirty="0" smtClean="0"/>
              <a:t>5.4.C: Liver Offers</a:t>
            </a:r>
            <a:r>
              <a:rPr lang="en-US" dirty="0" smtClean="0"/>
              <a:t> – This policy currently addresses when an initial liver offer can be re-executed. Since expedited placement will require a new match run type, language was added to reference </a:t>
            </a:r>
            <a:r>
              <a:rPr lang="en-US" i="1" dirty="0" smtClean="0"/>
              <a:t>Policy 9.10.B: Expedited Liver Offers</a:t>
            </a:r>
            <a:r>
              <a:rPr lang="en-US" dirty="0" smtClean="0"/>
              <a:t>.</a:t>
            </a:r>
          </a:p>
          <a:p>
            <a:pPr marL="171450" indent="-171450">
              <a:buFont typeface="Arial" panose="020B0604020202020204" pitchFamily="34" charset="0"/>
              <a:buChar char="•"/>
            </a:pPr>
            <a:r>
              <a:rPr lang="en-US" i="1" dirty="0" smtClean="0"/>
              <a:t>5.6.B: Time Limit for Review and Acceptance of Organ Offers</a:t>
            </a:r>
            <a:r>
              <a:rPr lang="en-US" dirty="0" smtClean="0"/>
              <a:t> – Since the proposed time limit to accept expedited liver offers is 20 minutes instead of the 30/60 minutes outlined in this policy, the Committee is proposing language stating that this policy does not apply to expedited liver offers.</a:t>
            </a:r>
          </a:p>
          <a:p>
            <a:endParaRPr lang="en-US" dirty="0"/>
          </a:p>
        </p:txBody>
      </p:sp>
      <p:sp>
        <p:nvSpPr>
          <p:cNvPr id="4" name="Slide Number Placeholder 3"/>
          <p:cNvSpPr>
            <a:spLocks noGrp="1"/>
          </p:cNvSpPr>
          <p:nvPr>
            <p:ph type="sldNum" sz="quarter" idx="10"/>
          </p:nvPr>
        </p:nvSpPr>
        <p:spPr/>
        <p:txBody>
          <a:bodyPr/>
          <a:lstStyle/>
          <a:p>
            <a:fld id="{26E34781-6EDE-5B4E-B103-71F0AC490716}" type="slidenum">
              <a:rPr lang="en-US" smtClean="0"/>
              <a:t>9</a:t>
            </a:fld>
            <a:endParaRPr lang="en-US"/>
          </a:p>
        </p:txBody>
      </p:sp>
    </p:spTree>
    <p:extLst>
      <p:ext uri="{BB962C8B-B14F-4D97-AF65-F5344CB8AC3E}">
        <p14:creationId xmlns:p14="http://schemas.microsoft.com/office/powerpoint/2010/main" val="35340078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56540" y="1721629"/>
            <a:ext cx="11073631" cy="1619250"/>
          </a:xfrm>
        </p:spPr>
        <p:txBody>
          <a:bodyPr/>
          <a:lstStyle>
            <a:lvl1pPr algn="ctr">
              <a:defRPr sz="4800"/>
            </a:lvl1pPr>
          </a:lstStyle>
          <a:p>
            <a:r>
              <a:rPr lang="en-US" dirty="0" smtClean="0"/>
              <a:t>Click to edit Master title style</a:t>
            </a:r>
            <a:endParaRPr dirty="0"/>
          </a:p>
        </p:txBody>
      </p:sp>
      <p:sp>
        <p:nvSpPr>
          <p:cNvPr id="3" name="Subtitle 2"/>
          <p:cNvSpPr>
            <a:spLocks noGrp="1"/>
          </p:cNvSpPr>
          <p:nvPr>
            <p:ph type="subTitle" idx="1" hasCustomPrompt="1"/>
          </p:nvPr>
        </p:nvSpPr>
        <p:spPr>
          <a:xfrm>
            <a:off x="556540" y="3810000"/>
            <a:ext cx="11073631" cy="753036"/>
          </a:xfrm>
        </p:spPr>
        <p:txBody>
          <a:bodyPr>
            <a:normAutofit/>
          </a:bodyPr>
          <a:lstStyle>
            <a:lvl1pPr marL="0" indent="0" algn="ctr">
              <a:spcBef>
                <a:spcPts val="300"/>
              </a:spcBef>
              <a:buNone/>
              <a:defRPr sz="2800" i="1">
                <a:solidFill>
                  <a:schemeClr val="bg2"/>
                </a:solidFill>
                <a:latin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subtitle style</a:t>
            </a:r>
            <a:endParaRPr dirty="0"/>
          </a:p>
        </p:txBody>
      </p:sp>
      <p:sp>
        <p:nvSpPr>
          <p:cNvPr id="4" name="Slide Number Placeholder 5"/>
          <p:cNvSpPr>
            <a:spLocks noGrp="1"/>
          </p:cNvSpPr>
          <p:nvPr>
            <p:ph type="sldNum" sz="quarter" idx="4"/>
          </p:nvPr>
        </p:nvSpPr>
        <p:spPr>
          <a:xfrm>
            <a:off x="9727417" y="6376615"/>
            <a:ext cx="2066288" cy="365125"/>
          </a:xfrm>
          <a:prstGeom prst="rect">
            <a:avLst/>
          </a:prstGeom>
        </p:spPr>
        <p:txBody>
          <a:bodyPr vert="horz" lIns="91440" tIns="45720" rIns="91440" bIns="45720" rtlCol="0" anchor="ctr"/>
          <a:lstStyle>
            <a:lvl1pPr algn="r">
              <a:defRPr sz="1400">
                <a:solidFill>
                  <a:schemeClr val="tx1">
                    <a:tint val="75000"/>
                  </a:schemeClr>
                </a:solidFill>
                <a:latin typeface="Arial"/>
              </a:defRPr>
            </a:lvl1pPr>
          </a:lstStyle>
          <a:p>
            <a:fld id="{AFEF8753-48E3-DC43-B5AB-733E5321FD2E}"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Text Placeholder 2"/>
          <p:cNvSpPr>
            <a:spLocks noGrp="1"/>
          </p:cNvSpPr>
          <p:nvPr>
            <p:ph idx="1"/>
          </p:nvPr>
        </p:nvSpPr>
        <p:spPr>
          <a:xfrm>
            <a:off x="385278" y="1348828"/>
            <a:ext cx="11394917" cy="4405247"/>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dirty="0"/>
          </a:p>
        </p:txBody>
      </p:sp>
      <p:sp>
        <p:nvSpPr>
          <p:cNvPr id="5" name="Title Placeholder 1"/>
          <p:cNvSpPr>
            <a:spLocks noGrp="1"/>
          </p:cNvSpPr>
          <p:nvPr>
            <p:ph type="title"/>
          </p:nvPr>
        </p:nvSpPr>
        <p:spPr>
          <a:xfrm>
            <a:off x="385279" y="156310"/>
            <a:ext cx="11651769" cy="850932"/>
          </a:xfrm>
          <a:prstGeom prst="rect">
            <a:avLst/>
          </a:prstGeom>
        </p:spPr>
        <p:txBody>
          <a:bodyPr vert="horz" lIns="91440" tIns="45720" rIns="91440" bIns="45720" rtlCol="0" anchor="ctr" anchorCtr="0">
            <a:noAutofit/>
          </a:bodyPr>
          <a:lstStyle/>
          <a:p>
            <a:r>
              <a:rPr lang="en-US" dirty="0" smtClean="0"/>
              <a:t>Click to edit Master title style</a:t>
            </a:r>
            <a:endParaRPr dirty="0"/>
          </a:p>
        </p:txBody>
      </p:sp>
      <p:sp>
        <p:nvSpPr>
          <p:cNvPr id="6" name="Slide Number Placeholder 5"/>
          <p:cNvSpPr>
            <a:spLocks noGrp="1"/>
          </p:cNvSpPr>
          <p:nvPr>
            <p:ph type="sldNum" sz="quarter" idx="4"/>
          </p:nvPr>
        </p:nvSpPr>
        <p:spPr>
          <a:xfrm>
            <a:off x="9727417" y="6376615"/>
            <a:ext cx="2066288" cy="365125"/>
          </a:xfrm>
          <a:prstGeom prst="rect">
            <a:avLst/>
          </a:prstGeom>
        </p:spPr>
        <p:txBody>
          <a:bodyPr vert="horz" lIns="91440" tIns="45720" rIns="91440" bIns="45720" rtlCol="0" anchor="ctr"/>
          <a:lstStyle>
            <a:lvl1pPr algn="r">
              <a:defRPr sz="1400">
                <a:solidFill>
                  <a:schemeClr val="tx1">
                    <a:tint val="75000"/>
                  </a:schemeClr>
                </a:solidFill>
                <a:latin typeface="Arial"/>
              </a:defRPr>
            </a:lvl1pPr>
          </a:lstStyle>
          <a:p>
            <a:fld id="{AFEF8753-48E3-DC43-B5AB-733E5321FD2E}"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4"/>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5279" y="156310"/>
            <a:ext cx="11651769" cy="850932"/>
          </a:xfrm>
          <a:prstGeom prst="rect">
            <a:avLst/>
          </a:prstGeom>
        </p:spPr>
        <p:txBody>
          <a:bodyPr vert="horz" lIns="91440" tIns="45720" rIns="91440" bIns="45720" rtlCol="0" anchor="ctr" anchorCtr="0">
            <a:noAutofit/>
          </a:bodyPr>
          <a:lstStyle/>
          <a:p>
            <a:r>
              <a:rPr lang="en-US" dirty="0" smtClean="0"/>
              <a:t>Click to edit Master title style</a:t>
            </a:r>
            <a:endParaRPr dirty="0"/>
          </a:p>
        </p:txBody>
      </p:sp>
      <p:sp>
        <p:nvSpPr>
          <p:cNvPr id="3" name="Text Placeholder 2"/>
          <p:cNvSpPr>
            <a:spLocks noGrp="1"/>
          </p:cNvSpPr>
          <p:nvPr>
            <p:ph type="body" idx="1"/>
          </p:nvPr>
        </p:nvSpPr>
        <p:spPr>
          <a:xfrm>
            <a:off x="385278" y="1348828"/>
            <a:ext cx="11394917" cy="4405247"/>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dirty="0"/>
          </a:p>
        </p:txBody>
      </p:sp>
      <p:sp>
        <p:nvSpPr>
          <p:cNvPr id="6" name="Slide Number Placeholder 5"/>
          <p:cNvSpPr>
            <a:spLocks noGrp="1"/>
          </p:cNvSpPr>
          <p:nvPr>
            <p:ph type="sldNum" sz="quarter" idx="4"/>
          </p:nvPr>
        </p:nvSpPr>
        <p:spPr>
          <a:xfrm>
            <a:off x="9727417" y="6376615"/>
            <a:ext cx="2066288" cy="365125"/>
          </a:xfrm>
          <a:prstGeom prst="rect">
            <a:avLst/>
          </a:prstGeom>
        </p:spPr>
        <p:txBody>
          <a:bodyPr vert="horz" lIns="91440" tIns="45720" rIns="91440" bIns="45720" rtlCol="0" anchor="ctr"/>
          <a:lstStyle>
            <a:lvl1pPr algn="r">
              <a:defRPr sz="1400">
                <a:solidFill>
                  <a:schemeClr val="tx1">
                    <a:tint val="75000"/>
                  </a:schemeClr>
                </a:solidFill>
                <a:latin typeface="Arial"/>
              </a:defRPr>
            </a:lvl1pPr>
          </a:lstStyle>
          <a:p>
            <a:fld id="{AFEF8753-48E3-DC43-B5AB-733E5321FD2E}" type="slidenum">
              <a:rPr lang="en-US" smtClean="0"/>
              <a:pPr/>
              <a:t>‹#›</a:t>
            </a:fld>
            <a:endParaRPr lang="en-US" dirty="0"/>
          </a:p>
        </p:txBody>
      </p:sp>
      <p:pic>
        <p:nvPicPr>
          <p:cNvPr id="13" name="Picture 12" descr="unos_optn_logo_blue_rgb.png"/>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205156" y="6326538"/>
            <a:ext cx="1780858" cy="421957"/>
          </a:xfrm>
          <a:prstGeom prst="rect">
            <a:avLst/>
          </a:prstGeom>
        </p:spPr>
      </p:pic>
    </p:spTree>
  </p:cSld>
  <p:clrMap bg1="lt1" tx1="dk1" bg2="lt2" tx2="dk2" accent1="accent1" accent2="accent2" accent3="accent3" accent4="accent4" accent5="accent5" accent6="accent6" hlink="hlink" folHlink="folHlink"/>
  <p:sldLayoutIdLst>
    <p:sldLayoutId id="2147484103" r:id="rId1"/>
    <p:sldLayoutId id="2147484104" r:id="rId2"/>
  </p:sldLayoutIdLst>
  <p:timing>
    <p:tnLst>
      <p:par>
        <p:cTn id="1" dur="indefinite" restart="never" nodeType="tmRoot"/>
      </p:par>
    </p:tnLst>
  </p:timing>
  <p:hf hdr="0" ftr="0" dt="0"/>
  <p:txStyles>
    <p:titleStyle>
      <a:lvl1pPr algn="l" defTabSz="914400" rtl="0" eaLnBrk="1" latinLnBrk="0" hangingPunct="1">
        <a:spcBef>
          <a:spcPct val="0"/>
        </a:spcBef>
        <a:buNone/>
        <a:defRPr sz="4800" b="0" i="0" kern="1200">
          <a:solidFill>
            <a:schemeClr val="tx2"/>
          </a:solidFill>
          <a:latin typeface="Arial"/>
          <a:ea typeface="+mj-ea"/>
          <a:cs typeface="Myriad Pro"/>
        </a:defRPr>
      </a:lvl1pPr>
    </p:titleStyle>
    <p:bodyStyle>
      <a:lvl1pPr marL="228600" indent="-228600" algn="l" defTabSz="914400" rtl="0" eaLnBrk="1" latinLnBrk="0" hangingPunct="1">
        <a:spcBef>
          <a:spcPts val="2000"/>
        </a:spcBef>
        <a:buClr>
          <a:schemeClr val="bg2"/>
        </a:buClr>
        <a:buSzPct val="80000"/>
        <a:buFont typeface="Wingdings" charset="2"/>
        <a:buChar char="§"/>
        <a:defRPr sz="2800" b="0" i="0" kern="1200">
          <a:solidFill>
            <a:srgbClr val="002045"/>
          </a:solidFill>
          <a:latin typeface="Arial"/>
          <a:ea typeface="+mn-ea"/>
          <a:cs typeface="Myriad Pro"/>
        </a:defRPr>
      </a:lvl1pPr>
      <a:lvl2pPr marL="457200" indent="-228600" algn="l" defTabSz="914400" rtl="0" eaLnBrk="1" latinLnBrk="0" hangingPunct="1">
        <a:spcBef>
          <a:spcPts val="600"/>
        </a:spcBef>
        <a:buClr>
          <a:schemeClr val="bg2"/>
        </a:buClr>
        <a:buSzPct val="70000"/>
        <a:buFont typeface="Wingdings" charset="2"/>
        <a:buChar char="§"/>
        <a:defRPr sz="2000" b="0" i="0" kern="1200">
          <a:solidFill>
            <a:schemeClr val="tx1"/>
          </a:solidFill>
          <a:latin typeface="Arial"/>
          <a:ea typeface="+mn-ea"/>
          <a:cs typeface="Myriad Pro"/>
        </a:defRPr>
      </a:lvl2pPr>
      <a:lvl3pPr marL="685800" indent="-228600" algn="l" defTabSz="914400" rtl="0" eaLnBrk="1" latinLnBrk="0" hangingPunct="1">
        <a:spcBef>
          <a:spcPts val="600"/>
        </a:spcBef>
        <a:buClr>
          <a:schemeClr val="bg2"/>
        </a:buClr>
        <a:buSzPct val="70000"/>
        <a:buFont typeface="Wingdings" charset="2"/>
        <a:buChar char="§"/>
        <a:defRPr sz="2000" b="0" i="0" kern="1200">
          <a:solidFill>
            <a:schemeClr val="tx1"/>
          </a:solidFill>
          <a:latin typeface="Arial"/>
          <a:ea typeface="+mn-ea"/>
          <a:cs typeface="Myriad Pro"/>
        </a:defRPr>
      </a:lvl3pPr>
      <a:lvl4pPr marL="914400" indent="-228600" algn="l" defTabSz="914400" rtl="0" eaLnBrk="1" latinLnBrk="0" hangingPunct="1">
        <a:spcBef>
          <a:spcPts val="600"/>
        </a:spcBef>
        <a:buClr>
          <a:srgbClr val="002045"/>
        </a:buClr>
        <a:buSzPct val="70000"/>
        <a:buFont typeface="Wingdings" charset="2"/>
        <a:buChar char="§"/>
        <a:defRPr sz="2000" b="0" i="0" kern="1200">
          <a:solidFill>
            <a:schemeClr val="tx1"/>
          </a:solidFill>
          <a:latin typeface="Arial"/>
          <a:ea typeface="+mn-ea"/>
          <a:cs typeface="Myriad Pro"/>
        </a:defRPr>
      </a:lvl4pPr>
      <a:lvl5pPr marL="1143000" indent="-228600" algn="l" defTabSz="914400" rtl="0" eaLnBrk="1" latinLnBrk="0" hangingPunct="1">
        <a:spcBef>
          <a:spcPts val="600"/>
        </a:spcBef>
        <a:buClr>
          <a:srgbClr val="002045"/>
        </a:buClr>
        <a:buSzPct val="70000"/>
        <a:buFont typeface="Wingdings" charset="2"/>
        <a:buChar char="§"/>
        <a:defRPr sz="2000" b="0" i="0" kern="1200">
          <a:solidFill>
            <a:schemeClr val="tx1"/>
          </a:solidFill>
          <a:latin typeface="Arial"/>
          <a:ea typeface="+mn-ea"/>
          <a:cs typeface="Myriad Pro"/>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AFEF8753-48E3-DC43-B5AB-733E5321FD2E}" type="slidenum">
              <a:rPr lang="en-US" smtClean="0"/>
              <a:pPr/>
              <a:t>1</a:t>
            </a:fld>
            <a:endParaRPr lang="en-US" dirty="0"/>
          </a:p>
        </p:txBody>
      </p:sp>
      <p:sp>
        <p:nvSpPr>
          <p:cNvPr id="5" name="Title 1"/>
          <p:cNvSpPr>
            <a:spLocks noGrp="1"/>
          </p:cNvSpPr>
          <p:nvPr>
            <p:ph type="ctrTitle"/>
          </p:nvPr>
        </p:nvSpPr>
        <p:spPr>
          <a:xfrm>
            <a:off x="556540" y="1721629"/>
            <a:ext cx="11073631" cy="1619250"/>
          </a:xfrm>
        </p:spPr>
        <p:txBody>
          <a:bodyPr/>
          <a:lstStyle/>
          <a:p>
            <a:r>
              <a:rPr lang="en-US" sz="6000" dirty="0" smtClean="0"/>
              <a:t>Expedited Placement of Livers</a:t>
            </a:r>
            <a:endParaRPr lang="en-US" sz="6000" dirty="0"/>
          </a:p>
        </p:txBody>
      </p:sp>
      <p:sp>
        <p:nvSpPr>
          <p:cNvPr id="6" name="Subtitle 2"/>
          <p:cNvSpPr>
            <a:spLocks noGrp="1"/>
          </p:cNvSpPr>
          <p:nvPr>
            <p:ph type="subTitle" idx="1"/>
          </p:nvPr>
        </p:nvSpPr>
        <p:spPr>
          <a:xfrm>
            <a:off x="556540" y="3414889"/>
            <a:ext cx="11073631" cy="753036"/>
          </a:xfrm>
        </p:spPr>
        <p:txBody>
          <a:bodyPr>
            <a:normAutofit/>
          </a:bodyPr>
          <a:lstStyle/>
          <a:p>
            <a:r>
              <a:rPr lang="en-US" sz="3600" dirty="0" smtClean="0"/>
              <a:t>OPO Committee</a:t>
            </a:r>
          </a:p>
        </p:txBody>
      </p:sp>
    </p:spTree>
    <p:extLst>
      <p:ext uri="{BB962C8B-B14F-4D97-AF65-F5344CB8AC3E}">
        <p14:creationId xmlns:p14="http://schemas.microsoft.com/office/powerpoint/2010/main" val="34708754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5278" y="1348828"/>
            <a:ext cx="11394917" cy="4586751"/>
          </a:xfrm>
        </p:spPr>
        <p:txBody>
          <a:bodyPr>
            <a:normAutofit/>
          </a:bodyPr>
          <a:lstStyle/>
          <a:p>
            <a:pPr marL="0" indent="0">
              <a:buNone/>
            </a:pPr>
            <a:r>
              <a:rPr lang="en-US" sz="3200" u="sng" dirty="0" smtClean="0"/>
              <a:t>OPOs</a:t>
            </a:r>
          </a:p>
          <a:p>
            <a:r>
              <a:rPr lang="en-US" sz="3200" dirty="0" smtClean="0"/>
              <a:t>Explain the conditions appropriate for expedited liver placement</a:t>
            </a:r>
          </a:p>
          <a:p>
            <a:r>
              <a:rPr lang="en-US" sz="3200" dirty="0" smtClean="0"/>
              <a:t>Educate their staff on required information related to sending expedited liver offers</a:t>
            </a:r>
          </a:p>
          <a:p>
            <a:r>
              <a:rPr lang="en-US" sz="3200" dirty="0" smtClean="0"/>
              <a:t>Policy requirement to use expedited match run</a:t>
            </a:r>
          </a:p>
          <a:p>
            <a:endParaRPr lang="en-US" sz="3200" dirty="0" smtClean="0"/>
          </a:p>
          <a:p>
            <a:pPr marL="0" indent="0">
              <a:buNone/>
            </a:pPr>
            <a:endParaRPr lang="en-US" sz="3200" dirty="0" smtClean="0"/>
          </a:p>
          <a:p>
            <a:endParaRPr lang="en-US" sz="3200" dirty="0" smtClean="0"/>
          </a:p>
          <a:p>
            <a:endParaRPr lang="en-US" sz="3200" dirty="0" smtClean="0"/>
          </a:p>
          <a:p>
            <a:endParaRPr lang="en-US" sz="3200" dirty="0" smtClean="0"/>
          </a:p>
          <a:p>
            <a:endParaRPr lang="en-US" sz="3200" dirty="0" smtClean="0"/>
          </a:p>
          <a:p>
            <a:endParaRPr lang="en-US" sz="3200" dirty="0" smtClean="0"/>
          </a:p>
          <a:p>
            <a:pPr marL="0" indent="0">
              <a:buNone/>
            </a:pPr>
            <a:endParaRPr lang="en-US" dirty="0"/>
          </a:p>
        </p:txBody>
      </p:sp>
      <p:sp>
        <p:nvSpPr>
          <p:cNvPr id="3" name="Title 2"/>
          <p:cNvSpPr>
            <a:spLocks noGrp="1"/>
          </p:cNvSpPr>
          <p:nvPr>
            <p:ph type="title"/>
          </p:nvPr>
        </p:nvSpPr>
        <p:spPr>
          <a:xfrm>
            <a:off x="385279" y="221626"/>
            <a:ext cx="11651769" cy="850932"/>
          </a:xfrm>
        </p:spPr>
        <p:txBody>
          <a:bodyPr/>
          <a:lstStyle/>
          <a:p>
            <a:r>
              <a:rPr lang="en-US" sz="4400" dirty="0" smtClean="0"/>
              <a:t>How will </a:t>
            </a:r>
            <a:r>
              <a:rPr lang="en-US" sz="4400" dirty="0"/>
              <a:t>m</a:t>
            </a:r>
            <a:r>
              <a:rPr lang="en-US" sz="4400" dirty="0" smtClean="0"/>
              <a:t>embers </a:t>
            </a:r>
            <a:r>
              <a:rPr lang="en-US" sz="4400" dirty="0"/>
              <a:t>i</a:t>
            </a:r>
            <a:r>
              <a:rPr lang="en-US" sz="4400" dirty="0" smtClean="0"/>
              <a:t>mplement </a:t>
            </a:r>
            <a:r>
              <a:rPr lang="en-US" sz="4400" dirty="0"/>
              <a:t>t</a:t>
            </a:r>
            <a:r>
              <a:rPr lang="en-US" sz="4400" dirty="0" smtClean="0"/>
              <a:t>his </a:t>
            </a:r>
            <a:r>
              <a:rPr lang="en-US" sz="4400" dirty="0"/>
              <a:t>p</a:t>
            </a:r>
            <a:r>
              <a:rPr lang="en-US" sz="4400" dirty="0" smtClean="0"/>
              <a:t>roposal?</a:t>
            </a:r>
            <a:endParaRPr lang="en-US" sz="4400" dirty="0"/>
          </a:p>
        </p:txBody>
      </p:sp>
      <p:sp>
        <p:nvSpPr>
          <p:cNvPr id="4" name="Slide Number Placeholder 3"/>
          <p:cNvSpPr>
            <a:spLocks noGrp="1"/>
          </p:cNvSpPr>
          <p:nvPr>
            <p:ph type="sldNum" sz="quarter" idx="4"/>
          </p:nvPr>
        </p:nvSpPr>
        <p:spPr/>
        <p:txBody>
          <a:bodyPr/>
          <a:lstStyle/>
          <a:p>
            <a:fld id="{AFEF8753-48E3-DC43-B5AB-733E5321FD2E}" type="slidenum">
              <a:rPr lang="en-US" smtClean="0"/>
              <a:pPr/>
              <a:t>10</a:t>
            </a:fld>
            <a:endParaRPr lang="en-US" dirty="0"/>
          </a:p>
        </p:txBody>
      </p:sp>
    </p:spTree>
    <p:extLst>
      <p:ext uri="{BB962C8B-B14F-4D97-AF65-F5344CB8AC3E}">
        <p14:creationId xmlns:p14="http://schemas.microsoft.com/office/powerpoint/2010/main" val="339855687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5278" y="1604211"/>
            <a:ext cx="11394917" cy="4374558"/>
          </a:xfrm>
        </p:spPr>
        <p:txBody>
          <a:bodyPr>
            <a:normAutofit/>
          </a:bodyPr>
          <a:lstStyle/>
          <a:p>
            <a:pPr marL="0" indent="0">
              <a:buNone/>
            </a:pPr>
            <a:r>
              <a:rPr lang="en-US" sz="3200" u="sng" dirty="0"/>
              <a:t>Transplant Hospitals </a:t>
            </a:r>
          </a:p>
          <a:p>
            <a:r>
              <a:rPr lang="en-US" sz="3200" dirty="0" smtClean="0"/>
              <a:t>Must </a:t>
            </a:r>
            <a:r>
              <a:rPr lang="en-US" sz="3200" dirty="0"/>
              <a:t>enter acceptance criteria on a candidate-by-candidate basis </a:t>
            </a:r>
            <a:r>
              <a:rPr lang="en-US" sz="3200" dirty="0" smtClean="0"/>
              <a:t>in </a:t>
            </a:r>
            <a:r>
              <a:rPr lang="en-US" sz="3200" dirty="0"/>
              <a:t>order to receive expedited liver offers</a:t>
            </a:r>
          </a:p>
          <a:p>
            <a:r>
              <a:rPr lang="en-US" sz="3200" dirty="0"/>
              <a:t>Develop processes that </a:t>
            </a:r>
            <a:r>
              <a:rPr lang="en-US" sz="3200" dirty="0" smtClean="0"/>
              <a:t>allow quick review </a:t>
            </a:r>
            <a:r>
              <a:rPr lang="en-US" sz="3200" dirty="0"/>
              <a:t>of expedited liver offers within the 20 minute time limit</a:t>
            </a:r>
          </a:p>
        </p:txBody>
      </p:sp>
      <p:sp>
        <p:nvSpPr>
          <p:cNvPr id="3" name="Title 2"/>
          <p:cNvSpPr>
            <a:spLocks noGrp="1"/>
          </p:cNvSpPr>
          <p:nvPr>
            <p:ph type="title"/>
          </p:nvPr>
        </p:nvSpPr>
        <p:spPr>
          <a:xfrm>
            <a:off x="385279" y="221626"/>
            <a:ext cx="11651769" cy="850932"/>
          </a:xfrm>
        </p:spPr>
        <p:txBody>
          <a:bodyPr/>
          <a:lstStyle/>
          <a:p>
            <a:r>
              <a:rPr lang="en-US" sz="4400" dirty="0" smtClean="0"/>
              <a:t>How will </a:t>
            </a:r>
            <a:r>
              <a:rPr lang="en-US" sz="4400" dirty="0"/>
              <a:t>m</a:t>
            </a:r>
            <a:r>
              <a:rPr lang="en-US" sz="4400" dirty="0" smtClean="0"/>
              <a:t>embers </a:t>
            </a:r>
            <a:r>
              <a:rPr lang="en-US" sz="4400" dirty="0"/>
              <a:t>i</a:t>
            </a:r>
            <a:r>
              <a:rPr lang="en-US" sz="4400" dirty="0" smtClean="0"/>
              <a:t>mplement </a:t>
            </a:r>
            <a:r>
              <a:rPr lang="en-US" sz="4400" dirty="0"/>
              <a:t>t</a:t>
            </a:r>
            <a:r>
              <a:rPr lang="en-US" sz="4400" dirty="0" smtClean="0"/>
              <a:t>his </a:t>
            </a:r>
            <a:r>
              <a:rPr lang="en-US" sz="4400" dirty="0"/>
              <a:t>p</a:t>
            </a:r>
            <a:r>
              <a:rPr lang="en-US" sz="4400" dirty="0" smtClean="0"/>
              <a:t>roposal?</a:t>
            </a:r>
            <a:endParaRPr lang="en-US" sz="4400" dirty="0"/>
          </a:p>
        </p:txBody>
      </p:sp>
      <p:sp>
        <p:nvSpPr>
          <p:cNvPr id="4" name="Slide Number Placeholder 3"/>
          <p:cNvSpPr>
            <a:spLocks noGrp="1"/>
          </p:cNvSpPr>
          <p:nvPr>
            <p:ph type="sldNum" sz="quarter" idx="4"/>
          </p:nvPr>
        </p:nvSpPr>
        <p:spPr/>
        <p:txBody>
          <a:bodyPr/>
          <a:lstStyle/>
          <a:p>
            <a:fld id="{AFEF8753-48E3-DC43-B5AB-733E5321FD2E}" type="slidenum">
              <a:rPr lang="en-US" smtClean="0"/>
              <a:pPr/>
              <a:t>11</a:t>
            </a:fld>
            <a:endParaRPr lang="en-US" dirty="0"/>
          </a:p>
        </p:txBody>
      </p:sp>
    </p:spTree>
    <p:extLst>
      <p:ext uri="{BB962C8B-B14F-4D97-AF65-F5344CB8AC3E}">
        <p14:creationId xmlns:p14="http://schemas.microsoft.com/office/powerpoint/2010/main" val="38759516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5278" y="1641764"/>
            <a:ext cx="11394917" cy="4112311"/>
          </a:xfrm>
        </p:spPr>
        <p:txBody>
          <a:bodyPr>
            <a:normAutofit/>
          </a:bodyPr>
          <a:lstStyle/>
          <a:p>
            <a:pPr marL="0" indent="0">
              <a:buNone/>
            </a:pPr>
            <a:r>
              <a:rPr lang="en-US" sz="3200" dirty="0" smtClean="0"/>
              <a:t>System programming changes include: </a:t>
            </a:r>
          </a:p>
          <a:p>
            <a:r>
              <a:rPr lang="en-US" sz="3200" dirty="0" smtClean="0"/>
              <a:t>Adding new fields to Waitlist and </a:t>
            </a:r>
            <a:r>
              <a:rPr lang="en-US" sz="3200" dirty="0" err="1" smtClean="0"/>
              <a:t>DonorNet</a:t>
            </a:r>
            <a:r>
              <a:rPr lang="en-US" sz="3200" dirty="0" smtClean="0"/>
              <a:t> to allow transplant hospitals and OPOs to enter the required information</a:t>
            </a:r>
          </a:p>
          <a:p>
            <a:r>
              <a:rPr lang="en-US" sz="3200" dirty="0" smtClean="0"/>
              <a:t>Creating a </a:t>
            </a:r>
            <a:r>
              <a:rPr lang="en-US" sz="3200" dirty="0"/>
              <a:t>new match run type </a:t>
            </a:r>
            <a:r>
              <a:rPr lang="en-US" sz="3200" dirty="0" smtClean="0"/>
              <a:t>for expedited placement</a:t>
            </a:r>
          </a:p>
        </p:txBody>
      </p:sp>
      <p:sp>
        <p:nvSpPr>
          <p:cNvPr id="3" name="Title 2"/>
          <p:cNvSpPr>
            <a:spLocks noGrp="1"/>
          </p:cNvSpPr>
          <p:nvPr>
            <p:ph type="title"/>
          </p:nvPr>
        </p:nvSpPr>
        <p:spPr>
          <a:xfrm>
            <a:off x="385279" y="156309"/>
            <a:ext cx="11651769" cy="1319200"/>
          </a:xfrm>
        </p:spPr>
        <p:txBody>
          <a:bodyPr/>
          <a:lstStyle/>
          <a:p>
            <a:r>
              <a:rPr lang="en-US" sz="4400" dirty="0" smtClean="0"/>
              <a:t>How will the OPTN implement this proposal?</a:t>
            </a:r>
            <a:endParaRPr lang="en-US" sz="4400" dirty="0"/>
          </a:p>
        </p:txBody>
      </p:sp>
      <p:sp>
        <p:nvSpPr>
          <p:cNvPr id="4" name="Slide Number Placeholder 3"/>
          <p:cNvSpPr>
            <a:spLocks noGrp="1"/>
          </p:cNvSpPr>
          <p:nvPr>
            <p:ph type="sldNum" sz="quarter" idx="4"/>
          </p:nvPr>
        </p:nvSpPr>
        <p:spPr/>
        <p:txBody>
          <a:bodyPr/>
          <a:lstStyle/>
          <a:p>
            <a:fld id="{AFEF8753-48E3-DC43-B5AB-733E5321FD2E}" type="slidenum">
              <a:rPr lang="en-US" smtClean="0"/>
              <a:pPr/>
              <a:t>12</a:t>
            </a:fld>
            <a:endParaRPr lang="en-US" dirty="0"/>
          </a:p>
        </p:txBody>
      </p:sp>
    </p:spTree>
    <p:extLst>
      <p:ext uri="{BB962C8B-B14F-4D97-AF65-F5344CB8AC3E}">
        <p14:creationId xmlns:p14="http://schemas.microsoft.com/office/powerpoint/2010/main" val="9179164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nvPr>
        </p:nvGraphicFramePr>
        <p:xfrm>
          <a:off x="398630" y="1175657"/>
          <a:ext cx="11395075" cy="495201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itle 2"/>
          <p:cNvSpPr>
            <a:spLocks noGrp="1"/>
          </p:cNvSpPr>
          <p:nvPr>
            <p:ph type="title"/>
          </p:nvPr>
        </p:nvSpPr>
        <p:spPr/>
        <p:txBody>
          <a:bodyPr/>
          <a:lstStyle/>
          <a:p>
            <a:r>
              <a:rPr lang="en-US" dirty="0" smtClean="0"/>
              <a:t>Work Group Roster</a:t>
            </a:r>
            <a:endParaRPr lang="en-US" dirty="0"/>
          </a:p>
        </p:txBody>
      </p:sp>
      <p:sp>
        <p:nvSpPr>
          <p:cNvPr id="4" name="Slide Number Placeholder 3"/>
          <p:cNvSpPr>
            <a:spLocks noGrp="1"/>
          </p:cNvSpPr>
          <p:nvPr>
            <p:ph type="sldNum" sz="quarter" idx="4"/>
          </p:nvPr>
        </p:nvSpPr>
        <p:spPr/>
        <p:txBody>
          <a:bodyPr/>
          <a:lstStyle/>
          <a:p>
            <a:fld id="{AFEF8753-48E3-DC43-B5AB-733E5321FD2E}" type="slidenum">
              <a:rPr lang="en-US" smtClean="0"/>
              <a:pPr/>
              <a:t>13</a:t>
            </a:fld>
            <a:endParaRPr lang="en-US" dirty="0"/>
          </a:p>
        </p:txBody>
      </p:sp>
    </p:spTree>
    <p:extLst>
      <p:ext uri="{BB962C8B-B14F-4D97-AF65-F5344CB8AC3E}">
        <p14:creationId xmlns:p14="http://schemas.microsoft.com/office/powerpoint/2010/main" val="33526774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endParaRPr lang="en-US" dirty="0"/>
          </a:p>
        </p:txBody>
      </p:sp>
      <p:sp>
        <p:nvSpPr>
          <p:cNvPr id="3" name="Title 2"/>
          <p:cNvSpPr>
            <a:spLocks noGrp="1"/>
          </p:cNvSpPr>
          <p:nvPr>
            <p:ph type="title"/>
          </p:nvPr>
        </p:nvSpPr>
        <p:spPr/>
        <p:txBody>
          <a:bodyPr/>
          <a:lstStyle/>
          <a:p>
            <a:r>
              <a:rPr lang="en-US" sz="4400" dirty="0" smtClean="0"/>
              <a:t>Questions?</a:t>
            </a:r>
            <a:endParaRPr lang="en-US" sz="4400" dirty="0"/>
          </a:p>
        </p:txBody>
      </p:sp>
      <p:sp>
        <p:nvSpPr>
          <p:cNvPr id="4" name="Slide Number Placeholder 3"/>
          <p:cNvSpPr>
            <a:spLocks noGrp="1"/>
          </p:cNvSpPr>
          <p:nvPr>
            <p:ph type="sldNum" sz="quarter" idx="4"/>
          </p:nvPr>
        </p:nvSpPr>
        <p:spPr/>
        <p:txBody>
          <a:bodyPr/>
          <a:lstStyle/>
          <a:p>
            <a:fld id="{AFEF8753-48E3-DC43-B5AB-733E5321FD2E}" type="slidenum">
              <a:rPr lang="en-US" smtClean="0"/>
              <a:pPr/>
              <a:t>14</a:t>
            </a:fld>
            <a:endParaRPr lang="en-US" dirty="0"/>
          </a:p>
        </p:txBody>
      </p:sp>
    </p:spTree>
    <p:extLst>
      <p:ext uri="{BB962C8B-B14F-4D97-AF65-F5344CB8AC3E}">
        <p14:creationId xmlns:p14="http://schemas.microsoft.com/office/powerpoint/2010/main" val="280500898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AFEF8753-48E3-DC43-B5AB-733E5321FD2E}" type="slidenum">
              <a:rPr lang="en-US" smtClean="0"/>
              <a:pPr/>
              <a:t>2</a:t>
            </a:fld>
            <a:endParaRPr lang="en-US" dirty="0"/>
          </a:p>
        </p:txBody>
      </p:sp>
      <p:sp>
        <p:nvSpPr>
          <p:cNvPr id="5" name="Title 1"/>
          <p:cNvSpPr>
            <a:spLocks noGrp="1"/>
          </p:cNvSpPr>
          <p:nvPr>
            <p:ph type="title"/>
          </p:nvPr>
        </p:nvSpPr>
        <p:spPr>
          <a:xfrm>
            <a:off x="338580" y="375557"/>
            <a:ext cx="11651768" cy="1064935"/>
          </a:xfrm>
        </p:spPr>
        <p:txBody>
          <a:bodyPr/>
          <a:lstStyle/>
          <a:p>
            <a:r>
              <a:rPr lang="en-US" sz="4400" dirty="0" smtClean="0"/>
              <a:t>What </a:t>
            </a:r>
            <a:r>
              <a:rPr lang="en-US" sz="4400" dirty="0"/>
              <a:t>p</a:t>
            </a:r>
            <a:r>
              <a:rPr lang="en-US" sz="4400" dirty="0" smtClean="0"/>
              <a:t>roblem will the proposal solve? </a:t>
            </a:r>
            <a:endParaRPr lang="en-US" sz="4400" dirty="0"/>
          </a:p>
        </p:txBody>
      </p:sp>
      <p:sp>
        <p:nvSpPr>
          <p:cNvPr id="6" name="Content Placeholder 7"/>
          <p:cNvSpPr>
            <a:spLocks noGrp="1"/>
          </p:cNvSpPr>
          <p:nvPr>
            <p:ph idx="1"/>
          </p:nvPr>
        </p:nvSpPr>
        <p:spPr>
          <a:xfrm>
            <a:off x="385278" y="1691014"/>
            <a:ext cx="11394917" cy="4158641"/>
          </a:xfrm>
        </p:spPr>
        <p:txBody>
          <a:bodyPr>
            <a:normAutofit/>
          </a:bodyPr>
          <a:lstStyle/>
          <a:p>
            <a:r>
              <a:rPr lang="en-US" altLang="en-US" sz="3200" dirty="0" smtClean="0">
                <a:latin typeface="Arial" panose="020B0604020202020204" pitchFamily="34" charset="0"/>
                <a:cs typeface="Arial" panose="020B0604020202020204" pitchFamily="34" charset="0"/>
              </a:rPr>
              <a:t>Current OPTN policies do not address expedited placement</a:t>
            </a:r>
            <a:endParaRPr lang="en-US" altLang="en-US" sz="3200" dirty="0">
              <a:latin typeface="Arial" panose="020B0604020202020204" pitchFamily="34" charset="0"/>
              <a:cs typeface="Arial" panose="020B0604020202020204" pitchFamily="34" charset="0"/>
            </a:endParaRPr>
          </a:p>
          <a:p>
            <a:r>
              <a:rPr lang="en-US" altLang="en-US" sz="3200" dirty="0" smtClean="0">
                <a:latin typeface="Arial" panose="020B0604020202020204" pitchFamily="34" charset="0"/>
                <a:cs typeface="Arial" panose="020B0604020202020204" pitchFamily="34" charset="0"/>
              </a:rPr>
              <a:t>This absence of policies create:</a:t>
            </a:r>
          </a:p>
          <a:p>
            <a:pPr lvl="1"/>
            <a:r>
              <a:rPr lang="en-US" altLang="en-US" sz="2800" dirty="0" smtClean="0">
                <a:latin typeface="Arial" panose="020B0604020202020204" pitchFamily="34" charset="0"/>
                <a:cs typeface="Arial" panose="020B0604020202020204" pitchFamily="34" charset="0"/>
              </a:rPr>
              <a:t>Lack of transparency about how expedited placement currently works</a:t>
            </a:r>
          </a:p>
          <a:p>
            <a:pPr lvl="1"/>
            <a:r>
              <a:rPr lang="en-US" sz="2800" dirty="0"/>
              <a:t>OPOs and transplant hospitals have no formal guidance; perform inconsistently</a:t>
            </a:r>
          </a:p>
          <a:p>
            <a:pPr lvl="1"/>
            <a:r>
              <a:rPr lang="en-US" sz="2800" dirty="0"/>
              <a:t>Candidates have inconsistent access to organs</a:t>
            </a:r>
          </a:p>
          <a:p>
            <a:pPr marL="0" indent="0">
              <a:buNone/>
            </a:pPr>
            <a:endParaRPr lang="en-US" altLang="en-US"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6675255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5278" y="1600200"/>
            <a:ext cx="11394917" cy="4153875"/>
          </a:xfrm>
        </p:spPr>
        <p:txBody>
          <a:bodyPr>
            <a:normAutofit/>
          </a:bodyPr>
          <a:lstStyle/>
          <a:p>
            <a:pPr>
              <a:defRPr/>
            </a:pPr>
            <a:r>
              <a:rPr lang="en-US" altLang="en-US" sz="3200" dirty="0" smtClean="0">
                <a:latin typeface="Arial" panose="020B0604020202020204" pitchFamily="34" charset="0"/>
                <a:cs typeface="Arial" panose="020B0604020202020204" pitchFamily="34" charset="0"/>
              </a:rPr>
              <a:t>Create a system for expediting liver offers</a:t>
            </a:r>
          </a:p>
          <a:p>
            <a:pPr>
              <a:defRPr/>
            </a:pPr>
            <a:r>
              <a:rPr lang="en-US" altLang="en-US" sz="3200" dirty="0" smtClean="0">
                <a:latin typeface="Arial" panose="020B0604020202020204" pitchFamily="34" charset="0"/>
                <a:cs typeface="Arial" panose="020B0604020202020204" pitchFamily="34" charset="0"/>
              </a:rPr>
              <a:t>Focus initially on expedited offers following “in-OR” turndowns</a:t>
            </a:r>
          </a:p>
          <a:p>
            <a:pPr lvl="1">
              <a:defRPr/>
            </a:pPr>
            <a:r>
              <a:rPr lang="en-US" sz="2800" dirty="0"/>
              <a:t>70% of OPOs have at least one expedited placement reviewed by the MPSC each </a:t>
            </a:r>
            <a:r>
              <a:rPr lang="en-US" sz="2800" dirty="0" smtClean="0"/>
              <a:t>year</a:t>
            </a:r>
          </a:p>
          <a:p>
            <a:pPr lvl="1">
              <a:defRPr/>
            </a:pPr>
            <a:r>
              <a:rPr lang="en-US" sz="2800" dirty="0"/>
              <a:t>60% of liver expedited placements reviewed were associated with intra-operative turndowns</a:t>
            </a:r>
          </a:p>
          <a:p>
            <a:pPr>
              <a:defRPr/>
            </a:pPr>
            <a:endParaRPr lang="en-US" sz="3200" dirty="0"/>
          </a:p>
          <a:p>
            <a:pPr>
              <a:defRPr/>
            </a:pPr>
            <a:endParaRPr lang="en-US" altLang="en-US" sz="3200" dirty="0" smtClean="0">
              <a:latin typeface="Arial" panose="020B0604020202020204" pitchFamily="34" charset="0"/>
              <a:cs typeface="Arial" panose="020B0604020202020204" pitchFamily="34" charset="0"/>
            </a:endParaRPr>
          </a:p>
        </p:txBody>
      </p:sp>
      <p:sp>
        <p:nvSpPr>
          <p:cNvPr id="3" name="Title 2"/>
          <p:cNvSpPr>
            <a:spLocks noGrp="1"/>
          </p:cNvSpPr>
          <p:nvPr>
            <p:ph type="title"/>
          </p:nvPr>
        </p:nvSpPr>
        <p:spPr>
          <a:xfrm>
            <a:off x="385279" y="254284"/>
            <a:ext cx="11651769" cy="1117316"/>
          </a:xfrm>
        </p:spPr>
        <p:txBody>
          <a:bodyPr/>
          <a:lstStyle/>
          <a:p>
            <a:r>
              <a:rPr lang="en-US" sz="4400" dirty="0" smtClean="0"/>
              <a:t>What are the proposed solutions?</a:t>
            </a:r>
            <a:endParaRPr lang="en-US" sz="4400" dirty="0"/>
          </a:p>
        </p:txBody>
      </p:sp>
      <p:sp>
        <p:nvSpPr>
          <p:cNvPr id="4" name="Slide Number Placeholder 3"/>
          <p:cNvSpPr>
            <a:spLocks noGrp="1"/>
          </p:cNvSpPr>
          <p:nvPr>
            <p:ph type="sldNum" sz="quarter" idx="4"/>
          </p:nvPr>
        </p:nvSpPr>
        <p:spPr/>
        <p:txBody>
          <a:bodyPr/>
          <a:lstStyle/>
          <a:p>
            <a:fld id="{AFEF8753-48E3-DC43-B5AB-733E5321FD2E}" type="slidenum">
              <a:rPr lang="en-US" smtClean="0"/>
              <a:pPr/>
              <a:t>3</a:t>
            </a:fld>
            <a:endParaRPr lang="en-US" dirty="0"/>
          </a:p>
        </p:txBody>
      </p:sp>
    </p:spTree>
    <p:extLst>
      <p:ext uri="{BB962C8B-B14F-4D97-AF65-F5344CB8AC3E}">
        <p14:creationId xmlns:p14="http://schemas.microsoft.com/office/powerpoint/2010/main" val="72094596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5278" y="1600200"/>
            <a:ext cx="11394917" cy="4153875"/>
          </a:xfrm>
        </p:spPr>
        <p:txBody>
          <a:bodyPr>
            <a:normAutofit/>
          </a:bodyPr>
          <a:lstStyle/>
          <a:p>
            <a:pPr>
              <a:defRPr/>
            </a:pPr>
            <a:r>
              <a:rPr lang="en-US" altLang="en-US" sz="3200" dirty="0">
                <a:latin typeface="Arial" panose="020B0604020202020204" pitchFamily="34" charset="0"/>
                <a:cs typeface="Arial" panose="020B0604020202020204" pitchFamily="34" charset="0"/>
              </a:rPr>
              <a:t>T</a:t>
            </a:r>
            <a:r>
              <a:rPr lang="en-US" altLang="en-US" sz="3200" dirty="0" smtClean="0">
                <a:latin typeface="Arial" panose="020B0604020202020204" pitchFamily="34" charset="0"/>
                <a:cs typeface="Arial" panose="020B0604020202020204" pitchFamily="34" charset="0"/>
              </a:rPr>
              <a:t>ransplant hospitals must “opt-in” to receive expedited liver offers</a:t>
            </a:r>
          </a:p>
          <a:p>
            <a:pPr>
              <a:defRPr/>
            </a:pPr>
            <a:r>
              <a:rPr lang="en-US" altLang="en-US" sz="3200" dirty="0" smtClean="0">
                <a:latin typeface="Arial" panose="020B0604020202020204" pitchFamily="34" charset="0"/>
                <a:cs typeface="Arial" panose="020B0604020202020204" pitchFamily="34" charset="0"/>
              </a:rPr>
              <a:t>OPOs will have criteria to initiate expedited liver offers</a:t>
            </a:r>
          </a:p>
          <a:p>
            <a:pPr>
              <a:defRPr/>
            </a:pPr>
            <a:r>
              <a:rPr lang="en-US" altLang="en-US" sz="3200" dirty="0">
                <a:latin typeface="Arial" panose="020B0604020202020204" pitchFamily="34" charset="0"/>
                <a:cs typeface="Arial" panose="020B0604020202020204" pitchFamily="34" charset="0"/>
              </a:rPr>
              <a:t>T</a:t>
            </a:r>
            <a:r>
              <a:rPr lang="en-US" altLang="en-US" sz="3200" dirty="0" smtClean="0">
                <a:latin typeface="Arial" panose="020B0604020202020204" pitchFamily="34" charset="0"/>
                <a:cs typeface="Arial" panose="020B0604020202020204" pitchFamily="34" charset="0"/>
              </a:rPr>
              <a:t>ransplant hospitals must accept offers within 20 minutes in order to be eligible to receive the liver</a:t>
            </a:r>
            <a:endParaRPr lang="en-US" altLang="en-US" sz="3200" dirty="0">
              <a:latin typeface="Arial" panose="020B0604020202020204" pitchFamily="34" charset="0"/>
              <a:cs typeface="Arial" panose="020B0604020202020204" pitchFamily="34" charset="0"/>
            </a:endParaRPr>
          </a:p>
        </p:txBody>
      </p:sp>
      <p:sp>
        <p:nvSpPr>
          <p:cNvPr id="3" name="Title 2"/>
          <p:cNvSpPr>
            <a:spLocks noGrp="1"/>
          </p:cNvSpPr>
          <p:nvPr>
            <p:ph type="title"/>
          </p:nvPr>
        </p:nvSpPr>
        <p:spPr>
          <a:xfrm>
            <a:off x="385279" y="254284"/>
            <a:ext cx="11651769" cy="1117316"/>
          </a:xfrm>
        </p:spPr>
        <p:txBody>
          <a:bodyPr/>
          <a:lstStyle/>
          <a:p>
            <a:r>
              <a:rPr lang="en-US" sz="4400" dirty="0" smtClean="0"/>
              <a:t>What are the proposed solutions?</a:t>
            </a:r>
            <a:endParaRPr lang="en-US" sz="4400" dirty="0"/>
          </a:p>
        </p:txBody>
      </p:sp>
      <p:sp>
        <p:nvSpPr>
          <p:cNvPr id="4" name="Slide Number Placeholder 3"/>
          <p:cNvSpPr>
            <a:spLocks noGrp="1"/>
          </p:cNvSpPr>
          <p:nvPr>
            <p:ph type="sldNum" sz="quarter" idx="4"/>
          </p:nvPr>
        </p:nvSpPr>
        <p:spPr/>
        <p:txBody>
          <a:bodyPr/>
          <a:lstStyle/>
          <a:p>
            <a:fld id="{AFEF8753-48E3-DC43-B5AB-733E5321FD2E}" type="slidenum">
              <a:rPr lang="en-US" smtClean="0"/>
              <a:pPr/>
              <a:t>4</a:t>
            </a:fld>
            <a:endParaRPr lang="en-US" dirty="0"/>
          </a:p>
        </p:txBody>
      </p:sp>
    </p:spTree>
    <p:extLst>
      <p:ext uri="{BB962C8B-B14F-4D97-AF65-F5344CB8AC3E}">
        <p14:creationId xmlns:p14="http://schemas.microsoft.com/office/powerpoint/2010/main" val="197414357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5279" y="1347538"/>
            <a:ext cx="11197122" cy="4406538"/>
          </a:xfrm>
        </p:spPr>
        <p:txBody>
          <a:bodyPr>
            <a:normAutofit lnSpcReduction="10000"/>
          </a:bodyPr>
          <a:lstStyle/>
          <a:p>
            <a:r>
              <a:rPr lang="en-US" dirty="0" smtClean="0">
                <a:latin typeface="Arial" panose="020B0604020202020204" pitchFamily="34" charset="0"/>
                <a:ea typeface="Times New Roman" panose="02020603050405020304" pitchFamily="18" charset="0"/>
              </a:rPr>
              <a:t>Transplant </a:t>
            </a:r>
            <a:r>
              <a:rPr lang="en-US" dirty="0">
                <a:latin typeface="Arial" panose="020B0604020202020204" pitchFamily="34" charset="0"/>
                <a:ea typeface="Times New Roman" panose="02020603050405020304" pitchFamily="18" charset="0"/>
              </a:rPr>
              <a:t>hospitals </a:t>
            </a:r>
            <a:r>
              <a:rPr lang="en-US" dirty="0" smtClean="0">
                <a:latin typeface="Arial" panose="020B0604020202020204" pitchFamily="34" charset="0"/>
                <a:ea typeface="Times New Roman" panose="02020603050405020304" pitchFamily="18" charset="0"/>
              </a:rPr>
              <a:t>must agree </a:t>
            </a:r>
            <a:r>
              <a:rPr lang="en-US" dirty="0">
                <a:latin typeface="Arial" panose="020B0604020202020204" pitchFamily="34" charset="0"/>
                <a:ea typeface="Times New Roman" panose="02020603050405020304" pitchFamily="18" charset="0"/>
              </a:rPr>
              <a:t>to allow any procurement team to recover the liver if </a:t>
            </a:r>
            <a:r>
              <a:rPr lang="en-US" dirty="0" smtClean="0">
                <a:latin typeface="Arial" panose="020B0604020202020204" pitchFamily="34" charset="0"/>
                <a:ea typeface="Times New Roman" panose="02020603050405020304" pitchFamily="18" charset="0"/>
              </a:rPr>
              <a:t>necessary</a:t>
            </a:r>
          </a:p>
          <a:p>
            <a:r>
              <a:rPr lang="en-US" dirty="0" smtClean="0">
                <a:latin typeface="Arial" panose="020B0604020202020204" pitchFamily="34" charset="0"/>
              </a:rPr>
              <a:t>Enter the following criteria for </a:t>
            </a:r>
            <a:r>
              <a:rPr lang="en-US" b="1" dirty="0" smtClean="0">
                <a:latin typeface="Arial" panose="020B0604020202020204" pitchFamily="34" charset="0"/>
              </a:rPr>
              <a:t>each type </a:t>
            </a:r>
            <a:r>
              <a:rPr lang="en-US" dirty="0" smtClean="0">
                <a:latin typeface="Arial" panose="020B0604020202020204" pitchFamily="34" charset="0"/>
              </a:rPr>
              <a:t>of donor (DCD and/or DBD)</a:t>
            </a:r>
          </a:p>
          <a:p>
            <a:pPr lvl="1"/>
            <a:r>
              <a:rPr lang="en-US" sz="2400" dirty="0"/>
              <a:t>Minimum and maximum age</a:t>
            </a:r>
          </a:p>
          <a:p>
            <a:pPr lvl="1"/>
            <a:r>
              <a:rPr lang="en-US" sz="2400" dirty="0"/>
              <a:t>Maximum body mass index (BMI)</a:t>
            </a:r>
          </a:p>
          <a:p>
            <a:pPr lvl="1"/>
            <a:r>
              <a:rPr lang="en-US" sz="2400" dirty="0"/>
              <a:t>Maximum distance from the donor hospital to transplant hospital</a:t>
            </a:r>
          </a:p>
          <a:p>
            <a:pPr lvl="1"/>
            <a:r>
              <a:rPr lang="en-US" sz="2400" dirty="0"/>
              <a:t>Minimum and maximum height</a:t>
            </a:r>
          </a:p>
          <a:p>
            <a:pPr lvl="1"/>
            <a:r>
              <a:rPr lang="en-US" sz="2400" dirty="0"/>
              <a:t>Percentage of </a:t>
            </a:r>
            <a:r>
              <a:rPr lang="en-US" sz="2400" dirty="0" err="1"/>
              <a:t>macrosteatosis</a:t>
            </a:r>
            <a:endParaRPr lang="en-US" sz="2400" dirty="0"/>
          </a:p>
          <a:p>
            <a:pPr lvl="1"/>
            <a:r>
              <a:rPr lang="en-US" sz="2400" dirty="0"/>
              <a:t>Minimum and maximum weight</a:t>
            </a:r>
          </a:p>
          <a:p>
            <a:endParaRPr lang="en-US" dirty="0"/>
          </a:p>
        </p:txBody>
      </p:sp>
      <p:sp>
        <p:nvSpPr>
          <p:cNvPr id="3" name="Title 2"/>
          <p:cNvSpPr>
            <a:spLocks noGrp="1"/>
          </p:cNvSpPr>
          <p:nvPr>
            <p:ph type="title"/>
          </p:nvPr>
        </p:nvSpPr>
        <p:spPr>
          <a:xfrm>
            <a:off x="385279" y="156310"/>
            <a:ext cx="11651769" cy="1329590"/>
          </a:xfrm>
        </p:spPr>
        <p:txBody>
          <a:bodyPr/>
          <a:lstStyle/>
          <a:p>
            <a:r>
              <a:rPr lang="en-US" sz="4400" dirty="0" smtClean="0"/>
              <a:t>“Opt-in” Criteria for Transplant Hospitals</a:t>
            </a:r>
            <a:endParaRPr lang="en-US" sz="4400" dirty="0"/>
          </a:p>
        </p:txBody>
      </p:sp>
      <p:sp>
        <p:nvSpPr>
          <p:cNvPr id="4" name="Slide Number Placeholder 3"/>
          <p:cNvSpPr>
            <a:spLocks noGrp="1"/>
          </p:cNvSpPr>
          <p:nvPr>
            <p:ph type="sldNum" sz="quarter" idx="4"/>
          </p:nvPr>
        </p:nvSpPr>
        <p:spPr/>
        <p:txBody>
          <a:bodyPr/>
          <a:lstStyle/>
          <a:p>
            <a:fld id="{AFEF8753-48E3-DC43-B5AB-733E5321FD2E}" type="slidenum">
              <a:rPr lang="en-US" smtClean="0"/>
              <a:pPr/>
              <a:t>5</a:t>
            </a:fld>
            <a:endParaRPr lang="en-US" dirty="0"/>
          </a:p>
        </p:txBody>
      </p:sp>
    </p:spTree>
    <p:extLst>
      <p:ext uri="{BB962C8B-B14F-4D97-AF65-F5344CB8AC3E}">
        <p14:creationId xmlns:p14="http://schemas.microsoft.com/office/powerpoint/2010/main" val="34882720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1925053"/>
            <a:ext cx="11170595" cy="4154905"/>
          </a:xfrm>
        </p:spPr>
        <p:txBody>
          <a:bodyPr>
            <a:normAutofit/>
          </a:bodyPr>
          <a:lstStyle/>
          <a:p>
            <a:pPr marL="0" indent="0">
              <a:buNone/>
            </a:pPr>
            <a:r>
              <a:rPr lang="en-US" dirty="0"/>
              <a:t>OPOs </a:t>
            </a:r>
            <a:r>
              <a:rPr lang="en-US" dirty="0" smtClean="0"/>
              <a:t>can make </a:t>
            </a:r>
            <a:r>
              <a:rPr lang="en-US" dirty="0"/>
              <a:t>expedited liver offers if </a:t>
            </a:r>
            <a:r>
              <a:rPr lang="en-US" dirty="0" smtClean="0"/>
              <a:t>they meet </a:t>
            </a:r>
            <a:r>
              <a:rPr lang="en-US" i="1" dirty="0" smtClean="0"/>
              <a:t>both</a:t>
            </a:r>
            <a:r>
              <a:rPr lang="en-US" dirty="0" smtClean="0"/>
              <a:t> </a:t>
            </a:r>
            <a:r>
              <a:rPr lang="en-US" dirty="0"/>
              <a:t>of </a:t>
            </a:r>
            <a:r>
              <a:rPr lang="en-US" dirty="0" smtClean="0"/>
              <a:t>these conditions:</a:t>
            </a:r>
            <a:endParaRPr lang="en-US" dirty="0"/>
          </a:p>
          <a:p>
            <a:pPr marL="625475" lvl="1" indent="-396875">
              <a:buNone/>
            </a:pPr>
            <a:r>
              <a:rPr lang="en-US" sz="2800" dirty="0"/>
              <a:t>1. The donor has entered the operating room or in the case of a DCD donor, withdrawal of life sustaining medical support has been initiated, whichever occurs first</a:t>
            </a:r>
          </a:p>
          <a:p>
            <a:pPr marL="690563" lvl="1" indent="-461963">
              <a:buNone/>
            </a:pPr>
            <a:r>
              <a:rPr lang="en-US" sz="2800" dirty="0"/>
              <a:t>2. The host OPO or Organ Center is notified by the primary transplant hospital that the primary potential transplant recipient will no longer accept the liver</a:t>
            </a:r>
          </a:p>
          <a:p>
            <a:endParaRPr lang="en-US" dirty="0"/>
          </a:p>
        </p:txBody>
      </p:sp>
      <p:sp>
        <p:nvSpPr>
          <p:cNvPr id="3" name="Title 2"/>
          <p:cNvSpPr>
            <a:spLocks noGrp="1"/>
          </p:cNvSpPr>
          <p:nvPr>
            <p:ph type="title"/>
          </p:nvPr>
        </p:nvSpPr>
        <p:spPr>
          <a:xfrm>
            <a:off x="385279" y="428625"/>
            <a:ext cx="11651769" cy="1175585"/>
          </a:xfrm>
        </p:spPr>
        <p:txBody>
          <a:bodyPr/>
          <a:lstStyle/>
          <a:p>
            <a:r>
              <a:rPr lang="en-US" dirty="0" smtClean="0"/>
              <a:t>Criteria for OPOs to initiate expedited liver offers</a:t>
            </a:r>
            <a:endParaRPr lang="en-US" dirty="0"/>
          </a:p>
        </p:txBody>
      </p:sp>
      <p:sp>
        <p:nvSpPr>
          <p:cNvPr id="4" name="Slide Number Placeholder 3"/>
          <p:cNvSpPr>
            <a:spLocks noGrp="1"/>
          </p:cNvSpPr>
          <p:nvPr>
            <p:ph type="sldNum" sz="quarter" idx="4"/>
          </p:nvPr>
        </p:nvSpPr>
        <p:spPr/>
        <p:txBody>
          <a:bodyPr/>
          <a:lstStyle/>
          <a:p>
            <a:fld id="{AFEF8753-48E3-DC43-B5AB-733E5321FD2E}" type="slidenum">
              <a:rPr lang="en-US" smtClean="0"/>
              <a:pPr/>
              <a:t>6</a:t>
            </a:fld>
            <a:endParaRPr lang="en-US" dirty="0"/>
          </a:p>
        </p:txBody>
      </p:sp>
    </p:spTree>
    <p:extLst>
      <p:ext uri="{BB962C8B-B14F-4D97-AF65-F5344CB8AC3E}">
        <p14:creationId xmlns:p14="http://schemas.microsoft.com/office/powerpoint/2010/main" val="23138684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5278" y="1491916"/>
            <a:ext cx="11394917" cy="4592361"/>
          </a:xfrm>
        </p:spPr>
        <p:txBody>
          <a:bodyPr>
            <a:normAutofit/>
          </a:bodyPr>
          <a:lstStyle/>
          <a:p>
            <a:pPr marL="0" indent="0">
              <a:buNone/>
            </a:pPr>
            <a:r>
              <a:rPr lang="en-US" dirty="0" smtClean="0"/>
              <a:t>OPOs must enter the following information before sending electronic expedited liver offers:</a:t>
            </a:r>
          </a:p>
          <a:p>
            <a:pPr marL="342900" marR="0" lvl="0" indent="-342900">
              <a:spcBef>
                <a:spcPts val="0"/>
              </a:spcBef>
              <a:spcAft>
                <a:spcPts val="0"/>
              </a:spcAft>
              <a:buFont typeface="Arial" panose="020B0604020202020204" pitchFamily="34" charset="0"/>
              <a:buAutoNum type="arabicPeriod"/>
            </a:pPr>
            <a:r>
              <a:rPr lang="en-US" sz="2400" dirty="0">
                <a:solidFill>
                  <a:srgbClr val="000000"/>
                </a:solidFill>
                <a:latin typeface="Arial" panose="020B0604020202020204" pitchFamily="34" charset="0"/>
                <a:ea typeface="Cambria" panose="02040503050406030204" pitchFamily="18" charset="0"/>
              </a:rPr>
              <a:t>Date and time donor entered the operating room </a:t>
            </a:r>
            <a:r>
              <a:rPr lang="en-US" sz="2400" dirty="0" smtClean="0">
                <a:solidFill>
                  <a:srgbClr val="000000"/>
                </a:solidFill>
                <a:latin typeface="Arial" panose="020B0604020202020204" pitchFamily="34" charset="0"/>
                <a:ea typeface="Cambria" panose="02040503050406030204" pitchFamily="18" charset="0"/>
              </a:rPr>
              <a:t>(or </a:t>
            </a:r>
            <a:r>
              <a:rPr lang="en-US" sz="2400" dirty="0">
                <a:solidFill>
                  <a:srgbClr val="000000"/>
                </a:solidFill>
                <a:latin typeface="Arial" panose="020B0604020202020204" pitchFamily="34" charset="0"/>
                <a:ea typeface="Cambria" panose="02040503050406030204" pitchFamily="18" charset="0"/>
              </a:rPr>
              <a:t>life sustaining medical support was </a:t>
            </a:r>
            <a:r>
              <a:rPr lang="en-US" sz="2400" dirty="0" smtClean="0">
                <a:solidFill>
                  <a:srgbClr val="000000"/>
                </a:solidFill>
                <a:latin typeface="Arial" panose="020B0604020202020204" pitchFamily="34" charset="0"/>
                <a:ea typeface="Cambria" panose="02040503050406030204" pitchFamily="18" charset="0"/>
              </a:rPr>
              <a:t>)</a:t>
            </a:r>
            <a:endParaRPr lang="en-US" sz="2400" dirty="0">
              <a:solidFill>
                <a:srgbClr val="000000"/>
              </a:solidFill>
              <a:latin typeface="Arial" panose="020B0604020202020204" pitchFamily="34" charset="0"/>
              <a:ea typeface="Cambria" panose="02040503050406030204" pitchFamily="18" charset="0"/>
            </a:endParaRPr>
          </a:p>
          <a:p>
            <a:pPr marL="342900" marR="0" lvl="0" indent="-342900">
              <a:spcBef>
                <a:spcPts val="0"/>
              </a:spcBef>
              <a:spcAft>
                <a:spcPts val="0"/>
              </a:spcAft>
              <a:buFont typeface="Arial" panose="020B0604020202020204" pitchFamily="34" charset="0"/>
              <a:buAutoNum type="arabicPeriod"/>
            </a:pPr>
            <a:r>
              <a:rPr lang="en-US" sz="2400" dirty="0">
                <a:solidFill>
                  <a:srgbClr val="000000"/>
                </a:solidFill>
                <a:latin typeface="Arial" panose="020B0604020202020204" pitchFamily="34" charset="0"/>
                <a:ea typeface="Cambria" panose="02040503050406030204" pitchFamily="18" charset="0"/>
              </a:rPr>
              <a:t>Date and time </a:t>
            </a:r>
            <a:r>
              <a:rPr lang="en-US" sz="2400" dirty="0" smtClean="0">
                <a:solidFill>
                  <a:srgbClr val="000000"/>
                </a:solidFill>
                <a:latin typeface="Arial" panose="020B0604020202020204" pitchFamily="34" charset="0"/>
                <a:ea typeface="Cambria" panose="02040503050406030204" pitchFamily="18" charset="0"/>
              </a:rPr>
              <a:t>transplant hospital notified the host </a:t>
            </a:r>
            <a:r>
              <a:rPr lang="en-US" sz="2400" dirty="0">
                <a:solidFill>
                  <a:srgbClr val="000000"/>
                </a:solidFill>
                <a:latin typeface="Arial" panose="020B0604020202020204" pitchFamily="34" charset="0"/>
                <a:ea typeface="Cambria" panose="02040503050406030204" pitchFamily="18" charset="0"/>
              </a:rPr>
              <a:t>OPO </a:t>
            </a:r>
            <a:r>
              <a:rPr lang="en-US" sz="2400" dirty="0" smtClean="0">
                <a:solidFill>
                  <a:srgbClr val="000000"/>
                </a:solidFill>
                <a:latin typeface="Arial" panose="020B0604020202020204" pitchFamily="34" charset="0"/>
                <a:ea typeface="Cambria" panose="02040503050406030204" pitchFamily="18" charset="0"/>
              </a:rPr>
              <a:t>that </a:t>
            </a:r>
            <a:r>
              <a:rPr lang="en-US" sz="2400" dirty="0">
                <a:solidFill>
                  <a:srgbClr val="000000"/>
                </a:solidFill>
                <a:latin typeface="Arial" panose="020B0604020202020204" pitchFamily="34" charset="0"/>
                <a:ea typeface="Cambria" panose="02040503050406030204" pitchFamily="18" charset="0"/>
              </a:rPr>
              <a:t>they </a:t>
            </a:r>
            <a:r>
              <a:rPr lang="en-US" sz="2400" dirty="0" smtClean="0">
                <a:solidFill>
                  <a:srgbClr val="000000"/>
                </a:solidFill>
                <a:latin typeface="Arial" panose="020B0604020202020204" pitchFamily="34" charset="0"/>
                <a:ea typeface="Cambria" panose="02040503050406030204" pitchFamily="18" charset="0"/>
              </a:rPr>
              <a:t>can </a:t>
            </a:r>
            <a:r>
              <a:rPr lang="en-US" sz="2400" dirty="0">
                <a:solidFill>
                  <a:srgbClr val="000000"/>
                </a:solidFill>
                <a:latin typeface="Arial" panose="020B0604020202020204" pitchFamily="34" charset="0"/>
                <a:ea typeface="Cambria" panose="02040503050406030204" pitchFamily="18" charset="0"/>
              </a:rPr>
              <a:t>no longer accept the liver </a:t>
            </a:r>
            <a:r>
              <a:rPr lang="en-US" sz="2400" dirty="0" smtClean="0">
                <a:solidFill>
                  <a:srgbClr val="000000"/>
                </a:solidFill>
                <a:latin typeface="Arial" panose="020B0604020202020204" pitchFamily="34" charset="0"/>
                <a:ea typeface="Cambria" panose="02040503050406030204" pitchFamily="18" charset="0"/>
              </a:rPr>
              <a:t>offer.</a:t>
            </a:r>
            <a:endParaRPr lang="en-US" sz="2400" dirty="0">
              <a:solidFill>
                <a:srgbClr val="000000"/>
              </a:solidFill>
              <a:latin typeface="Arial" panose="020B0604020202020204" pitchFamily="34" charset="0"/>
              <a:ea typeface="Cambria" panose="02040503050406030204" pitchFamily="18" charset="0"/>
            </a:endParaRPr>
          </a:p>
          <a:p>
            <a:pPr marL="342900" marR="0" lvl="0" indent="-342900">
              <a:spcBef>
                <a:spcPts val="0"/>
              </a:spcBef>
              <a:spcAft>
                <a:spcPts val="0"/>
              </a:spcAft>
              <a:buFont typeface="Arial" panose="020B0604020202020204" pitchFamily="34" charset="0"/>
              <a:buAutoNum type="arabicPeriod"/>
            </a:pPr>
            <a:r>
              <a:rPr lang="en-US" sz="2400" dirty="0">
                <a:solidFill>
                  <a:srgbClr val="000000"/>
                </a:solidFill>
                <a:latin typeface="Arial" panose="020B0604020202020204" pitchFamily="34" charset="0"/>
                <a:ea typeface="Cambria" panose="02040503050406030204" pitchFamily="18" charset="0"/>
              </a:rPr>
              <a:t>Reason </a:t>
            </a:r>
            <a:r>
              <a:rPr lang="en-US" sz="2400" dirty="0" smtClean="0">
                <a:solidFill>
                  <a:srgbClr val="000000"/>
                </a:solidFill>
                <a:latin typeface="Arial" panose="020B0604020202020204" pitchFamily="34" charset="0"/>
                <a:ea typeface="Cambria" panose="02040503050406030204" pitchFamily="18" charset="0"/>
              </a:rPr>
              <a:t>the </a:t>
            </a:r>
            <a:r>
              <a:rPr lang="en-US" sz="2400" dirty="0">
                <a:solidFill>
                  <a:srgbClr val="000000"/>
                </a:solidFill>
                <a:latin typeface="Arial" panose="020B0604020202020204" pitchFamily="34" charset="0"/>
                <a:ea typeface="Cambria" panose="02040503050406030204" pitchFamily="18" charset="0"/>
              </a:rPr>
              <a:t>primary potential transplant </a:t>
            </a:r>
            <a:r>
              <a:rPr lang="en-US" sz="2400" dirty="0" smtClean="0">
                <a:solidFill>
                  <a:srgbClr val="000000"/>
                </a:solidFill>
                <a:latin typeface="Arial" panose="020B0604020202020204" pitchFamily="34" charset="0"/>
                <a:ea typeface="Cambria" panose="02040503050406030204" pitchFamily="18" charset="0"/>
              </a:rPr>
              <a:t>recipient refused the liver</a:t>
            </a:r>
          </a:p>
          <a:p>
            <a:pPr marL="0" marR="0" lvl="0" indent="0">
              <a:spcBef>
                <a:spcPts val="0"/>
              </a:spcBef>
              <a:spcAft>
                <a:spcPts val="0"/>
              </a:spcAft>
              <a:buNone/>
            </a:pPr>
            <a:endParaRPr lang="en-US" dirty="0" smtClean="0">
              <a:solidFill>
                <a:srgbClr val="000000"/>
              </a:solidFill>
              <a:latin typeface="Arial" panose="020B0604020202020204" pitchFamily="34" charset="0"/>
              <a:ea typeface="Cambria" panose="02040503050406030204" pitchFamily="18" charset="0"/>
            </a:endParaRPr>
          </a:p>
          <a:p>
            <a:pPr marL="0" marR="0" lvl="0" indent="0">
              <a:spcBef>
                <a:spcPts val="0"/>
              </a:spcBef>
              <a:spcAft>
                <a:spcPts val="0"/>
              </a:spcAft>
              <a:buNone/>
            </a:pPr>
            <a:r>
              <a:rPr lang="en-US" dirty="0" smtClean="0"/>
              <a:t>OPOs must </a:t>
            </a:r>
            <a:r>
              <a:rPr lang="en-US" dirty="0"/>
              <a:t>make expedited liver offers using the expedited liver match </a:t>
            </a:r>
            <a:r>
              <a:rPr lang="en-US" dirty="0" smtClean="0"/>
              <a:t>run</a:t>
            </a:r>
            <a:endParaRPr lang="en-US" dirty="0">
              <a:solidFill>
                <a:srgbClr val="000000"/>
              </a:solidFill>
              <a:latin typeface="Arial" panose="020B0604020202020204" pitchFamily="34" charset="0"/>
              <a:ea typeface="Cambria" panose="02040503050406030204" pitchFamily="18" charset="0"/>
            </a:endParaRPr>
          </a:p>
          <a:p>
            <a:pPr marL="0" indent="0">
              <a:buNone/>
            </a:pPr>
            <a:endParaRPr lang="en-US" dirty="0"/>
          </a:p>
        </p:txBody>
      </p:sp>
      <p:sp>
        <p:nvSpPr>
          <p:cNvPr id="3" name="Title 2"/>
          <p:cNvSpPr>
            <a:spLocks noGrp="1"/>
          </p:cNvSpPr>
          <p:nvPr>
            <p:ph type="title"/>
          </p:nvPr>
        </p:nvSpPr>
        <p:spPr>
          <a:xfrm>
            <a:off x="385279" y="156310"/>
            <a:ext cx="11651769" cy="1030806"/>
          </a:xfrm>
        </p:spPr>
        <p:txBody>
          <a:bodyPr/>
          <a:lstStyle/>
          <a:p>
            <a:r>
              <a:rPr lang="en-US" dirty="0" smtClean="0"/>
              <a:t>OPOs - Sending Expedited </a:t>
            </a:r>
            <a:r>
              <a:rPr lang="en-US" dirty="0"/>
              <a:t>L</a:t>
            </a:r>
            <a:r>
              <a:rPr lang="en-US" dirty="0" smtClean="0"/>
              <a:t>iver </a:t>
            </a:r>
            <a:r>
              <a:rPr lang="en-US" dirty="0"/>
              <a:t>O</a:t>
            </a:r>
            <a:r>
              <a:rPr lang="en-US" dirty="0" smtClean="0"/>
              <a:t>ffers</a:t>
            </a:r>
            <a:endParaRPr lang="en-US" dirty="0"/>
          </a:p>
        </p:txBody>
      </p:sp>
      <p:sp>
        <p:nvSpPr>
          <p:cNvPr id="4" name="Slide Number Placeholder 3"/>
          <p:cNvSpPr>
            <a:spLocks noGrp="1"/>
          </p:cNvSpPr>
          <p:nvPr>
            <p:ph type="sldNum" sz="quarter" idx="4"/>
          </p:nvPr>
        </p:nvSpPr>
        <p:spPr/>
        <p:txBody>
          <a:bodyPr/>
          <a:lstStyle/>
          <a:p>
            <a:fld id="{AFEF8753-48E3-DC43-B5AB-733E5321FD2E}" type="slidenum">
              <a:rPr lang="en-US" smtClean="0"/>
              <a:pPr/>
              <a:t>7</a:t>
            </a:fld>
            <a:endParaRPr lang="en-US" dirty="0"/>
          </a:p>
        </p:txBody>
      </p:sp>
    </p:spTree>
    <p:extLst>
      <p:ext uri="{BB962C8B-B14F-4D97-AF65-F5344CB8AC3E}">
        <p14:creationId xmlns:p14="http://schemas.microsoft.com/office/powerpoint/2010/main" val="42796427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5278" y="1740877"/>
            <a:ext cx="11394917" cy="4013198"/>
          </a:xfrm>
        </p:spPr>
        <p:txBody>
          <a:bodyPr>
            <a:normAutofit/>
          </a:bodyPr>
          <a:lstStyle/>
          <a:p>
            <a:r>
              <a:rPr lang="en-US" sz="3200" dirty="0" smtClean="0"/>
              <a:t>Transplant hospitals must accept expedited liver offers within 20 minutes to be eligible to receive the liver</a:t>
            </a:r>
          </a:p>
          <a:p>
            <a:r>
              <a:rPr lang="en-US" sz="3200" dirty="0" smtClean="0"/>
              <a:t>At the end of the 20 minute timeframe, the liver will be placed with the candidate with an acceptance that appears highest on the match run</a:t>
            </a:r>
            <a:endParaRPr lang="en-US" sz="3200" dirty="0"/>
          </a:p>
        </p:txBody>
      </p:sp>
      <p:sp>
        <p:nvSpPr>
          <p:cNvPr id="3" name="Title 2"/>
          <p:cNvSpPr>
            <a:spLocks noGrp="1"/>
          </p:cNvSpPr>
          <p:nvPr>
            <p:ph type="title"/>
          </p:nvPr>
        </p:nvSpPr>
        <p:spPr>
          <a:xfrm>
            <a:off x="385279" y="342900"/>
            <a:ext cx="11651769" cy="885824"/>
          </a:xfrm>
        </p:spPr>
        <p:txBody>
          <a:bodyPr/>
          <a:lstStyle/>
          <a:p>
            <a:r>
              <a:rPr lang="en-US" dirty="0" smtClean="0"/>
              <a:t>Responding to expedited liver offers</a:t>
            </a:r>
            <a:endParaRPr lang="en-US" dirty="0"/>
          </a:p>
        </p:txBody>
      </p:sp>
      <p:sp>
        <p:nvSpPr>
          <p:cNvPr id="4" name="Slide Number Placeholder 3"/>
          <p:cNvSpPr>
            <a:spLocks noGrp="1"/>
          </p:cNvSpPr>
          <p:nvPr>
            <p:ph type="sldNum" sz="quarter" idx="4"/>
          </p:nvPr>
        </p:nvSpPr>
        <p:spPr/>
        <p:txBody>
          <a:bodyPr/>
          <a:lstStyle/>
          <a:p>
            <a:fld id="{AFEF8753-48E3-DC43-B5AB-733E5321FD2E}" type="slidenum">
              <a:rPr lang="en-US" smtClean="0"/>
              <a:pPr/>
              <a:t>8</a:t>
            </a:fld>
            <a:endParaRPr lang="en-US" dirty="0"/>
          </a:p>
        </p:txBody>
      </p:sp>
    </p:spTree>
    <p:extLst>
      <p:ext uri="{BB962C8B-B14F-4D97-AF65-F5344CB8AC3E}">
        <p14:creationId xmlns:p14="http://schemas.microsoft.com/office/powerpoint/2010/main" val="200451015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5278" y="1740877"/>
            <a:ext cx="11394917" cy="4635738"/>
          </a:xfrm>
        </p:spPr>
        <p:txBody>
          <a:bodyPr>
            <a:normAutofit/>
          </a:bodyPr>
          <a:lstStyle/>
          <a:p>
            <a:r>
              <a:rPr lang="en-US" i="1" dirty="0" smtClean="0"/>
              <a:t>5.4.C</a:t>
            </a:r>
            <a:r>
              <a:rPr lang="en-US" i="1" dirty="0"/>
              <a:t>: Liver Offers</a:t>
            </a:r>
            <a:r>
              <a:rPr lang="en-US" dirty="0"/>
              <a:t> – </a:t>
            </a:r>
            <a:r>
              <a:rPr lang="en-US" dirty="0" smtClean="0"/>
              <a:t>Added language </a:t>
            </a:r>
            <a:r>
              <a:rPr lang="en-US" dirty="0"/>
              <a:t>to reference </a:t>
            </a:r>
            <a:r>
              <a:rPr lang="en-US" i="1" dirty="0"/>
              <a:t>Policy 9.10.B: Expedited Liver Offers</a:t>
            </a:r>
            <a:endParaRPr lang="en-US" dirty="0"/>
          </a:p>
          <a:p>
            <a:r>
              <a:rPr lang="en-US" i="1" dirty="0"/>
              <a:t>5.6.B: Time Limit for Review and Acceptance of Organ Offers</a:t>
            </a:r>
            <a:r>
              <a:rPr lang="en-US" dirty="0"/>
              <a:t> – </a:t>
            </a:r>
            <a:r>
              <a:rPr lang="en-US" dirty="0" smtClean="0"/>
              <a:t>Added language to clarify that </a:t>
            </a:r>
            <a:r>
              <a:rPr lang="en-US" dirty="0"/>
              <a:t>the </a:t>
            </a:r>
            <a:r>
              <a:rPr lang="en-US" dirty="0" smtClean="0"/>
              <a:t>acceptance time limit for </a:t>
            </a:r>
            <a:r>
              <a:rPr lang="en-US" dirty="0"/>
              <a:t>expedited liver offers is 20 minutes instead of the 30/60 minutes in this policy</a:t>
            </a:r>
          </a:p>
        </p:txBody>
      </p:sp>
      <p:sp>
        <p:nvSpPr>
          <p:cNvPr id="3" name="Title 2"/>
          <p:cNvSpPr>
            <a:spLocks noGrp="1"/>
          </p:cNvSpPr>
          <p:nvPr>
            <p:ph type="title"/>
          </p:nvPr>
        </p:nvSpPr>
        <p:spPr>
          <a:xfrm>
            <a:off x="385278" y="328904"/>
            <a:ext cx="11651769" cy="1046848"/>
          </a:xfrm>
        </p:spPr>
        <p:txBody>
          <a:bodyPr/>
          <a:lstStyle/>
          <a:p>
            <a:r>
              <a:rPr lang="en-US" dirty="0" smtClean="0"/>
              <a:t>Additional policy modifications</a:t>
            </a:r>
            <a:endParaRPr lang="en-US" dirty="0"/>
          </a:p>
        </p:txBody>
      </p:sp>
      <p:sp>
        <p:nvSpPr>
          <p:cNvPr id="4" name="Slide Number Placeholder 3"/>
          <p:cNvSpPr>
            <a:spLocks noGrp="1"/>
          </p:cNvSpPr>
          <p:nvPr>
            <p:ph type="sldNum" sz="quarter" idx="4"/>
          </p:nvPr>
        </p:nvSpPr>
        <p:spPr/>
        <p:txBody>
          <a:bodyPr/>
          <a:lstStyle/>
          <a:p>
            <a:fld id="{AFEF8753-48E3-DC43-B5AB-733E5321FD2E}" type="slidenum">
              <a:rPr lang="en-US" smtClean="0"/>
              <a:pPr/>
              <a:t>9</a:t>
            </a:fld>
            <a:endParaRPr lang="en-US" dirty="0"/>
          </a:p>
        </p:txBody>
      </p:sp>
    </p:spTree>
    <p:extLst>
      <p:ext uri="{BB962C8B-B14F-4D97-AF65-F5344CB8AC3E}">
        <p14:creationId xmlns:p14="http://schemas.microsoft.com/office/powerpoint/2010/main" val="311667663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po">
  <a:themeElements>
    <a:clrScheme name="Custom 4">
      <a:dk1>
        <a:srgbClr val="000000"/>
      </a:dk1>
      <a:lt1>
        <a:sysClr val="window" lastClr="FFFFFF"/>
      </a:lt1>
      <a:dk2>
        <a:srgbClr val="0A468C"/>
      </a:dk2>
      <a:lt2>
        <a:srgbClr val="0FA0E4"/>
      </a:lt2>
      <a:accent1>
        <a:srgbClr val="FBC01E"/>
      </a:accent1>
      <a:accent2>
        <a:srgbClr val="78B43C"/>
      </a:accent2>
      <a:accent3>
        <a:srgbClr val="FA8716"/>
      </a:accent3>
      <a:accent4>
        <a:srgbClr val="BE0204"/>
      </a:accent4>
      <a:accent5>
        <a:srgbClr val="800040"/>
      </a:accent5>
      <a:accent6>
        <a:srgbClr val="7E13E3"/>
      </a:accent6>
      <a:hlink>
        <a:srgbClr val="0FA0E4"/>
      </a:hlink>
      <a:folHlink>
        <a:srgbClr val="D0B9F8"/>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xpo">
      <a:fillStyleLst>
        <a:solidFill>
          <a:schemeClr val="phClr"/>
        </a:solidFill>
        <a:gradFill rotWithShape="1">
          <a:gsLst>
            <a:gs pos="0">
              <a:schemeClr val="phClr">
                <a:tint val="100000"/>
                <a:satMod val="130000"/>
              </a:schemeClr>
            </a:gs>
            <a:gs pos="100000">
              <a:schemeClr val="phClr">
                <a:tint val="50000"/>
                <a:satMod val="150000"/>
              </a:schemeClr>
            </a:gs>
          </a:gsLst>
          <a:lin ang="16200000" scaled="1"/>
        </a:gradFill>
        <a:gradFill rotWithShape="1">
          <a:gsLst>
            <a:gs pos="0">
              <a:schemeClr val="phClr">
                <a:shade val="93000"/>
                <a:satMod val="130000"/>
              </a:schemeClr>
            </a:gs>
            <a:gs pos="60000">
              <a:schemeClr val="phClr">
                <a:tint val="80000"/>
                <a:shade val="93000"/>
                <a:satMod val="130000"/>
              </a:schemeClr>
            </a:gs>
            <a:gs pos="100000">
              <a:schemeClr val="phClr">
                <a:tint val="50000"/>
                <a:shade val="94000"/>
                <a:alpha val="100000"/>
                <a:satMod val="135000"/>
              </a:schemeClr>
            </a:gs>
          </a:gsLst>
          <a:lin ang="16200000" scaled="0"/>
        </a:gra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34925" cap="flat" cmpd="sng" algn="ctr">
          <a:gradFill>
            <a:gsLst>
              <a:gs pos="0">
                <a:schemeClr val="accent1">
                  <a:lumMod val="40000"/>
                  <a:lumOff val="60000"/>
                </a:schemeClr>
              </a:gs>
              <a:gs pos="50000">
                <a:schemeClr val="accent1"/>
              </a:gs>
              <a:gs pos="100000">
                <a:schemeClr val="accent1">
                  <a:lumMod val="50000"/>
                </a:schemeClr>
              </a:gs>
            </a:gsLst>
            <a:lin ang="18600000" scaled="0"/>
          </a:gradFill>
          <a:prstDash val="solid"/>
        </a:ln>
      </a:lnStyleLst>
      <a:effectStyleLst>
        <a:effectStyle>
          <a:effectLst/>
        </a:effectStyle>
        <a:effectStyle>
          <a:effectLst>
            <a:innerShdw blurRad="50800" dist="25400" dir="13500000">
              <a:srgbClr val="C0C0C0">
                <a:alpha val="75000"/>
              </a:srgbClr>
            </a:innerShdw>
            <a:outerShdw blurRad="63500" dist="38100" dir="5400000" sx="105000" sy="105000" algn="br" rotWithShape="0">
              <a:srgbClr val="000000">
                <a:alpha val="30000"/>
              </a:srgbClr>
            </a:outerShdw>
          </a:effectLst>
        </a:effectStyle>
        <a:effectStyle>
          <a:effectLst>
            <a:innerShdw blurRad="50800" dist="25400" dir="16200000">
              <a:srgbClr val="C0C0C0">
                <a:alpha val="75000"/>
              </a:srgbClr>
            </a:innerShdw>
            <a:reflection blurRad="63500" stA="40000" endPos="50000" dist="12700" dir="5400000" sy="-100000" rotWithShape="0"/>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a:blip xmlns:r="http://schemas.openxmlformats.org/officeDocument/2006/relationships" r:embed="rId1"/>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874F892C36DA04DA6B17F05777AF913" ma:contentTypeVersion="5" ma:contentTypeDescription="Create a new document." ma:contentTypeScope="" ma:versionID="05e82659128e49c40775aea32f147461">
  <xsd:schema xmlns:xsd="http://www.w3.org/2001/XMLSchema" xmlns:xs="http://www.w3.org/2001/XMLSchema" xmlns:p="http://schemas.microsoft.com/office/2006/metadata/properties" xmlns:ns2="81014aad-9229-4a9a-a8a1-ab44a8a74d6a" xmlns:ns3="c8f9c7e0-6682-419d-a909-cda05b6ce1a7" targetNamespace="http://schemas.microsoft.com/office/2006/metadata/properties" ma:root="true" ma:fieldsID="75efac5685f38c910875205af0f74d2f" ns2:_="" ns3:_="">
    <xsd:import namespace="81014aad-9229-4a9a-a8a1-ab44a8a74d6a"/>
    <xsd:import namespace="c8f9c7e0-6682-419d-a909-cda05b6ce1a7"/>
    <xsd:element name="properties">
      <xsd:complexType>
        <xsd:sequence>
          <xsd:element name="documentManagement">
            <xsd:complexType>
              <xsd:all>
                <xsd:element ref="ns2:Description0" minOccurs="0"/>
                <xsd:element ref="ns3:c4269b1b5a244d6cade965ef625899db" minOccurs="0"/>
                <xsd:element ref="ns3:TaxCatchAll" minOccurs="0"/>
                <xsd:element ref="ns3:_dlc_DocId" minOccurs="0"/>
                <xsd:element ref="ns3:_dlc_DocIdUrl" minOccurs="0"/>
                <xsd:element ref="ns3: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1014aad-9229-4a9a-a8a1-ab44a8a74d6a" elementFormDefault="qualified">
    <xsd:import namespace="http://schemas.microsoft.com/office/2006/documentManagement/types"/>
    <xsd:import namespace="http://schemas.microsoft.com/office/infopath/2007/PartnerControls"/>
    <xsd:element name="Description0" ma:index="8" nillable="true" ma:displayName="Description" ma:internalName="Description0" ma:readOnly="false">
      <xsd:simpleType>
        <xsd:restriction base="dms:Text">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c8f9c7e0-6682-419d-a909-cda05b6ce1a7" elementFormDefault="qualified">
    <xsd:import namespace="http://schemas.microsoft.com/office/2006/documentManagement/types"/>
    <xsd:import namespace="http://schemas.microsoft.com/office/infopath/2007/PartnerControls"/>
    <xsd:element name="c4269b1b5a244d6cade965ef625899db" ma:index="10" nillable="true" ma:taxonomy="true" ma:internalName="c4269b1b5a244d6cade965ef625899db" ma:taxonomyFieldName="Committee" ma:displayName="Committee" ma:default="" ma:fieldId="{c4269b1b-5a24-4d6c-ade9-65ef625899db}" ma:sspId="09d43ddc-1a97-435c-9af9-0bb7717532f3" ma:termSetId="daa0dd1a-8990-4ffa-bf6d-8a700896fba3" ma:anchorId="00000000-0000-0000-0000-000000000000" ma:open="false" ma:isKeyword="false">
      <xsd:complexType>
        <xsd:sequence>
          <xsd:element ref="pc:Terms" minOccurs="0" maxOccurs="1"/>
        </xsd:sequence>
      </xsd:complexType>
    </xsd:element>
    <xsd:element name="TaxCatchAll" ma:index="11" nillable="true" ma:displayName="Taxonomy Catch All Column" ma:hidden="true" ma:list="{c982f4c0-1e9c-4234-ab42-12852a6abd89}" ma:internalName="TaxCatchAll" ma:showField="CatchAllData" ma:web="c8f9c7e0-6682-419d-a909-cda05b6ce1a7">
      <xsd:complexType>
        <xsd:complexContent>
          <xsd:extension base="dms:MultiChoiceLookup">
            <xsd:sequence>
              <xsd:element name="Value" type="dms:Lookup" maxOccurs="unbounded" minOccurs="0" nillable="true"/>
            </xsd:sequence>
          </xsd:extension>
        </xsd:complexContent>
      </xsd:complexType>
    </xsd:element>
    <xsd:element name="_dlc_DocId" ma:index="12" nillable="true" ma:displayName="Document ID Value" ma:description="The value of the document ID assigned to this item." ma:internalName="_dlc_DocId" ma:readOnly="true">
      <xsd:simpleType>
        <xsd:restriction base="dms:Text"/>
      </xsd:simpleType>
    </xsd:element>
    <xsd:element name="_dlc_DocIdUrl" ma:index="13"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4"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c8f9c7e0-6682-419d-a909-cda05b6ce1a7">
      <Value>19</Value>
    </TaxCatchAll>
    <Description0 xmlns="81014aad-9229-4a9a-a8a1-ab44a8a74d6a" xsi:nil="true"/>
    <c4269b1b5a244d6cade965ef625899db xmlns="c8f9c7e0-6682-419d-a909-cda05b6ce1a7">
      <Terms xmlns="http://schemas.microsoft.com/office/infopath/2007/PartnerControls">
        <TermInfo xmlns="http://schemas.microsoft.com/office/infopath/2007/PartnerControls">
          <TermName xmlns="http://schemas.microsoft.com/office/infopath/2007/PartnerControls">OPO</TermName>
          <TermId xmlns="http://schemas.microsoft.com/office/infopath/2007/PartnerControls">d9934aa4-d6e2-4ceb-83ab-58807a39c21f</TermId>
        </TermInfo>
      </Terms>
    </c4269b1b5a244d6cade965ef625899db>
    <_dlc_DocId xmlns="c8f9c7e0-6682-419d-a909-cda05b6ce1a7">TN63ZTJYM4AM-913-6354</_dlc_DocId>
    <_dlc_DocIdUrl xmlns="c8f9c7e0-6682-419d-a909-cda05b6ce1a7">
      <Url>https://bodandcommittees.unos.org/Staff/_layouts/15/DocIdRedir.aspx?ID=TN63ZTJYM4AM-913-6354</Url>
      <Description>TN63ZTJYM4AM-913-6354</Description>
    </_dlc_DocIdUrl>
  </documentManagement>
</p:properties>
</file>

<file path=customXml/item4.xml><?xml version="1.0" encoding="utf-8"?>
<?mso-contentType ?>
<spe:Receivers xmlns:spe="http://schemas.microsoft.com/sharepoint/events"/>
</file>

<file path=customXml/itemProps1.xml><?xml version="1.0" encoding="utf-8"?>
<ds:datastoreItem xmlns:ds="http://schemas.openxmlformats.org/officeDocument/2006/customXml" ds:itemID="{059CDFBD-ED3E-42B6-9FD5-791F297A781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1014aad-9229-4a9a-a8a1-ab44a8a74d6a"/>
    <ds:schemaRef ds:uri="c8f9c7e0-6682-419d-a909-cda05b6ce1a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19AC5259-4682-454A-9542-9B6F82E2C399}">
  <ds:schemaRefs>
    <ds:schemaRef ds:uri="http://schemas.microsoft.com/sharepoint/v3/contenttype/forms"/>
  </ds:schemaRefs>
</ds:datastoreItem>
</file>

<file path=customXml/itemProps3.xml><?xml version="1.0" encoding="utf-8"?>
<ds:datastoreItem xmlns:ds="http://schemas.openxmlformats.org/officeDocument/2006/customXml" ds:itemID="{7CB4DD36-3E77-48C1-BD50-FF15F831F4D8}">
  <ds:schemaRefs>
    <ds:schemaRef ds:uri="http://schemas.openxmlformats.org/package/2006/metadata/core-properties"/>
    <ds:schemaRef ds:uri="http://purl.org/dc/elements/1.1/"/>
    <ds:schemaRef ds:uri="http://www.w3.org/XML/1998/namespace"/>
    <ds:schemaRef ds:uri="http://schemas.microsoft.com/office/2006/documentManagement/types"/>
    <ds:schemaRef ds:uri="81014aad-9229-4a9a-a8a1-ab44a8a74d6a"/>
    <ds:schemaRef ds:uri="http://purl.org/dc/dcmitype/"/>
    <ds:schemaRef ds:uri="http://purl.org/dc/terms/"/>
    <ds:schemaRef ds:uri="http://schemas.microsoft.com/office/2006/metadata/properties"/>
    <ds:schemaRef ds:uri="http://schemas.microsoft.com/office/infopath/2007/PartnerControls"/>
    <ds:schemaRef ds:uri="c8f9c7e0-6682-419d-a909-cda05b6ce1a7"/>
  </ds:schemaRefs>
</ds:datastoreItem>
</file>

<file path=customXml/itemProps4.xml><?xml version="1.0" encoding="utf-8"?>
<ds:datastoreItem xmlns:ds="http://schemas.openxmlformats.org/officeDocument/2006/customXml" ds:itemID="{ADFC2440-AF3B-4191-9483-9E8DB1836E49}">
  <ds:schemaRefs>
    <ds:schemaRef ds:uri="http://schemas.microsoft.com/sharepoint/events"/>
  </ds:schemaRefs>
</ds:datastoreItem>
</file>

<file path=docProps/app.xml><?xml version="1.0" encoding="utf-8"?>
<Properties xmlns="http://schemas.openxmlformats.org/officeDocument/2006/extended-properties" xmlns:vt="http://schemas.openxmlformats.org/officeDocument/2006/docPropsVTypes">
  <Template/>
  <TotalTime>1320</TotalTime>
  <Words>1302</Words>
  <Application>Microsoft Office PowerPoint</Application>
  <PresentationFormat>Custom</PresentationFormat>
  <Paragraphs>140</Paragraphs>
  <Slides>14</Slides>
  <Notes>14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14</vt:i4>
      </vt:variant>
    </vt:vector>
  </HeadingPairs>
  <TitlesOfParts>
    <vt:vector size="21" baseType="lpstr">
      <vt:lpstr>Arial</vt:lpstr>
      <vt:lpstr>Calibri</vt:lpstr>
      <vt:lpstr>Cambria</vt:lpstr>
      <vt:lpstr>Myriad Pro</vt:lpstr>
      <vt:lpstr>Times New Roman</vt:lpstr>
      <vt:lpstr>Wingdings</vt:lpstr>
      <vt:lpstr>Expo</vt:lpstr>
      <vt:lpstr>Expedited Placement of Livers</vt:lpstr>
      <vt:lpstr>What problem will the proposal solve? </vt:lpstr>
      <vt:lpstr>What are the proposed solutions?</vt:lpstr>
      <vt:lpstr>What are the proposed solutions?</vt:lpstr>
      <vt:lpstr>“Opt-in” Criteria for Transplant Hospitals</vt:lpstr>
      <vt:lpstr>Criteria for OPOs to initiate expedited liver offers</vt:lpstr>
      <vt:lpstr>OPOs - Sending Expedited Liver Offers</vt:lpstr>
      <vt:lpstr>Responding to expedited liver offers</vt:lpstr>
      <vt:lpstr>Additional policy modifications</vt:lpstr>
      <vt:lpstr>How will members implement this proposal?</vt:lpstr>
      <vt:lpstr>How will members implement this proposal?</vt:lpstr>
      <vt:lpstr>How will the OPTN implement this proposal?</vt:lpstr>
      <vt:lpstr>Work Group Roster</vt:lpstr>
      <vt:lpstr>Questions?</vt:lpstr>
    </vt:vector>
  </TitlesOfParts>
  <Company>UNOS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Expedited Placement of Livers</dc:title>
  <dc:creator>Kevin Smolen</dc:creator>
  <cp:lastModifiedBy>Karen Sokohl</cp:lastModifiedBy>
  <cp:revision>92</cp:revision>
  <dcterms:created xsi:type="dcterms:W3CDTF">2010-09-17T15:26:33Z</dcterms:created>
  <dcterms:modified xsi:type="dcterms:W3CDTF">2019-02-06T23:22:28Z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0x0101002874F892C36DA04DA6B17F05777AF913</vt:lpwstr>
  </property>
  <property fmtid="{D5CDD505-2E9C-101B-9397-08002B2CF9AE}" pid="3" name="_dlc_DocIdItemGuid">
    <vt:lpwstr>4b5e162d-cc3d-4aa8-86d4-27de9de93b0a</vt:lpwstr>
  </property>
  <property fmtid="{D5CDD505-2E9C-101B-9397-08002B2CF9AE}" pid="4" name="Committee">
    <vt:lpwstr>19;#OPO|d9934aa4-d6e2-4ceb-83ab-58807a39c21f</vt:lpwstr>
  </property>
</Properties>
</file>