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5"/>
  </p:sldMasterIdLst>
  <p:notesMasterIdLst>
    <p:notesMasterId r:id="rId10"/>
  </p:notesMasterIdLst>
  <p:handoutMasterIdLst>
    <p:handoutMasterId r:id="rId11"/>
  </p:handoutMasterIdLst>
  <p:sldIdLst>
    <p:sldId id="261" r:id="rId6"/>
    <p:sldId id="296" r:id="rId7"/>
    <p:sldId id="298" r:id="rId8"/>
    <p:sldId id="297" r:id="rId9"/>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non F. Edwards" initials="SFE" lastIdx="11" clrIdx="0">
    <p:extLst>
      <p:ext uri="{19B8F6BF-5375-455C-9EA6-DF929625EA0E}">
        <p15:presenceInfo xmlns:p15="http://schemas.microsoft.com/office/powerpoint/2012/main" userId="S-1-5-21-3838001524-2532167733-2738084025-1549" providerId="AD"/>
      </p:ext>
    </p:extLst>
  </p:cmAuthor>
  <p:cmAuthor id="2" name="Kimberly Uccellini" initials="KU" lastIdx="2" clrIdx="1">
    <p:extLst>
      <p:ext uri="{19B8F6BF-5375-455C-9EA6-DF929625EA0E}">
        <p15:presenceInfo xmlns:p15="http://schemas.microsoft.com/office/powerpoint/2012/main" userId="S-1-5-21-3838001524-2532167733-2738084025-11926" providerId="AD"/>
      </p:ext>
    </p:extLst>
  </p:cmAuthor>
  <p:cmAuthor id="3" name="Melinda C. Woodbury" initials="MCW" lastIdx="18" clrIdx="2"/>
  <p:cmAuthor id="4" name="Liz Robbins" initials="LR" lastIdx="9" clrIdx="3">
    <p:extLst>
      <p:ext uri="{19B8F6BF-5375-455C-9EA6-DF929625EA0E}">
        <p15:presenceInfo xmlns:p15="http://schemas.microsoft.com/office/powerpoint/2012/main" userId="S-1-5-21-3838001524-2532167733-2738084025-7535" providerId="AD"/>
      </p:ext>
    </p:extLst>
  </p:cmAuthor>
  <p:cmAuthor id="5" name="Karen Sokohl" initials="KS" lastIdx="7" clrIdx="4">
    <p:extLst>
      <p:ext uri="{19B8F6BF-5375-455C-9EA6-DF929625EA0E}">
        <p15:presenceInfo xmlns:p15="http://schemas.microsoft.com/office/powerpoint/2012/main" userId="S-1-5-21-3838001524-2532167733-2738084025-18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76600"/>
    <a:srgbClr val="002045"/>
    <a:srgbClr val="001B37"/>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74346" autoAdjust="0"/>
  </p:normalViewPr>
  <p:slideViewPr>
    <p:cSldViewPr snapToGrid="0" snapToObjects="1">
      <p:cViewPr varScale="1">
        <p:scale>
          <a:sx n="67" d="100"/>
          <a:sy n="67" d="100"/>
        </p:scale>
        <p:origin x="1656" y="72"/>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697554-EDE7-C740-8201-C9DDA9E9AA56}" type="datetimeFigureOut">
              <a:rPr lang="en-US" smtClean="0"/>
              <a:t>2/4/2019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EBA865-CC10-C149-9C90-415BB2048C16}" type="slidenum">
              <a:rPr lang="en-US" smtClean="0"/>
              <a:t>‹#›</a:t>
            </a:fld>
            <a:endParaRPr lang="en-US"/>
          </a:p>
        </p:txBody>
      </p:sp>
    </p:spTree>
    <p:extLst>
      <p:ext uri="{BB962C8B-B14F-4D97-AF65-F5344CB8AC3E}">
        <p14:creationId xmlns:p14="http://schemas.microsoft.com/office/powerpoint/2010/main" val="11068995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3F705A-8FF2-604C-8E1D-7FD5CF39FB92}" type="datetimeFigureOut">
              <a:rPr lang="en-US" smtClean="0"/>
              <a:t>2/4/2019</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E34781-6EDE-5B4E-B103-71F0AC490716}" type="slidenum">
              <a:rPr lang="en-US" smtClean="0"/>
              <a:t>‹#›</a:t>
            </a:fld>
            <a:endParaRPr lang="en-US"/>
          </a:p>
        </p:txBody>
      </p:sp>
    </p:spTree>
    <p:extLst>
      <p:ext uri="{BB962C8B-B14F-4D97-AF65-F5344CB8AC3E}">
        <p14:creationId xmlns:p14="http://schemas.microsoft.com/office/powerpoint/2010/main" val="169861700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Hello, my name is _____________________, </a:t>
            </a:r>
            <a:r>
              <a:rPr lang="en-US" baseline="0" dirty="0" smtClean="0"/>
              <a:t>with the Patient Affairs Committee.  I am here today to provide an update regarding Committee initiatives.</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a:t>
            </a:fld>
            <a:endParaRPr lang="en-US"/>
          </a:p>
        </p:txBody>
      </p:sp>
    </p:spTree>
    <p:extLst>
      <p:ext uri="{BB962C8B-B14F-4D97-AF65-F5344CB8AC3E}">
        <p14:creationId xmlns:p14="http://schemas.microsoft.com/office/powerpoint/2010/main" val="2273751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recall from the last regional meeting cycle, the PAC and TCC piloted</a:t>
            </a:r>
            <a:r>
              <a:rPr lang="en-US" baseline="0" dirty="0" smtClean="0"/>
              <a:t> a modified committee structure with the intent of testing whether restructuring a committee would achieve specific goals set forth in the original concept paper. </a:t>
            </a:r>
            <a:r>
              <a:rPr lang="en-US" b="1" i="1" baseline="0" dirty="0" smtClean="0">
                <a:solidFill>
                  <a:srgbClr val="FF0000"/>
                </a:solidFill>
              </a:rPr>
              <a:t>(can provide more detail if necessary)</a:t>
            </a:r>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26E34781-6EDE-5B4E-B103-71F0AC490716}" type="slidenum">
              <a:rPr lang="en-US" smtClean="0"/>
              <a:t>2</a:t>
            </a:fld>
            <a:endParaRPr lang="en-US"/>
          </a:p>
        </p:txBody>
      </p:sp>
    </p:spTree>
    <p:extLst>
      <p:ext uri="{BB962C8B-B14F-4D97-AF65-F5344CB8AC3E}">
        <p14:creationId xmlns:p14="http://schemas.microsoft.com/office/powerpoint/2010/main" val="1542129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Executive Committee considered input from participant</a:t>
            </a:r>
            <a:r>
              <a:rPr lang="en-US" baseline="0" dirty="0" smtClean="0"/>
              <a:t> surveys, qualitative feedback from the online collaboration tool Basecamp, and discussions over various Committee meetings regarding whether the proof of concept was successful, and whether it should continue. </a:t>
            </a:r>
          </a:p>
          <a:p>
            <a:endParaRPr lang="en-US" baseline="0" dirty="0" smtClean="0"/>
          </a:p>
          <a:p>
            <a:r>
              <a:rPr lang="en-US" baseline="0" dirty="0" smtClean="0"/>
              <a:t>The Executive Committee determined that the proof of concept had achieved success in terms of strengthening the connection between patient or donor family members across committees, and between the PAC and those members of the Board. Participants also self-reported increased understanding of and comfort with complex policy topics and content, based on processes the PAC currently utilizes, such as monthly education and small group public comment review.  </a:t>
            </a:r>
          </a:p>
          <a:p>
            <a:endParaRPr lang="en-US" baseline="0" dirty="0" smtClean="0"/>
          </a:p>
          <a:p>
            <a:r>
              <a:rPr lang="en-US" baseline="0" dirty="0" smtClean="0"/>
              <a:t>Therefore, the Executive Committee determined the proof of concept should be extended with PAC only-there was limited utility and success with TCC. They will no longer sponsor the proof of concept, but rather, the initiative is rolled into one of the UNOS Policy and Community Relations Department goals. They did not specify an end date, and they encouraged the group to further explore areas in which increased engagement was noticed.</a:t>
            </a:r>
          </a:p>
          <a:p>
            <a:endParaRPr lang="en-US" baseline="0" dirty="0" smtClean="0"/>
          </a:p>
          <a:p>
            <a:r>
              <a:rPr lang="en-US" baseline="0" dirty="0" smtClean="0"/>
              <a:t>As December 2018 was communicated to members as the conclusion of the proof of concept, members were invited to continue. All but 6 members chose to do so</a:t>
            </a:r>
            <a:r>
              <a:rPr lang="en-US" b="1" baseline="0" dirty="0" smtClean="0"/>
              <a:t>. (this may change, waiting to hear back from 3)</a:t>
            </a:r>
            <a:endParaRPr lang="en-US" b="1" dirty="0"/>
          </a:p>
        </p:txBody>
      </p:sp>
      <p:sp>
        <p:nvSpPr>
          <p:cNvPr id="4" name="Slide Number Placeholder 3"/>
          <p:cNvSpPr>
            <a:spLocks noGrp="1"/>
          </p:cNvSpPr>
          <p:nvPr>
            <p:ph type="sldNum" sz="quarter" idx="10"/>
          </p:nvPr>
        </p:nvSpPr>
        <p:spPr/>
        <p:txBody>
          <a:bodyPr/>
          <a:lstStyle/>
          <a:p>
            <a:fld id="{26E34781-6EDE-5B4E-B103-71F0AC490716}" type="slidenum">
              <a:rPr lang="en-US" smtClean="0"/>
              <a:t>3</a:t>
            </a:fld>
            <a:endParaRPr lang="en-US"/>
          </a:p>
        </p:txBody>
      </p:sp>
    </p:spTree>
    <p:extLst>
      <p:ext uri="{BB962C8B-B14F-4D97-AF65-F5344CB8AC3E}">
        <p14:creationId xmlns:p14="http://schemas.microsoft.com/office/powerpoint/2010/main" val="406173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540" y="1721629"/>
            <a:ext cx="11073631"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540" y="3810000"/>
            <a:ext cx="11073631"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pic>
        <p:nvPicPr>
          <p:cNvPr id="13" name="Picture 12" descr="unos_optn_logo_blue_rgb.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05156" y="6326538"/>
            <a:ext cx="1780858" cy="421957"/>
          </a:xfrm>
          <a:prstGeom prst="rect">
            <a:avLst/>
          </a:prstGeom>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waund1101@gmail.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1</a:t>
            </a:fld>
            <a:endParaRPr lang="en-US" dirty="0"/>
          </a:p>
        </p:txBody>
      </p:sp>
      <p:sp>
        <p:nvSpPr>
          <p:cNvPr id="5" name="Title 1"/>
          <p:cNvSpPr>
            <a:spLocks noGrp="1"/>
          </p:cNvSpPr>
          <p:nvPr>
            <p:ph type="ctrTitle"/>
          </p:nvPr>
        </p:nvSpPr>
        <p:spPr>
          <a:xfrm>
            <a:off x="556540" y="1721629"/>
            <a:ext cx="11073631" cy="1619250"/>
          </a:xfrm>
        </p:spPr>
        <p:txBody>
          <a:bodyPr/>
          <a:lstStyle/>
          <a:p>
            <a:r>
              <a:rPr lang="en-US" sz="6000" dirty="0" smtClean="0"/>
              <a:t>Patient Affairs Committee</a:t>
            </a:r>
            <a:endParaRPr lang="en-US" sz="6000" dirty="0"/>
          </a:p>
        </p:txBody>
      </p:sp>
      <p:sp>
        <p:nvSpPr>
          <p:cNvPr id="6" name="Subtitle 2"/>
          <p:cNvSpPr>
            <a:spLocks noGrp="1"/>
          </p:cNvSpPr>
          <p:nvPr>
            <p:ph type="subTitle" idx="1"/>
          </p:nvPr>
        </p:nvSpPr>
        <p:spPr>
          <a:xfrm>
            <a:off x="720074" y="4660593"/>
            <a:ext cx="11073631" cy="753036"/>
          </a:xfrm>
        </p:spPr>
        <p:txBody>
          <a:bodyPr>
            <a:normAutofit/>
          </a:bodyPr>
          <a:lstStyle/>
          <a:p>
            <a:r>
              <a:rPr lang="en-US" sz="3600" dirty="0" smtClean="0"/>
              <a:t>Spring 2019</a:t>
            </a:r>
            <a:endParaRPr lang="en-US" sz="3600" dirty="0"/>
          </a:p>
        </p:txBody>
      </p:sp>
    </p:spTree>
    <p:extLst>
      <p:ext uri="{BB962C8B-B14F-4D97-AF65-F5344CB8AC3E}">
        <p14:creationId xmlns:p14="http://schemas.microsoft.com/office/powerpoint/2010/main" val="3470875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017127"/>
            <a:ext cx="11394917" cy="4405247"/>
          </a:xfrm>
        </p:spPr>
        <p:txBody>
          <a:bodyPr/>
          <a:lstStyle/>
          <a:p>
            <a:r>
              <a:rPr lang="en-US" sz="3200" dirty="0"/>
              <a:t>Improving the OPTN/UNOS Committee Structure through Enhanced Communication and </a:t>
            </a:r>
            <a:r>
              <a:rPr lang="en-US" sz="3200" dirty="0" smtClean="0"/>
              <a:t>Engagement</a:t>
            </a:r>
          </a:p>
          <a:p>
            <a:pPr marL="228600" lvl="1" indent="0">
              <a:buNone/>
            </a:pPr>
            <a:endParaRPr lang="en-US" dirty="0" smtClean="0"/>
          </a:p>
          <a:p>
            <a:pPr lvl="1"/>
            <a:endParaRPr lang="en-US" dirty="0" smtClean="0"/>
          </a:p>
          <a:p>
            <a:pPr lvl="1"/>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2</a:t>
            </a:fld>
            <a:endParaRPr lang="en-US" dirty="0"/>
          </a:p>
        </p:txBody>
      </p:sp>
      <p:sp>
        <p:nvSpPr>
          <p:cNvPr id="5" name="Title 2"/>
          <p:cNvSpPr>
            <a:spLocks noGrp="1"/>
          </p:cNvSpPr>
          <p:nvPr>
            <p:ph type="title"/>
          </p:nvPr>
        </p:nvSpPr>
        <p:spPr/>
        <p:txBody>
          <a:bodyPr/>
          <a:lstStyle/>
          <a:p>
            <a:r>
              <a:rPr lang="en-US" dirty="0" smtClean="0"/>
              <a:t>Committee Projects </a:t>
            </a:r>
            <a:endParaRPr lang="en-US" dirty="0"/>
          </a:p>
        </p:txBody>
      </p:sp>
    </p:spTree>
    <p:extLst>
      <p:ext uri="{BB962C8B-B14F-4D97-AF65-F5344CB8AC3E}">
        <p14:creationId xmlns:p14="http://schemas.microsoft.com/office/powerpoint/2010/main" val="3443581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218199"/>
            <a:ext cx="11394917" cy="4905015"/>
          </a:xfrm>
        </p:spPr>
        <p:txBody>
          <a:bodyPr>
            <a:normAutofit/>
          </a:bodyPr>
          <a:lstStyle/>
          <a:p>
            <a:r>
              <a:rPr lang="en-US" dirty="0"/>
              <a:t>Piloted July – December 2018</a:t>
            </a:r>
          </a:p>
          <a:p>
            <a:r>
              <a:rPr lang="en-US" dirty="0"/>
              <a:t>Proceed/extend proof of concept with the PAC only</a:t>
            </a:r>
          </a:p>
          <a:p>
            <a:r>
              <a:rPr lang="en-US" dirty="0"/>
              <a:t>No immediate </a:t>
            </a:r>
            <a:r>
              <a:rPr lang="en-US" dirty="0" smtClean="0"/>
              <a:t>changes</a:t>
            </a:r>
          </a:p>
          <a:p>
            <a:r>
              <a:rPr lang="en-US" dirty="0" smtClean="0"/>
              <a:t>No end date</a:t>
            </a:r>
          </a:p>
          <a:p>
            <a:r>
              <a:rPr lang="en-US" dirty="0"/>
              <a:t>Explore areas in which increased engagement was noticed:</a:t>
            </a:r>
          </a:p>
          <a:p>
            <a:pPr lvl="1">
              <a:buClr>
                <a:schemeClr val="accent2"/>
              </a:buClr>
              <a:buFont typeface="Arial" panose="020B0604020202020204" pitchFamily="34" charset="0"/>
              <a:buChar char="•"/>
            </a:pPr>
            <a:r>
              <a:rPr lang="en-US" dirty="0"/>
              <a:t>P&amp;DA Reps to the Board</a:t>
            </a:r>
          </a:p>
          <a:p>
            <a:pPr lvl="1">
              <a:buClr>
                <a:schemeClr val="accent2"/>
              </a:buClr>
              <a:buFont typeface="Arial" panose="020B0604020202020204" pitchFamily="34" charset="0"/>
              <a:buChar char="•"/>
            </a:pPr>
            <a:r>
              <a:rPr lang="en-US" dirty="0"/>
              <a:t>Possible increased understanding of complex proposals due to existing PAC </a:t>
            </a:r>
            <a:r>
              <a:rPr lang="en-US" dirty="0" smtClean="0"/>
              <a:t>processes</a:t>
            </a:r>
          </a:p>
          <a:p>
            <a:pPr>
              <a:buFont typeface="Wingdings" panose="05000000000000000000" pitchFamily="2" charset="2"/>
              <a:buChar char="§"/>
            </a:pPr>
            <a:r>
              <a:rPr lang="en-US" dirty="0" smtClean="0"/>
              <a:t>All but 6 members opted to continue</a:t>
            </a:r>
            <a:endParaRPr lang="en-US" dirty="0"/>
          </a:p>
          <a:p>
            <a:pPr marL="228600" lvl="1" indent="0">
              <a:buNone/>
            </a:pPr>
            <a:endParaRPr lang="en-US" dirty="0" smtClean="0"/>
          </a:p>
          <a:p>
            <a:pPr lvl="1"/>
            <a:endParaRPr lang="en-US" dirty="0" smtClean="0"/>
          </a:p>
          <a:p>
            <a:pPr lvl="1"/>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3</a:t>
            </a:fld>
            <a:endParaRPr lang="en-US" dirty="0"/>
          </a:p>
        </p:txBody>
      </p:sp>
      <p:sp>
        <p:nvSpPr>
          <p:cNvPr id="5" name="Title 2"/>
          <p:cNvSpPr>
            <a:spLocks noGrp="1"/>
          </p:cNvSpPr>
          <p:nvPr>
            <p:ph type="title"/>
          </p:nvPr>
        </p:nvSpPr>
        <p:spPr/>
        <p:txBody>
          <a:bodyPr/>
          <a:lstStyle/>
          <a:p>
            <a:r>
              <a:rPr lang="en-US" dirty="0" smtClean="0"/>
              <a:t>Committee Projects </a:t>
            </a:r>
            <a:endParaRPr lang="en-US" dirty="0"/>
          </a:p>
        </p:txBody>
      </p:sp>
    </p:spTree>
    <p:extLst>
      <p:ext uri="{BB962C8B-B14F-4D97-AF65-F5344CB8AC3E}">
        <p14:creationId xmlns:p14="http://schemas.microsoft.com/office/powerpoint/2010/main" val="2057042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spcBef>
                <a:spcPts val="0"/>
              </a:spcBef>
              <a:buNone/>
              <a:defRPr/>
            </a:pPr>
            <a:r>
              <a:rPr lang="en-US" dirty="0" smtClean="0">
                <a:latin typeface="Arial" panose="020B0604020202020204" pitchFamily="34" charset="0"/>
                <a:cs typeface="Arial" panose="020B0604020202020204" pitchFamily="34" charset="0"/>
              </a:rPr>
              <a:t>Darnell Waun, MSN, RN</a:t>
            </a:r>
            <a:endParaRPr lang="en-US" dirty="0">
              <a:latin typeface="Arial" panose="020B0604020202020204" pitchFamily="34" charset="0"/>
              <a:cs typeface="Arial" panose="020B0604020202020204" pitchFamily="34" charset="0"/>
            </a:endParaRPr>
          </a:p>
          <a:p>
            <a:pPr marL="0" indent="0">
              <a:spcBef>
                <a:spcPts val="0"/>
              </a:spcBef>
              <a:buNone/>
              <a:defRPr/>
            </a:pPr>
            <a:r>
              <a:rPr lang="en-US" dirty="0">
                <a:latin typeface="Arial" panose="020B0604020202020204" pitchFamily="34" charset="0"/>
                <a:cs typeface="Arial" panose="020B0604020202020204" pitchFamily="34" charset="0"/>
              </a:rPr>
              <a:t>Committee Chair                                              </a:t>
            </a:r>
          </a:p>
          <a:p>
            <a:pPr marL="0" indent="0">
              <a:spcBef>
                <a:spcPts val="0"/>
              </a:spcBef>
              <a:buNone/>
              <a:defRPr/>
            </a:pPr>
            <a:r>
              <a:rPr lang="en-US" dirty="0" smtClean="0">
                <a:latin typeface="Arial" panose="020B0604020202020204" pitchFamily="34" charset="0"/>
                <a:cs typeface="Arial" panose="020B0604020202020204" pitchFamily="34" charset="0"/>
                <a:hlinkClick r:id="rId2"/>
              </a:rPr>
              <a:t>waund1101@gmail.com</a:t>
            </a:r>
            <a:endParaRPr lang="en-US" dirty="0" smtClean="0">
              <a:latin typeface="Arial" panose="020B0604020202020204" pitchFamily="34" charset="0"/>
              <a:cs typeface="Arial" panose="020B0604020202020204" pitchFamily="34" charset="0"/>
            </a:endParaRPr>
          </a:p>
          <a:p>
            <a:pPr marL="0" indent="0">
              <a:spcBef>
                <a:spcPts val="0"/>
              </a:spcBef>
              <a:buNone/>
              <a:defRPr/>
            </a:pPr>
            <a:endParaRPr lang="en-US" dirty="0">
              <a:latin typeface="Arial" panose="020B0604020202020204" pitchFamily="34" charset="0"/>
              <a:cs typeface="Arial" panose="020B0604020202020204" pitchFamily="34" charset="0"/>
            </a:endParaRPr>
          </a:p>
          <a:p>
            <a:pPr marL="0" indent="0">
              <a:lnSpc>
                <a:spcPct val="110000"/>
              </a:lnSpc>
              <a:spcBef>
                <a:spcPts val="0"/>
              </a:spcBef>
              <a:buNone/>
              <a:defRPr/>
            </a:pPr>
            <a:r>
              <a:rPr lang="en-US" dirty="0" smtClean="0">
                <a:latin typeface="Arial" panose="020B0604020202020204" pitchFamily="34" charset="0"/>
                <a:cs typeface="Arial" panose="020B0604020202020204" pitchFamily="34" charset="0"/>
              </a:rPr>
              <a:t>Kimberly Uccellini, MS, MPH</a:t>
            </a:r>
            <a:endParaRPr lang="en-US" dirty="0">
              <a:latin typeface="Arial" panose="020B0604020202020204" pitchFamily="34" charset="0"/>
              <a:cs typeface="Arial" panose="020B0604020202020204" pitchFamily="34" charset="0"/>
            </a:endParaRPr>
          </a:p>
          <a:p>
            <a:pPr marL="0" indent="0">
              <a:lnSpc>
                <a:spcPct val="110000"/>
              </a:lnSpc>
              <a:spcBef>
                <a:spcPts val="0"/>
              </a:spcBef>
              <a:buNone/>
              <a:defRPr/>
            </a:pPr>
            <a:r>
              <a:rPr lang="en-US" dirty="0" smtClean="0">
                <a:latin typeface="Arial" panose="020B0604020202020204" pitchFamily="34" charset="0"/>
                <a:cs typeface="Arial" panose="020B0604020202020204" pitchFamily="34" charset="0"/>
              </a:rPr>
              <a:t>Transplant Community Administrator</a:t>
            </a:r>
            <a:endParaRPr lang="en-US" dirty="0">
              <a:latin typeface="Arial" panose="020B0604020202020204" pitchFamily="34" charset="0"/>
              <a:cs typeface="Arial" panose="020B0604020202020204" pitchFamily="34" charset="0"/>
            </a:endParaRPr>
          </a:p>
          <a:p>
            <a:pPr marL="0" indent="0">
              <a:lnSpc>
                <a:spcPct val="110000"/>
              </a:lnSpc>
              <a:spcBef>
                <a:spcPts val="0"/>
              </a:spcBef>
              <a:buNone/>
              <a:defRPr/>
            </a:pPr>
            <a:r>
              <a:rPr lang="en-US" dirty="0" smtClean="0">
                <a:latin typeface="Arial" panose="020B0604020202020204" pitchFamily="34" charset="0"/>
                <a:cs typeface="Arial" panose="020B0604020202020204" pitchFamily="34" charset="0"/>
              </a:rPr>
              <a:t>Kimberly.Uccellini@unos.org</a:t>
            </a:r>
            <a:endParaRPr lang="en-US" dirty="0">
              <a:latin typeface="Arial" panose="020B0604020202020204" pitchFamily="34" charset="0"/>
              <a:cs typeface="Arial" panose="020B0604020202020204" pitchFamily="34" charset="0"/>
            </a:endParaRPr>
          </a:p>
          <a:p>
            <a:pPr marL="0" indent="0">
              <a:buNone/>
            </a:pPr>
            <a:endParaRPr lang="en-US" dirty="0"/>
          </a:p>
        </p:txBody>
      </p:sp>
      <p:sp>
        <p:nvSpPr>
          <p:cNvPr id="3" name="Title 2"/>
          <p:cNvSpPr>
            <a:spLocks noGrp="1"/>
          </p:cNvSpPr>
          <p:nvPr>
            <p:ph type="title"/>
          </p:nvPr>
        </p:nvSpPr>
        <p:spPr/>
        <p:txBody>
          <a:bodyPr/>
          <a:lstStyle/>
          <a:p>
            <a:r>
              <a:rPr lang="en-US" dirty="0" smtClean="0"/>
              <a:t>Questions?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4</a:t>
            </a:fld>
            <a:endParaRPr lang="en-US" dirty="0"/>
          </a:p>
        </p:txBody>
      </p:sp>
    </p:spTree>
    <p:extLst>
      <p:ext uri="{BB962C8B-B14F-4D97-AF65-F5344CB8AC3E}">
        <p14:creationId xmlns:p14="http://schemas.microsoft.com/office/powerpoint/2010/main" val="32898144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874F892C36DA04DA6B17F05777AF913" ma:contentTypeVersion="5" ma:contentTypeDescription="Create a new document." ma:contentTypeScope="" ma:versionID="05e82659128e49c40775aea32f147461">
  <xsd:schema xmlns:xsd="http://www.w3.org/2001/XMLSchema" xmlns:xs="http://www.w3.org/2001/XMLSchema" xmlns:p="http://schemas.microsoft.com/office/2006/metadata/properties" xmlns:ns2="81014aad-9229-4a9a-a8a1-ab44a8a74d6a" xmlns:ns3="c8f9c7e0-6682-419d-a909-cda05b6ce1a7" targetNamespace="http://schemas.microsoft.com/office/2006/metadata/properties" ma:root="true" ma:fieldsID="75efac5685f38c910875205af0f74d2f" ns2:_="" ns3:_="">
    <xsd:import namespace="81014aad-9229-4a9a-a8a1-ab44a8a74d6a"/>
    <xsd:import namespace="c8f9c7e0-6682-419d-a909-cda05b6ce1a7"/>
    <xsd:element name="properties">
      <xsd:complexType>
        <xsd:sequence>
          <xsd:element name="documentManagement">
            <xsd:complexType>
              <xsd:all>
                <xsd:element ref="ns2:Description0" minOccurs="0"/>
                <xsd:element ref="ns3:c4269b1b5a244d6cade965ef625899db" minOccurs="0"/>
                <xsd:element ref="ns3:TaxCatchAll"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014aad-9229-4a9a-a8a1-ab44a8a74d6a" elementFormDefault="qualified">
    <xsd:import namespace="http://schemas.microsoft.com/office/2006/documentManagement/types"/>
    <xsd:import namespace="http://schemas.microsoft.com/office/infopath/2007/PartnerControls"/>
    <xsd:element name="Description0" ma:index="8" nillable="true" ma:displayName="Description" ma:internalName="Description0"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8f9c7e0-6682-419d-a909-cda05b6ce1a7" elementFormDefault="qualified">
    <xsd:import namespace="http://schemas.microsoft.com/office/2006/documentManagement/types"/>
    <xsd:import namespace="http://schemas.microsoft.com/office/infopath/2007/PartnerControls"/>
    <xsd:element name="c4269b1b5a244d6cade965ef625899db" ma:index="10" nillable="true" ma:taxonomy="true" ma:internalName="c4269b1b5a244d6cade965ef625899db" ma:taxonomyFieldName="Committee" ma:displayName="Committee" ma:default="" ma:fieldId="{c4269b1b-5a24-4d6c-ade9-65ef625899db}" ma:sspId="09d43ddc-1a97-435c-9af9-0bb7717532f3" ma:termSetId="daa0dd1a-8990-4ffa-bf6d-8a700896fba3" ma:anchorId="00000000-0000-0000-0000-000000000000" ma:open="false" ma:isKeyword="false">
      <xsd:complexType>
        <xsd:sequence>
          <xsd:element ref="pc:Terms" minOccurs="0" maxOccurs="1"/>
        </xsd:sequence>
      </xsd:complexType>
    </xsd:element>
    <xsd:element name="TaxCatchAll" ma:index="11" nillable="true" ma:displayName="Taxonomy Catch All Column" ma:hidden="true" ma:list="{c982f4c0-1e9c-4234-ab42-12852a6abd89}" ma:internalName="TaxCatchAll" ma:showField="CatchAllData" ma:web="c8f9c7e0-6682-419d-a909-cda05b6ce1a7">
      <xsd:complexType>
        <xsd:complexContent>
          <xsd:extension base="dms:MultiChoiceLookup">
            <xsd:sequence>
              <xsd:element name="Value" type="dms:Lookup" maxOccurs="unbounded" minOccurs="0" nillable="true"/>
            </xsd:sequence>
          </xsd:extension>
        </xsd:complexContent>
      </xsd:complexType>
    </xsd:element>
    <xsd:element name="_dlc_DocId" ma:index="12" nillable="true" ma:displayName="Document ID Value" ma:description="The value of the document ID assigned to this item." ma:internalName="_dlc_DocId" ma:readOnly="true">
      <xsd:simpleType>
        <xsd:restriction base="dms:Text"/>
      </xsd:simpleType>
    </xsd:element>
    <xsd:element name="_dlc_DocIdUrl" ma:index="1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4"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file>

<file path=customXml/item4.xml><?xml version="1.0" encoding="utf-8"?>
<p:properties xmlns:p="http://schemas.microsoft.com/office/2006/metadata/properties" xmlns:xsi="http://www.w3.org/2001/XMLSchema-instance" xmlns:pc="http://schemas.microsoft.com/office/infopath/2007/PartnerControls">
  <documentManagement>
    <TaxCatchAll xmlns="c8f9c7e0-6682-419d-a909-cda05b6ce1a7">
      <Value>4</Value>
    </TaxCatchAll>
    <Description0 xmlns="81014aad-9229-4a9a-a8a1-ab44a8a74d6a" xsi:nil="true"/>
    <c4269b1b5a244d6cade965ef625899db xmlns="c8f9c7e0-6682-419d-a909-cda05b6ce1a7">
      <Terms xmlns="http://schemas.microsoft.com/office/infopath/2007/PartnerControls">
        <TermInfo xmlns="http://schemas.microsoft.com/office/infopath/2007/PartnerControls">
          <TermName xmlns="http://schemas.microsoft.com/office/infopath/2007/PartnerControls">Patient Affairs</TermName>
          <TermId xmlns="http://schemas.microsoft.com/office/infopath/2007/PartnerControls">452fd87f-d3ef-4a4c-91e9-1b990e54f623</TermId>
        </TermInfo>
      </Terms>
    </c4269b1b5a244d6cade965ef625899db>
    <_dlc_DocId xmlns="c8f9c7e0-6682-419d-a909-cda05b6ce1a7">TN63ZTJYM4AM-913-6355</_dlc_DocId>
    <_dlc_DocIdUrl xmlns="c8f9c7e0-6682-419d-a909-cda05b6ce1a7">
      <Url>https://bodandcommittees.unos.org/Staff/_layouts/15/DocIdRedir.aspx?ID=TN63ZTJYM4AM-913-6355</Url>
      <Description>TN63ZTJYM4AM-913-6355</Description>
    </_dlc_DocIdUrl>
  </documentManagement>
</p:properties>
</file>

<file path=customXml/itemProps1.xml><?xml version="1.0" encoding="utf-8"?>
<ds:datastoreItem xmlns:ds="http://schemas.openxmlformats.org/officeDocument/2006/customXml" ds:itemID="{19AC5259-4682-454A-9542-9B6F82E2C399}">
  <ds:schemaRefs>
    <ds:schemaRef ds:uri="http://schemas.microsoft.com/sharepoint/v3/contenttype/forms"/>
  </ds:schemaRefs>
</ds:datastoreItem>
</file>

<file path=customXml/itemProps2.xml><?xml version="1.0" encoding="utf-8"?>
<ds:datastoreItem xmlns:ds="http://schemas.openxmlformats.org/officeDocument/2006/customXml" ds:itemID="{5EEF6C84-9708-40D8-A3FC-336D8F56E0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014aad-9229-4a9a-a8a1-ab44a8a74d6a"/>
    <ds:schemaRef ds:uri="c8f9c7e0-6682-419d-a909-cda05b6ce1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BACC402-B1D4-4CD8-ADCA-4D39DDC0DDD3}">
  <ds:schemaRefs>
    <ds:schemaRef ds:uri="http://schemas.microsoft.com/sharepoint/events"/>
  </ds:schemaRefs>
</ds:datastoreItem>
</file>

<file path=customXml/itemProps4.xml><?xml version="1.0" encoding="utf-8"?>
<ds:datastoreItem xmlns:ds="http://schemas.openxmlformats.org/officeDocument/2006/customXml" ds:itemID="{7CB4DD36-3E77-48C1-BD50-FF15F831F4D8}">
  <ds:schemaRefs>
    <ds:schemaRef ds:uri="http://schemas.microsoft.com/office/2006/metadata/properties"/>
    <ds:schemaRef ds:uri="http://www.w3.org/XML/1998/namespace"/>
    <ds:schemaRef ds:uri="http://schemas.microsoft.com/office/2006/documentManagement/types"/>
    <ds:schemaRef ds:uri="http://purl.org/dc/terms/"/>
    <ds:schemaRef ds:uri="http://purl.org/dc/elements/1.1/"/>
    <ds:schemaRef ds:uri="c8f9c7e0-6682-419d-a909-cda05b6ce1a7"/>
    <ds:schemaRef ds:uri="http://schemas.microsoft.com/office/infopath/2007/PartnerControls"/>
    <ds:schemaRef ds:uri="http://schemas.openxmlformats.org/package/2006/metadata/core-properties"/>
    <ds:schemaRef ds:uri="81014aad-9229-4a9a-a8a1-ab44a8a74d6a"/>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1313</TotalTime>
  <Words>401</Words>
  <Application>Microsoft Office PowerPoint</Application>
  <PresentationFormat>Custom</PresentationFormat>
  <Paragraphs>39</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Myriad Pro</vt:lpstr>
      <vt:lpstr>Wingdings</vt:lpstr>
      <vt:lpstr>Expo</vt:lpstr>
      <vt:lpstr>Patient Affairs Committee</vt:lpstr>
      <vt:lpstr>Committee Projects </vt:lpstr>
      <vt:lpstr>Committee Projects </vt:lpstr>
      <vt:lpstr>Questions?</vt:lpstr>
    </vt:vector>
  </TitlesOfParts>
  <Company>UNOS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Smolen</dc:creator>
  <cp:lastModifiedBy>Karen Sokohl</cp:lastModifiedBy>
  <cp:revision>134</cp:revision>
  <dcterms:created xsi:type="dcterms:W3CDTF">2010-09-17T15:26:33Z</dcterms:created>
  <dcterms:modified xsi:type="dcterms:W3CDTF">2019-02-04T19:24:53Z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0x0101002874F892C36DA04DA6B17F05777AF913</vt:lpwstr>
  </property>
  <property fmtid="{D5CDD505-2E9C-101B-9397-08002B2CF9AE}" pid="3" name="_dlc_DocIdItemGuid">
    <vt:lpwstr>77589e5d-3c9a-4ae7-8e91-b377234c341b</vt:lpwstr>
  </property>
  <property fmtid="{D5CDD505-2E9C-101B-9397-08002B2CF9AE}" pid="4" name="Committee">
    <vt:lpwstr>4;#Patient Affairs|452fd87f-d3ef-4a4c-91e9-1b990e54f623</vt:lpwstr>
  </property>
</Properties>
</file>