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6"/>
  </p:notesMasterIdLst>
  <p:handoutMasterIdLst>
    <p:handoutMasterId r:id="rId17"/>
  </p:handoutMasterIdLst>
  <p:sldIdLst>
    <p:sldId id="261" r:id="rId5"/>
    <p:sldId id="278" r:id="rId6"/>
    <p:sldId id="272" r:id="rId7"/>
    <p:sldId id="274" r:id="rId8"/>
    <p:sldId id="275" r:id="rId9"/>
    <p:sldId id="267" r:id="rId10"/>
    <p:sldId id="276" r:id="rId11"/>
    <p:sldId id="277" r:id="rId12"/>
    <p:sldId id="269" r:id="rId13"/>
    <p:sldId id="273" r:id="rId14"/>
    <p:sldId id="279" r:id="rId1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7" clrIdx="0">
    <p:extLst/>
  </p:cmAuthor>
  <p:cmAuthor id="2" name="Melinda C. Woodbury" initials="MCW" lastIdx="11" clrIdx="1"/>
  <p:cmAuthor id="3" name="Liz Robbins" initials="LR"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3287" autoAdjust="0"/>
  </p:normalViewPr>
  <p:slideViewPr>
    <p:cSldViewPr snapToGrid="0" snapToObjects="1">
      <p:cViewPr varScale="1">
        <p:scale>
          <a:sx n="55" d="100"/>
          <a:sy n="55" d="100"/>
        </p:scale>
        <p:origin x="2364"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8-03T15:10:18.075" idx="2">
    <p:pos x="10" y="10"/>
    <p:text>If we're short on time, I'd suggest moving this slide and the next down to extra slides becuase I don't know that anyone would dispute the problem w/ lost to follow up</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8/7/2018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8/7/2018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839039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Clinical staff in adult medical care are key stakeholders in the transition and transfer process. Staff members who receive recipients from pediatric transplant programs are encouraged to share feedback on their transfer experiences. </a:t>
            </a:r>
          </a:p>
          <a:p>
            <a:pPr marL="685800" lvl="1" indent="-228600">
              <a:buFont typeface="+mj-lt"/>
              <a:buAutoNum type="arabicPeriod"/>
            </a:pPr>
            <a:r>
              <a:rPr lang="en-US" sz="1200" kern="1200" dirty="0" smtClean="0">
                <a:solidFill>
                  <a:schemeClr val="tx1"/>
                </a:solidFill>
                <a:effectLst/>
                <a:latin typeface="+mn-lt"/>
                <a:ea typeface="+mn-ea"/>
                <a:cs typeface="+mn-cs"/>
              </a:rPr>
              <a:t>In what ways are recipients (transplanted &lt;18 years old) well prepared or ill prepared for transfer to adult medical care?</a:t>
            </a:r>
          </a:p>
          <a:p>
            <a:pPr marL="685800" lvl="1" indent="-228600">
              <a:buFont typeface="+mj-lt"/>
              <a:buAutoNum type="arabicPeriod"/>
            </a:pPr>
            <a:r>
              <a:rPr lang="en-US" sz="1200" kern="1200" dirty="0" smtClean="0">
                <a:solidFill>
                  <a:schemeClr val="tx1"/>
                </a:solidFill>
                <a:effectLst/>
                <a:latin typeface="+mn-lt"/>
                <a:ea typeface="+mn-ea"/>
                <a:cs typeface="+mn-cs"/>
              </a:rPr>
              <a:t>Is there specific information about the recipient, or specific transfer practices that have led to an optimal hand-off from a pediatric program to your program? </a:t>
            </a:r>
          </a:p>
          <a:p>
            <a:pPr marL="685800" lvl="1" indent="-228600">
              <a:buFont typeface="+mj-lt"/>
              <a:buAutoNum type="arabicPeriod"/>
            </a:pPr>
            <a:r>
              <a:rPr lang="en-US" sz="1200" kern="1200" dirty="0" smtClean="0">
                <a:solidFill>
                  <a:schemeClr val="tx1"/>
                </a:solidFill>
                <a:effectLst/>
                <a:latin typeface="+mn-lt"/>
                <a:ea typeface="+mn-ea"/>
                <a:cs typeface="+mn-cs"/>
              </a:rPr>
              <a:t>What practices help you share the recipient’s health information back to the pediatric transplant program for OPTN data submission?</a:t>
            </a:r>
          </a:p>
          <a:p>
            <a:pPr marL="0" indent="0">
              <a:buFont typeface="+mj-lt"/>
              <a:buNone/>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Recipient transfer scenarios may not fit neatly into the three types profiled in the guidance document. </a:t>
            </a:r>
          </a:p>
          <a:p>
            <a:pPr marL="685800" lvl="1" indent="-228600">
              <a:buFont typeface="+mj-lt"/>
              <a:buAutoNum type="arabicPeriod"/>
            </a:pPr>
            <a:r>
              <a:rPr lang="en-US" sz="1200" kern="1200" dirty="0" smtClean="0">
                <a:solidFill>
                  <a:schemeClr val="tx1"/>
                </a:solidFill>
                <a:effectLst/>
                <a:latin typeface="+mn-lt"/>
                <a:ea typeface="+mn-ea"/>
                <a:cs typeface="+mn-cs"/>
              </a:rPr>
              <a:t>Do you current use, or have you considered, any non-conventional models of transfer to adult medical care, e.g.: transfer routine medical care to a provider not affiliated with a transplant hospital (perhaps nearby to the recipient’s place of residence) </a:t>
            </a:r>
            <a:r>
              <a:rPr lang="en-US" sz="1200" u="sng"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arrange for periodic outpatient evaluations with a transplant program outside your institution?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1806639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396282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baseline="0" dirty="0" smtClean="0">
                <a:solidFill>
                  <a:schemeClr val="tx1"/>
                </a:solidFill>
                <a:effectLst/>
                <a:latin typeface="+mn-lt"/>
                <a:ea typeface="+mn-ea"/>
                <a:cs typeface="+mn-cs"/>
              </a:rPr>
              <a:t>Goal of pediatric transplantation: to restore health to critically ill children with the hope for long-term survival into adulthood. </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Transition = gradual assumption of responsibility for self-care</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Transfer = recipient being cared for by another provider</a:t>
            </a:r>
          </a:p>
          <a:p>
            <a:endParaRPr lang="en-US" dirty="0" smtClean="0"/>
          </a:p>
          <a:p>
            <a:r>
              <a:rPr lang="en-US" dirty="0" smtClean="0"/>
              <a:t>There are three</a:t>
            </a:r>
            <a:r>
              <a:rPr lang="en-US" baseline="0" dirty="0" smtClean="0"/>
              <a:t> prevalent transfer scenarios seen with pediatric recipients. Recipient preference, payer factors, and where a recipient lives all impact where the recipient may be transferred.</a:t>
            </a:r>
          </a:p>
          <a:p>
            <a:pPr marL="171450" indent="-171450">
              <a:buFont typeface="Arial" panose="020B0604020202020204" pitchFamily="34" charset="0"/>
              <a:buChar char="•"/>
            </a:pPr>
            <a:r>
              <a:rPr lang="en-US" baseline="0" dirty="0" smtClean="0"/>
              <a:t>An adult transplant program affiliated with the pediatric transplant program</a:t>
            </a:r>
          </a:p>
          <a:p>
            <a:pPr marL="171450" indent="-171450">
              <a:buFont typeface="Arial" panose="020B0604020202020204" pitchFamily="34" charset="0"/>
              <a:buChar char="•"/>
            </a:pPr>
            <a:r>
              <a:rPr lang="en-US" baseline="0" dirty="0" smtClean="0"/>
              <a:t>Another OPTN transplant hospital</a:t>
            </a:r>
          </a:p>
          <a:p>
            <a:pPr marL="171450" indent="-171450">
              <a:buFont typeface="Arial" panose="020B0604020202020204" pitchFamily="34" charset="0"/>
              <a:buChar char="•"/>
            </a:pPr>
            <a:r>
              <a:rPr lang="en-US" baseline="0" dirty="0" smtClean="0"/>
              <a:t>An unaffiliated provider</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285316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Effective transition and transfer practices help ease the move from pediatric to adult clinics, and can lay the ground work for positive transplant outcomes.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Suboptimal transition and transfer </a:t>
            </a:r>
            <a:r>
              <a:rPr lang="en-US" sz="1200" b="0" kern="1200" dirty="0" smtClean="0">
                <a:solidFill>
                  <a:schemeClr val="tx1"/>
                </a:solidFill>
                <a:effectLst/>
                <a:latin typeface="+mn-lt"/>
                <a:ea typeface="+mn-ea"/>
                <a:cs typeface="+mn-cs"/>
              </a:rPr>
              <a:t>processes for pediatric transplant recipients </a:t>
            </a:r>
            <a:r>
              <a:rPr lang="en-US" sz="1200" b="0" strike="noStrike" kern="1200" baseline="0" dirty="0" smtClean="0">
                <a:solidFill>
                  <a:schemeClr val="tx1"/>
                </a:solidFill>
                <a:effectLst/>
                <a:latin typeface="+mn-lt"/>
                <a:ea typeface="+mn-ea"/>
                <a:cs typeface="+mn-cs"/>
              </a:rPr>
              <a:t>can increase the </a:t>
            </a:r>
            <a:r>
              <a:rPr lang="en-US" sz="1200" b="0" kern="1200" dirty="0" smtClean="0">
                <a:solidFill>
                  <a:schemeClr val="tx1"/>
                </a:solidFill>
                <a:effectLst/>
                <a:latin typeface="+mn-lt"/>
                <a:ea typeface="+mn-ea"/>
                <a:cs typeface="+mn-cs"/>
              </a:rPr>
              <a:t>risk of recipients’ not</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adhering to their follow-up care and eventually losing their</a:t>
            </a:r>
            <a:r>
              <a:rPr lang="en-US" sz="1200" b="0" kern="1200" baseline="0" dirty="0" smtClean="0">
                <a:solidFill>
                  <a:schemeClr val="tx1"/>
                </a:solidFill>
                <a:effectLst/>
                <a:latin typeface="+mn-lt"/>
                <a:ea typeface="+mn-ea"/>
                <a:cs typeface="+mn-cs"/>
              </a:rPr>
              <a:t> graft. </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Breakdowns in transition and the transfer to adult medical care may also </a:t>
            </a:r>
            <a:r>
              <a:rPr lang="en-US" sz="1200" b="0" u="none" strike="noStrike" kern="1200" baseline="0" dirty="0" smtClean="0">
                <a:solidFill>
                  <a:schemeClr val="tx1"/>
                </a:solidFill>
                <a:effectLst/>
                <a:latin typeface="+mn-lt"/>
                <a:ea typeface="+mn-ea"/>
                <a:cs typeface="+mn-cs"/>
              </a:rPr>
              <a:t>cause more recipients to be reported as lost to follow-up on OPTN data collection forms.</a:t>
            </a:r>
            <a:r>
              <a:rPr lang="en-US" sz="1200" b="0" u="none" kern="1200" dirty="0" smtClean="0">
                <a:solidFill>
                  <a:schemeClr val="tx1"/>
                </a:solidFill>
                <a:effectLst/>
                <a:latin typeface="+mn-lt"/>
                <a:ea typeface="+mn-ea"/>
                <a:cs typeface="+mn-cs"/>
              </a:rPr>
              <a:t> The highest lost to follow-up rates were observed in pediatric kidney and liver transplant recipients.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Understanding pediatric transplant outcomes is critical for the pediatric transplant community: </a:t>
            </a:r>
          </a:p>
          <a:p>
            <a:pPr marL="628650" marR="0" lvl="1" indent="-1714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dirty="0" smtClean="0">
                <a:solidFill>
                  <a:schemeClr val="tx1"/>
                </a:solidFill>
                <a:effectLst/>
                <a:latin typeface="+mn-lt"/>
                <a:ea typeface="+mn-ea"/>
                <a:cs typeface="+mn-cs"/>
              </a:rPr>
              <a:t>OPTN data</a:t>
            </a:r>
            <a:r>
              <a:rPr lang="en-US" sz="120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re used by providers to communicate realistic goals regarding transplantation to patients and their families or guardians.</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OPTN data drive policy decisions.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34775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profiles</a:t>
            </a:r>
            <a:r>
              <a:rPr lang="en-US" baseline="0" dirty="0" smtClean="0"/>
              <a:t> the lost to follow-up rates within 10 years for kidney recipients transplanted less than 18 years old.</a:t>
            </a:r>
          </a:p>
          <a:p>
            <a:endParaRPr lang="en-US" baseline="0" dirty="0" smtClean="0"/>
          </a:p>
          <a:p>
            <a:r>
              <a:rPr lang="en-US" baseline="0" dirty="0" smtClean="0"/>
              <a:t>The problem is not just for adolescent recipients.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2690585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This slide profiles</a:t>
            </a:r>
            <a:r>
              <a:rPr lang="en-US" baseline="0" dirty="0" smtClean="0"/>
              <a:t> the lost to follow-up rates within 10 years for liver recipients transplanted less than 18 years old.</a:t>
            </a:r>
            <a:endParaRPr lang="en-US" dirty="0" smtClean="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problem is not just for adolescent recipients.</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59543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Many recipients </a:t>
            </a:r>
            <a:r>
              <a:rPr lang="en-US" sz="1200" kern="1200" dirty="0" smtClean="0">
                <a:solidFill>
                  <a:schemeClr val="tx1"/>
                </a:solidFill>
                <a:effectLst/>
                <a:latin typeface="+mn-lt"/>
                <a:ea typeface="+mn-ea"/>
                <a:cs typeface="+mn-cs"/>
              </a:rPr>
              <a:t>lost to follow-up are the result of breakdowns in the transition and transfer to adult medical care. The goals of this</a:t>
            </a:r>
            <a:r>
              <a:rPr lang="en-US" sz="1200" kern="1200" baseline="0" dirty="0" smtClean="0">
                <a:solidFill>
                  <a:schemeClr val="tx1"/>
                </a:solidFill>
                <a:effectLst/>
                <a:latin typeface="+mn-lt"/>
                <a:ea typeface="+mn-ea"/>
                <a:cs typeface="+mn-cs"/>
              </a:rPr>
              <a:t> proposal was to develop </a:t>
            </a:r>
            <a:r>
              <a:rPr lang="en-US" sz="1200" kern="1200" dirty="0" smtClean="0">
                <a:solidFill>
                  <a:schemeClr val="tx1"/>
                </a:solidFill>
                <a:effectLst/>
                <a:latin typeface="+mn-lt"/>
                <a:ea typeface="+mn-ea"/>
                <a:cs typeface="+mn-cs"/>
              </a:rPr>
              <a:t>guidance that can: </a:t>
            </a:r>
          </a:p>
          <a:p>
            <a:pPr marL="171450" indent="-171450">
              <a:buFont typeface="Arial" panose="020B0604020202020204" pitchFamily="34" charset="0"/>
              <a:buChar char="•"/>
            </a:pPr>
            <a:r>
              <a:rPr lang="en-US" dirty="0" smtClean="0"/>
              <a:t>support improvements in transplant outcomes by reducing instances of graft loss from non-adherence, and </a:t>
            </a:r>
          </a:p>
          <a:p>
            <a:pPr marL="171450" indent="-171450">
              <a:buFont typeface="Arial" panose="020B0604020202020204" pitchFamily="34" charset="0"/>
              <a:buChar char="•"/>
            </a:pPr>
            <a:r>
              <a:rPr lang="en-US" dirty="0" smtClean="0"/>
              <a:t>improve the transition and transfer process for pediatric recipients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reduce the reporting of lost to follow-up for pediatric transplant recipients</a:t>
            </a:r>
          </a:p>
          <a:p>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An online survey was conducted in early 2018. </a:t>
            </a:r>
            <a:r>
              <a:rPr lang="en-US" sz="1200" kern="1200" dirty="0" smtClean="0">
                <a:solidFill>
                  <a:schemeClr val="tx1"/>
                </a:solidFill>
                <a:effectLst/>
                <a:latin typeface="+mn-lt"/>
                <a:ea typeface="+mn-ea"/>
                <a:cs typeface="+mn-cs"/>
              </a:rPr>
              <a:t>The responses were linked to transplant programs with average or better than average lost to follow-up rates. Also considered were published resources available to the pediatric community on transition and transfer practices. The guidance includes</a:t>
            </a:r>
            <a:r>
              <a:rPr lang="en-US" sz="1200" kern="1200" baseline="0" dirty="0" smtClean="0">
                <a:solidFill>
                  <a:schemeClr val="tx1"/>
                </a:solidFill>
                <a:effectLst/>
                <a:latin typeface="+mn-lt"/>
                <a:ea typeface="+mn-ea"/>
                <a:cs typeface="+mn-cs"/>
              </a:rPr>
              <a:t> numerous recommendations for pediatric transplant teams and the adult providers they partner with. As mentioned earlier, t</a:t>
            </a:r>
            <a:r>
              <a:rPr lang="en-US" sz="1200" kern="1200" dirty="0" smtClean="0">
                <a:solidFill>
                  <a:schemeClr val="tx1"/>
                </a:solidFill>
                <a:effectLst/>
                <a:latin typeface="+mn-lt"/>
                <a:ea typeface="+mn-ea"/>
                <a:cs typeface="+mn-cs"/>
              </a:rPr>
              <a:t>he highest lost to follow-up rates were observed in kidney and liver transplant recipients. However, the Subcommittee felt the practices outlined could be applied to all pediatric transplant programs.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00452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slides</a:t>
            </a:r>
            <a:r>
              <a:rPr lang="en-US" dirty="0" smtClean="0"/>
              <a:t> provide a few examples</a:t>
            </a:r>
            <a:r>
              <a:rPr lang="en-US" baseline="0" dirty="0" smtClean="0"/>
              <a:t> of practices for p</a:t>
            </a:r>
            <a:r>
              <a:rPr lang="en-US" dirty="0" smtClean="0"/>
              <a:t>ediatric transplant teams and accepting adult providers:</a:t>
            </a:r>
          </a:p>
          <a:p>
            <a:endParaRPr lang="en-US" baseline="0" dirty="0" smtClean="0"/>
          </a:p>
          <a:p>
            <a:r>
              <a:rPr lang="en-US" dirty="0" smtClean="0"/>
              <a:t>Pediatric transplant team</a:t>
            </a:r>
          </a:p>
          <a:p>
            <a:pPr marL="628650" lvl="1" indent="-171450">
              <a:buFont typeface="Arial" panose="020B0604020202020204" pitchFamily="34" charset="0"/>
              <a:buChar char="•"/>
            </a:pPr>
            <a:r>
              <a:rPr lang="en-US" sz="1200" dirty="0" smtClean="0"/>
              <a:t>Prepare recipient and family members/guardians</a:t>
            </a:r>
          </a:p>
          <a:p>
            <a:pPr marL="628650" lvl="1" indent="-171450">
              <a:buFont typeface="Arial" panose="020B0604020202020204" pitchFamily="34" charset="0"/>
              <a:buChar char="•"/>
            </a:pPr>
            <a:r>
              <a:rPr lang="en-US" sz="1200" dirty="0" smtClean="0"/>
              <a:t>Consider transfer to an adult provider within the same institution </a:t>
            </a:r>
          </a:p>
          <a:p>
            <a:pPr marL="628650" lvl="1" indent="-171450">
              <a:buFont typeface="Arial" panose="020B0604020202020204" pitchFamily="34" charset="0"/>
              <a:buChar char="•"/>
            </a:pPr>
            <a:r>
              <a:rPr lang="en-US" sz="1200" dirty="0" smtClean="0"/>
              <a:t>Encourage and guide recipients’ independence and self-responsibility </a:t>
            </a:r>
          </a:p>
          <a:p>
            <a:pPr marL="628650" lvl="1" indent="-171450">
              <a:buFont typeface="Arial" panose="020B0604020202020204" pitchFamily="34" charset="0"/>
              <a:buChar char="•"/>
            </a:pPr>
            <a:r>
              <a:rPr lang="en-US" sz="1200" dirty="0" smtClean="0"/>
              <a:t>Reinforce that recipients must become strong advocates </a:t>
            </a:r>
          </a:p>
          <a:p>
            <a:pPr marL="628650" lvl="1" indent="-171450">
              <a:buFont typeface="Arial" panose="020B0604020202020204" pitchFamily="34" charset="0"/>
              <a:buChar char="•"/>
            </a:pPr>
            <a:r>
              <a:rPr lang="en-US" sz="1200" dirty="0" smtClean="0"/>
              <a:t>Provide a portable, concise, up-to-date summary of their medical/ surgical history and a detailed list of their medications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5531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Accepting adult providers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Provide staff education regarding childhood and adolescence psychosocial development, and the impact of childhood chronic disease on development.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 knowledgeable about congenital conditions that lead to organ failure in childhood and that may rarely been seen in adult patients.</a:t>
            </a:r>
          </a:p>
          <a:p>
            <a:pPr marL="171450" lvl="0" indent="-171450">
              <a:buFont typeface="Arial" panose="020B0604020202020204" pitchFamily="34" charset="0"/>
              <a:buChar char="•"/>
            </a:pPr>
            <a:r>
              <a:rPr lang="en-US" dirty="0" smtClean="0"/>
              <a:t>Be mindful that transplant recipients who are transferring into their practice may need time to fully adjust to the more rapid pace of an adult clinic</a:t>
            </a:r>
          </a:p>
          <a:p>
            <a:pPr marL="171450" lvl="0" indent="-171450">
              <a:buFont typeface="Arial" panose="020B0604020202020204" pitchFamily="34" charset="0"/>
              <a:buChar char="•"/>
            </a:pPr>
            <a:r>
              <a:rPr lang="en-US" baseline="0" dirty="0" smtClean="0"/>
              <a:t>It is important to m</a:t>
            </a:r>
            <a:r>
              <a:rPr lang="en-US" dirty="0" smtClean="0"/>
              <a:t>aintain ongoing communication with the transplanting hospital to improve recipient transfers. If an</a:t>
            </a:r>
            <a:r>
              <a:rPr lang="en-US" baseline="0" dirty="0" smtClean="0"/>
              <a:t> provider is not affiliated with an OPTN member transplant hospital, b</a:t>
            </a:r>
            <a:r>
              <a:rPr lang="en-US" dirty="0" smtClean="0"/>
              <a:t>e committed to provide needed recipient health information back to the transplanting hospital.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362276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guidance is an optional resource</a:t>
            </a:r>
            <a:r>
              <a:rPr lang="en-US" sz="1200" kern="1200" baseline="0" dirty="0" smtClean="0">
                <a:solidFill>
                  <a:schemeClr val="tx1"/>
                </a:solidFill>
                <a:effectLst/>
                <a:latin typeface="+mn-lt"/>
                <a:ea typeface="+mn-ea"/>
                <a:cs typeface="+mn-cs"/>
              </a:rPr>
              <a:t> for transplant staff. The benefits may include improvements in transplant outcomes, transition and transfer practices, and data submission to the OPTN.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 transplant program implements the practices contained in this guidance, they may need to:</a:t>
            </a:r>
          </a:p>
          <a:p>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Enhance or refine their transition practices </a:t>
            </a:r>
            <a:r>
              <a:rPr lang="en-US" sz="1200" strike="noStrike" kern="1200" dirty="0" smtClean="0">
                <a:solidFill>
                  <a:schemeClr val="tx1"/>
                </a:solidFill>
                <a:effectLst/>
                <a:latin typeface="+mn-lt"/>
                <a:ea typeface="+mn-ea"/>
                <a:cs typeface="+mn-cs"/>
              </a:rPr>
              <a:t>to be recipient-driven</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and maintain relationships with providers that accept pediatric recipients for on-going medical care.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internal policies or procedures to ensure accepting providers receive the information needed for transfer.</a:t>
            </a:r>
            <a:endParaRPr lang="en-US" sz="1200" strike="sngStrike"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Allocate additional resources to obtain recipient health information from outside providers. This may take the shape of additional staff time to contact outside providers and report the information to the OPTN.</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207991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Guidance on Pediatric Transplant Recipient</a:t>
            </a:r>
            <a:br>
              <a:rPr lang="en-US" sz="6000" dirty="0" smtClean="0"/>
            </a:br>
            <a:r>
              <a:rPr lang="en-US" sz="6000" dirty="0" smtClean="0"/>
              <a:t>Transition &amp; Transfer</a:t>
            </a:r>
            <a:endParaRPr lang="en-US" sz="6000" dirty="0"/>
          </a:p>
        </p:txBody>
      </p:sp>
      <p:sp>
        <p:nvSpPr>
          <p:cNvPr id="6" name="Subtitle 2"/>
          <p:cNvSpPr>
            <a:spLocks noGrp="1"/>
          </p:cNvSpPr>
          <p:nvPr>
            <p:ph type="subTitle" idx="1"/>
          </p:nvPr>
        </p:nvSpPr>
        <p:spPr>
          <a:xfrm>
            <a:off x="556539" y="4141895"/>
            <a:ext cx="11073631" cy="753036"/>
          </a:xfrm>
        </p:spPr>
        <p:txBody>
          <a:bodyPr>
            <a:normAutofit/>
          </a:bodyPr>
          <a:lstStyle/>
          <a:p>
            <a:r>
              <a:rPr lang="en-US" sz="3600" dirty="0" smtClean="0"/>
              <a:t>Pediatric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47223"/>
            <a:ext cx="11394917" cy="5027787"/>
          </a:xfrm>
        </p:spPr>
        <p:txBody>
          <a:bodyPr>
            <a:normAutofit lnSpcReduction="10000"/>
          </a:bodyPr>
          <a:lstStyle/>
          <a:p>
            <a:pPr marL="514350" indent="-514350">
              <a:buFont typeface="+mj-lt"/>
              <a:buAutoNum type="arabicPeriod"/>
            </a:pPr>
            <a:r>
              <a:rPr lang="en-US" dirty="0" smtClean="0"/>
              <a:t>In </a:t>
            </a:r>
            <a:r>
              <a:rPr lang="en-US" dirty="0"/>
              <a:t>what ways </a:t>
            </a:r>
            <a:r>
              <a:rPr lang="en-US" dirty="0" smtClean="0"/>
              <a:t>have you seen </a:t>
            </a:r>
            <a:r>
              <a:rPr lang="en-US" dirty="0"/>
              <a:t>recipients (transplanted &lt;18 years old) well </a:t>
            </a:r>
            <a:r>
              <a:rPr lang="en-US" dirty="0" smtClean="0"/>
              <a:t>prepared, </a:t>
            </a:r>
            <a:r>
              <a:rPr lang="en-US" dirty="0"/>
              <a:t>or ill </a:t>
            </a:r>
            <a:r>
              <a:rPr lang="en-US" dirty="0" smtClean="0"/>
              <a:t>prepared, </a:t>
            </a:r>
            <a:r>
              <a:rPr lang="en-US" dirty="0"/>
              <a:t>for transfer to adult medical care?</a:t>
            </a:r>
          </a:p>
          <a:p>
            <a:pPr marL="514350" indent="-514350">
              <a:buFont typeface="+mj-lt"/>
              <a:buAutoNum type="arabicPeriod"/>
            </a:pPr>
            <a:r>
              <a:rPr lang="en-US" dirty="0" smtClean="0"/>
              <a:t>Is </a:t>
            </a:r>
            <a:r>
              <a:rPr lang="en-US" dirty="0"/>
              <a:t>there specific information about the recipient, or specific transfer practices that have led to an optimal hand-off from a pediatric program to your program? </a:t>
            </a:r>
          </a:p>
          <a:p>
            <a:pPr marL="514350" indent="-514350">
              <a:buFont typeface="+mj-lt"/>
              <a:buAutoNum type="arabicPeriod"/>
            </a:pPr>
            <a:r>
              <a:rPr lang="en-US" dirty="0" smtClean="0"/>
              <a:t>What </a:t>
            </a:r>
            <a:r>
              <a:rPr lang="en-US" dirty="0"/>
              <a:t>practices help you share the recipient’s health information back to the pediatric transplant program for OPTN data submission?</a:t>
            </a:r>
          </a:p>
          <a:p>
            <a:pPr marL="514350" indent="-514350">
              <a:buFont typeface="+mj-lt"/>
              <a:buAutoNum type="arabicPeriod"/>
            </a:pPr>
            <a:r>
              <a:rPr lang="en-US" dirty="0" smtClean="0"/>
              <a:t>Do </a:t>
            </a:r>
            <a:r>
              <a:rPr lang="en-US" dirty="0"/>
              <a:t>you </a:t>
            </a:r>
            <a:r>
              <a:rPr lang="en-US" dirty="0" smtClean="0"/>
              <a:t>currently </a:t>
            </a:r>
            <a:r>
              <a:rPr lang="en-US" dirty="0"/>
              <a:t>use, or have you considered, any non-conventional models of transfer to adult medical </a:t>
            </a:r>
            <a:r>
              <a:rPr lang="en-US" dirty="0" smtClean="0"/>
              <a:t>care? </a:t>
            </a:r>
            <a:endParaRPr lang="en-US" dirty="0"/>
          </a:p>
        </p:txBody>
      </p:sp>
      <p:sp>
        <p:nvSpPr>
          <p:cNvPr id="3" name="Title 2"/>
          <p:cNvSpPr>
            <a:spLocks noGrp="1"/>
          </p:cNvSpPr>
          <p:nvPr>
            <p:ph type="title"/>
          </p:nvPr>
        </p:nvSpPr>
        <p:spPr/>
        <p:txBody>
          <a:bodyPr/>
          <a:lstStyle/>
          <a:p>
            <a:r>
              <a:rPr lang="en-US" dirty="0" smtClean="0"/>
              <a:t>Feedback requested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217535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pPr defTabSz="457063"/>
            <a:fld id="{AFEF8753-48E3-DC43-B5AB-733E5321FD2E}" type="slidenum">
              <a:rPr lang="en-US">
                <a:solidFill>
                  <a:srgbClr val="000000">
                    <a:tint val="75000"/>
                  </a:srgbClr>
                </a:solidFill>
              </a:rPr>
              <a:pPr defTabSz="457063"/>
              <a:t>11</a:t>
            </a:fld>
            <a:endParaRPr lang="en-US" dirty="0">
              <a:solidFill>
                <a:srgbClr val="000000">
                  <a:tint val="75000"/>
                </a:srgbClr>
              </a:solidFill>
            </a:endParaRP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99633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pic>
        <p:nvPicPr>
          <p:cNvPr id="9" name="Content Placeholder 8"/>
          <p:cNvPicPr>
            <a:picLocks noGrp="1" noChangeAspect="1"/>
          </p:cNvPicPr>
          <p:nvPr>
            <p:ph idx="1"/>
          </p:nvPr>
        </p:nvPicPr>
        <p:blipFill>
          <a:blip r:embed="rId3"/>
          <a:stretch>
            <a:fillRect/>
          </a:stretch>
        </p:blipFill>
        <p:spPr>
          <a:xfrm>
            <a:off x="1456267" y="429732"/>
            <a:ext cx="9184382" cy="6323674"/>
          </a:xfrm>
          <a:prstGeom prst="rect">
            <a:avLst/>
          </a:prstGeom>
        </p:spPr>
      </p:pic>
      <p:sp>
        <p:nvSpPr>
          <p:cNvPr id="3" name="Title 2"/>
          <p:cNvSpPr>
            <a:spLocks noGrp="1"/>
          </p:cNvSpPr>
          <p:nvPr>
            <p:ph type="title"/>
          </p:nvPr>
        </p:nvSpPr>
        <p:spPr/>
        <p:txBody>
          <a:bodyPr/>
          <a:lstStyle/>
          <a:p>
            <a:r>
              <a:rPr lang="en-US" dirty="0" smtClean="0"/>
              <a:t>Transfer Scenarios</a:t>
            </a:r>
            <a:endParaRPr lang="en-US" dirty="0"/>
          </a:p>
        </p:txBody>
      </p:sp>
    </p:spTree>
    <p:extLst>
      <p:ext uri="{BB962C8B-B14F-4D97-AF65-F5344CB8AC3E}">
        <p14:creationId xmlns:p14="http://schemas.microsoft.com/office/powerpoint/2010/main" val="3624822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016000"/>
            <a:ext cx="11394917" cy="4793129"/>
          </a:xfrm>
        </p:spPr>
        <p:txBody>
          <a:bodyPr>
            <a:normAutofit/>
          </a:bodyPr>
          <a:lstStyle/>
          <a:p>
            <a:r>
              <a:rPr lang="en-US" altLang="en-US" sz="3600" dirty="0" smtClean="0">
                <a:latin typeface="Arial" panose="020B0604020202020204" pitchFamily="34" charset="0"/>
                <a:cs typeface="Arial" panose="020B0604020202020204" pitchFamily="34" charset="0"/>
              </a:rPr>
              <a:t>Suboptimal transition &amp; transfer associated with non-adherence and graft loss</a:t>
            </a:r>
            <a:endParaRPr lang="en-US" altLang="en-US" sz="3600" dirty="0">
              <a:latin typeface="Arial" panose="020B0604020202020204" pitchFamily="34" charset="0"/>
              <a:cs typeface="Arial" panose="020B0604020202020204" pitchFamily="34" charset="0"/>
            </a:endParaRPr>
          </a:p>
          <a:p>
            <a:r>
              <a:rPr lang="en-US" altLang="en-US" sz="3600" dirty="0" smtClean="0">
                <a:latin typeface="Arial" panose="020B0604020202020204" pitchFamily="34" charset="0"/>
                <a:cs typeface="Arial" panose="020B0604020202020204" pitchFamily="34" charset="0"/>
              </a:rPr>
              <a:t>Most frequent lost to follow-up in pediatric kidney and liver recipients</a:t>
            </a:r>
          </a:p>
          <a:p>
            <a:r>
              <a:rPr lang="en-US" altLang="en-US" sz="3600" dirty="0" smtClean="0">
                <a:latin typeface="Arial" panose="020B0604020202020204" pitchFamily="34" charset="0"/>
                <a:cs typeface="Arial" panose="020B0604020202020204" pitchFamily="34" charset="0"/>
              </a:rPr>
              <a:t>Impacts the integrity of transplant outcome data</a:t>
            </a:r>
            <a:endParaRPr lang="en-US" alt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88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896472" y="1056497"/>
            <a:ext cx="10488704" cy="5320117"/>
          </a:xfrm>
          <a:prstGeom prst="rect">
            <a:avLst/>
          </a:prstGeom>
        </p:spPr>
      </p:pic>
      <p:sp>
        <p:nvSpPr>
          <p:cNvPr id="3" name="Title 2"/>
          <p:cNvSpPr>
            <a:spLocks noGrp="1"/>
          </p:cNvSpPr>
          <p:nvPr>
            <p:ph type="title"/>
          </p:nvPr>
        </p:nvSpPr>
        <p:spPr/>
        <p:txBody>
          <a:bodyPr/>
          <a:lstStyle/>
          <a:p>
            <a:r>
              <a:rPr lang="en-US" sz="2800" dirty="0"/>
              <a:t>Lost to Follow-up Rates at 1 through 10 Years after Transplant for Kidney Transplants Performed during 2000 - 2010 by Age at Transplant</a:t>
            </a:r>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8" name="Oval 7"/>
          <p:cNvSpPr/>
          <p:nvPr/>
        </p:nvSpPr>
        <p:spPr>
          <a:xfrm>
            <a:off x="10022542" y="2356188"/>
            <a:ext cx="914400" cy="914400"/>
          </a:xfrm>
          <a:prstGeom prst="ellipse">
            <a:avLst/>
          </a:prstGeom>
          <a:noFill/>
          <a:ln w="5715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noFill/>
            </a:endParaRPr>
          </a:p>
        </p:txBody>
      </p:sp>
      <p:sp>
        <p:nvSpPr>
          <p:cNvPr id="6" name="Oval 5"/>
          <p:cNvSpPr/>
          <p:nvPr/>
        </p:nvSpPr>
        <p:spPr>
          <a:xfrm>
            <a:off x="10004613" y="3654349"/>
            <a:ext cx="914400" cy="914400"/>
          </a:xfrm>
          <a:prstGeom prst="ellipse">
            <a:avLst/>
          </a:prstGeom>
          <a:noFill/>
          <a:ln w="5715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2995457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Lost to Follow-up at 1 through 10 Years after Transplant for Liver Transplants Performed during 2000 - 2010 by Age at Transplant</a:t>
            </a:r>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pic>
        <p:nvPicPr>
          <p:cNvPr id="5" name="Content Placeholder 4"/>
          <p:cNvPicPr>
            <a:picLocks noGrp="1"/>
          </p:cNvPicPr>
          <p:nvPr>
            <p:ph idx="1"/>
          </p:nvPr>
        </p:nvPicPr>
        <p:blipFill>
          <a:blip r:embed="rId3"/>
          <a:stretch>
            <a:fillRect/>
          </a:stretch>
        </p:blipFill>
        <p:spPr>
          <a:xfrm>
            <a:off x="778551" y="981878"/>
            <a:ext cx="10865223" cy="5369373"/>
          </a:xfrm>
          <a:prstGeom prst="rect">
            <a:avLst/>
          </a:prstGeom>
        </p:spPr>
      </p:pic>
      <p:sp>
        <p:nvSpPr>
          <p:cNvPr id="6" name="Oval 5"/>
          <p:cNvSpPr/>
          <p:nvPr/>
        </p:nvSpPr>
        <p:spPr>
          <a:xfrm>
            <a:off x="9727417" y="3209365"/>
            <a:ext cx="914400" cy="914400"/>
          </a:xfrm>
          <a:prstGeom prst="ellipse">
            <a:avLst/>
          </a:prstGeom>
          <a:noFill/>
          <a:ln w="5715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noFill/>
            </a:endParaRPr>
          </a:p>
        </p:txBody>
      </p:sp>
      <p:sp>
        <p:nvSpPr>
          <p:cNvPr id="7" name="Oval 6"/>
          <p:cNvSpPr/>
          <p:nvPr/>
        </p:nvSpPr>
        <p:spPr>
          <a:xfrm>
            <a:off x="9846161" y="4211882"/>
            <a:ext cx="914400" cy="914400"/>
          </a:xfrm>
          <a:prstGeom prst="ellipse">
            <a:avLst/>
          </a:prstGeom>
          <a:noFill/>
          <a:ln w="5715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3014629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05216"/>
            <a:ext cx="11394917" cy="4936996"/>
          </a:xfrm>
        </p:spPr>
        <p:txBody>
          <a:bodyPr>
            <a:normAutofit/>
          </a:bodyPr>
          <a:lstStyle/>
          <a:p>
            <a:pPr>
              <a:defRPr/>
            </a:pPr>
            <a:r>
              <a:rPr lang="en-US" altLang="en-US" sz="3200" dirty="0" smtClean="0">
                <a:latin typeface="Arial" panose="020B0604020202020204" pitchFamily="34" charset="0"/>
                <a:cs typeface="Arial" panose="020B0604020202020204" pitchFamily="34" charset="0"/>
              </a:rPr>
              <a:t>Goals: </a:t>
            </a:r>
          </a:p>
          <a:p>
            <a:pPr lvl="1">
              <a:defRPr/>
            </a:pPr>
            <a:r>
              <a:rPr lang="en-US" altLang="en-US" sz="2800" dirty="0" smtClean="0">
                <a:latin typeface="Arial" panose="020B0604020202020204" pitchFamily="34" charset="0"/>
                <a:cs typeface="Arial" panose="020B0604020202020204" pitchFamily="34" charset="0"/>
              </a:rPr>
              <a:t>Support </a:t>
            </a:r>
            <a:r>
              <a:rPr lang="en-US" altLang="en-US" sz="2800" dirty="0">
                <a:latin typeface="Arial" panose="020B0604020202020204" pitchFamily="34" charset="0"/>
                <a:cs typeface="Arial" panose="020B0604020202020204" pitchFamily="34" charset="0"/>
              </a:rPr>
              <a:t>improvements in transplant </a:t>
            </a:r>
            <a:r>
              <a:rPr lang="en-US" altLang="en-US" sz="2800" dirty="0" smtClean="0">
                <a:latin typeface="Arial" panose="020B0604020202020204" pitchFamily="34" charset="0"/>
                <a:cs typeface="Arial" panose="020B0604020202020204" pitchFamily="34" charset="0"/>
              </a:rPr>
              <a:t>outcomes</a:t>
            </a:r>
            <a:endParaRPr lang="en-US" altLang="en-US" sz="2800" dirty="0">
              <a:latin typeface="Arial" panose="020B0604020202020204" pitchFamily="34" charset="0"/>
              <a:cs typeface="Arial" panose="020B0604020202020204" pitchFamily="34" charset="0"/>
            </a:endParaRPr>
          </a:p>
          <a:p>
            <a:pPr lvl="1">
              <a:defRPr/>
            </a:pPr>
            <a:r>
              <a:rPr lang="en-US" altLang="en-US" sz="2800" dirty="0" smtClean="0">
                <a:latin typeface="Arial" panose="020B0604020202020204" pitchFamily="34" charset="0"/>
                <a:cs typeface="Arial" panose="020B0604020202020204" pitchFamily="34" charset="0"/>
              </a:rPr>
              <a:t>Improve </a:t>
            </a:r>
            <a:r>
              <a:rPr lang="en-US" altLang="en-US" sz="2800" dirty="0">
                <a:latin typeface="Arial" panose="020B0604020202020204" pitchFamily="34" charset="0"/>
                <a:cs typeface="Arial" panose="020B0604020202020204" pitchFamily="34" charset="0"/>
              </a:rPr>
              <a:t>the transition and transfer </a:t>
            </a:r>
            <a:r>
              <a:rPr lang="en-US" altLang="en-US" sz="2800" dirty="0" smtClean="0">
                <a:latin typeface="Arial" panose="020B0604020202020204" pitchFamily="34" charset="0"/>
                <a:cs typeface="Arial" panose="020B0604020202020204" pitchFamily="34" charset="0"/>
              </a:rPr>
              <a:t>process</a:t>
            </a:r>
            <a:endParaRPr lang="en-US" altLang="en-US" sz="2800" dirty="0">
              <a:latin typeface="Arial" panose="020B0604020202020204" pitchFamily="34" charset="0"/>
              <a:cs typeface="Arial" panose="020B0604020202020204" pitchFamily="34" charset="0"/>
            </a:endParaRPr>
          </a:p>
          <a:p>
            <a:pPr lvl="1">
              <a:defRPr/>
            </a:pPr>
            <a:r>
              <a:rPr lang="en-US" altLang="en-US" sz="2800" dirty="0" smtClean="0">
                <a:latin typeface="Arial" panose="020B0604020202020204" pitchFamily="34" charset="0"/>
                <a:cs typeface="Arial" panose="020B0604020202020204" pitchFamily="34" charset="0"/>
              </a:rPr>
              <a:t>Reduce number of recipients who are lost to follow-up</a:t>
            </a:r>
          </a:p>
          <a:p>
            <a:pPr>
              <a:defRPr/>
            </a:pPr>
            <a:r>
              <a:rPr lang="en-US" altLang="en-US" sz="3200" dirty="0" smtClean="0">
                <a:latin typeface="Arial" panose="020B0604020202020204" pitchFamily="34" charset="0"/>
                <a:cs typeface="Arial" panose="020B0604020202020204" pitchFamily="34" charset="0"/>
              </a:rPr>
              <a:t>Proposed </a:t>
            </a:r>
            <a:r>
              <a:rPr lang="en-US" altLang="en-US" sz="3200" dirty="0">
                <a:latin typeface="Arial" panose="020B0604020202020204" pitchFamily="34" charset="0"/>
                <a:cs typeface="Arial" panose="020B0604020202020204" pitchFamily="34" charset="0"/>
              </a:rPr>
              <a:t>Solution: Guidance to improve pediatric recipient transition and transfer</a:t>
            </a:r>
          </a:p>
          <a:p>
            <a:pPr lvl="1">
              <a:defRPr/>
            </a:pPr>
            <a:r>
              <a:rPr lang="en-US" altLang="en-US" sz="2800" dirty="0">
                <a:latin typeface="Arial" panose="020B0604020202020204" pitchFamily="34" charset="0"/>
                <a:cs typeface="Arial" panose="020B0604020202020204" pitchFamily="34" charset="0"/>
              </a:rPr>
              <a:t>Recommendations based on survey responses from the transplant community</a:t>
            </a:r>
          </a:p>
          <a:p>
            <a:pPr lvl="1">
              <a:defRPr/>
            </a:pPr>
            <a:endParaRPr lang="en-US" alt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394917" cy="5070829"/>
          </a:xfrm>
        </p:spPr>
        <p:txBody>
          <a:bodyPr>
            <a:noAutofit/>
          </a:bodyPr>
          <a:lstStyle/>
          <a:p>
            <a:r>
              <a:rPr lang="en-US" sz="3600" dirty="0" smtClean="0"/>
              <a:t>Pediatric transplant team</a:t>
            </a:r>
          </a:p>
          <a:p>
            <a:pPr lvl="1"/>
            <a:r>
              <a:rPr lang="en-US" sz="2800" dirty="0"/>
              <a:t>Prepare recipient and family members/guardians</a:t>
            </a:r>
          </a:p>
          <a:p>
            <a:pPr lvl="1"/>
            <a:r>
              <a:rPr lang="en-US" sz="2800" dirty="0" smtClean="0"/>
              <a:t>Consider </a:t>
            </a:r>
            <a:r>
              <a:rPr lang="en-US" sz="2800" dirty="0"/>
              <a:t>transfer to an adult provider within the same institution </a:t>
            </a:r>
          </a:p>
          <a:p>
            <a:pPr lvl="1"/>
            <a:r>
              <a:rPr lang="en-US" sz="2800" dirty="0"/>
              <a:t>Encourage and guide </a:t>
            </a:r>
            <a:r>
              <a:rPr lang="en-US" sz="2800" dirty="0" smtClean="0"/>
              <a:t>recipients’ independence </a:t>
            </a:r>
            <a:r>
              <a:rPr lang="en-US" sz="2800" dirty="0"/>
              <a:t>and self-responsibility </a:t>
            </a:r>
          </a:p>
          <a:p>
            <a:pPr lvl="1"/>
            <a:r>
              <a:rPr lang="en-US" sz="2800" dirty="0"/>
              <a:t>Reinforce that recipients must become strong advocates </a:t>
            </a:r>
          </a:p>
          <a:p>
            <a:pPr lvl="1"/>
            <a:r>
              <a:rPr lang="en-US" sz="2800" dirty="0" smtClean="0"/>
              <a:t>Provide a </a:t>
            </a:r>
            <a:r>
              <a:rPr lang="en-US" sz="2800" dirty="0"/>
              <a:t>portable, concise, up-to-date summary of </a:t>
            </a:r>
            <a:r>
              <a:rPr lang="en-US" sz="2800" dirty="0" smtClean="0"/>
              <a:t>medical/ </a:t>
            </a:r>
            <a:r>
              <a:rPr lang="en-US" sz="2800" dirty="0"/>
              <a:t>surgical </a:t>
            </a:r>
            <a:r>
              <a:rPr lang="en-US" sz="2800" dirty="0" smtClean="0"/>
              <a:t>history and </a:t>
            </a:r>
            <a:r>
              <a:rPr lang="en-US" sz="2800" dirty="0"/>
              <a:t>detailed list of </a:t>
            </a:r>
            <a:r>
              <a:rPr lang="en-US" sz="2800" dirty="0" smtClean="0"/>
              <a:t>medications</a:t>
            </a:r>
          </a:p>
        </p:txBody>
      </p:sp>
      <p:sp>
        <p:nvSpPr>
          <p:cNvPr id="3" name="Title 2"/>
          <p:cNvSpPr>
            <a:spLocks noGrp="1"/>
          </p:cNvSpPr>
          <p:nvPr>
            <p:ph type="title"/>
          </p:nvPr>
        </p:nvSpPr>
        <p:spPr/>
        <p:txBody>
          <a:bodyPr/>
          <a:lstStyle/>
          <a:p>
            <a:r>
              <a:rPr lang="en-US" dirty="0" smtClean="0"/>
              <a:t>Examples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123761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394917" cy="4405247"/>
          </a:xfrm>
        </p:spPr>
        <p:txBody>
          <a:bodyPr/>
          <a:lstStyle/>
          <a:p>
            <a:r>
              <a:rPr lang="en-US" sz="3600" dirty="0"/>
              <a:t>Accepting adult providers</a:t>
            </a:r>
          </a:p>
          <a:p>
            <a:pPr lvl="1"/>
            <a:r>
              <a:rPr lang="en-US" sz="2800" dirty="0" smtClean="0"/>
              <a:t>Educate staff </a:t>
            </a:r>
            <a:r>
              <a:rPr lang="en-US" sz="2800" dirty="0"/>
              <a:t>regarding childhood and adolescence psychosocial </a:t>
            </a:r>
            <a:r>
              <a:rPr lang="en-US" sz="2800" dirty="0" smtClean="0"/>
              <a:t>development</a:t>
            </a:r>
          </a:p>
          <a:p>
            <a:pPr lvl="1"/>
            <a:r>
              <a:rPr lang="en-US" sz="2800" dirty="0" smtClean="0"/>
              <a:t>Seek knowledge </a:t>
            </a:r>
            <a:r>
              <a:rPr lang="en-US" sz="2800" dirty="0"/>
              <a:t>about congenital conditions that lead to organ failure in </a:t>
            </a:r>
            <a:r>
              <a:rPr lang="en-US" sz="2800" dirty="0" smtClean="0"/>
              <a:t>pediatric patients</a:t>
            </a:r>
          </a:p>
          <a:p>
            <a:pPr lvl="1"/>
            <a:r>
              <a:rPr lang="en-US" sz="2800" dirty="0" smtClean="0"/>
              <a:t>Recipients </a:t>
            </a:r>
            <a:r>
              <a:rPr lang="en-US" sz="2800" dirty="0"/>
              <a:t>from pediatric programs may need time to adjust</a:t>
            </a:r>
          </a:p>
          <a:p>
            <a:pPr lvl="1"/>
            <a:r>
              <a:rPr lang="en-US" sz="2800" dirty="0"/>
              <a:t>Maintain ongoing communication with the pediatric programs</a:t>
            </a:r>
          </a:p>
          <a:p>
            <a:endParaRPr lang="en-US" dirty="0"/>
          </a:p>
        </p:txBody>
      </p:sp>
      <p:sp>
        <p:nvSpPr>
          <p:cNvPr id="3" name="Title 2"/>
          <p:cNvSpPr>
            <a:spLocks noGrp="1"/>
          </p:cNvSpPr>
          <p:nvPr>
            <p:ph type="title"/>
          </p:nvPr>
        </p:nvSpPr>
        <p:spPr/>
        <p:txBody>
          <a:bodyPr/>
          <a:lstStyle/>
          <a:p>
            <a:r>
              <a:rPr lang="en-US" dirty="0" smtClean="0"/>
              <a:t>Examples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57002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72558"/>
            <a:ext cx="11394917" cy="4405247"/>
          </a:xfrm>
        </p:spPr>
        <p:txBody>
          <a:bodyPr>
            <a:normAutofit/>
          </a:bodyPr>
          <a:lstStyle/>
          <a:p>
            <a:r>
              <a:rPr lang="en-US" altLang="en-US" sz="3200" dirty="0" smtClean="0">
                <a:latin typeface="Arial" panose="020B0604020202020204" pitchFamily="34" charset="0"/>
                <a:cs typeface="Arial" panose="020B0604020202020204" pitchFamily="34" charset="0"/>
              </a:rPr>
              <a:t>Resource to enhance:</a:t>
            </a:r>
          </a:p>
          <a:p>
            <a:pPr lvl="1"/>
            <a:r>
              <a:rPr lang="en-US" altLang="en-US" sz="2800" dirty="0" smtClean="0">
                <a:latin typeface="Arial" panose="020B0604020202020204" pitchFamily="34" charset="0"/>
                <a:cs typeface="Arial" panose="020B0604020202020204" pitchFamily="34" charset="0"/>
              </a:rPr>
              <a:t>Transplant outcomes</a:t>
            </a:r>
          </a:p>
          <a:p>
            <a:pPr lvl="1"/>
            <a:r>
              <a:rPr lang="en-US" altLang="en-US" sz="2800" dirty="0" smtClean="0">
                <a:latin typeface="Arial" panose="020B0604020202020204" pitchFamily="34" charset="0"/>
                <a:cs typeface="Arial" panose="020B0604020202020204" pitchFamily="34" charset="0"/>
              </a:rPr>
              <a:t>Transition and transfer practices</a:t>
            </a:r>
          </a:p>
          <a:p>
            <a:pPr lvl="1"/>
            <a:r>
              <a:rPr lang="en-US" altLang="en-US" sz="2800" dirty="0" smtClean="0">
                <a:latin typeface="Arial" panose="020B0604020202020204" pitchFamily="34" charset="0"/>
                <a:cs typeface="Arial" panose="020B0604020202020204" pitchFamily="34" charset="0"/>
              </a:rPr>
              <a:t>Data submission</a:t>
            </a:r>
          </a:p>
          <a:p>
            <a:r>
              <a:rPr lang="en-US" altLang="en-US" sz="3200" dirty="0" smtClean="0">
                <a:latin typeface="Arial" panose="020B0604020202020204" pitchFamily="34" charset="0"/>
                <a:cs typeface="Arial" panose="020B0604020202020204" pitchFamily="34" charset="0"/>
              </a:rPr>
              <a:t>Transplant programs will be the best judge on how to implement</a:t>
            </a:r>
          </a:p>
          <a:p>
            <a:endParaRPr lang="en-US" altLang="en-US" sz="3200" dirty="0">
              <a:latin typeface="Arial" panose="020B0604020202020204" pitchFamily="34" charset="0"/>
              <a:cs typeface="Arial" panose="020B0604020202020204" pitchFamily="34" charset="0"/>
            </a:endParaRPr>
          </a:p>
          <a:p>
            <a:endParaRPr lang="en-US" sz="3200"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8486F1-C453-4104-A981-8C2076ED3B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www.w3.org/XML/1998/namespace"/>
    <ds:schemaRef ds:uri="http://schemas.microsoft.com/office/infopath/2007/PartnerControls"/>
    <ds:schemaRef ds:uri="http://purl.org/dc/dcmitype/"/>
    <ds:schemaRef ds:uri="http://purl.org/dc/terms/"/>
    <ds:schemaRef ds:uri="http://schemas.openxmlformats.org/package/2006/metadata/core-properties"/>
    <ds:schemaRef ds:uri="eb91da90-ef78-48fa-8294-c2e3b9c4157a"/>
    <ds:schemaRef ds:uri="http://schemas.microsoft.com/office/2006/documentManagement/typ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2619</TotalTime>
  <Words>1316</Words>
  <Application>Microsoft Office PowerPoint</Application>
  <PresentationFormat>Custom</PresentationFormat>
  <Paragraphs>117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Myriad Pro</vt:lpstr>
      <vt:lpstr>Wingdings</vt:lpstr>
      <vt:lpstr>Expo</vt:lpstr>
      <vt:lpstr>Guidance on Pediatric Transplant Recipient Transition &amp; Transfer</vt:lpstr>
      <vt:lpstr>Transfer Scenarios</vt:lpstr>
      <vt:lpstr>What problem will the proposal solve? </vt:lpstr>
      <vt:lpstr>Lost to Follow-up Rates at 1 through 10 Years after Transplant for Kidney Transplants Performed during 2000 - 2010 by Age at Transplant</vt:lpstr>
      <vt:lpstr>Lost to Follow-up at 1 through 10 Years after Transplant for Liver Transplants Performed during 2000 - 2010 by Age at Transplant</vt:lpstr>
      <vt:lpstr>What are the proposed solutions?</vt:lpstr>
      <vt:lpstr>Examples</vt:lpstr>
      <vt:lpstr>Examples</vt:lpstr>
      <vt:lpstr>How will members implement this proposal?</vt:lpstr>
      <vt:lpstr>Feedback requested</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86</cp:revision>
  <dcterms:created xsi:type="dcterms:W3CDTF">2010-09-17T15:26:33Z</dcterms:created>
  <dcterms:modified xsi:type="dcterms:W3CDTF">2018-08-07T15:42:57Z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