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2" r:id="rId4"/>
    <p:sldMasterId id="2147484105" r:id="rId5"/>
  </p:sldMasterIdLst>
  <p:notesMasterIdLst>
    <p:notesMasterId r:id="rId15"/>
  </p:notesMasterIdLst>
  <p:handoutMasterIdLst>
    <p:handoutMasterId r:id="rId16"/>
  </p:handoutMasterIdLst>
  <p:sldIdLst>
    <p:sldId id="267" r:id="rId6"/>
    <p:sldId id="289" r:id="rId7"/>
    <p:sldId id="290" r:id="rId8"/>
    <p:sldId id="291" r:id="rId9"/>
    <p:sldId id="292" r:id="rId10"/>
    <p:sldId id="286" r:id="rId11"/>
    <p:sldId id="287" r:id="rId12"/>
    <p:sldId id="272" r:id="rId13"/>
    <p:sldId id="274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hn S. Archer" initials="JSA" lastIdx="0" clrIdx="6">
    <p:extLst>
      <p:ext uri="{19B8F6BF-5375-455C-9EA6-DF929625EA0E}">
        <p15:presenceInfo xmlns:p15="http://schemas.microsoft.com/office/powerpoint/2012/main" userId="S-1-5-21-3838001524-2532167733-2738084025-7260" providerId="AD"/>
      </p:ext>
    </p:extLst>
  </p:cmAuthor>
  <p:cmAuthor id="1" name="Chad Southward" initials="CS" lastIdx="20" clrIdx="0">
    <p:extLst>
      <p:ext uri="{19B8F6BF-5375-455C-9EA6-DF929625EA0E}">
        <p15:presenceInfo xmlns:p15="http://schemas.microsoft.com/office/powerpoint/2012/main" userId="S-1-5-21-3838001524-2532167733-2738084025-8783" providerId="AD"/>
      </p:ext>
    </p:extLst>
  </p:cmAuthor>
  <p:cmAuthor id="8" name="Melinda C. Woodbury" initials="MCW" lastIdx="2" clrIdx="7">
    <p:extLst>
      <p:ext uri="{19B8F6BF-5375-455C-9EA6-DF929625EA0E}">
        <p15:presenceInfo xmlns:p15="http://schemas.microsoft.com/office/powerpoint/2012/main" userId="S-1-5-21-3838001524-2532167733-2738084025-11927" providerId="AD"/>
      </p:ext>
    </p:extLst>
  </p:cmAuthor>
  <p:cmAuthor id="2" name="Jude Maghirang" initials="JM" lastIdx="3" clrIdx="1">
    <p:extLst>
      <p:ext uri="{19B8F6BF-5375-455C-9EA6-DF929625EA0E}">
        <p15:presenceInfo xmlns:p15="http://schemas.microsoft.com/office/powerpoint/2012/main" userId="S-1-5-21-3838001524-2532167733-2738084025-2218" providerId="AD"/>
      </p:ext>
    </p:extLst>
  </p:cmAuthor>
  <p:cmAuthor id="3" name="Angel C. Carroll" initials="ACC" lastIdx="8" clrIdx="2">
    <p:extLst>
      <p:ext uri="{19B8F6BF-5375-455C-9EA6-DF929625EA0E}">
        <p15:presenceInfo xmlns:p15="http://schemas.microsoft.com/office/powerpoint/2012/main" userId="S-1-5-21-3838001524-2532167733-2738084025-3600" providerId="AD"/>
      </p:ext>
    </p:extLst>
  </p:cmAuthor>
  <p:cmAuthor id="4" name="Karen Sokohl" initials="KS" lastIdx="3" clrIdx="3">
    <p:extLst>
      <p:ext uri="{19B8F6BF-5375-455C-9EA6-DF929625EA0E}">
        <p15:presenceInfo xmlns:p15="http://schemas.microsoft.com/office/powerpoint/2012/main" userId="S-1-5-21-3838001524-2532167733-2738084025-1811" providerId="AD"/>
      </p:ext>
    </p:extLst>
  </p:cmAuthor>
  <p:cmAuthor id="5" name="Shannon F. Edwards" initials="SFE" lastIdx="14" clrIdx="4">
    <p:extLst>
      <p:ext uri="{19B8F6BF-5375-455C-9EA6-DF929625EA0E}">
        <p15:presenceInfo xmlns:p15="http://schemas.microsoft.com/office/powerpoint/2012/main" userId="S-1-5-21-3838001524-2532167733-2738084025-1549" providerId="AD"/>
      </p:ext>
    </p:extLst>
  </p:cmAuthor>
  <p:cmAuthor id="6" name="Liz Robbins Callahan" initials="LRC" lastIdx="1" clrIdx="5">
    <p:extLst>
      <p:ext uri="{19B8F6BF-5375-455C-9EA6-DF929625EA0E}">
        <p15:presenceInfo xmlns:p15="http://schemas.microsoft.com/office/powerpoint/2012/main" userId="Liz Robbins Calla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600"/>
    <a:srgbClr val="002045"/>
    <a:srgbClr val="001B37"/>
    <a:srgbClr val="0B76BC"/>
    <a:srgbClr val="283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0790" autoAdjust="0"/>
  </p:normalViewPr>
  <p:slideViewPr>
    <p:cSldViewPr snapToGrid="0" snapToObjects="1">
      <p:cViewPr varScale="1">
        <p:scale>
          <a:sx n="93" d="100"/>
          <a:sy n="93" d="100"/>
        </p:scale>
        <p:origin x="1236" y="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scp\MainDrive\user_area\maghirjn\Projects\TACSurvey\Response_rates_files\response_rates_31DEC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Staffing Survey Response</a:t>
            </a:r>
            <a:r>
              <a:rPr lang="en-US" baseline="0"/>
              <a:t> By Survey Year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973034906520614E-2"/>
          <c:y val="0.10081479166845021"/>
          <c:w val="0.93356579017944941"/>
          <c:h val="0.71631488155878398"/>
        </c:manualLayout>
      </c:layout>
      <c:lineChart>
        <c:grouping val="standard"/>
        <c:varyColors val="0"/>
        <c:ser>
          <c:idx val="0"/>
          <c:order val="0"/>
          <c:tx>
            <c:strRef>
              <c:f>graphdata!$C$4</c:f>
              <c:strCache>
                <c:ptCount val="1"/>
                <c:pt idx="0">
                  <c:v>HR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graphdata!$B$5:$B$20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graphdata!$C$5:$C$20</c:f>
              <c:numCache>
                <c:formatCode>General</c:formatCode>
                <c:ptCount val="16"/>
                <c:pt idx="0">
                  <c:v>46.323500000000003</c:v>
                </c:pt>
                <c:pt idx="1">
                  <c:v>38.167900000000003</c:v>
                </c:pt>
                <c:pt idx="2">
                  <c:v>23.076899999999998</c:v>
                </c:pt>
                <c:pt idx="3">
                  <c:v>30.075199999999999</c:v>
                </c:pt>
                <c:pt idx="4">
                  <c:v>39.097700000000003</c:v>
                </c:pt>
                <c:pt idx="5">
                  <c:v>32.558100000000003</c:v>
                </c:pt>
                <c:pt idx="6">
                  <c:v>38.8889</c:v>
                </c:pt>
                <c:pt idx="7">
                  <c:v>29.2683</c:v>
                </c:pt>
                <c:pt idx="8">
                  <c:v>42.5197</c:v>
                </c:pt>
                <c:pt idx="9">
                  <c:v>44.961199999999998</c:v>
                </c:pt>
                <c:pt idx="10">
                  <c:v>58.4</c:v>
                </c:pt>
                <c:pt idx="11">
                  <c:v>58.267699999999998</c:v>
                </c:pt>
                <c:pt idx="12">
                  <c:v>54.961799999999997</c:v>
                </c:pt>
                <c:pt idx="13">
                  <c:v>63.636400000000002</c:v>
                </c:pt>
                <c:pt idx="14">
                  <c:v>69.117599999999996</c:v>
                </c:pt>
                <c:pt idx="15">
                  <c:v>67.391300000000001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A1-4113-8827-EDA2121A06E5}"/>
            </c:ext>
          </c:extLst>
        </c:ser>
        <c:ser>
          <c:idx val="1"/>
          <c:order val="1"/>
          <c:tx>
            <c:strRef>
              <c:f>graphdata!$D$4</c:f>
              <c:strCache>
                <c:ptCount val="1"/>
                <c:pt idx="0">
                  <c:v>KI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graphdata!$B$5:$B$20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graphdata!$D$5:$D$20</c:f>
              <c:numCache>
                <c:formatCode>General</c:formatCode>
                <c:ptCount val="16"/>
                <c:pt idx="0">
                  <c:v>42.857100000000003</c:v>
                </c:pt>
                <c:pt idx="1">
                  <c:v>35.772399999999998</c:v>
                </c:pt>
                <c:pt idx="2">
                  <c:v>29.7959</c:v>
                </c:pt>
                <c:pt idx="3">
                  <c:v>42.857100000000003</c:v>
                </c:pt>
                <c:pt idx="4">
                  <c:v>50.607300000000002</c:v>
                </c:pt>
                <c:pt idx="5">
                  <c:v>38.271599999999999</c:v>
                </c:pt>
                <c:pt idx="6">
                  <c:v>46.472999999999999</c:v>
                </c:pt>
                <c:pt idx="7">
                  <c:v>33.75</c:v>
                </c:pt>
                <c:pt idx="8">
                  <c:v>42.436999999999998</c:v>
                </c:pt>
                <c:pt idx="9">
                  <c:v>42.672400000000003</c:v>
                </c:pt>
                <c:pt idx="10">
                  <c:v>55.603400000000001</c:v>
                </c:pt>
                <c:pt idx="11">
                  <c:v>61.181399999999996</c:v>
                </c:pt>
                <c:pt idx="12">
                  <c:v>57.384</c:v>
                </c:pt>
                <c:pt idx="13">
                  <c:v>64.680899999999994</c:v>
                </c:pt>
                <c:pt idx="14">
                  <c:v>66.386600000000001</c:v>
                </c:pt>
                <c:pt idx="15">
                  <c:v>68.619200000000006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A1-4113-8827-EDA2121A06E5}"/>
            </c:ext>
          </c:extLst>
        </c:ser>
        <c:ser>
          <c:idx val="2"/>
          <c:order val="2"/>
          <c:tx>
            <c:strRef>
              <c:f>graphdata!$E$4</c:f>
              <c:strCache>
                <c:ptCount val="1"/>
                <c:pt idx="0">
                  <c:v>LI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graphdata!$B$5:$B$20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graphdata!$E$5:$E$20</c:f>
              <c:numCache>
                <c:formatCode>General</c:formatCode>
                <c:ptCount val="16"/>
                <c:pt idx="0">
                  <c:v>47.5</c:v>
                </c:pt>
                <c:pt idx="1">
                  <c:v>43.442599999999999</c:v>
                </c:pt>
                <c:pt idx="2">
                  <c:v>34.453800000000001</c:v>
                </c:pt>
                <c:pt idx="3">
                  <c:v>43.9024</c:v>
                </c:pt>
                <c:pt idx="4">
                  <c:v>54.032299999999999</c:v>
                </c:pt>
                <c:pt idx="5">
                  <c:v>39.837400000000002</c:v>
                </c:pt>
                <c:pt idx="6">
                  <c:v>40.944899999999997</c:v>
                </c:pt>
                <c:pt idx="7">
                  <c:v>35.9375</c:v>
                </c:pt>
                <c:pt idx="8">
                  <c:v>44.615400000000001</c:v>
                </c:pt>
                <c:pt idx="9">
                  <c:v>49.230800000000002</c:v>
                </c:pt>
                <c:pt idx="10">
                  <c:v>61.363599999999998</c:v>
                </c:pt>
                <c:pt idx="11">
                  <c:v>62.318800000000003</c:v>
                </c:pt>
                <c:pt idx="12">
                  <c:v>57.246400000000001</c:v>
                </c:pt>
                <c:pt idx="13">
                  <c:v>65.714299999999994</c:v>
                </c:pt>
                <c:pt idx="14">
                  <c:v>70.921999999999997</c:v>
                </c:pt>
                <c:pt idx="15">
                  <c:v>72.340400000000002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A1-4113-8827-EDA2121A06E5}"/>
            </c:ext>
          </c:extLst>
        </c:ser>
        <c:ser>
          <c:idx val="3"/>
          <c:order val="3"/>
          <c:tx>
            <c:strRef>
              <c:f>graphdata!$F$4</c:f>
              <c:strCache>
                <c:ptCount val="1"/>
                <c:pt idx="0">
                  <c:v>LU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graphdata!$B$5:$B$20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graphdata!$F$5:$F$20</c:f>
              <c:numCache>
                <c:formatCode>General</c:formatCode>
                <c:ptCount val="16"/>
                <c:pt idx="0">
                  <c:v>43.2836</c:v>
                </c:pt>
                <c:pt idx="1">
                  <c:v>41.538499999999999</c:v>
                </c:pt>
                <c:pt idx="2">
                  <c:v>31.745999999999999</c:v>
                </c:pt>
                <c:pt idx="3">
                  <c:v>45.161299999999997</c:v>
                </c:pt>
                <c:pt idx="4">
                  <c:v>50.769199999999998</c:v>
                </c:pt>
                <c:pt idx="5">
                  <c:v>32.8125</c:v>
                </c:pt>
                <c:pt idx="6">
                  <c:v>39.0625</c:v>
                </c:pt>
                <c:pt idx="7">
                  <c:v>40.298499999999997</c:v>
                </c:pt>
                <c:pt idx="8">
                  <c:v>46.875</c:v>
                </c:pt>
                <c:pt idx="9">
                  <c:v>57.142899999999997</c:v>
                </c:pt>
                <c:pt idx="10">
                  <c:v>63.636400000000002</c:v>
                </c:pt>
                <c:pt idx="11">
                  <c:v>69.230800000000002</c:v>
                </c:pt>
                <c:pt idx="12">
                  <c:v>65.151499999999999</c:v>
                </c:pt>
                <c:pt idx="13">
                  <c:v>65.714299999999994</c:v>
                </c:pt>
                <c:pt idx="14">
                  <c:v>74.285700000000006</c:v>
                </c:pt>
                <c:pt idx="15">
                  <c:v>66.197199999999995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A1-4113-8827-EDA2121A0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704448"/>
        <c:axId val="235702880"/>
      </c:lineChart>
      <c:catAx>
        <c:axId val="235704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Survey</a:t>
                </a:r>
                <a:r>
                  <a:rPr lang="en-US" sz="1400" baseline="0"/>
                  <a:t> Year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702880"/>
        <c:crosses val="autoZero"/>
        <c:auto val="1"/>
        <c:lblAlgn val="ctr"/>
        <c:lblOffset val="100"/>
        <c:noMultiLvlLbl val="0"/>
      </c:catAx>
      <c:valAx>
        <c:axId val="23570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</a:t>
                </a:r>
                <a:r>
                  <a:rPr lang="en-US" sz="1400" baseline="0"/>
                  <a:t> Programs Responding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7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graphdata!$C$3</c:f>
              <c:strCache>
                <c:ptCount val="1"/>
                <c:pt idx="0">
                  <c:v>HR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cat>
            <c:numRef>
              <c:f>graphdata!$B$4:$B$14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graphdata!$C$4:$C$14</c:f>
              <c:numCache>
                <c:formatCode>General</c:formatCode>
                <c:ptCount val="11"/>
                <c:pt idx="0">
                  <c:v>66.666700000000006</c:v>
                </c:pt>
                <c:pt idx="1">
                  <c:v>37.5</c:v>
                </c:pt>
                <c:pt idx="2">
                  <c:v>68.421099999999996</c:v>
                </c:pt>
                <c:pt idx="3">
                  <c:v>69.230800000000002</c:v>
                </c:pt>
                <c:pt idx="4">
                  <c:v>65</c:v>
                </c:pt>
                <c:pt idx="5">
                  <c:v>75</c:v>
                </c:pt>
                <c:pt idx="6">
                  <c:v>75</c:v>
                </c:pt>
                <c:pt idx="7">
                  <c:v>72.7273</c:v>
                </c:pt>
                <c:pt idx="8">
                  <c:v>42.857100000000003</c:v>
                </c:pt>
                <c:pt idx="9">
                  <c:v>84.615399999999994</c:v>
                </c:pt>
                <c:pt idx="10">
                  <c:v>82.352900000000005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7-45B3-AB36-15B706CEFC37}"/>
            </c:ext>
          </c:extLst>
        </c:ser>
        <c:ser>
          <c:idx val="1"/>
          <c:order val="1"/>
          <c:tx>
            <c:strRef>
              <c:f>graphdata!$D$3</c:f>
              <c:strCache>
                <c:ptCount val="1"/>
                <c:pt idx="0">
                  <c:v>KI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graphdata!$B$4:$B$14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graphdata!$D$4:$D$14</c:f>
              <c:numCache>
                <c:formatCode>General</c:formatCode>
                <c:ptCount val="11"/>
                <c:pt idx="0">
                  <c:v>71.428600000000003</c:v>
                </c:pt>
                <c:pt idx="1">
                  <c:v>68.75</c:v>
                </c:pt>
                <c:pt idx="2">
                  <c:v>73.076899999999995</c:v>
                </c:pt>
                <c:pt idx="3">
                  <c:v>56.666699999999999</c:v>
                </c:pt>
                <c:pt idx="4">
                  <c:v>58.064500000000002</c:v>
                </c:pt>
                <c:pt idx="5">
                  <c:v>77.777799999999999</c:v>
                </c:pt>
                <c:pt idx="6">
                  <c:v>72.7273</c:v>
                </c:pt>
                <c:pt idx="7">
                  <c:v>72.222200000000001</c:v>
                </c:pt>
                <c:pt idx="8">
                  <c:v>56.25</c:v>
                </c:pt>
                <c:pt idx="9">
                  <c:v>78.947400000000002</c:v>
                </c:pt>
                <c:pt idx="10">
                  <c:v>81.818200000000004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7-45B3-AB36-15B706CEFC37}"/>
            </c:ext>
          </c:extLst>
        </c:ser>
        <c:ser>
          <c:idx val="2"/>
          <c:order val="2"/>
          <c:tx>
            <c:strRef>
              <c:f>graphdata!$E$3</c:f>
              <c:strCache>
                <c:ptCount val="1"/>
                <c:pt idx="0">
                  <c:v>LI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graphdata!$B$4:$B$14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graphdata!$E$4:$E$14</c:f>
              <c:numCache>
                <c:formatCode>General</c:formatCode>
                <c:ptCount val="11"/>
                <c:pt idx="0">
                  <c:v>57.143000000000001</c:v>
                </c:pt>
                <c:pt idx="1">
                  <c:v>64.706000000000003</c:v>
                </c:pt>
                <c:pt idx="2">
                  <c:v>73.683999999999997</c:v>
                </c:pt>
                <c:pt idx="3">
                  <c:v>66.667000000000002</c:v>
                </c:pt>
                <c:pt idx="4">
                  <c:v>65</c:v>
                </c:pt>
                <c:pt idx="5">
                  <c:v>83.332999999999998</c:v>
                </c:pt>
                <c:pt idx="6">
                  <c:v>71.429000000000002</c:v>
                </c:pt>
                <c:pt idx="7">
                  <c:v>61.537999999999997</c:v>
                </c:pt>
                <c:pt idx="8">
                  <c:v>71.429000000000002</c:v>
                </c:pt>
                <c:pt idx="9">
                  <c:v>90.909000000000006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7-45B3-AB36-15B706CEFC37}"/>
            </c:ext>
          </c:extLst>
        </c:ser>
        <c:ser>
          <c:idx val="3"/>
          <c:order val="3"/>
          <c:tx>
            <c:strRef>
              <c:f>graphdata!$F$3</c:f>
              <c:strCache>
                <c:ptCount val="1"/>
                <c:pt idx="0">
                  <c:v>LU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graphdata!$B$4:$B$14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graphdata!$F$4:$F$14</c:f>
              <c:numCache>
                <c:formatCode>General</c:formatCode>
                <c:ptCount val="11"/>
                <c:pt idx="0">
                  <c:v>66.667000000000002</c:v>
                </c:pt>
                <c:pt idx="1">
                  <c:v>33.332999999999998</c:v>
                </c:pt>
                <c:pt idx="2">
                  <c:v>87.5</c:v>
                </c:pt>
                <c:pt idx="3">
                  <c:v>62.5</c:v>
                </c:pt>
                <c:pt idx="4">
                  <c:v>70</c:v>
                </c:pt>
                <c:pt idx="5">
                  <c:v>100</c:v>
                </c:pt>
                <c:pt idx="6">
                  <c:v>62.5</c:v>
                </c:pt>
                <c:pt idx="7">
                  <c:v>60</c:v>
                </c:pt>
                <c:pt idx="8">
                  <c:v>50</c:v>
                </c:pt>
                <c:pt idx="9">
                  <c:v>66.667000000000002</c:v>
                </c:pt>
                <c:pt idx="10">
                  <c:v>85.713999999999999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07-45B3-AB36-15B706CEF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182592"/>
        <c:axId val="300180632"/>
      </c:barChart>
      <c:catAx>
        <c:axId val="30018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UNOS</a:t>
                </a:r>
                <a:r>
                  <a:rPr lang="en-US" sz="1400" baseline="0"/>
                  <a:t> Region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180632"/>
        <c:crosses val="autoZero"/>
        <c:auto val="1"/>
        <c:lblAlgn val="ctr"/>
        <c:lblOffset val="100"/>
        <c:noMultiLvlLbl val="0"/>
      </c:catAx>
      <c:valAx>
        <c:axId val="300180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Programs Responding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18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48492668488126"/>
          <c:y val="0.93178151095253681"/>
          <c:w val="0.31954652305638248"/>
          <c:h val="3.6115822600826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7554-EDE7-C740-8201-C9DDA9E9AA5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A865-CC10-C149-9C90-415BB204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9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705A-8FF2-604C-8E1D-7FD5CF39FB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4781-6EDE-5B4E-B103-71F0AC49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7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nethelpdesk2@unos.or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nos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59E3AF-E659-49B2-9FF5-5BDF833A33C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094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excited to announce the TMF will be at the Loews</a:t>
            </a:r>
            <a:r>
              <a:rPr lang="en-US" baseline="0" dirty="0" smtClean="0"/>
              <a:t> Sapphire Falls Resort in Orlando again next year. It’s a great venue and great place to extend your stay for a family vacation.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</a:t>
            </a:r>
            <a:r>
              <a:rPr lang="en-US" altLang="en-US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open in December. E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arly-bird registration fee is $750</a:t>
            </a:r>
            <a:r>
              <a:rPr lang="en-US" altLang="en-US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$100 mid-March. Hotel room rate is $209/night.</a:t>
            </a:r>
            <a:endParaRPr lang="en-US" altLang="en-US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3D86-4120-45DB-98B3-ECD8635425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6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survey response broken out by region.  Rates range from a low of 33% of lung programs to a high of 100% of lung,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liver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34781-6EDE-5B4E-B103-71F0AC4907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59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Every year we invite transplant centers to participate in a staffing survey. </a:t>
            </a:r>
            <a:r>
              <a:rPr lang="en-US" b="0" dirty="0" smtClean="0">
                <a:effectLst/>
              </a:rPr>
              <a:t>This helps administrators determine optimal staffing levels—both nursing and ancillary—given the size and unique characteristics of their transplant center.</a:t>
            </a:r>
          </a:p>
          <a:p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>The survey’s primary focus is to get a sense of the size and scope of each transplant program</a:t>
            </a:r>
            <a:r>
              <a:rPr lang="en-US" b="0" baseline="0" dirty="0" smtClean="0">
                <a:effectLst/>
              </a:rPr>
              <a:t> and</a:t>
            </a:r>
            <a:r>
              <a:rPr lang="en-US" b="0" dirty="0" smtClean="0">
                <a:effectLst/>
              </a:rPr>
              <a:t> also identifies the type of personnel working there, as well as how many staff serve in each role.</a:t>
            </a:r>
          </a:p>
          <a:p>
            <a:endParaRPr lang="en-US" alt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return, we provide benchmarking data only to those programs that submit their completed form. We plan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release the </a:t>
            </a:r>
            <a:r>
              <a:rPr lang="en-US" altLang="en-US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Staffing Survey in February 2019. </a:t>
            </a:r>
          </a:p>
          <a:p>
            <a:endParaRPr lang="en-US" altLang="en-US" b="0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 able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access the survey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alt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UNet</a:t>
            </a:r>
            <a:r>
              <a:rPr lang="en-US" altLang="en-US" b="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Transplant Administrators site. Contact the UNet Helpdesk at 1-800-978-4334 or </a:t>
            </a:r>
            <a:r>
              <a:rPr lang="en-US" altLang="en-US" b="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unethelpdesk@unos.org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if you need access.</a:t>
            </a:r>
          </a:p>
          <a:p>
            <a:r>
              <a:rPr lang="en-US" altLang="en-US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697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UNOS Request for Information (RFI) documents were released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transplant hospitals so that they could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submit essential organ transplant program data to insurance and managed care companies.</a:t>
            </a:r>
          </a:p>
          <a:p>
            <a:pPr>
              <a:defRPr/>
            </a:pPr>
            <a:endParaRPr lang="en-US" alt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UNOS will release its 2019 transplant center </a:t>
            </a:r>
            <a:r>
              <a:rPr lang="en-US" alt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RFI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in late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January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.  Transplant administrators can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2018 forms until the 2019 RFI is released in late January 2019, but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please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your center’s payers for their specific</a:t>
            </a:r>
            <a:r>
              <a:rPr lang="en-US" alt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deadlines.</a:t>
            </a:r>
          </a:p>
          <a:p>
            <a:pPr>
              <a:defRPr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 administrators should work with the person who is responsible for completing their center’s RFI, as they may need assistance with transplant terminology and information requirements.</a:t>
            </a:r>
          </a:p>
          <a:p>
            <a:pPr>
              <a:defRPr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RFI is available on the </a:t>
            </a:r>
            <a:r>
              <a:rPr lang="en-US" alt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UNet</a:t>
            </a:r>
            <a:r>
              <a:rPr lang="en-US" altLang="en-US" b="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transplant administrators’ website (</a:t>
            </a:r>
            <a:r>
              <a:rPr lang="en-US" altLang="en-US" b="0" i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https://portal.unos.org</a:t>
            </a:r>
            <a:r>
              <a:rPr lang="en-US" altLang="en-US" b="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).  Review your center’s data tables at </a:t>
            </a:r>
            <a:r>
              <a:rPr lang="en-US" alt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srtr.org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before completing the RFI. (Note: If you have questions about SRTR data, please contact SRTR at srtr@srtr.org).</a:t>
            </a:r>
          </a:p>
          <a:p>
            <a:pPr>
              <a:defRPr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the UNet Help Desk with questions or to obtain access.</a:t>
            </a:r>
          </a:p>
        </p:txBody>
      </p:sp>
    </p:spTree>
    <p:extLst>
      <p:ext uri="{BB962C8B-B14F-4D97-AF65-F5344CB8AC3E}">
        <p14:creationId xmlns:p14="http://schemas.microsoft.com/office/powerpoint/2010/main" val="280255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transplant administrators are invited to join the Listserv.  It’s an excellent way to receive</a:t>
            </a:r>
            <a:r>
              <a:rPr lang="en-US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immediate feedback and advice from your fellow administrators and learn about educational opportunities. Just use the URL on this slide and follow the instructions. </a:t>
            </a:r>
          </a:p>
          <a:p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2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FCC425-2B0C-4BAA-9C34-22ECAD100BA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237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40" y="1721629"/>
            <a:ext cx="11073631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540" y="3810000"/>
            <a:ext cx="11073631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800" i="1"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440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5279" y="156310"/>
            <a:ext cx="11651769" cy="85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40" y="1721629"/>
            <a:ext cx="11073631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540" y="3810000"/>
            <a:ext cx="11073631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800" i="1"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440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5279" y="156310"/>
            <a:ext cx="11651769" cy="85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279" y="156310"/>
            <a:ext cx="11651769" cy="85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78" y="1348828"/>
            <a:ext cx="11394917" cy="440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nos_logo_horiz_left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4" y="6391780"/>
            <a:ext cx="2972267" cy="304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b="0" i="0" kern="1200">
          <a:solidFill>
            <a:schemeClr val="tx2"/>
          </a:solidFill>
          <a:latin typeface="Arial"/>
          <a:ea typeface="+mj-ea"/>
          <a:cs typeface="Myriad Pro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bg2"/>
        </a:buClr>
        <a:buSzPct val="80000"/>
        <a:buFont typeface="Wingdings" charset="2"/>
        <a:buChar char="§"/>
        <a:defRPr sz="2800" b="0" i="0" kern="1200">
          <a:solidFill>
            <a:srgbClr val="002045"/>
          </a:solidFill>
          <a:latin typeface="Arial"/>
          <a:ea typeface="+mn-ea"/>
          <a:cs typeface="Myriad Pro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bg2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bg2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002045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02045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279" y="156310"/>
            <a:ext cx="11651769" cy="85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78" y="1348828"/>
            <a:ext cx="11394917" cy="440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Picture 12" descr="unos_optn_logo_blue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6" y="6326538"/>
            <a:ext cx="1780858" cy="4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b="0" i="0" kern="1200">
          <a:solidFill>
            <a:schemeClr val="tx2"/>
          </a:solidFill>
          <a:latin typeface="Arial"/>
          <a:ea typeface="+mj-ea"/>
          <a:cs typeface="Myriad Pro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bg2"/>
        </a:buClr>
        <a:buSzPct val="80000"/>
        <a:buFont typeface="Wingdings" charset="2"/>
        <a:buChar char="§"/>
        <a:defRPr sz="2800" b="0" i="0" kern="1200">
          <a:solidFill>
            <a:srgbClr val="002045"/>
          </a:solidFill>
          <a:latin typeface="Arial"/>
          <a:ea typeface="+mn-ea"/>
          <a:cs typeface="Myriad Pro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bg2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bg2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002045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02045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no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no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yahoo.com/neo/groups/TransplantAdministrators/inf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pittman@HCAHealthcar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Transplant 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Administrators </a:t>
            </a:r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(TAC)</a:t>
            </a: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939926" y="3414714"/>
            <a:ext cx="8307387" cy="1006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Fall 2018</a:t>
            </a:r>
            <a:endParaRPr lang="en-US" alt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high participation rate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 was open until June 22</a:t>
            </a:r>
            <a:r>
              <a:rPr lang="en-US" alt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percentage of active programs, kidney and liver submission rates increased from the previous year, while lung and heart program rates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decreased 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aggressively promote the Survey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Staffing Survey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7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812455" y="1338807"/>
            <a:ext cx="8454411" cy="4596203"/>
          </a:xfrm>
        </p:spPr>
        <p:txBody>
          <a:bodyPr/>
          <a:lstStyle/>
          <a:p>
            <a:pPr marL="228531" lvl="1" indent="0">
              <a:lnSpc>
                <a:spcPct val="80000"/>
              </a:lnSpc>
              <a:buNone/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99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ebdings" panose="05030102010509060703" pitchFamily="18" charset="2"/>
              <a:buNone/>
            </a:pPr>
            <a:endParaRPr lang="en-US" altLang="en-US" sz="2399">
              <a:latin typeface="Calibri" panose="020F0502020204030204" pitchFamily="34" charset="0"/>
            </a:endParaRP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386767" y="157163"/>
            <a:ext cx="11648735" cy="1181645"/>
          </a:xfrm>
        </p:spPr>
        <p:txBody>
          <a:bodyPr/>
          <a:lstStyle/>
          <a:p>
            <a:pPr eaLnBrk="1" hangingPunct="1"/>
            <a:r>
              <a:rPr lang="en-US" altLang="en-US" sz="3999" dirty="0">
                <a:latin typeface="Arial" panose="020B0604020202020204" pitchFamily="34" charset="0"/>
                <a:cs typeface="Arial" panose="020B0604020202020204" pitchFamily="34" charset="0"/>
              </a:rPr>
              <a:t>2017 UNOS Staffing Survey – Record High Participation Rate!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71746" y="1472471"/>
          <a:ext cx="10735827" cy="467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99" dirty="0"/>
              <a:t>2017 Staffing Survey Response by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063"/>
            <a:fld id="{AFEF8753-48E3-DC43-B5AB-733E5321FD2E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063"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739136" y="1007872"/>
          <a:ext cx="8428399" cy="537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04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89264" y="1205924"/>
            <a:ext cx="9677601" cy="472908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Release: February 2019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programs completing the survey can see benchmarking data results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available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portal.unos.org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Updated help documentation and FAQ available</a:t>
            </a:r>
          </a:p>
          <a:p>
            <a:pPr lvl="1">
              <a:lnSpc>
                <a:spcPct val="80000"/>
              </a:lnSpc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ebdings" panose="05030102010509060703" pitchFamily="18" charset="2"/>
              <a:buNone/>
            </a:pPr>
            <a:endParaRPr lang="en-US" altLang="en-US" sz="2399" dirty="0">
              <a:latin typeface="Calibri" panose="020F0502020204030204" pitchFamily="34" charset="0"/>
            </a:endParaRPr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 UNOS Staffing Survey</a:t>
            </a:r>
          </a:p>
        </p:txBody>
      </p:sp>
    </p:spTree>
    <p:extLst>
      <p:ext uri="{BB962C8B-B14F-4D97-AF65-F5344CB8AC3E}">
        <p14:creationId xmlns:p14="http://schemas.microsoft.com/office/powerpoint/2010/main" val="225325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76205" y="1150551"/>
            <a:ext cx="9631938" cy="50350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2019 UNOS RFI release January 2019: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https://portal.unos.org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RFI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closes when 2019 RFI is released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payers for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1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ebdings" panose="05030102010509060703" pitchFamily="18" charset="2"/>
              <a:buNone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99" dirty="0">
                <a:latin typeface="Arial" panose="020B0604020202020204" pitchFamily="34" charset="0"/>
                <a:cs typeface="Arial" panose="020B0604020202020204" pitchFamily="34" charset="0"/>
              </a:rPr>
              <a:t>UNOS Request For Information (RFI)</a:t>
            </a:r>
          </a:p>
        </p:txBody>
      </p:sp>
    </p:spTree>
    <p:extLst>
      <p:ext uri="{BB962C8B-B14F-4D97-AF65-F5344CB8AC3E}">
        <p14:creationId xmlns:p14="http://schemas.microsoft.com/office/powerpoint/2010/main" val="429114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13955" y="1338263"/>
            <a:ext cx="9369834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Join our Listserv! </a:t>
            </a:r>
          </a:p>
          <a:p>
            <a:pPr marL="0" indent="0"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https://groups.yahoo.com/neo/groups/TransplantAdministrators/info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ebdings" panose="05030102010509060703" pitchFamily="18" charset="2"/>
              <a:buNone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Transplant Administrators Listserv</a:t>
            </a:r>
          </a:p>
        </p:txBody>
      </p:sp>
    </p:spTree>
    <p:extLst>
      <p:ext uri="{BB962C8B-B14F-4D97-AF65-F5344CB8AC3E}">
        <p14:creationId xmlns:p14="http://schemas.microsoft.com/office/powerpoint/2010/main" val="1024072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385279" y="1349375"/>
            <a:ext cx="9974746" cy="469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James Pittman, RN, MSN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Chair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james.pittman@HCAHealthcare.com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9700" name="Picture 6" descr="OPTN-trans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6273801"/>
            <a:ext cx="1425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0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Custom 4">
      <a:dk1>
        <a:srgbClr val="000000"/>
      </a:dk1>
      <a:lt1>
        <a:sysClr val="window" lastClr="FFFFFF"/>
      </a:lt1>
      <a:dk2>
        <a:srgbClr val="0A468C"/>
      </a:dk2>
      <a:lt2>
        <a:srgbClr val="0FA0E4"/>
      </a:lt2>
      <a:accent1>
        <a:srgbClr val="FBC01E"/>
      </a:accent1>
      <a:accent2>
        <a:srgbClr val="78B43C"/>
      </a:accent2>
      <a:accent3>
        <a:srgbClr val="FA8716"/>
      </a:accent3>
      <a:accent4>
        <a:srgbClr val="BE0204"/>
      </a:accent4>
      <a:accent5>
        <a:srgbClr val="800040"/>
      </a:accent5>
      <a:accent6>
        <a:srgbClr val="7E13E3"/>
      </a:accent6>
      <a:hlink>
        <a:srgbClr val="0FA0E4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xpo">
  <a:themeElements>
    <a:clrScheme name="Custom 4">
      <a:dk1>
        <a:srgbClr val="000000"/>
      </a:dk1>
      <a:lt1>
        <a:sysClr val="window" lastClr="FFFFFF"/>
      </a:lt1>
      <a:dk2>
        <a:srgbClr val="0A468C"/>
      </a:dk2>
      <a:lt2>
        <a:srgbClr val="0FA0E4"/>
      </a:lt2>
      <a:accent1>
        <a:srgbClr val="FBC01E"/>
      </a:accent1>
      <a:accent2>
        <a:srgbClr val="78B43C"/>
      </a:accent2>
      <a:accent3>
        <a:srgbClr val="FA8716"/>
      </a:accent3>
      <a:accent4>
        <a:srgbClr val="BE0204"/>
      </a:accent4>
      <a:accent5>
        <a:srgbClr val="800040"/>
      </a:accent5>
      <a:accent6>
        <a:srgbClr val="7E13E3"/>
      </a:accent6>
      <a:hlink>
        <a:srgbClr val="0FA0E4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16BBB36FB9644B4DC5A4168E0CC9B" ma:contentTypeVersion="2" ma:contentTypeDescription="Create a new document." ma:contentTypeScope="" ma:versionID="153c61b9d62639d5fba16c15d24230f8">
  <xsd:schema xmlns:xsd="http://www.w3.org/2001/XMLSchema" xmlns:xs="http://www.w3.org/2001/XMLSchema" xmlns:p="http://schemas.microsoft.com/office/2006/metadata/properties" xmlns:ns2="eb91da90-ef78-48fa-8294-c2e3b9c4157a" targetNamespace="http://schemas.microsoft.com/office/2006/metadata/properties" ma:root="true" ma:fieldsID="0720fbe528f39436e7d2e4027fd66aeb" ns2:_="">
    <xsd:import namespace="eb91da90-ef78-48fa-8294-c2e3b9c4157a"/>
    <xsd:element name="properties">
      <xsd:complexType>
        <xsd:sequence>
          <xsd:element name="documentManagement">
            <xsd:complexType>
              <xsd:all>
                <xsd:element ref="ns2:Note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da90-ef78-48fa-8294-c2e3b9c4157a" elementFormDefault="qualified">
    <xsd:import namespace="http://schemas.microsoft.com/office/2006/documentManagement/types"/>
    <xsd:import namespace="http://schemas.microsoft.com/office/infopath/2007/PartnerControls"/>
    <xsd:element name="Note" ma:index="8" nillable="true" ma:displayName="Notes" ma:internalName="Note">
      <xsd:simpleType>
        <xsd:restriction base="dms:Note">
          <xsd:maxLength value="255"/>
        </xsd:restriction>
      </xsd:simpleType>
    </xsd:element>
    <xsd:element name="Due_x0020_Date" ma:index="9" nillable="true" ma:displayName="Due Date" ma:format="DateOnly" ma:internalName="Du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ue_x0020_Date xmlns="eb91da90-ef78-48fa-8294-c2e3b9c4157a" xsi:nil="true"/>
    <Note xmlns="eb91da90-ef78-48fa-8294-c2e3b9c4157a" xsi:nil="true"/>
  </documentManagement>
</p:properties>
</file>

<file path=customXml/itemProps1.xml><?xml version="1.0" encoding="utf-8"?>
<ds:datastoreItem xmlns:ds="http://schemas.openxmlformats.org/officeDocument/2006/customXml" ds:itemID="{2BBD3C1F-EB52-471D-8B98-FBB489F59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1da90-ef78-48fa-8294-c2e3b9c41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6051D3-9F9A-4006-AC9C-F8874D002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F47A9-92E1-4D98-9552-31A79D5F2CA4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eb91da90-ef78-48fa-8294-c2e3b9c4157a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456</Words>
  <Application>Microsoft Office PowerPoint</Application>
  <PresentationFormat>Custom</PresentationFormat>
  <Paragraphs>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Myriad Pro</vt:lpstr>
      <vt:lpstr>Webdings</vt:lpstr>
      <vt:lpstr>Wingdings</vt:lpstr>
      <vt:lpstr>Expo</vt:lpstr>
      <vt:lpstr>1_Expo</vt:lpstr>
      <vt:lpstr> Transplant Administrators Committee (TAC)</vt:lpstr>
      <vt:lpstr>PowerPoint Presentation</vt:lpstr>
      <vt:lpstr>2017 Staffing Survey Results</vt:lpstr>
      <vt:lpstr>2017 UNOS Staffing Survey – Record High Participation Rate!</vt:lpstr>
      <vt:lpstr>2017 Staffing Survey Response by Region</vt:lpstr>
      <vt:lpstr>2018 UNOS Staffing Survey</vt:lpstr>
      <vt:lpstr>UNOS Request For Information (RFI)</vt:lpstr>
      <vt:lpstr>Transplant Administrators Listserv</vt:lpstr>
      <vt:lpstr>Questions?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Smolen</dc:creator>
  <cp:lastModifiedBy>Karen Sokohl</cp:lastModifiedBy>
  <cp:revision>139</cp:revision>
  <dcterms:created xsi:type="dcterms:W3CDTF">2010-09-17T15:26:33Z</dcterms:created>
  <dcterms:modified xsi:type="dcterms:W3CDTF">2018-08-22T19:23:24Z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0x010100B9016BBB36FB9644B4DC5A4168E0CC9B</vt:lpwstr>
  </property>
  <property fmtid="{D5CDD505-2E9C-101B-9397-08002B2CF9AE}" pid="3" name="_dlc_DocIdItemGuid">
    <vt:lpwstr>cb4449b1-6c61-43ae-b280-abfcb53de3ed</vt:lpwstr>
  </property>
  <property fmtid="{D5CDD505-2E9C-101B-9397-08002B2CF9AE}" pid="4" name="Committee">
    <vt:lpwstr>5;#Transplant Administrators|3322fc9b-5744-4b70-8a68-cb839a094a29</vt:lpwstr>
  </property>
</Properties>
</file>