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12"/>
  </p:notesMasterIdLst>
  <p:handoutMasterIdLst>
    <p:handoutMasterId r:id="rId13"/>
  </p:handoutMasterIdLst>
  <p:sldIdLst>
    <p:sldId id="261" r:id="rId5"/>
    <p:sldId id="270" r:id="rId6"/>
    <p:sldId id="272" r:id="rId7"/>
    <p:sldId id="274" r:id="rId8"/>
    <p:sldId id="267" r:id="rId9"/>
    <p:sldId id="275" r:id="rId10"/>
    <p:sldId id="269" r:id="rId11"/>
  </p:sldIdLst>
  <p:sldSz cx="12188825"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Sokoh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45"/>
    <a:srgbClr val="D76600"/>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6758" autoAdjust="0"/>
  </p:normalViewPr>
  <p:slideViewPr>
    <p:cSldViewPr snapToGrid="0" snapToObjects="1">
      <p:cViewPr varScale="1">
        <p:scale>
          <a:sx n="60" d="100"/>
          <a:sy n="60" d="100"/>
        </p:scale>
        <p:origin x="1974" y="78"/>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FAB19D8-6F12-4BC9-AAF4-16265F101F0E}" type="datetimeFigureOut">
              <a:rPr lang="en-US"/>
              <a:pPr>
                <a:defRPr/>
              </a:pPr>
              <a:t>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F002797F-2C09-4F46-881C-4D3C9122F97D}"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98C2A38-40C7-45C5-81D7-3AA616A6EFBC}" type="datetimeFigureOut">
              <a:rPr lang="en-US"/>
              <a:pPr>
                <a:defRPr/>
              </a:pPr>
              <a:t>2/4/2019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86C6E06-D57A-42B8-9AAA-FE94A98775D1}"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unosconnect.unos.org/"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mailto:education@unos.org"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Transplant Coordinators Committee charge is to consider issues related to the coordinated efforts of professionals involved in organ procurement and allocation. We also consider how proposed policy and bylaw revisions will impact professionals, candidates, recipients, living donors, and their families </a:t>
            </a:r>
          </a:p>
          <a:p>
            <a:pPr eaLnBrk="1" hangingPunct="1">
              <a:spcBef>
                <a:spcPct val="0"/>
              </a:spcBef>
            </a:pPr>
            <a:r>
              <a:rPr lang="en-US" altLang="en-US" dirty="0" smtClean="0"/>
              <a:t>And also work to improve the quality, efficiency and effectiveness of procurement and transplant coordination though OPTN initiatives and policies.</a:t>
            </a:r>
          </a:p>
          <a:p>
            <a:pPr eaLnBrk="1" hangingPunct="1">
              <a:spcBef>
                <a:spcPct val="0"/>
              </a:spcBef>
            </a:pPr>
            <a:endParaRPr lang="en-US" altLang="en-US" dirty="0" smtClean="0"/>
          </a:p>
          <a:p>
            <a:pPr eaLnBrk="1" hangingPunct="1">
              <a:spcBef>
                <a:spcPct val="0"/>
              </a:spcBef>
            </a:pPr>
            <a:r>
              <a:rPr lang="en-US" altLang="en-US" dirty="0" smtClean="0"/>
              <a:t>The Transplant Coordinators Committee began producing the TCC Learning Series in 2017. Five offerings focused on introductory topics for new transplant professionals. Since increasing the number of transplants continues to be a top priority goal in the OPTN strategic plan, the committee will continue this series in 2019. This year’s series will provide broader sharing of practices for both OPOs and transplant centers. Sharing practices allow transplant professionals to see how their colleagues are addressing common issues and barriers to transplant and replicate these ideas.  The TCC Learning Series will highlight processes that mitigate waitlist mortality while increasing the number of transplants performed and give transplant professionals information/tools/and resources they can use to make change within their organizations. </a:t>
            </a:r>
          </a:p>
          <a:p>
            <a:pPr eaLnBrk="1" hangingPunct="1">
              <a:spcBef>
                <a:spcPct val="0"/>
              </a:spcBef>
            </a:pPr>
            <a:endParaRPr lang="en-US" altLang="en-US" dirty="0" smtClean="0"/>
          </a:p>
          <a:p>
            <a:pPr eaLnBrk="1" hangingPunct="1">
              <a:spcBef>
                <a:spcPct val="0"/>
              </a:spcBef>
            </a:pPr>
            <a:r>
              <a:rPr lang="en-US" altLang="en-US" dirty="0" smtClean="0"/>
              <a:t>The 2018 Learning Series was divided into 4 quarterly releases. The 2019 learning series</a:t>
            </a:r>
            <a:r>
              <a:rPr lang="en-US" altLang="en-US" baseline="0" dirty="0" smtClean="0"/>
              <a:t> releases will follow the same format.</a:t>
            </a: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436E162-24AD-4750-A7C0-F534437A8226}" type="slidenum">
              <a:rPr lang="en-US" altLang="en-US" smtClean="0"/>
              <a:pPr fontAlgn="base">
                <a:spcBef>
                  <a:spcPct val="0"/>
                </a:spcBef>
                <a:spcAft>
                  <a:spcPct val="0"/>
                </a:spcAft>
              </a:pPr>
              <a:t>2</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smtClean="0"/>
              <a:t>Here are the topics for 2018</a:t>
            </a:r>
            <a:endParaRPr lang="en-US" altLang="en-US" strike="sngStrike" dirty="0" smtClean="0"/>
          </a:p>
          <a:p>
            <a:pPr eaLnBrk="1" hangingPunct="1">
              <a:buFont typeface="+mj-lt"/>
              <a:buNone/>
              <a:defRPr/>
            </a:pPr>
            <a:r>
              <a:rPr lang="en-US" altLang="en-US" dirty="0" smtClean="0"/>
              <a:t>1. Leveraging </a:t>
            </a:r>
            <a:r>
              <a:rPr lang="en-US" altLang="en-US" dirty="0" err="1" smtClean="0"/>
              <a:t>UNet</a:t>
            </a:r>
            <a:r>
              <a:rPr lang="en-US" altLang="en-US" dirty="0" smtClean="0"/>
              <a:t> Reports to Improve Practice – January/February 2018</a:t>
            </a:r>
          </a:p>
          <a:p>
            <a:pPr eaLnBrk="1" hangingPunct="1">
              <a:spcBef>
                <a:spcPct val="0"/>
              </a:spcBef>
              <a:defRPr/>
            </a:pPr>
            <a:r>
              <a:rPr lang="en-US" altLang="en-US" dirty="0" smtClean="0"/>
              <a:t>This e Learning module explains the potential of </a:t>
            </a:r>
            <a:r>
              <a:rPr lang="en-US" altLang="en-US" dirty="0" err="1" smtClean="0"/>
              <a:t>UNet</a:t>
            </a:r>
            <a:r>
              <a:rPr lang="en-US" altLang="en-US" dirty="0" smtClean="0"/>
              <a:t> reports by demonstrating what reports would be helpful for transplant coordinators and how to use them.</a:t>
            </a:r>
          </a:p>
          <a:p>
            <a:pPr eaLnBrk="1" hangingPunct="1">
              <a:spcBef>
                <a:spcPct val="0"/>
              </a:spcBef>
              <a:defRPr/>
            </a:pPr>
            <a:endParaRPr lang="en-US" altLang="en-US" dirty="0" smtClean="0"/>
          </a:p>
          <a:p>
            <a:pPr eaLnBrk="1" hangingPunct="1">
              <a:spcBef>
                <a:spcPct val="0"/>
              </a:spcBef>
              <a:defRPr/>
            </a:pPr>
            <a:r>
              <a:rPr lang="en-US" altLang="en-US" dirty="0" smtClean="0"/>
              <a:t>2. PHS Increased Risk – Released April 2018</a:t>
            </a:r>
          </a:p>
          <a:p>
            <a:pPr>
              <a:defRPr/>
            </a:pPr>
            <a:r>
              <a:rPr lang="en-US" dirty="0" smtClean="0"/>
              <a:t>This is a list of resources about PHS Increased Risk that offer more information about what this designation means, why it is important, and how to discuss this topic with potential recipients.</a:t>
            </a:r>
          </a:p>
          <a:p>
            <a:pPr eaLnBrk="1" hangingPunct="1">
              <a:spcBef>
                <a:spcPct val="0"/>
              </a:spcBef>
              <a:defRPr/>
            </a:pPr>
            <a:endParaRPr lang="en-US" altLang="en-US" dirty="0" smtClean="0"/>
          </a:p>
          <a:p>
            <a:pPr eaLnBrk="1" hangingPunct="1">
              <a:spcBef>
                <a:spcPct val="0"/>
              </a:spcBef>
              <a:defRPr/>
            </a:pPr>
            <a:r>
              <a:rPr lang="en-US" altLang="en-US" dirty="0" smtClean="0"/>
              <a:t>3. Donor Management– Scheduled release – end of July 2018</a:t>
            </a:r>
          </a:p>
          <a:p>
            <a:pPr>
              <a:defRPr/>
            </a:pPr>
            <a:r>
              <a:rPr lang="en-US" dirty="0" smtClean="0"/>
              <a:t>This offering emphasizes effective practices to facilitate donor management and organ allocation. These practices are intended to help coordinators develop and improve ways to enhance communication and collaboration between transplant center and OPO coordinators without compromising recipient outcomes.</a:t>
            </a:r>
          </a:p>
          <a:p>
            <a:pPr eaLnBrk="1" hangingPunct="1">
              <a:spcBef>
                <a:spcPct val="0"/>
              </a:spcBef>
              <a:defRPr/>
            </a:pPr>
            <a:endParaRPr lang="en-US" altLang="en-US" dirty="0" smtClean="0"/>
          </a:p>
          <a:p>
            <a:pPr eaLnBrk="1" hangingPunct="1">
              <a:spcBef>
                <a:spcPct val="0"/>
              </a:spcBef>
              <a:defRPr/>
            </a:pPr>
            <a:r>
              <a:rPr lang="en-US" altLang="en-US" dirty="0" smtClean="0"/>
              <a:t>4. Explaining the Candidate Registry – Scheduled release October 2018</a:t>
            </a:r>
          </a:p>
          <a:p>
            <a:pPr eaLnBrk="1" hangingPunct="1">
              <a:spcBef>
                <a:spcPct val="0"/>
              </a:spcBef>
              <a:defRPr/>
            </a:pPr>
            <a:r>
              <a:rPr lang="en-US" altLang="en-US" dirty="0" smtClean="0"/>
              <a:t>Again, the actual content for this instructional event has not been developed but the intent will be to educate coordinators on how to talk with patients and provide examples of how to better explain the waitlist (Candidate Registry) to their patients. </a:t>
            </a:r>
          </a:p>
          <a:p>
            <a:pPr eaLnBrk="1" hangingPunct="1">
              <a:spcBef>
                <a:spcPct val="0"/>
              </a:spcBef>
              <a:defRPr/>
            </a:pPr>
            <a:endParaRPr lang="en-US" altLang="en-US" dirty="0" smtClean="0"/>
          </a:p>
          <a:p>
            <a:pPr eaLnBrk="1" hangingPunct="1">
              <a:spcBef>
                <a:spcPct val="0"/>
              </a:spcBef>
              <a:defRPr/>
            </a:pPr>
            <a:r>
              <a:rPr lang="en-US" altLang="en-US" dirty="0" smtClean="0"/>
              <a:t>The 2019 learning series topic and modules are under development.</a:t>
            </a:r>
          </a:p>
          <a:p>
            <a:pPr eaLnBrk="1" hangingPunct="1">
              <a:spcBef>
                <a:spcPct val="0"/>
              </a:spcBef>
              <a:defRPr/>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D5683D7-81F2-4531-A44A-4856F823B8C1}" type="slidenum">
              <a:rPr lang="en-US" altLang="en-US" smtClean="0"/>
              <a:pPr fontAlgn="base">
                <a:spcBef>
                  <a:spcPct val="0"/>
                </a:spcBef>
                <a:spcAft>
                  <a:spcPct val="0"/>
                </a:spcAft>
              </a:pPr>
              <a:t>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All of the TCC Learning Series offerings are available on UNOS Connect, UNOS’ learning management system (LMS). You can access UNOS Connect by going to UNOSConnect.unos.org as shown on this slide. </a:t>
            </a:r>
            <a:endParaRPr lang="en-US" altLang="en-US" b="1"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A8241C0-801A-4522-AC78-3CFFA5C44E3D}" type="slidenum">
              <a:rPr lang="en-US" altLang="en-US" smtClean="0"/>
              <a:pPr fontAlgn="base">
                <a:spcBef>
                  <a:spcPct val="0"/>
                </a:spcBef>
                <a:spcAft>
                  <a:spcPct val="0"/>
                </a:spcAft>
              </a:pPr>
              <a:t>4</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Or, if you already have a UNet account, you can log on and find UNOS Connect under the Resources tab. </a:t>
            </a:r>
          </a:p>
          <a:p>
            <a:pPr eaLnBrk="1" hangingPunct="1">
              <a:spcBef>
                <a:spcPct val="0"/>
              </a:spcBef>
            </a:pPr>
            <a:endParaRPr lang="en-US" altLang="en-US" smtClean="0"/>
          </a:p>
          <a:p>
            <a:pPr eaLnBrk="1" hangingPunct="1">
              <a:spcBef>
                <a:spcPct val="0"/>
              </a:spcBef>
            </a:pPr>
            <a:r>
              <a:rPr lang="en-US" altLang="en-US" smtClean="0"/>
              <a:t>You can already find the first offering, which is “</a:t>
            </a:r>
            <a:r>
              <a:rPr lang="en-US" altLang="en-US" b="1" smtClean="0"/>
              <a:t>Role of a Transplant Coordinator</a:t>
            </a:r>
            <a:r>
              <a:rPr lang="en-US" altLang="en-US" smtClean="0"/>
              <a:t>” in the </a:t>
            </a:r>
            <a:r>
              <a:rPr lang="en-US" altLang="en-US" u="sng" smtClean="0">
                <a:hlinkClick r:id="rId3"/>
              </a:rPr>
              <a:t>UNOS Connect</a:t>
            </a:r>
            <a:r>
              <a:rPr lang="en-US" altLang="en-US" smtClean="0"/>
              <a:t> course catalog </a:t>
            </a:r>
            <a:r>
              <a:rPr lang="en-US" altLang="en-US" b="1" smtClean="0"/>
              <a:t>under the</a:t>
            </a:r>
            <a:r>
              <a:rPr lang="en-US" altLang="en-US" smtClean="0"/>
              <a:t> Quality/Effective Practices category. Register for the course and click Entrance Survey to begin.</a:t>
            </a:r>
          </a:p>
          <a:p>
            <a:pPr eaLnBrk="1" hangingPunct="1">
              <a:spcBef>
                <a:spcPct val="0"/>
              </a:spcBef>
            </a:pPr>
            <a:endParaRPr lang="en-US" altLang="en-US" smtClean="0"/>
          </a:p>
          <a:p>
            <a:pPr eaLnBrk="1" hangingPunct="1">
              <a:spcBef>
                <a:spcPct val="0"/>
              </a:spcBef>
            </a:pPr>
            <a:r>
              <a:rPr lang="en-US" altLang="en-US" smtClean="0"/>
              <a:t>Due to the waitlist information presented, the second and third offerings: Waitlist Management and Inactive Waitlist Management are only available to those with access to UNet. You can find these in  UNOS Connect in the course catalog “Systems” category.</a:t>
            </a:r>
          </a:p>
          <a:p>
            <a:pPr eaLnBrk="1" hangingPunct="1">
              <a:spcBef>
                <a:spcPct val="0"/>
              </a:spcBef>
            </a:pPr>
            <a:endParaRPr lang="en-US" altLang="en-US" smtClean="0"/>
          </a:p>
          <a:p>
            <a:pPr eaLnBrk="1" hangingPunct="1">
              <a:spcBef>
                <a:spcPct val="0"/>
              </a:spcBef>
            </a:pPr>
            <a:r>
              <a:rPr lang="en-US" altLang="en-US" smtClean="0"/>
              <a:t>There is also information on how to access these educational offerings on Transplant Pro. </a:t>
            </a:r>
          </a:p>
          <a:p>
            <a:pPr eaLnBrk="1" hangingPunct="1">
              <a:spcBef>
                <a:spcPct val="0"/>
              </a:spcBef>
            </a:pPr>
            <a:endParaRPr lang="en-US" altLang="en-US" smtClean="0"/>
          </a:p>
          <a:p>
            <a:pPr eaLnBrk="1" hangingPunct="1">
              <a:spcBef>
                <a:spcPct val="0"/>
              </a:spcBef>
            </a:pPr>
            <a:r>
              <a:rPr lang="en-US" altLang="en-US" smtClean="0"/>
              <a:t>Please contact UNOS Instructional Innovations at </a:t>
            </a:r>
            <a:r>
              <a:rPr lang="en-US" altLang="en-US" u="sng" smtClean="0">
                <a:hlinkClick r:id="rId4"/>
              </a:rPr>
              <a:t>education@unos.org</a:t>
            </a:r>
            <a:r>
              <a:rPr lang="en-US" altLang="en-US" smtClean="0"/>
              <a:t>, for instructional questions.</a:t>
            </a:r>
          </a:p>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316A116-A809-489F-AD69-736A7478B60D}" type="slidenum">
              <a:rPr lang="en-US" altLang="en-US" smtClean="0"/>
              <a:pPr fontAlgn="base">
                <a:spcBef>
                  <a:spcPct val="0"/>
                </a:spcBef>
                <a:spcAft>
                  <a:spcPct val="0"/>
                </a:spcAft>
              </a:pPr>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anose="020B0604020202020204" pitchFamily="34" charset="0"/>
                <a:cs typeface="Arial" panose="020B0604020202020204" pitchFamily="34" charset="0"/>
              </a:rPr>
              <a:t>All transplant coordinators are invited to join the Listserv.  It’s an excellent way to receive immediate feedback and advice from your fellow coordinators and learn about educational opportunities. Just use the URL on this slide and follow the instructions. </a:t>
            </a:r>
          </a:p>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ACE0CCC-979B-4FC7-9CE0-5DC705B3D060}" type="slidenum">
              <a:rPr lang="en-US" altLang="en-US" smtClean="0"/>
              <a:pPr fontAlgn="base">
                <a:spcBef>
                  <a:spcPct val="0"/>
                </a:spcBef>
                <a:spcAft>
                  <a:spcPct val="0"/>
                </a:spcAft>
              </a:pPr>
              <a:t>6</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Slide Number Placeholder 5"/>
          <p:cNvSpPr>
            <a:spLocks noGrp="1"/>
          </p:cNvSpPr>
          <p:nvPr>
            <p:ph type="sldNum" sz="quarter" idx="10"/>
          </p:nvPr>
        </p:nvSpPr>
        <p:spPr/>
        <p:txBody>
          <a:bodyPr/>
          <a:lstStyle>
            <a:lvl1pPr>
              <a:defRPr/>
            </a:lvl1pPr>
          </a:lstStyle>
          <a:p>
            <a:pPr>
              <a:defRPr/>
            </a:pPr>
            <a:fld id="{47E69562-9057-4DEB-8CBC-FBD056508984}" type="slidenum">
              <a:rPr lang="en-US"/>
              <a:pPr>
                <a:defRPr/>
              </a:pPr>
              <a:t>‹#›</a:t>
            </a:fld>
            <a:endParaRPr lang="en-US" dirty="0"/>
          </a:p>
        </p:txBody>
      </p:sp>
    </p:spTree>
    <p:extLst>
      <p:ext uri="{BB962C8B-B14F-4D97-AF65-F5344CB8AC3E}">
        <p14:creationId xmlns:p14="http://schemas.microsoft.com/office/powerpoint/2010/main" val="421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rtlCol="0">
            <a:noAutofit/>
          </a:bodyPr>
          <a:lstStyle/>
          <a:p>
            <a:r>
              <a:rPr lang="en-US" dirty="0" smtClean="0"/>
              <a:t>Click to edit Master title style</a:t>
            </a:r>
            <a:endParaRPr dirty="0"/>
          </a:p>
        </p:txBody>
      </p:sp>
      <p:sp>
        <p:nvSpPr>
          <p:cNvPr id="6" name="Slide Number Placeholder 5"/>
          <p:cNvSpPr>
            <a:spLocks noGrp="1"/>
          </p:cNvSpPr>
          <p:nvPr>
            <p:ph type="sldNum" sz="quarter" idx="10"/>
          </p:nvPr>
        </p:nvSpPr>
        <p:spPr/>
        <p:txBody>
          <a:bodyPr/>
          <a:lstStyle>
            <a:lvl1pPr>
              <a:defRPr/>
            </a:lvl1pPr>
          </a:lstStyle>
          <a:p>
            <a:pPr>
              <a:defRPr/>
            </a:pPr>
            <a:fld id="{BBCBEC5E-7386-48EB-8218-08CD3B1F3F43}" type="slidenum">
              <a:rPr lang="en-US"/>
              <a:pPr>
                <a:defRPr/>
              </a:pPr>
              <a:t>‹#›</a:t>
            </a:fld>
            <a:endParaRPr lang="en-US" dirty="0"/>
          </a:p>
        </p:txBody>
      </p:sp>
    </p:spTree>
    <p:extLst>
      <p:ext uri="{BB962C8B-B14F-4D97-AF65-F5344CB8AC3E}">
        <p14:creationId xmlns:p14="http://schemas.microsoft.com/office/powerpoint/2010/main" val="29233490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85763" y="155575"/>
            <a:ext cx="1165066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385763" y="1349375"/>
            <a:ext cx="11395075"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9728200" y="6376988"/>
            <a:ext cx="2065338" cy="365125"/>
          </a:xfrm>
          <a:prstGeom prst="rect">
            <a:avLst/>
          </a:prstGeom>
        </p:spPr>
        <p:txBody>
          <a:bodyPr vert="horz" lIns="91440" tIns="45720" rIns="91440" bIns="45720" rtlCol="0" anchor="ctr"/>
          <a:lstStyle>
            <a:lvl1pPr algn="r" eaLnBrk="1" fontAlgn="auto" hangingPunct="1">
              <a:spcBef>
                <a:spcPts val="0"/>
              </a:spcBef>
              <a:spcAft>
                <a:spcPts val="0"/>
              </a:spcAft>
              <a:defRPr sz="1400">
                <a:solidFill>
                  <a:schemeClr val="tx1">
                    <a:tint val="75000"/>
                  </a:schemeClr>
                </a:solidFill>
                <a:latin typeface="Arial"/>
              </a:defRPr>
            </a:lvl1pPr>
          </a:lstStyle>
          <a:p>
            <a:pPr>
              <a:defRPr/>
            </a:pPr>
            <a:fld id="{22D71B76-C848-4DFC-8975-4E4210091C78}" type="slidenum">
              <a:rPr lang="en-US"/>
              <a:pPr>
                <a:defRPr/>
              </a:pPr>
              <a:t>‹#›</a:t>
            </a:fld>
            <a:endParaRPr lang="en-US" dirty="0"/>
          </a:p>
        </p:txBody>
      </p:sp>
      <p:pic>
        <p:nvPicPr>
          <p:cNvPr id="1029"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04788" y="6326188"/>
            <a:ext cx="178117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4800" kern="1200">
          <a:solidFill>
            <a:schemeClr val="tx2"/>
          </a:solidFill>
          <a:latin typeface="Arial"/>
          <a:ea typeface="Myriad Pro"/>
          <a:cs typeface="Myriad Pro"/>
        </a:defRPr>
      </a:lvl1pPr>
      <a:lvl2pPr algn="l" rtl="0" eaLnBrk="0" fontAlgn="base" hangingPunct="0">
        <a:spcBef>
          <a:spcPct val="0"/>
        </a:spcBef>
        <a:spcAft>
          <a:spcPct val="0"/>
        </a:spcAft>
        <a:defRPr sz="4800">
          <a:solidFill>
            <a:schemeClr val="tx2"/>
          </a:solidFill>
          <a:latin typeface="Arial" panose="020B0604020202020204" pitchFamily="34" charset="0"/>
          <a:ea typeface="Myriad Pro"/>
          <a:cs typeface="Myriad Pro"/>
        </a:defRPr>
      </a:lvl2pPr>
      <a:lvl3pPr algn="l" rtl="0" eaLnBrk="0" fontAlgn="base" hangingPunct="0">
        <a:spcBef>
          <a:spcPct val="0"/>
        </a:spcBef>
        <a:spcAft>
          <a:spcPct val="0"/>
        </a:spcAft>
        <a:defRPr sz="4800">
          <a:solidFill>
            <a:schemeClr val="tx2"/>
          </a:solidFill>
          <a:latin typeface="Arial" panose="020B0604020202020204" pitchFamily="34" charset="0"/>
          <a:ea typeface="Myriad Pro"/>
          <a:cs typeface="Myriad Pro"/>
        </a:defRPr>
      </a:lvl3pPr>
      <a:lvl4pPr algn="l" rtl="0" eaLnBrk="0" fontAlgn="base" hangingPunct="0">
        <a:spcBef>
          <a:spcPct val="0"/>
        </a:spcBef>
        <a:spcAft>
          <a:spcPct val="0"/>
        </a:spcAft>
        <a:defRPr sz="4800">
          <a:solidFill>
            <a:schemeClr val="tx2"/>
          </a:solidFill>
          <a:latin typeface="Arial" panose="020B0604020202020204" pitchFamily="34" charset="0"/>
          <a:ea typeface="Myriad Pro"/>
          <a:cs typeface="Myriad Pro"/>
        </a:defRPr>
      </a:lvl4pPr>
      <a:lvl5pPr algn="l" rtl="0" eaLnBrk="0" fontAlgn="base" hangingPunct="0">
        <a:spcBef>
          <a:spcPct val="0"/>
        </a:spcBef>
        <a:spcAft>
          <a:spcPct val="0"/>
        </a:spcAft>
        <a:defRPr sz="4800">
          <a:solidFill>
            <a:schemeClr val="tx2"/>
          </a:solidFill>
          <a:latin typeface="Arial" panose="020B0604020202020204" pitchFamily="34" charset="0"/>
          <a:ea typeface="Myriad Pro"/>
          <a:cs typeface="Myriad Pro"/>
        </a:defRPr>
      </a:lvl5pPr>
      <a:lvl6pPr marL="457200" algn="l" rtl="0" fontAlgn="base">
        <a:spcBef>
          <a:spcPct val="0"/>
        </a:spcBef>
        <a:spcAft>
          <a:spcPct val="0"/>
        </a:spcAft>
        <a:defRPr sz="4800">
          <a:solidFill>
            <a:schemeClr val="tx2"/>
          </a:solidFill>
          <a:latin typeface="Arial" panose="020B0604020202020204" pitchFamily="34" charset="0"/>
          <a:ea typeface="Myriad Pro"/>
          <a:cs typeface="Myriad Pro"/>
        </a:defRPr>
      </a:lvl6pPr>
      <a:lvl7pPr marL="914400" algn="l" rtl="0" fontAlgn="base">
        <a:spcBef>
          <a:spcPct val="0"/>
        </a:spcBef>
        <a:spcAft>
          <a:spcPct val="0"/>
        </a:spcAft>
        <a:defRPr sz="4800">
          <a:solidFill>
            <a:schemeClr val="tx2"/>
          </a:solidFill>
          <a:latin typeface="Arial" panose="020B0604020202020204" pitchFamily="34" charset="0"/>
          <a:ea typeface="Myriad Pro"/>
          <a:cs typeface="Myriad Pro"/>
        </a:defRPr>
      </a:lvl7pPr>
      <a:lvl8pPr marL="1371600" algn="l" rtl="0" fontAlgn="base">
        <a:spcBef>
          <a:spcPct val="0"/>
        </a:spcBef>
        <a:spcAft>
          <a:spcPct val="0"/>
        </a:spcAft>
        <a:defRPr sz="4800">
          <a:solidFill>
            <a:schemeClr val="tx2"/>
          </a:solidFill>
          <a:latin typeface="Arial" panose="020B0604020202020204" pitchFamily="34" charset="0"/>
          <a:ea typeface="Myriad Pro"/>
          <a:cs typeface="Myriad Pro"/>
        </a:defRPr>
      </a:lvl8pPr>
      <a:lvl9pPr marL="1828800" algn="l" rtl="0" fontAlgn="base">
        <a:spcBef>
          <a:spcPct val="0"/>
        </a:spcBef>
        <a:spcAft>
          <a:spcPct val="0"/>
        </a:spcAft>
        <a:defRPr sz="4800">
          <a:solidFill>
            <a:schemeClr val="tx2"/>
          </a:solidFill>
          <a:latin typeface="Arial" panose="020B0604020202020204" pitchFamily="34" charset="0"/>
          <a:ea typeface="Myriad Pro"/>
          <a:cs typeface="Myriad Pro"/>
        </a:defRPr>
      </a:lvl9pPr>
    </p:titleStyle>
    <p:bodyStyle>
      <a:lvl1pPr marL="228600" indent="-228600" algn="l" rtl="0" eaLnBrk="0" fontAlgn="base" hangingPunct="0">
        <a:spcBef>
          <a:spcPts val="2000"/>
        </a:spcBef>
        <a:spcAft>
          <a:spcPct val="0"/>
        </a:spcAft>
        <a:buClr>
          <a:schemeClr val="bg2"/>
        </a:buClr>
        <a:buSzPct val="80000"/>
        <a:buFont typeface="Wingdings" panose="05000000000000000000" pitchFamily="2" charset="2"/>
        <a:buChar char="§"/>
        <a:defRPr sz="2800" kern="1200">
          <a:solidFill>
            <a:srgbClr val="002045"/>
          </a:solidFill>
          <a:latin typeface="Arial"/>
          <a:ea typeface="Myriad Pro"/>
          <a:cs typeface="Myriad Pro"/>
        </a:defRPr>
      </a:lvl1pPr>
      <a:lvl2pPr marL="457200" indent="-228600" algn="l" rtl="0" eaLnBrk="0" fontAlgn="base" hangingPunct="0">
        <a:spcBef>
          <a:spcPts val="600"/>
        </a:spcBef>
        <a:spcAft>
          <a:spcPct val="0"/>
        </a:spcAft>
        <a:buClr>
          <a:schemeClr val="bg2"/>
        </a:buClr>
        <a:buSzPct val="70000"/>
        <a:buFont typeface="Wingdings" panose="05000000000000000000" pitchFamily="2" charset="2"/>
        <a:buChar char="§"/>
        <a:defRPr sz="2000" kern="1200">
          <a:solidFill>
            <a:schemeClr val="tx1"/>
          </a:solidFill>
          <a:latin typeface="Arial"/>
          <a:ea typeface="Myriad Pro"/>
          <a:cs typeface="Myriad Pro"/>
        </a:defRPr>
      </a:lvl2pPr>
      <a:lvl3pPr marL="685800" indent="-228600" algn="l" rtl="0" eaLnBrk="0" fontAlgn="base" hangingPunct="0">
        <a:spcBef>
          <a:spcPts val="600"/>
        </a:spcBef>
        <a:spcAft>
          <a:spcPct val="0"/>
        </a:spcAft>
        <a:buClr>
          <a:schemeClr val="bg2"/>
        </a:buClr>
        <a:buSzPct val="70000"/>
        <a:buFont typeface="Wingdings" panose="05000000000000000000" pitchFamily="2" charset="2"/>
        <a:buChar char="§"/>
        <a:defRPr sz="2000" kern="1200">
          <a:solidFill>
            <a:schemeClr val="tx1"/>
          </a:solidFill>
          <a:latin typeface="Arial"/>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Arial"/>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Arial"/>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5369CD0-E711-4E19-B8E3-164E698B0B4B}" type="slidenum">
              <a:rPr lang="en-US"/>
              <a:pPr>
                <a:defRPr/>
              </a:pPr>
              <a:t>1</a:t>
            </a:fld>
            <a:endParaRPr lang="en-US" dirty="0"/>
          </a:p>
        </p:txBody>
      </p:sp>
      <p:sp>
        <p:nvSpPr>
          <p:cNvPr id="4099" name="Title 1"/>
          <p:cNvSpPr>
            <a:spLocks noGrp="1"/>
          </p:cNvSpPr>
          <p:nvPr>
            <p:ph type="ctrTitle"/>
          </p:nvPr>
        </p:nvSpPr>
        <p:spPr>
          <a:xfrm>
            <a:off x="557213" y="1720850"/>
            <a:ext cx="11072812" cy="1619250"/>
          </a:xfrm>
        </p:spPr>
        <p:txBody>
          <a:bodyPr/>
          <a:lstStyle/>
          <a:p>
            <a:pPr eaLnBrk="1" hangingPunct="1"/>
            <a:r>
              <a:rPr lang="en-US" altLang="en-US" smtClean="0">
                <a:latin typeface="Arial" panose="020B0604020202020204" pitchFamily="34" charset="0"/>
              </a:rPr>
              <a:t>OPTN/UNOS Transplant Coordinators Committee</a:t>
            </a:r>
          </a:p>
        </p:txBody>
      </p:sp>
      <p:sp>
        <p:nvSpPr>
          <p:cNvPr id="4100" name="Subtitle 2"/>
          <p:cNvSpPr>
            <a:spLocks noGrp="1"/>
          </p:cNvSpPr>
          <p:nvPr>
            <p:ph type="subTitle" idx="1"/>
          </p:nvPr>
        </p:nvSpPr>
        <p:spPr>
          <a:xfrm>
            <a:off x="557213" y="3578225"/>
            <a:ext cx="11072812" cy="788988"/>
          </a:xfrm>
        </p:spPr>
        <p:txBody>
          <a:bodyPr/>
          <a:lstStyle/>
          <a:p>
            <a:pPr eaLnBrk="1" hangingPunct="1"/>
            <a:r>
              <a:rPr lang="en-US" altLang="en-US" sz="3600" dirty="0" smtClean="0">
                <a:latin typeface="Arial" panose="020B0604020202020204" pitchFamily="34" charset="0"/>
              </a:rPr>
              <a:t>Spring 2019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763" y="989063"/>
            <a:ext cx="11395075" cy="4457700"/>
          </a:xfrm>
        </p:spPr>
        <p:txBody>
          <a:bodyPr/>
          <a:lstStyle/>
          <a:p>
            <a:pPr eaLnBrk="1" fontAlgn="auto" hangingPunct="1">
              <a:spcAft>
                <a:spcPts val="0"/>
              </a:spcAft>
              <a:buFont typeface="Wingdings" charset="2"/>
              <a:buChar char="§"/>
              <a:defRPr/>
            </a:pPr>
            <a:r>
              <a:rPr lang="en-US" sz="3600" dirty="0" smtClean="0">
                <a:ea typeface="+mn-ea"/>
              </a:rPr>
              <a:t>TCC Learning Series</a:t>
            </a:r>
          </a:p>
          <a:p>
            <a:pPr lvl="1" eaLnBrk="1" fontAlgn="auto" hangingPunct="1">
              <a:spcAft>
                <a:spcPts val="0"/>
              </a:spcAft>
              <a:buFont typeface="Wingdings" charset="2"/>
              <a:buChar char="§"/>
              <a:defRPr/>
            </a:pPr>
            <a:r>
              <a:rPr lang="en-US" sz="3200" dirty="0" smtClean="0">
                <a:ea typeface="+mn-ea"/>
              </a:rPr>
              <a:t>Strategic Goal: Increasing the number of transplants</a:t>
            </a:r>
          </a:p>
          <a:p>
            <a:pPr lvl="1" eaLnBrk="1" fontAlgn="auto" hangingPunct="1">
              <a:spcAft>
                <a:spcPts val="0"/>
              </a:spcAft>
              <a:buFont typeface="Wingdings" charset="2"/>
              <a:buChar char="§"/>
              <a:defRPr/>
            </a:pPr>
            <a:r>
              <a:rPr lang="en-US" sz="3200" dirty="0" smtClean="0">
                <a:ea typeface="+mn-ea"/>
              </a:rPr>
              <a:t>Target Audience: OPOs </a:t>
            </a:r>
            <a:r>
              <a:rPr lang="en-US" sz="3200" dirty="0">
                <a:ea typeface="+mn-ea"/>
              </a:rPr>
              <a:t>and </a:t>
            </a:r>
            <a:r>
              <a:rPr lang="en-US" sz="3200" dirty="0" smtClean="0">
                <a:ea typeface="+mn-ea"/>
              </a:rPr>
              <a:t>transplant centers/transplant professionals</a:t>
            </a:r>
          </a:p>
          <a:p>
            <a:pPr lvl="1" eaLnBrk="1" fontAlgn="auto" hangingPunct="1">
              <a:spcAft>
                <a:spcPts val="0"/>
              </a:spcAft>
              <a:buFont typeface="Wingdings" charset="2"/>
              <a:buChar char="§"/>
              <a:defRPr/>
            </a:pPr>
            <a:r>
              <a:rPr lang="en-US" sz="3200" dirty="0" smtClean="0">
                <a:ea typeface="+mn-ea"/>
              </a:rPr>
              <a:t>Promotes </a:t>
            </a:r>
            <a:r>
              <a:rPr lang="en-US" sz="3200" dirty="0">
                <a:ea typeface="+mn-ea"/>
              </a:rPr>
              <a:t>broader sharing of practices </a:t>
            </a:r>
          </a:p>
          <a:p>
            <a:pPr marL="228600" lvl="1" indent="0" eaLnBrk="1" fontAlgn="auto" hangingPunct="1">
              <a:spcAft>
                <a:spcPts val="0"/>
              </a:spcAft>
              <a:buFont typeface="Wingdings" charset="2"/>
              <a:buNone/>
              <a:defRPr/>
            </a:pPr>
            <a:endParaRPr lang="en-US" sz="4000" dirty="0">
              <a:ea typeface="+mn-ea"/>
            </a:endParaRPr>
          </a:p>
          <a:p>
            <a:pPr marL="0" indent="0" eaLnBrk="1" fontAlgn="auto" hangingPunct="1">
              <a:spcAft>
                <a:spcPts val="0"/>
              </a:spcAft>
              <a:buFont typeface="Wingdings" charset="2"/>
              <a:buNone/>
              <a:defRPr/>
            </a:pPr>
            <a:endParaRPr lang="en-US" sz="4800" dirty="0" smtClean="0">
              <a:ea typeface="+mn-ea"/>
            </a:endParaRPr>
          </a:p>
        </p:txBody>
      </p:sp>
      <p:sp>
        <p:nvSpPr>
          <p:cNvPr id="5123" name="Title 2"/>
          <p:cNvSpPr>
            <a:spLocks noGrp="1"/>
          </p:cNvSpPr>
          <p:nvPr>
            <p:ph type="title"/>
          </p:nvPr>
        </p:nvSpPr>
        <p:spPr>
          <a:xfrm>
            <a:off x="385763" y="155575"/>
            <a:ext cx="11650662" cy="850900"/>
          </a:xfrm>
        </p:spPr>
        <p:txBody>
          <a:bodyPr/>
          <a:lstStyle/>
          <a:p>
            <a:pPr eaLnBrk="1" hangingPunct="1"/>
            <a:r>
              <a:rPr lang="en-US" altLang="en-US" sz="4400" smtClean="0">
                <a:latin typeface="Arial" panose="020B0604020202020204" pitchFamily="34" charset="0"/>
              </a:rPr>
              <a:t>Committee Project</a:t>
            </a:r>
          </a:p>
        </p:txBody>
      </p:sp>
      <p:sp>
        <p:nvSpPr>
          <p:cNvPr id="4" name="Slide Number Placeholder 3"/>
          <p:cNvSpPr>
            <a:spLocks noGrp="1"/>
          </p:cNvSpPr>
          <p:nvPr>
            <p:ph type="sldNum" sz="quarter" idx="10"/>
          </p:nvPr>
        </p:nvSpPr>
        <p:spPr/>
        <p:txBody>
          <a:bodyPr/>
          <a:lstStyle/>
          <a:p>
            <a:pPr>
              <a:defRPr/>
            </a:pPr>
            <a:fld id="{0C33DE7E-853D-4ABE-9309-40EE452D8F42}" type="slidenum">
              <a:rPr lang="en-US"/>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8463" y="1006475"/>
            <a:ext cx="11395075" cy="4405313"/>
          </a:xfrm>
        </p:spPr>
        <p:txBody>
          <a:bodyPr/>
          <a:lstStyle/>
          <a:p>
            <a:pPr eaLnBrk="1" hangingPunct="1">
              <a:defRPr/>
            </a:pPr>
            <a:r>
              <a:rPr lang="en-US" sz="3600" dirty="0" smtClean="0"/>
              <a:t>Available </a:t>
            </a:r>
            <a:r>
              <a:rPr lang="en-US" sz="3600" i="1" dirty="0" smtClean="0"/>
              <a:t>now</a:t>
            </a:r>
            <a:r>
              <a:rPr lang="en-US" sz="3600" dirty="0" smtClean="0"/>
              <a:t> in UNOS Connect</a:t>
            </a:r>
          </a:p>
          <a:p>
            <a:pPr marL="742950" lvl="1" indent="-514350" eaLnBrk="1" hangingPunct="1">
              <a:buFont typeface="+mj-lt"/>
              <a:buAutoNum type="arabicPeriod"/>
              <a:defRPr/>
            </a:pPr>
            <a:r>
              <a:rPr lang="en-US" sz="3200" dirty="0" smtClean="0"/>
              <a:t>Leveraging UNet Reports to Improve Practice</a:t>
            </a:r>
          </a:p>
          <a:p>
            <a:pPr marL="742950" lvl="1" indent="-514350" eaLnBrk="1" hangingPunct="1">
              <a:buFont typeface="+mj-lt"/>
              <a:buAutoNum type="arabicPeriod"/>
              <a:defRPr/>
            </a:pPr>
            <a:r>
              <a:rPr lang="en-US" sz="3200" dirty="0" smtClean="0"/>
              <a:t>PHS Increased Risk</a:t>
            </a:r>
          </a:p>
          <a:p>
            <a:pPr marL="742950" lvl="1" indent="-514350" eaLnBrk="1" hangingPunct="1">
              <a:buFont typeface="+mj-lt"/>
              <a:buAutoNum type="arabicPeriod"/>
              <a:defRPr/>
            </a:pPr>
            <a:r>
              <a:rPr lang="en-US" sz="3200" dirty="0" smtClean="0"/>
              <a:t>Donor Management</a:t>
            </a:r>
          </a:p>
          <a:p>
            <a:pPr marL="742950" lvl="1" indent="-514350" eaLnBrk="1" hangingPunct="1">
              <a:buFont typeface="+mj-lt"/>
              <a:buAutoNum type="arabicPeriod"/>
              <a:defRPr/>
            </a:pPr>
            <a:r>
              <a:rPr lang="en-US" sz="3200" dirty="0" smtClean="0"/>
              <a:t>Explaining the Candidate Registry</a:t>
            </a:r>
          </a:p>
          <a:p>
            <a:pPr marL="514350" indent="-514350" eaLnBrk="1" fontAlgn="auto" hangingPunct="1">
              <a:spcAft>
                <a:spcPts val="0"/>
              </a:spcAft>
              <a:buFont typeface="+mj-lt"/>
              <a:buAutoNum type="arabicPeriod"/>
              <a:defRPr/>
            </a:pPr>
            <a:endParaRPr lang="en-US" dirty="0" smtClean="0">
              <a:solidFill>
                <a:schemeClr val="tx1"/>
              </a:solidFill>
              <a:ea typeface="+mn-ea"/>
            </a:endParaRPr>
          </a:p>
          <a:p>
            <a:pPr marL="514350" indent="-514350" eaLnBrk="1" fontAlgn="auto" hangingPunct="1">
              <a:spcAft>
                <a:spcPts val="0"/>
              </a:spcAft>
              <a:buFont typeface="+mj-lt"/>
              <a:buAutoNum type="arabicPeriod"/>
              <a:defRPr/>
            </a:pPr>
            <a:endParaRPr lang="en-US" dirty="0">
              <a:solidFill>
                <a:schemeClr val="tx1"/>
              </a:solidFill>
              <a:ea typeface="+mn-ea"/>
            </a:endParaRPr>
          </a:p>
          <a:p>
            <a:pPr marL="685800" lvl="1" indent="-457200" eaLnBrk="1" fontAlgn="auto" hangingPunct="1">
              <a:spcAft>
                <a:spcPts val="0"/>
              </a:spcAft>
              <a:buFont typeface="+mj-lt"/>
              <a:buAutoNum type="arabicPeriod"/>
              <a:defRPr/>
            </a:pPr>
            <a:endParaRPr lang="en-US" dirty="0">
              <a:ea typeface="+mn-ea"/>
            </a:endParaRPr>
          </a:p>
          <a:p>
            <a:pPr eaLnBrk="1" fontAlgn="auto" hangingPunct="1">
              <a:spcAft>
                <a:spcPts val="0"/>
              </a:spcAft>
              <a:buFont typeface="Wingdings" charset="2"/>
              <a:buChar char="§"/>
              <a:defRPr/>
            </a:pPr>
            <a:endParaRPr lang="en-US" dirty="0">
              <a:ea typeface="+mn-ea"/>
            </a:endParaRPr>
          </a:p>
        </p:txBody>
      </p:sp>
      <p:sp>
        <p:nvSpPr>
          <p:cNvPr id="7171" name="Title 2"/>
          <p:cNvSpPr>
            <a:spLocks noGrp="1"/>
          </p:cNvSpPr>
          <p:nvPr>
            <p:ph type="title"/>
          </p:nvPr>
        </p:nvSpPr>
        <p:spPr>
          <a:xfrm>
            <a:off x="385763" y="155575"/>
            <a:ext cx="11650662" cy="850900"/>
          </a:xfrm>
        </p:spPr>
        <p:txBody>
          <a:bodyPr/>
          <a:lstStyle/>
          <a:p>
            <a:pPr eaLnBrk="1" hangingPunct="1"/>
            <a:r>
              <a:rPr lang="en-US" altLang="en-US" smtClean="0">
                <a:latin typeface="Arial" panose="020B0604020202020204" pitchFamily="34" charset="0"/>
              </a:rPr>
              <a:t>2018 Learning Series Topics</a:t>
            </a:r>
          </a:p>
        </p:txBody>
      </p:sp>
      <p:sp>
        <p:nvSpPr>
          <p:cNvPr id="4" name="Slide Number Placeholder 3"/>
          <p:cNvSpPr>
            <a:spLocks noGrp="1"/>
          </p:cNvSpPr>
          <p:nvPr>
            <p:ph type="sldNum" sz="quarter" idx="10"/>
          </p:nvPr>
        </p:nvSpPr>
        <p:spPr/>
        <p:txBody>
          <a:bodyPr/>
          <a:lstStyle/>
          <a:p>
            <a:pPr>
              <a:defRPr/>
            </a:pPr>
            <a:fld id="{1860C55E-1134-4427-8F0B-963BF063C797}"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a:xfrm>
            <a:off x="385763" y="155575"/>
            <a:ext cx="11650662" cy="850900"/>
          </a:xfrm>
        </p:spPr>
        <p:txBody>
          <a:bodyPr/>
          <a:lstStyle/>
          <a:p>
            <a:pPr eaLnBrk="1" hangingPunct="1"/>
            <a:r>
              <a:rPr lang="en-US" altLang="en-US" smtClean="0">
                <a:latin typeface="Arial" panose="020B0604020202020204" pitchFamily="34" charset="0"/>
              </a:rPr>
              <a:t>UNOS Connect</a:t>
            </a:r>
          </a:p>
        </p:txBody>
      </p:sp>
      <p:grpSp>
        <p:nvGrpSpPr>
          <p:cNvPr id="9219" name="Group 11"/>
          <p:cNvGrpSpPr>
            <a:grpSpLocks/>
          </p:cNvGrpSpPr>
          <p:nvPr/>
        </p:nvGrpSpPr>
        <p:grpSpPr bwMode="auto">
          <a:xfrm>
            <a:off x="385763" y="1282700"/>
            <a:ext cx="6977062" cy="4089400"/>
            <a:chOff x="385279" y="1282967"/>
            <a:chExt cx="6977892" cy="4089134"/>
          </a:xfrm>
        </p:grpSpPr>
        <p:pic>
          <p:nvPicPr>
            <p:cNvPr id="922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279" y="1282967"/>
              <a:ext cx="6977892" cy="408913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1782445" y="2652891"/>
              <a:ext cx="4183560" cy="1349287"/>
            </a:xfrm>
            <a:prstGeom prst="rect">
              <a:avLst/>
            </a:prstGeom>
            <a:solidFill>
              <a:srgbClr val="0F99D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sz="2400" dirty="0">
                  <a:solidFill>
                    <a:schemeClr val="tx1"/>
                  </a:solidFill>
                </a:rPr>
                <a:t>Visit UNOS Connect:</a:t>
              </a:r>
            </a:p>
            <a:p>
              <a:pPr algn="ctr" eaLnBrk="1" fontAlgn="auto" hangingPunct="1">
                <a:spcBef>
                  <a:spcPts val="0"/>
                </a:spcBef>
                <a:spcAft>
                  <a:spcPts val="0"/>
                </a:spcAft>
                <a:defRPr/>
              </a:pPr>
              <a:r>
                <a:rPr lang="en-US" sz="2400" u="sng" dirty="0">
                  <a:solidFill>
                    <a:schemeClr val="tx1"/>
                  </a:solidFill>
                </a:rPr>
                <a:t>https://unosconnect.unos.org</a:t>
              </a:r>
              <a:endParaRPr lang="en-US" sz="2400" dirty="0">
                <a:solidFill>
                  <a:schemeClr val="tx1"/>
                </a:solidFill>
              </a:endParaRPr>
            </a:p>
          </p:txBody>
        </p:sp>
      </p:grpSp>
      <p:grpSp>
        <p:nvGrpSpPr>
          <p:cNvPr id="9220" name="Group 10"/>
          <p:cNvGrpSpPr>
            <a:grpSpLocks/>
          </p:cNvGrpSpPr>
          <p:nvPr/>
        </p:nvGrpSpPr>
        <p:grpSpPr bwMode="auto">
          <a:xfrm>
            <a:off x="8186738" y="1501775"/>
            <a:ext cx="3725862" cy="4522788"/>
            <a:chOff x="8186493" y="1501539"/>
            <a:chExt cx="3725397" cy="4522835"/>
          </a:xfrm>
        </p:grpSpPr>
        <p:grpSp>
          <p:nvGrpSpPr>
            <p:cNvPr id="9221" name="Group 7"/>
            <p:cNvGrpSpPr>
              <a:grpSpLocks/>
            </p:cNvGrpSpPr>
            <p:nvPr/>
          </p:nvGrpSpPr>
          <p:grpSpPr bwMode="auto">
            <a:xfrm>
              <a:off x="8911097" y="3005326"/>
              <a:ext cx="2276190" cy="3019048"/>
              <a:chOff x="8911097" y="3005326"/>
              <a:chExt cx="2276190" cy="3019048"/>
            </a:xfrm>
          </p:grpSpPr>
          <p:pic>
            <p:nvPicPr>
              <p:cNvPr id="9223"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911097" y="3005326"/>
                <a:ext cx="2276190" cy="3019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8946811" y="5144890"/>
                <a:ext cx="1142857" cy="444505"/>
              </a:xfrm>
              <a:prstGeom prst="rect">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0" name="Rectangle 9"/>
            <p:cNvSpPr/>
            <p:nvPr/>
          </p:nvSpPr>
          <p:spPr>
            <a:xfrm>
              <a:off x="8186493" y="1501539"/>
              <a:ext cx="3725397" cy="1349389"/>
            </a:xfrm>
            <a:prstGeom prst="rect">
              <a:avLst/>
            </a:prstGeom>
            <a:solidFill>
              <a:srgbClr val="0F99D6"/>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dirty="0">
                  <a:solidFill>
                    <a:schemeClr val="tx1"/>
                  </a:solidFill>
                </a:rPr>
                <a:t>For assistance in locating, registering and starting courses, please review help documentation.</a:t>
              </a:r>
            </a:p>
          </p:txBody>
        </p:sp>
      </p:grpSp>
    </p:spTree>
  </p:cSld>
  <p:clrMapOvr>
    <a:masterClrMapping/>
  </p:clrMapOvr>
  <p:transition spd="slow" advClick="0" advTm="7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a:xfrm>
            <a:off x="385763" y="155575"/>
            <a:ext cx="11650662" cy="850900"/>
          </a:xfrm>
        </p:spPr>
        <p:txBody>
          <a:bodyPr/>
          <a:lstStyle/>
          <a:p>
            <a:pPr eaLnBrk="1" hangingPunct="1"/>
            <a:r>
              <a:rPr lang="en-US" altLang="en-US" sz="4400" smtClean="0">
                <a:latin typeface="Arial" panose="020B0604020202020204" pitchFamily="34" charset="0"/>
              </a:rPr>
              <a:t>Access offerings through UNet</a:t>
            </a:r>
            <a:r>
              <a:rPr lang="en-US" altLang="en-US" sz="4400" baseline="30000" smtClean="0">
                <a:latin typeface="Arial" panose="020B0604020202020204" pitchFamily="34" charset="0"/>
              </a:rPr>
              <a:t>SM</a:t>
            </a:r>
          </a:p>
        </p:txBody>
      </p:sp>
      <p:sp>
        <p:nvSpPr>
          <p:cNvPr id="4" name="Slide Number Placeholder 3"/>
          <p:cNvSpPr>
            <a:spLocks noGrp="1"/>
          </p:cNvSpPr>
          <p:nvPr>
            <p:ph type="sldNum" sz="quarter" idx="10"/>
          </p:nvPr>
        </p:nvSpPr>
        <p:spPr/>
        <p:txBody>
          <a:bodyPr/>
          <a:lstStyle/>
          <a:p>
            <a:pPr>
              <a:defRPr/>
            </a:pPr>
            <a:fld id="{8C294462-0840-4D1F-9765-015A683319D2}" type="slidenum">
              <a:rPr lang="en-US"/>
              <a:pPr>
                <a:defRPr/>
              </a:pPr>
              <a:t>5</a:t>
            </a:fld>
            <a:endParaRPr lang="en-US" dirty="0"/>
          </a:p>
        </p:txBody>
      </p:sp>
      <p:pic>
        <p:nvPicPr>
          <p:cNvPr id="1126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8" y="1096963"/>
            <a:ext cx="1216025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8463" y="1006475"/>
            <a:ext cx="11395075" cy="4405313"/>
          </a:xfrm>
        </p:spPr>
        <p:txBody>
          <a:bodyPr/>
          <a:lstStyle/>
          <a:p>
            <a:pPr eaLnBrk="1" fontAlgn="auto" hangingPunct="1">
              <a:spcAft>
                <a:spcPts val="0"/>
              </a:spcAft>
              <a:buFont typeface="Wingdings" charset="2"/>
              <a:buChar char="§"/>
              <a:defRPr/>
            </a:pPr>
            <a:r>
              <a:rPr lang="en-US" sz="4000" dirty="0" smtClean="0">
                <a:ea typeface="+mn-ea"/>
              </a:rPr>
              <a:t>Join our listserv!</a:t>
            </a:r>
          </a:p>
          <a:p>
            <a:pPr marL="0" indent="0" eaLnBrk="1" fontAlgn="auto" hangingPunct="1">
              <a:spcAft>
                <a:spcPts val="0"/>
              </a:spcAft>
              <a:buFont typeface="Wingdings" charset="2"/>
              <a:buNone/>
              <a:defRPr/>
            </a:pPr>
            <a:r>
              <a:rPr lang="en-US" dirty="0">
                <a:ea typeface="+mn-ea"/>
              </a:rPr>
              <a:t>https://</a:t>
            </a:r>
            <a:r>
              <a:rPr lang="en-US" dirty="0" smtClean="0">
                <a:ea typeface="+mn-ea"/>
              </a:rPr>
              <a:t>groups.yahoo.com/neo/groups/transplant_coordinators/info </a:t>
            </a:r>
            <a:endParaRPr lang="en-US" dirty="0">
              <a:ea typeface="+mn-ea"/>
            </a:endParaRPr>
          </a:p>
        </p:txBody>
      </p:sp>
      <p:sp>
        <p:nvSpPr>
          <p:cNvPr id="13315" name="Title 2"/>
          <p:cNvSpPr>
            <a:spLocks noGrp="1"/>
          </p:cNvSpPr>
          <p:nvPr>
            <p:ph type="title"/>
          </p:nvPr>
        </p:nvSpPr>
        <p:spPr>
          <a:xfrm>
            <a:off x="385763" y="155575"/>
            <a:ext cx="11650662" cy="850900"/>
          </a:xfrm>
        </p:spPr>
        <p:txBody>
          <a:bodyPr/>
          <a:lstStyle/>
          <a:p>
            <a:pPr eaLnBrk="1" hangingPunct="1"/>
            <a:r>
              <a:rPr lang="en-US" altLang="en-US" smtClean="0">
                <a:latin typeface="Arial" panose="020B0604020202020204" pitchFamily="34" charset="0"/>
              </a:rPr>
              <a:t>Transplant Coordinator Listserv</a:t>
            </a:r>
          </a:p>
        </p:txBody>
      </p:sp>
      <p:sp>
        <p:nvSpPr>
          <p:cNvPr id="4" name="Slide Number Placeholder 3"/>
          <p:cNvSpPr>
            <a:spLocks noGrp="1"/>
          </p:cNvSpPr>
          <p:nvPr>
            <p:ph type="sldNum" sz="quarter" idx="10"/>
          </p:nvPr>
        </p:nvSpPr>
        <p:spPr/>
        <p:txBody>
          <a:bodyPr/>
          <a:lstStyle/>
          <a:p>
            <a:pPr>
              <a:defRPr/>
            </a:pPr>
            <a:fld id="{E9D291D6-2905-4E0C-97DF-82B8DF496754}"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385763" y="1006475"/>
            <a:ext cx="11395075" cy="4405313"/>
          </a:xfrm>
        </p:spPr>
        <p:txBody>
          <a:bodyPr/>
          <a:lstStyle/>
          <a:p>
            <a:pPr marL="0" indent="0" eaLnBrk="1" hangingPunct="1">
              <a:spcBef>
                <a:spcPct val="0"/>
              </a:spcBef>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Sarah Nicholas, RN</a:t>
            </a:r>
            <a:r>
              <a:rPr lang="en-US" altLang="en-US" smtClean="0">
                <a:latin typeface="Arial" panose="020B0604020202020204" pitchFamily="34" charset="0"/>
                <a:cs typeface="Arial" panose="020B0604020202020204" pitchFamily="34" charset="0"/>
              </a:rPr>
              <a:t>, B.S.N</a:t>
            </a:r>
            <a:r>
              <a:rPr lang="en-US" altLang="en-US" dirty="0" smtClean="0">
                <a:latin typeface="Arial" panose="020B0604020202020204" pitchFamily="34" charset="0"/>
                <a:cs typeface="Arial" panose="020B0604020202020204" pitchFamily="34" charset="0"/>
              </a:rPr>
              <a:t>., CCTC</a:t>
            </a:r>
          </a:p>
          <a:p>
            <a:pPr marL="0" indent="0" eaLnBrk="1" hangingPunct="1">
              <a:spcBef>
                <a:spcPct val="0"/>
              </a:spcBef>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Committee Chair                                              </a:t>
            </a:r>
          </a:p>
          <a:p>
            <a:pPr marL="0" indent="0" eaLnBrk="1" hangingPunct="1">
              <a:spcBef>
                <a:spcPct val="0"/>
              </a:spcBef>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sarahnicholas@mhd.com</a:t>
            </a:r>
          </a:p>
          <a:p>
            <a:pPr marL="0" indent="0" eaLnBrk="1" hangingPunct="1">
              <a:lnSpc>
                <a:spcPct val="110000"/>
              </a:lnSpc>
              <a:spcBef>
                <a:spcPct val="0"/>
              </a:spcBef>
              <a:buFont typeface="Wingdings" panose="05000000000000000000" pitchFamily="2" charset="2"/>
              <a:buNone/>
            </a:pPr>
            <a:endParaRPr lang="en-US" altLang="en-US" dirty="0" smtClean="0">
              <a:latin typeface="Arial" panose="020B0604020202020204" pitchFamily="34" charset="0"/>
              <a:cs typeface="Arial" panose="020B0604020202020204" pitchFamily="34" charset="0"/>
            </a:endParaRPr>
          </a:p>
          <a:p>
            <a:pPr marL="0" indent="0" eaLnBrk="1" hangingPunct="1">
              <a:lnSpc>
                <a:spcPct val="110000"/>
              </a:lnSpc>
              <a:spcBef>
                <a:spcPct val="0"/>
              </a:spcBef>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Christopher L. Wholley, M.S.A.</a:t>
            </a:r>
          </a:p>
          <a:p>
            <a:pPr marL="0" indent="0" eaLnBrk="1" hangingPunct="1">
              <a:lnSpc>
                <a:spcPct val="110000"/>
              </a:lnSpc>
              <a:spcBef>
                <a:spcPct val="0"/>
              </a:spcBef>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Transplant Community Administrator</a:t>
            </a:r>
          </a:p>
          <a:p>
            <a:pPr marL="0" indent="0" eaLnBrk="1" hangingPunct="1">
              <a:lnSpc>
                <a:spcPct val="110000"/>
              </a:lnSpc>
              <a:spcBef>
                <a:spcPct val="0"/>
              </a:spcBef>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christopher.wholley@unos.org</a:t>
            </a:r>
          </a:p>
          <a:p>
            <a:pPr marL="0" indent="0" eaLnBrk="1" hangingPunct="1">
              <a:buFont typeface="Wingdings" panose="05000000000000000000" pitchFamily="2" charset="2"/>
              <a:buNone/>
            </a:pPr>
            <a:endParaRPr lang="en-US" altLang="en-US" dirty="0" smtClean="0">
              <a:latin typeface="Arial" panose="020B0604020202020204" pitchFamily="34" charset="0"/>
            </a:endParaRPr>
          </a:p>
        </p:txBody>
      </p:sp>
      <p:sp>
        <p:nvSpPr>
          <p:cNvPr id="15363" name="Title 2"/>
          <p:cNvSpPr>
            <a:spLocks noGrp="1"/>
          </p:cNvSpPr>
          <p:nvPr>
            <p:ph type="title"/>
          </p:nvPr>
        </p:nvSpPr>
        <p:spPr>
          <a:xfrm>
            <a:off x="385763" y="155575"/>
            <a:ext cx="11650662" cy="850900"/>
          </a:xfrm>
        </p:spPr>
        <p:txBody>
          <a:bodyPr/>
          <a:lstStyle/>
          <a:p>
            <a:pPr eaLnBrk="1" hangingPunct="1"/>
            <a:r>
              <a:rPr lang="en-US" altLang="en-US" smtClean="0">
                <a:latin typeface="Arial" panose="020B0604020202020204" pitchFamily="34" charset="0"/>
              </a:rPr>
              <a:t>Questions?</a:t>
            </a:r>
          </a:p>
        </p:txBody>
      </p:sp>
      <p:sp>
        <p:nvSpPr>
          <p:cNvPr id="4" name="Slide Number Placeholder 3"/>
          <p:cNvSpPr>
            <a:spLocks noGrp="1"/>
          </p:cNvSpPr>
          <p:nvPr>
            <p:ph type="sldNum" sz="quarter" idx="10"/>
          </p:nvPr>
        </p:nvSpPr>
        <p:spPr/>
        <p:txBody>
          <a:bodyPr/>
          <a:lstStyle/>
          <a:p>
            <a:pPr>
              <a:defRPr/>
            </a:pPr>
            <a:fld id="{0D34F2A1-7C2E-4D13-B616-76A7B472E768}" type="slidenum">
              <a:rPr lang="en-US"/>
              <a:pPr>
                <a:defRPr/>
              </a:pPr>
              <a:t>7</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2</Value>
    </TaxCatchAll>
    <Description0 xmlns="81014aad-9229-4a9a-a8a1-ab44a8a74d6a" xsi:nil="true"/>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Transplant Coordinators</TermName>
          <TermId xmlns="http://schemas.microsoft.com/office/infopath/2007/PartnerControls">235128d1-3da4-4a2b-bd02-9d177c9a2d53</TermId>
        </TermInfo>
      </Terms>
    </c4269b1b5a244d6cade965ef625899db>
    <_dlc_DocId xmlns="c8f9c7e0-6682-419d-a909-cda05b6ce1a7">TN63ZTJYM4AM-913-6355</_dlc_DocId>
    <_dlc_DocIdUrl xmlns="c8f9c7e0-6682-419d-a909-cda05b6ce1a7">
      <Url>https://bodandcommittees.unos.org/Staff/_layouts/15/DocIdRedir.aspx?ID=TN63ZTJYM4AM-913-6355</Url>
      <Description>TN63ZTJYM4AM-913-6355</Description>
    </_dlc_DocIdUrl>
  </documentManagement>
</p:properties>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59F3A3B9-3623-4FD2-B44D-5FE4F4BEC8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97274F-45D3-44B1-BADD-77E01827A97B}">
  <ds:schemaRefs>
    <ds:schemaRef ds:uri="c8f9c7e0-6682-419d-a909-cda05b6ce1a7"/>
    <ds:schemaRef ds:uri="http://purl.org/dc/dcmitype/"/>
    <ds:schemaRef ds:uri="http://purl.org/dc/terms/"/>
    <ds:schemaRef ds:uri="http://schemas.microsoft.com/office/2006/metadata/properties"/>
    <ds:schemaRef ds:uri="81014aad-9229-4a9a-a8a1-ab44a8a74d6a"/>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purl.org/dc/elements/1.1/"/>
  </ds:schemaRefs>
</ds:datastoreItem>
</file>

<file path=customXml/itemProps3.xml><?xml version="1.0" encoding="utf-8"?>
<ds:datastoreItem xmlns:ds="http://schemas.openxmlformats.org/officeDocument/2006/customXml" ds:itemID="{08C91F6B-781B-4434-A371-AAEE8926A4BC}">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1759</TotalTime>
  <Words>580</Words>
  <Application>Microsoft Office PowerPoint</Application>
  <PresentationFormat>Custom</PresentationFormat>
  <Paragraphs>75</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Myriad Pro</vt:lpstr>
      <vt:lpstr>Wingdings</vt:lpstr>
      <vt:lpstr>Expo</vt:lpstr>
      <vt:lpstr>OPTN/UNOS Transplant Coordinators Committee</vt:lpstr>
      <vt:lpstr>Committee Project</vt:lpstr>
      <vt:lpstr>2018 Learning Series Topics</vt:lpstr>
      <vt:lpstr>UNOS Connect</vt:lpstr>
      <vt:lpstr>Access offerings through UNetSM</vt:lpstr>
      <vt:lpstr>Transplant Coordinator Listserv</vt:lpstr>
      <vt:lpstr>Questions?</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Karen Sokohl</cp:lastModifiedBy>
  <cp:revision>108</cp:revision>
  <dcterms:created xsi:type="dcterms:W3CDTF">2010-09-17T15:26:33Z</dcterms:created>
  <dcterms:modified xsi:type="dcterms:W3CDTF">2019-02-04T19:27:57Z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_dlc_DocIdItemGuid">
    <vt:lpwstr>77589e5d-3c9a-4ae7-8e91-b377234c341b</vt:lpwstr>
  </property>
  <property fmtid="{D5CDD505-2E9C-101B-9397-08002B2CF9AE}" pid="4" name="Committee">
    <vt:lpwstr>2;#Transplant Coordinators|235128d1-3da4-4a2b-bd02-9d177c9a2d53</vt:lpwstr>
  </property>
  <property fmtid="{D5CDD505-2E9C-101B-9397-08002B2CF9AE}" pid="5" name="_dlc_DocId">
    <vt:lpwstr>TN63ZTJYM4AM-913-6355</vt:lpwstr>
  </property>
  <property fmtid="{D5CDD505-2E9C-101B-9397-08002B2CF9AE}" pid="6" name="_dlc_DocIdUrl">
    <vt:lpwstr>https://bodandcommittees.unos.org/Staff/_layouts/15/DocIdRedir.aspx?ID=TN63ZTJYM4AM-913-6355, TN63ZTJYM4AM-913-6355</vt:lpwstr>
  </property>
</Properties>
</file>