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02" r:id="rId4"/>
  </p:sldMasterIdLst>
  <p:notesMasterIdLst>
    <p:notesMasterId r:id="rId21"/>
  </p:notesMasterIdLst>
  <p:handoutMasterIdLst>
    <p:handoutMasterId r:id="rId22"/>
  </p:handoutMasterIdLst>
  <p:sldIdLst>
    <p:sldId id="261" r:id="rId5"/>
    <p:sldId id="262" r:id="rId6"/>
    <p:sldId id="272" r:id="rId7"/>
    <p:sldId id="267" r:id="rId8"/>
    <p:sldId id="282" r:id="rId9"/>
    <p:sldId id="273" r:id="rId10"/>
    <p:sldId id="274" r:id="rId11"/>
    <p:sldId id="275" r:id="rId12"/>
    <p:sldId id="281" r:id="rId13"/>
    <p:sldId id="269" r:id="rId14"/>
    <p:sldId id="276" r:id="rId15"/>
    <p:sldId id="271" r:id="rId16"/>
    <p:sldId id="277" r:id="rId17"/>
    <p:sldId id="278" r:id="rId18"/>
    <p:sldId id="279" r:id="rId19"/>
    <p:sldId id="280" r:id="rId20"/>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nnon F. Edwards" initials="SFE" lastIdx="11" clrIdx="0">
    <p:extLst>
      <p:ext uri="{19B8F6BF-5375-455C-9EA6-DF929625EA0E}">
        <p15:presenceInfo xmlns:p15="http://schemas.microsoft.com/office/powerpoint/2012/main" userId="S-1-5-21-3838001524-2532167733-2738084025-1549" providerId="AD"/>
      </p:ext>
    </p:extLst>
  </p:cmAuthor>
  <p:cmAuthor id="2" name="Christopher Wholley" initials="CW" lastIdx="1" clrIdx="1">
    <p:extLst>
      <p:ext uri="{19B8F6BF-5375-455C-9EA6-DF929625EA0E}">
        <p15:presenceInfo xmlns:p15="http://schemas.microsoft.com/office/powerpoint/2012/main" userId="Christopher Wholley" providerId="None"/>
      </p:ext>
    </p:extLst>
  </p:cmAuthor>
  <p:cmAuthor id="3" name="Karen Sokohl" initials="KS" lastIdx="1" clrIdx="2">
    <p:extLst>
      <p:ext uri="{19B8F6BF-5375-455C-9EA6-DF929625EA0E}">
        <p15:presenceInfo xmlns:p15="http://schemas.microsoft.com/office/powerpoint/2012/main" userId="S-1-5-21-3838001524-2532167733-2738084025-18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76600"/>
    <a:srgbClr val="002045"/>
    <a:srgbClr val="001B37"/>
    <a:srgbClr val="0B76BC"/>
    <a:srgbClr val="2839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7" autoAdjust="0"/>
    <p:restoredTop sz="76642" autoAdjust="0"/>
  </p:normalViewPr>
  <p:slideViewPr>
    <p:cSldViewPr snapToGrid="0" snapToObjects="1">
      <p:cViewPr varScale="1">
        <p:scale>
          <a:sx n="73" d="100"/>
          <a:sy n="73" d="100"/>
        </p:scale>
        <p:origin x="1133" y="67"/>
      </p:cViewPr>
      <p:guideLst>
        <p:guide orient="horz" pos="2160"/>
        <p:guide pos="3839"/>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E697554-EDE7-C740-8201-C9DDA9E9AA56}" type="datetimeFigureOut">
              <a:rPr lang="en-US" smtClean="0"/>
              <a:t>1/28/2019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EBA865-CC10-C149-9C90-415BB2048C16}" type="slidenum">
              <a:rPr lang="en-US" smtClean="0"/>
              <a:t>‹#›</a:t>
            </a:fld>
            <a:endParaRPr lang="en-US"/>
          </a:p>
        </p:txBody>
      </p:sp>
    </p:spTree>
    <p:extLst>
      <p:ext uri="{BB962C8B-B14F-4D97-AF65-F5344CB8AC3E}">
        <p14:creationId xmlns:p14="http://schemas.microsoft.com/office/powerpoint/2010/main" val="11068995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3F705A-8FF2-604C-8E1D-7FD5CF39FB92}" type="datetimeFigureOut">
              <a:rPr lang="en-US" smtClean="0"/>
              <a:t>1/28/2019</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E34781-6EDE-5B4E-B103-71F0AC490716}" type="slidenum">
              <a:rPr lang="en-US" smtClean="0"/>
              <a:t>‹#›</a:t>
            </a:fld>
            <a:endParaRPr lang="en-US"/>
          </a:p>
        </p:txBody>
      </p:sp>
    </p:spTree>
    <p:extLst>
      <p:ext uri="{BB962C8B-B14F-4D97-AF65-F5344CB8AC3E}">
        <p14:creationId xmlns:p14="http://schemas.microsoft.com/office/powerpoint/2010/main" val="169861700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Final Rule sets requirements for allocation polices developed by the OPTN, including:</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Based sound medical judgement,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Find</a:t>
            </a:r>
            <a:r>
              <a:rPr lang="en-US" sz="1200" kern="1200" baseline="0" dirty="0" smtClean="0">
                <a:solidFill>
                  <a:schemeClr val="tx1"/>
                </a:solidFill>
                <a:effectLst/>
                <a:latin typeface="+mn-lt"/>
                <a:ea typeface="+mn-ea"/>
                <a:cs typeface="+mn-cs"/>
              </a:rPr>
              <a:t> the b</a:t>
            </a:r>
            <a:r>
              <a:rPr lang="en-US" sz="1200" kern="1200" dirty="0" smtClean="0">
                <a:solidFill>
                  <a:schemeClr val="tx1"/>
                </a:solidFill>
                <a:effectLst/>
                <a:latin typeface="+mn-lt"/>
                <a:ea typeface="+mn-ea"/>
                <a:cs typeface="+mn-cs"/>
              </a:rPr>
              <a:t>est use of organs,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Preserve</a:t>
            </a:r>
            <a:r>
              <a:rPr lang="en-US" sz="1200" kern="1200" baseline="0" dirty="0" smtClean="0">
                <a:solidFill>
                  <a:schemeClr val="tx1"/>
                </a:solidFill>
                <a:effectLst/>
                <a:latin typeface="+mn-lt"/>
                <a:ea typeface="+mn-ea"/>
                <a:cs typeface="+mn-cs"/>
              </a:rPr>
              <a:t> t</a:t>
            </a:r>
            <a:r>
              <a:rPr lang="en-US" sz="1200" kern="1200" dirty="0" smtClean="0">
                <a:solidFill>
                  <a:schemeClr val="tx1"/>
                </a:solidFill>
                <a:effectLst/>
                <a:latin typeface="+mn-lt"/>
                <a:ea typeface="+mn-ea"/>
                <a:cs typeface="+mn-cs"/>
              </a:rPr>
              <a:t>he ability for centers to decide whether to accept an organ offer, and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Promote efficiency and avoid</a:t>
            </a:r>
            <a:r>
              <a:rPr lang="en-US" sz="1200" kern="1200" baseline="0" dirty="0" smtClean="0">
                <a:solidFill>
                  <a:schemeClr val="tx1"/>
                </a:solidFill>
                <a:effectLst/>
                <a:latin typeface="+mn-lt"/>
                <a:ea typeface="+mn-ea"/>
                <a:cs typeface="+mn-cs"/>
              </a:rPr>
              <a:t> the circumstance of organs recovered and ultimately not transplanted</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Final Rule also includes a requirement that allocation policies “shall not be based on the candidate’s place of residence or place of listing, except to the extent required” by the other requirements of the Rule.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OPTN Policy currently uses OPTN “regions” for VCA distribution. This is problematic because: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Use of regions are not a good proxy for geographic distance between donors and transplant candidates. Regions have varying size of regions, shapes, and populations. This can result in an inconsistent application for all candidates.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Goal of this proposal is to ensure compliance with the Final</a:t>
            </a:r>
            <a:r>
              <a:rPr lang="en-US" sz="1200" kern="1200" baseline="0" dirty="0" smtClean="0">
                <a:solidFill>
                  <a:schemeClr val="tx1"/>
                </a:solidFill>
                <a:effectLst/>
                <a:latin typeface="+mn-lt"/>
                <a:ea typeface="+mn-ea"/>
                <a:cs typeface="+mn-cs"/>
              </a:rPr>
              <a:t> Rule</a:t>
            </a:r>
            <a:r>
              <a:rPr lang="en-US" sz="120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26E34781-6EDE-5B4E-B103-71F0AC490716}" type="slidenum">
              <a:rPr lang="en-US" smtClean="0"/>
              <a:t>2</a:t>
            </a:fld>
            <a:endParaRPr lang="en-US"/>
          </a:p>
        </p:txBody>
      </p:sp>
    </p:spTree>
    <p:extLst>
      <p:ext uri="{BB962C8B-B14F-4D97-AF65-F5344CB8AC3E}">
        <p14:creationId xmlns:p14="http://schemas.microsoft.com/office/powerpoint/2010/main" val="2167429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Whether</a:t>
            </a:r>
            <a:r>
              <a:rPr lang="en-US" sz="1200" kern="1200" baseline="0" dirty="0" smtClean="0">
                <a:solidFill>
                  <a:schemeClr val="tx1"/>
                </a:solidFill>
                <a:effectLst/>
                <a:latin typeface="+mn-lt"/>
                <a:ea typeface="+mn-ea"/>
                <a:cs typeface="+mn-cs"/>
              </a:rPr>
              <a:t> you have recovered VCAs before or are considering this for the first time: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OPOs are strongly encouraged to assess what VCA programs are within 750 miles of their DSA. </a:t>
            </a:r>
            <a:r>
              <a:rPr lang="en-US" sz="1200" kern="1200" dirty="0" smtClean="0">
                <a:solidFill>
                  <a:schemeClr val="tx1"/>
                </a:solidFill>
                <a:effectLst/>
                <a:latin typeface="+mn-lt"/>
                <a:ea typeface="+mn-ea"/>
                <a:cs typeface="+mn-cs"/>
              </a:rPr>
              <a:t>You may need to develop working relationships with VCA programs you’ve</a:t>
            </a:r>
            <a:r>
              <a:rPr lang="en-US" sz="1200" kern="1200" baseline="0" dirty="0" smtClean="0">
                <a:solidFill>
                  <a:schemeClr val="tx1"/>
                </a:solidFill>
                <a:effectLst/>
                <a:latin typeface="+mn-lt"/>
                <a:ea typeface="+mn-ea"/>
                <a:cs typeface="+mn-cs"/>
              </a:rPr>
              <a:t> not worked with before </a:t>
            </a:r>
            <a:r>
              <a:rPr lang="en-US" sz="1200" kern="1200" dirty="0" smtClean="0">
                <a:solidFill>
                  <a:schemeClr val="tx1"/>
                </a:solidFill>
                <a:effectLst/>
                <a:latin typeface="+mn-lt"/>
                <a:ea typeface="+mn-ea"/>
                <a:cs typeface="+mn-cs"/>
              </a:rPr>
              <a:t>in order to share needed donor information and coordinate VCA recovery.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We</a:t>
            </a:r>
            <a:r>
              <a:rPr lang="en-US" sz="1200" kern="1200" baseline="0" dirty="0" smtClean="0">
                <a:solidFill>
                  <a:schemeClr val="tx1"/>
                </a:solidFill>
                <a:effectLst/>
                <a:latin typeface="+mn-lt"/>
                <a:ea typeface="+mn-ea"/>
                <a:cs typeface="+mn-cs"/>
              </a:rPr>
              <a:t> encourage OPOs and VCA programs to </a:t>
            </a:r>
            <a:r>
              <a:rPr lang="en-US" sz="1200" kern="1200" dirty="0" smtClean="0">
                <a:solidFill>
                  <a:schemeClr val="tx1"/>
                </a:solidFill>
                <a:effectLst/>
                <a:latin typeface="+mn-lt"/>
                <a:ea typeface="+mn-ea"/>
                <a:cs typeface="+mn-cs"/>
              </a:rPr>
              <a:t>discuss any potential VCA acquisition costs </a:t>
            </a:r>
            <a:r>
              <a:rPr lang="en-US" sz="1200" i="1" kern="1200" dirty="0" smtClean="0">
                <a:solidFill>
                  <a:schemeClr val="tx1"/>
                </a:solidFill>
                <a:effectLst/>
                <a:latin typeface="+mn-lt"/>
                <a:ea typeface="+mn-ea"/>
                <a:cs typeface="+mn-cs"/>
              </a:rPr>
              <a:t>before</a:t>
            </a:r>
            <a:r>
              <a:rPr lang="en-US" sz="1200" kern="1200" dirty="0" smtClean="0">
                <a:solidFill>
                  <a:schemeClr val="tx1"/>
                </a:solidFill>
                <a:effectLst/>
                <a:latin typeface="+mn-lt"/>
                <a:ea typeface="+mn-ea"/>
                <a:cs typeface="+mn-cs"/>
              </a:rPr>
              <a:t> any VCA recoveries occur.</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6E34781-6EDE-5B4E-B103-71F0AC490716}" type="slidenum">
              <a:rPr lang="en-US" smtClean="0"/>
              <a:t>11</a:t>
            </a:fld>
            <a:endParaRPr lang="en-US"/>
          </a:p>
        </p:txBody>
      </p:sp>
    </p:spTree>
    <p:extLst>
      <p:ext uri="{BB962C8B-B14F-4D97-AF65-F5344CB8AC3E}">
        <p14:creationId xmlns:p14="http://schemas.microsoft.com/office/powerpoint/2010/main" val="4161961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proposal will not require programming in </a:t>
            </a:r>
            <a:r>
              <a:rPr lang="en-US" sz="1200" kern="1200" dirty="0" err="1" smtClean="0">
                <a:solidFill>
                  <a:schemeClr val="tx1"/>
                </a:solidFill>
                <a:effectLst/>
                <a:latin typeface="+mn-lt"/>
                <a:ea typeface="+mn-ea"/>
                <a:cs typeface="+mn-cs"/>
              </a:rPr>
              <a:t>UNet</a:t>
            </a:r>
            <a:r>
              <a:rPr lang="en-US" sz="1200" kern="1200" dirty="0" smtClean="0">
                <a:solidFill>
                  <a:schemeClr val="tx1"/>
                </a:solidFill>
                <a:effectLst/>
                <a:latin typeface="+mn-lt"/>
                <a:ea typeface="+mn-ea"/>
                <a:cs typeface="+mn-cs"/>
              </a:rPr>
              <a:t> since the VCA candidate registration/removal and VCA allocation system exists outside of </a:t>
            </a:r>
            <a:r>
              <a:rPr lang="en-US" sz="1200" kern="1200" dirty="0" err="1" smtClean="0">
                <a:solidFill>
                  <a:schemeClr val="tx1"/>
                </a:solidFill>
                <a:effectLst/>
                <a:latin typeface="+mn-lt"/>
                <a:ea typeface="+mn-ea"/>
                <a:cs typeface="+mn-cs"/>
              </a:rPr>
              <a:t>UNet</a:t>
            </a:r>
            <a:r>
              <a:rPr lang="en-US" sz="1200" kern="1200" dirty="0" smtClean="0">
                <a:solidFill>
                  <a:schemeClr val="tx1"/>
                </a:solidFill>
                <a:effectLst/>
                <a:latin typeface="+mn-lt"/>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Enhancements to the VCA candidate registration/removal and VCA allocation system will be needed to:</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sort potential recipients based on distance from a donor hospital.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reduce administrative burden to OPOs and the OPTN.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6E34781-6EDE-5B4E-B103-71F0AC490716}" type="slidenum">
              <a:rPr lang="en-US" smtClean="0"/>
              <a:t>12</a:t>
            </a:fld>
            <a:endParaRPr lang="en-US"/>
          </a:p>
        </p:txBody>
      </p:sp>
    </p:spTree>
    <p:extLst>
      <p:ext uri="{BB962C8B-B14F-4D97-AF65-F5344CB8AC3E}">
        <p14:creationId xmlns:p14="http://schemas.microsoft.com/office/powerpoint/2010/main" val="130447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E34781-6EDE-5B4E-B103-71F0AC490716}" type="slidenum">
              <a:rPr lang="en-US" smtClean="0"/>
              <a:t>15</a:t>
            </a:fld>
            <a:endParaRPr lang="en-US"/>
          </a:p>
        </p:txBody>
      </p:sp>
    </p:spTree>
    <p:extLst>
      <p:ext uri="{BB962C8B-B14F-4D97-AF65-F5344CB8AC3E}">
        <p14:creationId xmlns:p14="http://schemas.microsoft.com/office/powerpoint/2010/main" val="2191881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a model of national distribution based on a VCA candidates waiting</a:t>
            </a:r>
            <a:r>
              <a:rPr lang="en-US" baseline="0" dirty="0" smtClean="0"/>
              <a:t> time, t</a:t>
            </a:r>
            <a:r>
              <a:rPr lang="en-US" dirty="0" smtClean="0"/>
              <a:t>he first offer would be to a VCA candidate in Houston,</a:t>
            </a:r>
            <a:r>
              <a:rPr lang="en-US" baseline="0" dirty="0" smtClean="0"/>
              <a:t> Texas</a:t>
            </a:r>
            <a:r>
              <a:rPr lang="en-US" dirty="0" smtClean="0"/>
              <a:t>. If the transplant program in Houston refuses</a:t>
            </a:r>
            <a:r>
              <a:rPr lang="en-US" baseline="0" dirty="0" smtClean="0"/>
              <a:t> the offer </a:t>
            </a:r>
            <a:r>
              <a:rPr lang="en-US" dirty="0" smtClean="0"/>
              <a:t>or bypasses the candidate, subsequent offers are made in the following sequence until someone accepts or the waiting list is exhausted:</a:t>
            </a:r>
          </a:p>
          <a:p>
            <a:pPr marL="228600" indent="-228600">
              <a:buFont typeface="+mj-lt"/>
              <a:buAutoNum type="arabicPeriod"/>
            </a:pPr>
            <a:endParaRPr lang="en-US" dirty="0" smtClean="0"/>
          </a:p>
          <a:p>
            <a:pPr marL="228600" indent="-228600">
              <a:buFont typeface="+mj-lt"/>
              <a:buAutoNum type="arabicPeriod"/>
            </a:pPr>
            <a:r>
              <a:rPr lang="en-US" dirty="0" smtClean="0"/>
              <a:t>New York</a:t>
            </a:r>
          </a:p>
          <a:p>
            <a:pPr marL="228600" indent="-228600">
              <a:buFont typeface="+mj-lt"/>
              <a:buAutoNum type="arabicPeriod"/>
            </a:pPr>
            <a:r>
              <a:rPr lang="en-US" dirty="0" smtClean="0"/>
              <a:t>Los Angeles</a:t>
            </a:r>
          </a:p>
          <a:p>
            <a:pPr marL="228600" indent="-228600">
              <a:buFont typeface="+mj-lt"/>
              <a:buAutoNum type="arabicPeriod"/>
            </a:pPr>
            <a:r>
              <a:rPr lang="en-US" dirty="0" smtClean="0"/>
              <a:t>Boston</a:t>
            </a:r>
          </a:p>
          <a:p>
            <a:pPr marL="228600" indent="-228600">
              <a:buFont typeface="+mj-lt"/>
              <a:buAutoNum type="arabicPeriod"/>
            </a:pPr>
            <a:r>
              <a:rPr lang="en-US" dirty="0" smtClean="0"/>
              <a:t>Durham</a:t>
            </a:r>
          </a:p>
          <a:p>
            <a:pPr marL="228600" indent="-228600">
              <a:buFont typeface="+mj-lt"/>
              <a:buAutoNum type="arabicPeriod"/>
            </a:pPr>
            <a:r>
              <a:rPr lang="en-US" dirty="0" smtClean="0"/>
              <a:t>Baltimore</a:t>
            </a:r>
          </a:p>
          <a:p>
            <a:pPr marL="228600" indent="-228600">
              <a:buFont typeface="+mj-lt"/>
              <a:buAutoNum type="arabicPeriod"/>
            </a:pPr>
            <a:r>
              <a:rPr lang="en-US" dirty="0" smtClean="0"/>
              <a:t>Chicago</a:t>
            </a:r>
          </a:p>
          <a:p>
            <a:endParaRPr lang="en-US" dirty="0" smtClean="0"/>
          </a:p>
          <a:p>
            <a:r>
              <a:rPr lang="en-US" dirty="0" smtClean="0"/>
              <a:t>While this model would promote the widest</a:t>
            </a:r>
            <a:r>
              <a:rPr lang="en-US" baseline="0" dirty="0" smtClean="0"/>
              <a:t> sharing possible, the we felt such an allocation policy would lead to inefficiencies and risk dis-incentivizing OPOs to screen deceased donors for VCA donation.</a:t>
            </a:r>
            <a:endParaRPr lang="en-US" dirty="0"/>
          </a:p>
        </p:txBody>
      </p:sp>
      <p:sp>
        <p:nvSpPr>
          <p:cNvPr id="4" name="Slide Number Placeholder 3"/>
          <p:cNvSpPr>
            <a:spLocks noGrp="1"/>
          </p:cNvSpPr>
          <p:nvPr>
            <p:ph type="sldNum" sz="quarter" idx="10"/>
          </p:nvPr>
        </p:nvSpPr>
        <p:spPr/>
        <p:txBody>
          <a:bodyPr/>
          <a:lstStyle/>
          <a:p>
            <a:fld id="{26E34781-6EDE-5B4E-B103-71F0AC490716}" type="slidenum">
              <a:rPr lang="en-US" smtClean="0"/>
              <a:t>16</a:t>
            </a:fld>
            <a:endParaRPr lang="en-US"/>
          </a:p>
        </p:txBody>
      </p:sp>
    </p:spTree>
    <p:extLst>
      <p:ext uri="{BB962C8B-B14F-4D97-AF65-F5344CB8AC3E}">
        <p14:creationId xmlns:p14="http://schemas.microsoft.com/office/powerpoint/2010/main" val="1546703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depicts the current VCA allocation policy for a hypothetical deceased donor located in Richmond, Virginia (within Region 11 outlined in red). </a:t>
            </a:r>
          </a:p>
          <a:p>
            <a:r>
              <a:rPr lang="en-US" dirty="0" smtClean="0"/>
              <a:t>The first offer would be to a VCA candidate in Durham, North Carolina, located with the same region as the deceased donor. If the transplant program in Durham refused</a:t>
            </a:r>
            <a:r>
              <a:rPr lang="en-US" baseline="0" dirty="0" smtClean="0"/>
              <a:t> the offer </a:t>
            </a:r>
            <a:r>
              <a:rPr lang="en-US" dirty="0" smtClean="0"/>
              <a:t>or the candidate was bypassed, subsequent offers are made outside Region 11 in the following sequence until someone accepts or the waiting list is exhausted:</a:t>
            </a:r>
          </a:p>
          <a:p>
            <a:pPr marL="228600" indent="-228600">
              <a:buFont typeface="+mj-lt"/>
              <a:buAutoNum type="arabicPeriod" startAt="2"/>
            </a:pPr>
            <a:r>
              <a:rPr lang="en-US" dirty="0" smtClean="0"/>
              <a:t>Houston</a:t>
            </a:r>
          </a:p>
          <a:p>
            <a:pPr marL="228600" indent="-228600">
              <a:buFont typeface="+mj-lt"/>
              <a:buAutoNum type="arabicPeriod" startAt="2"/>
            </a:pPr>
            <a:r>
              <a:rPr lang="en-US" dirty="0" smtClean="0"/>
              <a:t>New York</a:t>
            </a:r>
          </a:p>
          <a:p>
            <a:pPr marL="228600" indent="-228600">
              <a:buFont typeface="+mj-lt"/>
              <a:buAutoNum type="arabicPeriod" startAt="2"/>
            </a:pPr>
            <a:r>
              <a:rPr lang="en-US" dirty="0" smtClean="0"/>
              <a:t>Los Angeles</a:t>
            </a:r>
          </a:p>
          <a:p>
            <a:pPr marL="228600" indent="-228600">
              <a:buFont typeface="+mj-lt"/>
              <a:buAutoNum type="arabicPeriod" startAt="2"/>
            </a:pPr>
            <a:r>
              <a:rPr lang="en-US" dirty="0" smtClean="0"/>
              <a:t>Boston</a:t>
            </a:r>
          </a:p>
          <a:p>
            <a:pPr marL="228600" indent="-228600">
              <a:buFont typeface="+mj-lt"/>
              <a:buAutoNum type="arabicPeriod" startAt="2"/>
            </a:pPr>
            <a:r>
              <a:rPr lang="en-US" dirty="0" smtClean="0"/>
              <a:t>Baltimore</a:t>
            </a:r>
          </a:p>
          <a:p>
            <a:pPr marL="228600" indent="-228600">
              <a:buFont typeface="+mj-lt"/>
              <a:buAutoNum type="arabicPeriod" startAt="2"/>
            </a:pPr>
            <a:r>
              <a:rPr lang="en-US" dirty="0" smtClean="0"/>
              <a:t>Chicago</a:t>
            </a:r>
          </a:p>
          <a:p>
            <a:pPr marL="0" indent="0">
              <a:buFont typeface="+mj-lt"/>
              <a:buNone/>
            </a:pPr>
            <a:endParaRPr lang="en-US" dirty="0" smtClean="0"/>
          </a:p>
          <a:p>
            <a:pPr marL="0" indent="0">
              <a:buFont typeface="+mj-lt"/>
              <a:buNone/>
            </a:pPr>
            <a:r>
              <a:rPr lang="en-US" dirty="0" smtClean="0"/>
              <a:t>This</a:t>
            </a:r>
            <a:r>
              <a:rPr lang="en-US" baseline="0" dirty="0" smtClean="0"/>
              <a:t> approach to VCA distribution was based on the precedent set in early organ distribution. The Committee and the transplant community felt this was a prudent manner to initially distribute VCAs within a national system and allow for the collection of data to inform future changes.</a:t>
            </a:r>
            <a:endParaRPr lang="en-US" dirty="0" smtClean="0"/>
          </a:p>
          <a:p>
            <a:endParaRPr lang="en-US" dirty="0"/>
          </a:p>
        </p:txBody>
      </p:sp>
      <p:sp>
        <p:nvSpPr>
          <p:cNvPr id="4" name="Slide Number Placeholder 3"/>
          <p:cNvSpPr>
            <a:spLocks noGrp="1"/>
          </p:cNvSpPr>
          <p:nvPr>
            <p:ph type="sldNum" sz="quarter" idx="10"/>
          </p:nvPr>
        </p:nvSpPr>
        <p:spPr/>
        <p:txBody>
          <a:bodyPr/>
          <a:lstStyle/>
          <a:p>
            <a:fld id="{26E34781-6EDE-5B4E-B103-71F0AC490716}" type="slidenum">
              <a:rPr lang="en-US" smtClean="0"/>
              <a:t>3</a:t>
            </a:fld>
            <a:endParaRPr lang="en-US"/>
          </a:p>
        </p:txBody>
      </p:sp>
    </p:spTree>
    <p:extLst>
      <p:ext uri="{BB962C8B-B14F-4D97-AF65-F5344CB8AC3E}">
        <p14:creationId xmlns:p14="http://schemas.microsoft.com/office/powerpoint/2010/main" val="596750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proposal would:</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replace use of regions in VCA allocation policies with a fixed distance around a donor hospital.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smtClean="0">
                <a:solidFill>
                  <a:schemeClr val="tx1"/>
                </a:solidFill>
                <a:effectLst/>
                <a:latin typeface="+mn-lt"/>
                <a:ea typeface="+mn-ea"/>
                <a:cs typeface="+mn-cs"/>
              </a:rPr>
              <a:t>Recommendation: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a 750 nautical mile fixed distance.</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baseline="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smtClean="0">
                <a:solidFill>
                  <a:schemeClr val="tx1"/>
                </a:solidFill>
                <a:effectLst/>
                <a:latin typeface="+mn-lt"/>
                <a:ea typeface="+mn-ea"/>
                <a:cs typeface="+mn-cs"/>
              </a:rPr>
              <a:t>We</a:t>
            </a:r>
            <a:r>
              <a:rPr lang="en-US" sz="1200" kern="1200" baseline="0" dirty="0" smtClean="0">
                <a:solidFill>
                  <a:schemeClr val="tx1"/>
                </a:solidFill>
                <a:effectLst/>
                <a:latin typeface="+mn-lt"/>
                <a:ea typeface="+mn-ea"/>
                <a:cs typeface="+mn-cs"/>
              </a:rPr>
              <a:t> feel t</a:t>
            </a:r>
            <a:r>
              <a:rPr lang="en-US" sz="1200" kern="1200" dirty="0" smtClean="0">
                <a:solidFill>
                  <a:schemeClr val="tx1"/>
                </a:solidFill>
                <a:effectLst/>
                <a:latin typeface="+mn-lt"/>
                <a:ea typeface="+mn-ea"/>
                <a:cs typeface="+mn-cs"/>
              </a:rPr>
              <a:t>his proposal will address the Secretary’s findings by allowing efficient placement of deceased donor VCAs, help achieve optimal recipient and graft outcomes, and to reduce the risk of organs being recovered but not transplanted.</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baseline="0" dirty="0" smtClean="0">
                <a:solidFill>
                  <a:schemeClr val="tx1"/>
                </a:solidFill>
                <a:effectLst/>
                <a:latin typeface="+mn-lt"/>
                <a:ea typeface="+mn-ea"/>
                <a:cs typeface="+mn-cs"/>
              </a:rPr>
              <a:t>We are also seeking feedback if another distance should be considered. This will be explained shortly.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6E34781-6EDE-5B4E-B103-71F0AC490716}" type="slidenum">
              <a:rPr lang="en-US" smtClean="0"/>
              <a:t>4</a:t>
            </a:fld>
            <a:endParaRPr lang="en-US"/>
          </a:p>
        </p:txBody>
      </p:sp>
    </p:spTree>
    <p:extLst>
      <p:ext uri="{BB962C8B-B14F-4D97-AF65-F5344CB8AC3E}">
        <p14:creationId xmlns:p14="http://schemas.microsoft.com/office/powerpoint/2010/main" val="3499781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evidence for this proposal not only</a:t>
            </a:r>
            <a:r>
              <a:rPr lang="en-US" baseline="0" dirty="0" smtClean="0"/>
              <a:t> informed our discussions, but also provides connection to the Final Rule:</a:t>
            </a:r>
          </a:p>
          <a:p>
            <a:pPr marL="171450" indent="-171450">
              <a:buFont typeface="Arial" panose="020B0604020202020204" pitchFamily="34" charset="0"/>
              <a:buChar char="•"/>
            </a:pPr>
            <a:r>
              <a:rPr lang="en-US" dirty="0" smtClean="0"/>
              <a:t>Based in sound medical judgement by</a:t>
            </a:r>
            <a:r>
              <a:rPr lang="en-US" baseline="0" dirty="0" smtClean="0"/>
              <a:t> being d</a:t>
            </a:r>
            <a:r>
              <a:rPr lang="en-US" dirty="0" smtClean="0"/>
              <a:t>ata driven, through</a:t>
            </a:r>
            <a:r>
              <a:rPr lang="en-US" baseline="0" dirty="0" smtClean="0"/>
              <a:t> available </a:t>
            </a:r>
            <a:r>
              <a:rPr lang="en-US" dirty="0" smtClean="0"/>
              <a:t>literature and expert input</a:t>
            </a:r>
          </a:p>
          <a:p>
            <a:pPr marL="171450" indent="-171450">
              <a:buFont typeface="Arial" panose="020B0604020202020204" pitchFamily="34" charset="0"/>
              <a:buChar char="•"/>
            </a:pPr>
            <a:r>
              <a:rPr lang="en-US" dirty="0" smtClean="0"/>
              <a:t>Seeks to achieve the best use of donated organs by considering available</a:t>
            </a:r>
            <a:r>
              <a:rPr lang="en-US" baseline="0" dirty="0" smtClean="0"/>
              <a:t> OPTN data on cold ischemic time and outcomes</a:t>
            </a:r>
            <a:endParaRPr lang="en-US" dirty="0" smtClean="0"/>
          </a:p>
          <a:p>
            <a:pPr marL="171450" indent="-171450">
              <a:buFont typeface="Arial" panose="020B0604020202020204" pitchFamily="34" charset="0"/>
              <a:buChar char="•"/>
            </a:pPr>
            <a:r>
              <a:rPr lang="en-US" dirty="0" smtClean="0"/>
              <a:t>Promote the efficient management of organ placement by</a:t>
            </a:r>
            <a:r>
              <a:rPr lang="en-US" baseline="0" dirty="0" smtClean="0"/>
              <a:t> focusing initial VCA allocation efforts to those transplant programs likely to accept a VCA offer within a geographic distance</a:t>
            </a:r>
            <a:endParaRPr lang="en-US" dirty="0" smtClean="0"/>
          </a:p>
          <a:p>
            <a:endParaRPr lang="en-US" dirty="0"/>
          </a:p>
        </p:txBody>
      </p:sp>
      <p:sp>
        <p:nvSpPr>
          <p:cNvPr id="4" name="Slide Number Placeholder 3"/>
          <p:cNvSpPr>
            <a:spLocks noGrp="1"/>
          </p:cNvSpPr>
          <p:nvPr>
            <p:ph type="sldNum" sz="quarter" idx="10"/>
          </p:nvPr>
        </p:nvSpPr>
        <p:spPr/>
        <p:txBody>
          <a:bodyPr/>
          <a:lstStyle/>
          <a:p>
            <a:fld id="{26E34781-6EDE-5B4E-B103-71F0AC490716}" type="slidenum">
              <a:rPr lang="en-US" smtClean="0"/>
              <a:t>5</a:t>
            </a:fld>
            <a:endParaRPr lang="en-US"/>
          </a:p>
        </p:txBody>
      </p:sp>
    </p:spTree>
    <p:extLst>
      <p:ext uri="{BB962C8B-B14F-4D97-AF65-F5344CB8AC3E}">
        <p14:creationId xmlns:p14="http://schemas.microsoft.com/office/powerpoint/2010/main" val="3710463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recognized that some VCA programs appeared to be traveling farther distances since the first VCA transplant in 1998.</a:t>
            </a:r>
            <a:r>
              <a:rPr lang="en-US" sz="1200" kern="1200" baseline="0" dirty="0" smtClean="0">
                <a:solidFill>
                  <a:schemeClr val="tx1"/>
                </a:solidFill>
                <a:effectLst/>
                <a:latin typeface="+mn-lt"/>
                <a:ea typeface="+mn-ea"/>
                <a:cs typeface="+mn-cs"/>
              </a:rPr>
              <a:t> This slide illustrates that:</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18 of 24 VCAs transplanted (75%) since July 2014 were recovered within 200 NM of the VCA transplant program.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21 of 24 VCAs transplanted (87.5%) were recovered within 500 NM of the VCA transplant program. </a:t>
            </a:r>
          </a:p>
          <a:p>
            <a:endParaRPr lang="en-US" sz="1200" kern="1200" dirty="0" smtClean="0">
              <a:solidFill>
                <a:schemeClr val="tx1"/>
              </a:solidFill>
              <a:effectLst/>
              <a:latin typeface="+mn-lt"/>
              <a:ea typeface="+mn-ea"/>
              <a:cs typeface="+mn-cs"/>
            </a:endParaRPr>
          </a:p>
          <a:p>
            <a:r>
              <a:rPr lang="en-US" sz="1200" b="1" u="sng" kern="1200" dirty="0" smtClean="0">
                <a:solidFill>
                  <a:schemeClr val="tx1"/>
                </a:solidFill>
                <a:effectLst/>
                <a:latin typeface="+mn-lt"/>
                <a:ea typeface="+mn-ea"/>
                <a:cs typeface="+mn-cs"/>
              </a:rPr>
              <a:t>This is: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informative and useful data</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shows whether the VCA is functioning, has failed, or the status is unknown</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Likely reflective</a:t>
            </a:r>
            <a:r>
              <a:rPr lang="en-US" sz="1200" kern="1200" baseline="0" dirty="0" smtClean="0">
                <a:solidFill>
                  <a:schemeClr val="tx1"/>
                </a:solidFill>
                <a:effectLst/>
                <a:latin typeface="+mn-lt"/>
                <a:ea typeface="+mn-ea"/>
                <a:cs typeface="+mn-cs"/>
              </a:rPr>
              <a:t> the preferences of individual teams and the unique needs of the respective transplant candidates</a:t>
            </a:r>
            <a:endParaRPr lang="en-US" sz="1200" kern="1200" dirty="0" smtClean="0">
              <a:solidFill>
                <a:schemeClr val="tx1"/>
              </a:solidFill>
              <a:effectLst/>
              <a:latin typeface="+mn-lt"/>
              <a:ea typeface="+mn-ea"/>
              <a:cs typeface="+mn-cs"/>
            </a:endParaRPr>
          </a:p>
          <a:p>
            <a:r>
              <a:rPr lang="en-US" sz="1200" b="1" u="sng" kern="1200" dirty="0" smtClean="0">
                <a:solidFill>
                  <a:schemeClr val="tx1"/>
                </a:solidFill>
                <a:effectLst/>
                <a:latin typeface="+mn-lt"/>
                <a:ea typeface="+mn-ea"/>
                <a:cs typeface="+mn-cs"/>
              </a:rPr>
              <a:t>This is not:</a:t>
            </a:r>
            <a:r>
              <a:rPr lang="en-US" sz="1200" b="1" u="sng" kern="1200" baseline="0" dirty="0" smtClean="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Data that correlates</a:t>
            </a:r>
            <a:r>
              <a:rPr lang="en-US" sz="1200" kern="1200" baseline="0" dirty="0" smtClean="0">
                <a:solidFill>
                  <a:schemeClr val="tx1"/>
                </a:solidFill>
                <a:effectLst/>
                <a:latin typeface="+mn-lt"/>
                <a:ea typeface="+mn-ea"/>
                <a:cs typeface="+mn-cs"/>
              </a:rPr>
              <a:t> specific </a:t>
            </a:r>
            <a:r>
              <a:rPr lang="en-US" sz="1200" kern="1200" dirty="0" smtClean="0">
                <a:solidFill>
                  <a:schemeClr val="tx1"/>
                </a:solidFill>
                <a:effectLst/>
                <a:latin typeface="+mn-lt"/>
                <a:ea typeface="+mn-ea"/>
                <a:cs typeface="+mn-cs"/>
              </a:rPr>
              <a:t>VCA transplant outcomes with cold ischemic time</a:t>
            </a:r>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reviewed available literature reports of ischemic times in VCA transplantation, but these papers also did not report finding correlations between VCA transplant outcomes and CIT.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We discussed four intervals for a fixed distance, 250, 500, 750 nautical miles, and more than 750 NM. 250 NM was felt to too short, and distances over 750 NM were felt to be excessive. We were split over 500 NM or 750 NM. The following slides show what each option may look like.</a:t>
            </a:r>
            <a:endParaRPr lang="en-US" dirty="0"/>
          </a:p>
        </p:txBody>
      </p:sp>
      <p:sp>
        <p:nvSpPr>
          <p:cNvPr id="4" name="Slide Number Placeholder 3"/>
          <p:cNvSpPr>
            <a:spLocks noGrp="1"/>
          </p:cNvSpPr>
          <p:nvPr>
            <p:ph type="sldNum" sz="quarter" idx="10"/>
          </p:nvPr>
        </p:nvSpPr>
        <p:spPr/>
        <p:txBody>
          <a:bodyPr/>
          <a:lstStyle/>
          <a:p>
            <a:fld id="{26E34781-6EDE-5B4E-B103-71F0AC490716}" type="slidenum">
              <a:rPr lang="en-US" smtClean="0"/>
              <a:t>6</a:t>
            </a:fld>
            <a:endParaRPr lang="en-US"/>
          </a:p>
        </p:txBody>
      </p:sp>
    </p:spTree>
    <p:extLst>
      <p:ext uri="{BB962C8B-B14F-4D97-AF65-F5344CB8AC3E}">
        <p14:creationId xmlns:p14="http://schemas.microsoft.com/office/powerpoint/2010/main" val="2995650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the same scenario</a:t>
            </a:r>
            <a:r>
              <a:rPr lang="en-US" baseline="0" dirty="0" smtClean="0"/>
              <a:t> as the early slide under the 500 NM concept, </a:t>
            </a:r>
            <a:r>
              <a:rPr lang="en-US" dirty="0" smtClean="0"/>
              <a:t>the first offer would be made to a VCA candidate in New York, as this candidate has the highest amount of waiting time within the 500 NM distance from the donor hospital. If the offer to the candidate in New York was refused or the candidate was bypassed, subsequent offers would be made in the following sequence within the 500 NM distance:</a:t>
            </a:r>
          </a:p>
          <a:p>
            <a:pPr marL="685800" lvl="1" indent="-228600">
              <a:buAutoNum type="arabicPeriod" startAt="2"/>
            </a:pPr>
            <a:r>
              <a:rPr lang="en-US" dirty="0" smtClean="0"/>
              <a:t>Boston</a:t>
            </a:r>
          </a:p>
          <a:p>
            <a:pPr marL="685800" lvl="1" indent="-228600">
              <a:buAutoNum type="arabicPeriod" startAt="2"/>
            </a:pPr>
            <a:r>
              <a:rPr lang="en-US" dirty="0" smtClean="0"/>
              <a:t>Durham</a:t>
            </a:r>
          </a:p>
          <a:p>
            <a:pPr marL="685800" lvl="1" indent="-228600">
              <a:buAutoNum type="arabicPeriod" startAt="2"/>
            </a:pPr>
            <a:r>
              <a:rPr lang="en-US" dirty="0" smtClean="0"/>
              <a:t>Baltimore</a:t>
            </a:r>
          </a:p>
          <a:p>
            <a:r>
              <a:rPr lang="en-US" dirty="0" smtClean="0"/>
              <a:t>If offers to the candidates in Boston, Durham, and Baltimore were refused or the candidates</a:t>
            </a:r>
            <a:r>
              <a:rPr lang="en-US" baseline="0" dirty="0" smtClean="0"/>
              <a:t> were bypassed</a:t>
            </a:r>
            <a:r>
              <a:rPr lang="en-US" dirty="0" smtClean="0"/>
              <a:t>, subsequent offers would be made until acceptance or the waiting list was exhausted:</a:t>
            </a:r>
          </a:p>
          <a:p>
            <a:pPr marL="685800" lvl="1" indent="-228600">
              <a:buFont typeface="+mj-lt"/>
              <a:buAutoNum type="arabicPeriod" startAt="5"/>
            </a:pPr>
            <a:r>
              <a:rPr lang="en-US" dirty="0" smtClean="0"/>
              <a:t>Houston</a:t>
            </a:r>
          </a:p>
          <a:p>
            <a:pPr marL="685800" lvl="1" indent="-228600">
              <a:buFont typeface="+mj-lt"/>
              <a:buAutoNum type="arabicPeriod" startAt="5"/>
            </a:pPr>
            <a:r>
              <a:rPr lang="en-US" dirty="0" smtClean="0"/>
              <a:t>Los Angeles</a:t>
            </a:r>
          </a:p>
          <a:p>
            <a:pPr marL="685800" lvl="1" indent="-228600">
              <a:buFont typeface="+mj-lt"/>
              <a:buAutoNum type="arabicPeriod" startAt="5"/>
            </a:pPr>
            <a:r>
              <a:rPr lang="en-US" dirty="0" smtClean="0"/>
              <a:t>Chicago </a:t>
            </a:r>
          </a:p>
          <a:p>
            <a:endParaRPr lang="en-US" dirty="0"/>
          </a:p>
        </p:txBody>
      </p:sp>
      <p:sp>
        <p:nvSpPr>
          <p:cNvPr id="4" name="Slide Number Placeholder 3"/>
          <p:cNvSpPr>
            <a:spLocks noGrp="1"/>
          </p:cNvSpPr>
          <p:nvPr>
            <p:ph type="sldNum" sz="quarter" idx="10"/>
          </p:nvPr>
        </p:nvSpPr>
        <p:spPr/>
        <p:txBody>
          <a:bodyPr/>
          <a:lstStyle/>
          <a:p>
            <a:fld id="{26E34781-6EDE-5B4E-B103-71F0AC490716}" type="slidenum">
              <a:rPr lang="en-US" smtClean="0"/>
              <a:t>7</a:t>
            </a:fld>
            <a:endParaRPr lang="en-US"/>
          </a:p>
        </p:txBody>
      </p:sp>
    </p:spTree>
    <p:extLst>
      <p:ext uri="{BB962C8B-B14F-4D97-AF65-F5344CB8AC3E}">
        <p14:creationId xmlns:p14="http://schemas.microsoft.com/office/powerpoint/2010/main" val="1581368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Considering the 750 NM concept,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first offer would be made to a VCA candidate in New York City, as this candidate has the highest amount of waiting time within the 750 NM distance from the donor hospital. If the offer to the candidate in New York City was refused or</a:t>
            </a:r>
            <a:r>
              <a:rPr lang="en-US" sz="1200" kern="1200" baseline="0" dirty="0" smtClean="0">
                <a:solidFill>
                  <a:schemeClr val="tx1"/>
                </a:solidFill>
                <a:effectLst/>
                <a:latin typeface="+mn-lt"/>
                <a:ea typeface="+mn-ea"/>
                <a:cs typeface="+mn-cs"/>
              </a:rPr>
              <a:t> the candidate was bypassed</a:t>
            </a:r>
            <a:r>
              <a:rPr lang="en-US" sz="1200" kern="1200" dirty="0" smtClean="0">
                <a:solidFill>
                  <a:schemeClr val="tx1"/>
                </a:solidFill>
                <a:effectLst/>
                <a:latin typeface="+mn-lt"/>
                <a:ea typeface="+mn-ea"/>
                <a:cs typeface="+mn-cs"/>
              </a:rPr>
              <a:t>, subsequent offers would be made in the following sequence within the 750 NM distance:</a:t>
            </a:r>
          </a:p>
          <a:p>
            <a:pPr marL="685800" lvl="1" indent="-228600">
              <a:buFont typeface="+mj-lt"/>
              <a:buAutoNum type="arabicPeriod" startAt="2"/>
            </a:pPr>
            <a:r>
              <a:rPr lang="en-US" sz="1200" kern="1200" dirty="0" smtClean="0">
                <a:solidFill>
                  <a:schemeClr val="tx1"/>
                </a:solidFill>
                <a:effectLst/>
                <a:latin typeface="+mn-lt"/>
                <a:ea typeface="+mn-ea"/>
                <a:cs typeface="+mn-cs"/>
              </a:rPr>
              <a:t>Boston</a:t>
            </a:r>
          </a:p>
          <a:p>
            <a:pPr marL="685800" lvl="1" indent="-228600">
              <a:buFont typeface="+mj-lt"/>
              <a:buAutoNum type="arabicPeriod" startAt="2"/>
            </a:pPr>
            <a:r>
              <a:rPr lang="en-US" sz="1200" kern="1200" dirty="0" smtClean="0">
                <a:solidFill>
                  <a:schemeClr val="tx1"/>
                </a:solidFill>
                <a:effectLst/>
                <a:latin typeface="+mn-lt"/>
                <a:ea typeface="+mn-ea"/>
                <a:cs typeface="+mn-cs"/>
              </a:rPr>
              <a:t>Durham </a:t>
            </a:r>
          </a:p>
          <a:p>
            <a:pPr marL="685800" lvl="1" indent="-228600">
              <a:buFont typeface="+mj-lt"/>
              <a:buAutoNum type="arabicPeriod" startAt="2"/>
            </a:pPr>
            <a:r>
              <a:rPr lang="en-US" sz="1200" kern="1200" dirty="0" smtClean="0">
                <a:solidFill>
                  <a:schemeClr val="tx1"/>
                </a:solidFill>
                <a:effectLst/>
                <a:latin typeface="+mn-lt"/>
                <a:ea typeface="+mn-ea"/>
                <a:cs typeface="+mn-cs"/>
              </a:rPr>
              <a:t>Baltimore</a:t>
            </a:r>
          </a:p>
          <a:p>
            <a:pPr marL="685800" lvl="1" indent="-228600">
              <a:buFont typeface="+mj-lt"/>
              <a:buAutoNum type="arabicPeriod" startAt="2"/>
            </a:pPr>
            <a:r>
              <a:rPr lang="en-US" sz="1200" kern="1200" dirty="0" smtClean="0">
                <a:solidFill>
                  <a:schemeClr val="tx1"/>
                </a:solidFill>
                <a:effectLst/>
                <a:latin typeface="+mn-lt"/>
                <a:ea typeface="+mn-ea"/>
                <a:cs typeface="+mn-cs"/>
              </a:rPr>
              <a:t>Chicago</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offers to the candidates in Boston, Durham, Baltimore,</a:t>
            </a:r>
            <a:r>
              <a:rPr lang="en-US" sz="1200" kern="1200" baseline="0" dirty="0" smtClean="0">
                <a:solidFill>
                  <a:schemeClr val="tx1"/>
                </a:solidFill>
                <a:effectLst/>
                <a:latin typeface="+mn-lt"/>
                <a:ea typeface="+mn-ea"/>
                <a:cs typeface="+mn-cs"/>
              </a:rPr>
              <a:t> and Chicago</a:t>
            </a:r>
            <a:r>
              <a:rPr lang="en-US" sz="1200" kern="1200" dirty="0" smtClean="0">
                <a:solidFill>
                  <a:schemeClr val="tx1"/>
                </a:solidFill>
                <a:effectLst/>
                <a:latin typeface="+mn-lt"/>
                <a:ea typeface="+mn-ea"/>
                <a:cs typeface="+mn-cs"/>
              </a:rPr>
              <a:t> were refused or the candidates we bypassed, subsequent offers would be made until acceptance or the waiting list was exhausted:</a:t>
            </a:r>
          </a:p>
          <a:p>
            <a:pPr marL="685800" lvl="1" indent="-228600">
              <a:buFont typeface="+mj-lt"/>
              <a:buAutoNum type="arabicPeriod" startAt="6"/>
            </a:pPr>
            <a:r>
              <a:rPr lang="en-US" sz="1200" kern="1200" dirty="0" smtClean="0">
                <a:solidFill>
                  <a:schemeClr val="tx1"/>
                </a:solidFill>
                <a:effectLst/>
                <a:latin typeface="+mn-lt"/>
                <a:ea typeface="+mn-ea"/>
                <a:cs typeface="+mn-cs"/>
              </a:rPr>
              <a:t>Houston</a:t>
            </a:r>
          </a:p>
          <a:p>
            <a:pPr marL="685800" lvl="1" indent="-228600">
              <a:buFont typeface="+mj-lt"/>
              <a:buAutoNum type="arabicPeriod" startAt="6"/>
            </a:pPr>
            <a:r>
              <a:rPr lang="en-US" sz="1200" kern="1200" dirty="0" smtClean="0">
                <a:solidFill>
                  <a:schemeClr val="tx1"/>
                </a:solidFill>
                <a:effectLst/>
                <a:latin typeface="+mn-lt"/>
                <a:ea typeface="+mn-ea"/>
                <a:cs typeface="+mn-cs"/>
              </a:rPr>
              <a:t>Los Angeles</a:t>
            </a:r>
          </a:p>
          <a:p>
            <a:endParaRPr lang="en-US" dirty="0"/>
          </a:p>
        </p:txBody>
      </p:sp>
      <p:sp>
        <p:nvSpPr>
          <p:cNvPr id="4" name="Slide Number Placeholder 3"/>
          <p:cNvSpPr>
            <a:spLocks noGrp="1"/>
          </p:cNvSpPr>
          <p:nvPr>
            <p:ph type="sldNum" sz="quarter" idx="10"/>
          </p:nvPr>
        </p:nvSpPr>
        <p:spPr/>
        <p:txBody>
          <a:bodyPr/>
          <a:lstStyle/>
          <a:p>
            <a:fld id="{26E34781-6EDE-5B4E-B103-71F0AC490716}" type="slidenum">
              <a:rPr lang="en-US" smtClean="0"/>
              <a:t>8</a:t>
            </a:fld>
            <a:endParaRPr lang="en-US"/>
          </a:p>
        </p:txBody>
      </p:sp>
    </p:spTree>
    <p:extLst>
      <p:ext uri="{BB962C8B-B14F-4D97-AF65-F5344CB8AC3E}">
        <p14:creationId xmlns:p14="http://schemas.microsoft.com/office/powerpoint/2010/main" val="114014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Committee encourages all interested individuals to comment on the proposal in its entirety. The Committee requests feedback on the following items:</a:t>
            </a:r>
          </a:p>
          <a:p>
            <a:endParaRPr lang="en-US" dirty="0" smtClean="0"/>
          </a:p>
          <a:p>
            <a:r>
              <a:rPr lang="en-US" dirty="0" smtClean="0"/>
              <a:t>1.	</a:t>
            </a:r>
            <a:r>
              <a:rPr lang="en-US" sz="1200" kern="1200" dirty="0" smtClean="0">
                <a:solidFill>
                  <a:schemeClr val="tx1"/>
                </a:solidFill>
                <a:effectLst/>
                <a:latin typeface="+mn-lt"/>
                <a:ea typeface="+mn-ea"/>
                <a:cs typeface="+mn-cs"/>
              </a:rPr>
              <a:t>Do you recommend an alternative distance for VCA distribution, versus the proposed distance of 750 NM</a:t>
            </a:r>
            <a:r>
              <a:rPr lang="en-US" dirty="0" smtClean="0"/>
              <a:t>?</a:t>
            </a:r>
          </a:p>
          <a:p>
            <a:endParaRPr lang="en-US" dirty="0" smtClean="0"/>
          </a:p>
          <a:p>
            <a:r>
              <a:rPr lang="en-US" dirty="0" smtClean="0"/>
              <a:t>2.	What evidence supports your rationale?</a:t>
            </a:r>
          </a:p>
          <a:p>
            <a:r>
              <a:rPr lang="en-US" dirty="0" smtClean="0"/>
              <a:t> </a:t>
            </a:r>
          </a:p>
          <a:p>
            <a:endParaRPr lang="en-US" dirty="0"/>
          </a:p>
        </p:txBody>
      </p:sp>
      <p:sp>
        <p:nvSpPr>
          <p:cNvPr id="4" name="Slide Number Placeholder 3"/>
          <p:cNvSpPr>
            <a:spLocks noGrp="1"/>
          </p:cNvSpPr>
          <p:nvPr>
            <p:ph type="sldNum" sz="quarter" idx="10"/>
          </p:nvPr>
        </p:nvSpPr>
        <p:spPr/>
        <p:txBody>
          <a:bodyPr/>
          <a:lstStyle/>
          <a:p>
            <a:fld id="{26E34781-6EDE-5B4E-B103-71F0AC490716}" type="slidenum">
              <a:rPr lang="en-US" smtClean="0"/>
              <a:t>9</a:t>
            </a:fld>
            <a:endParaRPr lang="en-US"/>
          </a:p>
        </p:txBody>
      </p:sp>
    </p:spTree>
    <p:extLst>
      <p:ext uri="{BB962C8B-B14F-4D97-AF65-F5344CB8AC3E}">
        <p14:creationId xmlns:p14="http://schemas.microsoft.com/office/powerpoint/2010/main" val="1768547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a:t>
            </a:r>
            <a:r>
              <a:rPr lang="en-US" baseline="0" dirty="0" smtClean="0"/>
              <a:t> at what this would mean for VCA transplant programs and OPOs:</a:t>
            </a:r>
          </a:p>
          <a:p>
            <a:endParaRPr lang="en-US" u="sng" baseline="0" dirty="0" smtClean="0"/>
          </a:p>
          <a:p>
            <a:r>
              <a:rPr lang="en-US" u="sng" baseline="0" dirty="0" smtClean="0"/>
              <a:t>VCA Transplant Programs</a:t>
            </a:r>
            <a:r>
              <a:rPr lang="en-US" u="none" baseline="0" dirty="0" smtClean="0"/>
              <a:t>:</a:t>
            </a:r>
          </a:p>
          <a:p>
            <a:pPr marL="171450" indent="-171450">
              <a:buFont typeface="Arial" panose="020B0604020202020204" pitchFamily="34" charset="0"/>
              <a:buChar char="•"/>
            </a:pPr>
            <a:r>
              <a:rPr lang="en-US" u="none" dirty="0" smtClean="0"/>
              <a:t>This proposal will require VCA transplant programs to submit a small amount of additional data to the OPTN when registering a VCA candidate. </a:t>
            </a:r>
          </a:p>
          <a:p>
            <a:pPr marL="171450" indent="-171450">
              <a:buFont typeface="Arial" panose="020B0604020202020204" pitchFamily="34" charset="0"/>
              <a:buChar char="•"/>
            </a:pPr>
            <a:r>
              <a:rPr lang="en-US" u="none" dirty="0" smtClean="0"/>
              <a:t>VCA transplant programs will continue to receive offers from OPOs, however</a:t>
            </a:r>
            <a:r>
              <a:rPr lang="en-US" u="none" baseline="0" dirty="0" smtClean="0"/>
              <a:t> these offers </a:t>
            </a:r>
            <a:r>
              <a:rPr lang="en-US" u="none" dirty="0" smtClean="0"/>
              <a:t>may come from OPOs they have not worked with before. </a:t>
            </a:r>
          </a:p>
          <a:p>
            <a:pPr marL="171450" indent="-171450">
              <a:buFont typeface="Arial" panose="020B0604020202020204" pitchFamily="34" charset="0"/>
              <a:buChar char="•"/>
            </a:pPr>
            <a:r>
              <a:rPr lang="en-US" u="none" dirty="0" smtClean="0"/>
              <a:t>VCA transplant programs may need to develop working relationships with any OPO within what the VCA program believes is an acceptable travel distance in order to obtain needed donor information and coordinate VCA recovery. </a:t>
            </a:r>
            <a:endParaRPr lang="en-US" u="none" dirty="0"/>
          </a:p>
        </p:txBody>
      </p:sp>
      <p:sp>
        <p:nvSpPr>
          <p:cNvPr id="4" name="Slide Number Placeholder 3"/>
          <p:cNvSpPr>
            <a:spLocks noGrp="1"/>
          </p:cNvSpPr>
          <p:nvPr>
            <p:ph type="sldNum" sz="quarter" idx="10"/>
          </p:nvPr>
        </p:nvSpPr>
        <p:spPr/>
        <p:txBody>
          <a:bodyPr/>
          <a:lstStyle/>
          <a:p>
            <a:fld id="{26E34781-6EDE-5B4E-B103-71F0AC490716}" type="slidenum">
              <a:rPr lang="en-US" smtClean="0"/>
              <a:t>10</a:t>
            </a:fld>
            <a:endParaRPr lang="en-US"/>
          </a:p>
        </p:txBody>
      </p:sp>
    </p:spTree>
    <p:extLst>
      <p:ext uri="{BB962C8B-B14F-4D97-AF65-F5344CB8AC3E}">
        <p14:creationId xmlns:p14="http://schemas.microsoft.com/office/powerpoint/2010/main" val="2522955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56540" y="1721629"/>
            <a:ext cx="11073631" cy="1619250"/>
          </a:xfrm>
        </p:spPr>
        <p:txBody>
          <a:bodyPr/>
          <a:lstStyle>
            <a:lvl1pPr algn="ctr">
              <a:defRPr sz="4800"/>
            </a:lvl1pPr>
          </a:lstStyle>
          <a:p>
            <a:r>
              <a:rPr lang="en-US" dirty="0" smtClean="0"/>
              <a:t>Click to edit Master title style</a:t>
            </a:r>
            <a:endParaRPr dirty="0"/>
          </a:p>
        </p:txBody>
      </p:sp>
      <p:sp>
        <p:nvSpPr>
          <p:cNvPr id="3" name="Subtitle 2"/>
          <p:cNvSpPr>
            <a:spLocks noGrp="1"/>
          </p:cNvSpPr>
          <p:nvPr>
            <p:ph type="subTitle" idx="1" hasCustomPrompt="1"/>
          </p:nvPr>
        </p:nvSpPr>
        <p:spPr>
          <a:xfrm>
            <a:off x="556540" y="3810000"/>
            <a:ext cx="11073631" cy="753036"/>
          </a:xfrm>
        </p:spPr>
        <p:txBody>
          <a:bodyPr>
            <a:normAutofit/>
          </a:bodyPr>
          <a:lstStyle>
            <a:lvl1pPr marL="0" indent="0" algn="ctr">
              <a:spcBef>
                <a:spcPts val="300"/>
              </a:spcBef>
              <a:buNone/>
              <a:defRPr sz="2800" i="1">
                <a:solidFill>
                  <a:schemeClr val="bg2"/>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 style</a:t>
            </a:r>
            <a:endParaRPr dirty="0"/>
          </a:p>
        </p:txBody>
      </p:sp>
      <p:sp>
        <p:nvSpPr>
          <p:cNvPr id="4" name="Slide Number Placeholder 5"/>
          <p:cNvSpPr>
            <a:spLocks noGrp="1"/>
          </p:cNvSpPr>
          <p:nvPr>
            <p:ph type="sldNum" sz="quarter" idx="4"/>
          </p:nvPr>
        </p:nvSpPr>
        <p:spPr>
          <a:xfrm>
            <a:off x="9727417" y="6376615"/>
            <a:ext cx="2066288" cy="365125"/>
          </a:xfrm>
          <a:prstGeom prst="rect">
            <a:avLst/>
          </a:prstGeom>
        </p:spPr>
        <p:txBody>
          <a:bodyPr vert="horz" lIns="91440" tIns="45720" rIns="91440" bIns="45720" rtlCol="0" anchor="ctr"/>
          <a:lstStyle>
            <a:lvl1pPr algn="r">
              <a:defRPr sz="1400">
                <a:solidFill>
                  <a:schemeClr val="tx1">
                    <a:tint val="75000"/>
                  </a:schemeClr>
                </a:solidFill>
                <a:latin typeface="Arial"/>
              </a:defRPr>
            </a:lvl1pPr>
          </a:lstStyle>
          <a:p>
            <a:fld id="{AFEF8753-48E3-DC43-B5AB-733E5321FD2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2"/>
          <p:cNvSpPr>
            <a:spLocks noGrp="1"/>
          </p:cNvSpPr>
          <p:nvPr>
            <p:ph idx="1"/>
          </p:nvPr>
        </p:nvSpPr>
        <p:spPr>
          <a:xfrm>
            <a:off x="385278" y="1348828"/>
            <a:ext cx="11394917" cy="440524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Title Placeholder 1"/>
          <p:cNvSpPr>
            <a:spLocks noGrp="1"/>
          </p:cNvSpPr>
          <p:nvPr>
            <p:ph type="title"/>
          </p:nvPr>
        </p:nvSpPr>
        <p:spPr>
          <a:xfrm>
            <a:off x="385279" y="156310"/>
            <a:ext cx="11651769" cy="850932"/>
          </a:xfrm>
          <a:prstGeom prst="rect">
            <a:avLst/>
          </a:prstGeom>
        </p:spPr>
        <p:txBody>
          <a:bodyPr vert="horz" lIns="91440" tIns="45720" rIns="91440" bIns="45720" rtlCol="0" anchor="ctr" anchorCtr="0">
            <a:noAutofit/>
          </a:bodyPr>
          <a:lstStyle/>
          <a:p>
            <a:r>
              <a:rPr lang="en-US" dirty="0" smtClean="0"/>
              <a:t>Click to edit Master title style</a:t>
            </a:r>
            <a:endParaRPr dirty="0"/>
          </a:p>
        </p:txBody>
      </p:sp>
      <p:sp>
        <p:nvSpPr>
          <p:cNvPr id="6" name="Slide Number Placeholder 5"/>
          <p:cNvSpPr>
            <a:spLocks noGrp="1"/>
          </p:cNvSpPr>
          <p:nvPr>
            <p:ph type="sldNum" sz="quarter" idx="4"/>
          </p:nvPr>
        </p:nvSpPr>
        <p:spPr>
          <a:xfrm>
            <a:off x="9727417" y="6376615"/>
            <a:ext cx="2066288" cy="365125"/>
          </a:xfrm>
          <a:prstGeom prst="rect">
            <a:avLst/>
          </a:prstGeom>
        </p:spPr>
        <p:txBody>
          <a:bodyPr vert="horz" lIns="91440" tIns="45720" rIns="91440" bIns="45720" rtlCol="0" anchor="ctr"/>
          <a:lstStyle>
            <a:lvl1pPr algn="r">
              <a:defRPr sz="1400">
                <a:solidFill>
                  <a:schemeClr val="tx1">
                    <a:tint val="75000"/>
                  </a:schemeClr>
                </a:solidFill>
                <a:latin typeface="Arial"/>
              </a:defRPr>
            </a:lvl1pPr>
          </a:lstStyle>
          <a:p>
            <a:fld id="{AFEF8753-48E3-DC43-B5AB-733E5321FD2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5279" y="156310"/>
            <a:ext cx="11651769" cy="850932"/>
          </a:xfrm>
          <a:prstGeom prst="rect">
            <a:avLst/>
          </a:prstGeom>
        </p:spPr>
        <p:txBody>
          <a:bodyPr vert="horz" lIns="91440" tIns="45720" rIns="91440" bIns="45720" rtlCol="0" anchor="ctr" anchorCtr="0">
            <a:noAutofit/>
          </a:bodyPr>
          <a:lstStyle/>
          <a:p>
            <a:r>
              <a:rPr lang="en-US" dirty="0" smtClean="0"/>
              <a:t>Click to edit Master title style</a:t>
            </a:r>
            <a:endParaRPr dirty="0"/>
          </a:p>
        </p:txBody>
      </p:sp>
      <p:sp>
        <p:nvSpPr>
          <p:cNvPr id="3" name="Text Placeholder 2"/>
          <p:cNvSpPr>
            <a:spLocks noGrp="1"/>
          </p:cNvSpPr>
          <p:nvPr>
            <p:ph type="body" idx="1"/>
          </p:nvPr>
        </p:nvSpPr>
        <p:spPr>
          <a:xfrm>
            <a:off x="385278" y="1348828"/>
            <a:ext cx="11394917" cy="440524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6" name="Slide Number Placeholder 5"/>
          <p:cNvSpPr>
            <a:spLocks noGrp="1"/>
          </p:cNvSpPr>
          <p:nvPr>
            <p:ph type="sldNum" sz="quarter" idx="4"/>
          </p:nvPr>
        </p:nvSpPr>
        <p:spPr>
          <a:xfrm>
            <a:off x="9727417" y="6376615"/>
            <a:ext cx="2066288" cy="365125"/>
          </a:xfrm>
          <a:prstGeom prst="rect">
            <a:avLst/>
          </a:prstGeom>
        </p:spPr>
        <p:txBody>
          <a:bodyPr vert="horz" lIns="91440" tIns="45720" rIns="91440" bIns="45720" rtlCol="0" anchor="ctr"/>
          <a:lstStyle>
            <a:lvl1pPr algn="r">
              <a:defRPr sz="1400">
                <a:solidFill>
                  <a:schemeClr val="tx1">
                    <a:tint val="75000"/>
                  </a:schemeClr>
                </a:solidFill>
                <a:latin typeface="Arial"/>
              </a:defRPr>
            </a:lvl1pPr>
          </a:lstStyle>
          <a:p>
            <a:fld id="{AFEF8753-48E3-DC43-B5AB-733E5321FD2E}" type="slidenum">
              <a:rPr lang="en-US" smtClean="0"/>
              <a:pPr/>
              <a:t>‹#›</a:t>
            </a:fld>
            <a:endParaRPr lang="en-US" dirty="0"/>
          </a:p>
        </p:txBody>
      </p:sp>
      <p:pic>
        <p:nvPicPr>
          <p:cNvPr id="13" name="Picture 12" descr="unos_optn_logo_blue_rgb.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05156" y="6326538"/>
            <a:ext cx="1780858" cy="421957"/>
          </a:xfrm>
          <a:prstGeom prst="rect">
            <a:avLst/>
          </a:prstGeom>
        </p:spPr>
      </p:pic>
    </p:spTree>
  </p:cSld>
  <p:clrMap bg1="lt1" tx1="dk1" bg2="lt2" tx2="dk2" accent1="accent1" accent2="accent2" accent3="accent3" accent4="accent4" accent5="accent5" accent6="accent6" hlink="hlink" folHlink="folHlink"/>
  <p:sldLayoutIdLst>
    <p:sldLayoutId id="2147484103" r:id="rId1"/>
    <p:sldLayoutId id="2147484104" r:id="rId2"/>
  </p:sldLayoutIdLst>
  <p:timing>
    <p:tnLst>
      <p:par>
        <p:cTn id="1" dur="indefinite" restart="never" nodeType="tmRoot"/>
      </p:par>
    </p:tnLst>
  </p:timing>
  <p:hf hdr="0" ftr="0" dt="0"/>
  <p:txStyles>
    <p:titleStyle>
      <a:lvl1pPr algn="l" defTabSz="914400" rtl="0" eaLnBrk="1" latinLnBrk="0" hangingPunct="1">
        <a:spcBef>
          <a:spcPct val="0"/>
        </a:spcBef>
        <a:buNone/>
        <a:defRPr sz="4800" b="0" i="0" kern="1200">
          <a:solidFill>
            <a:schemeClr val="tx2"/>
          </a:solidFill>
          <a:latin typeface="Arial"/>
          <a:ea typeface="+mj-ea"/>
          <a:cs typeface="Myriad Pro"/>
        </a:defRPr>
      </a:lvl1pPr>
    </p:titleStyle>
    <p:bodyStyle>
      <a:lvl1pPr marL="228600" indent="-228600" algn="l" defTabSz="914400" rtl="0" eaLnBrk="1" latinLnBrk="0" hangingPunct="1">
        <a:spcBef>
          <a:spcPts val="2000"/>
        </a:spcBef>
        <a:buClr>
          <a:schemeClr val="bg2"/>
        </a:buClr>
        <a:buSzPct val="80000"/>
        <a:buFont typeface="Wingdings" charset="2"/>
        <a:buChar char="§"/>
        <a:defRPr sz="2800" b="0" i="0" kern="1200">
          <a:solidFill>
            <a:srgbClr val="002045"/>
          </a:solidFill>
          <a:latin typeface="Arial"/>
          <a:ea typeface="+mn-ea"/>
          <a:cs typeface="Myriad Pro"/>
        </a:defRPr>
      </a:lvl1pPr>
      <a:lvl2pPr marL="457200" indent="-228600" algn="l" defTabSz="914400" rtl="0" eaLnBrk="1" latinLnBrk="0" hangingPunct="1">
        <a:spcBef>
          <a:spcPts val="600"/>
        </a:spcBef>
        <a:buClr>
          <a:schemeClr val="bg2"/>
        </a:buClr>
        <a:buSzPct val="70000"/>
        <a:buFont typeface="Wingdings" charset="2"/>
        <a:buChar char="§"/>
        <a:defRPr sz="2000" b="0" i="0" kern="1200">
          <a:solidFill>
            <a:schemeClr val="tx1"/>
          </a:solidFill>
          <a:latin typeface="Arial"/>
          <a:ea typeface="+mn-ea"/>
          <a:cs typeface="Myriad Pro"/>
        </a:defRPr>
      </a:lvl2pPr>
      <a:lvl3pPr marL="685800" indent="-228600" algn="l" defTabSz="914400" rtl="0" eaLnBrk="1" latinLnBrk="0" hangingPunct="1">
        <a:spcBef>
          <a:spcPts val="600"/>
        </a:spcBef>
        <a:buClr>
          <a:schemeClr val="bg2"/>
        </a:buClr>
        <a:buSzPct val="70000"/>
        <a:buFont typeface="Wingdings" charset="2"/>
        <a:buChar char="§"/>
        <a:defRPr sz="2000" b="0" i="0" kern="1200">
          <a:solidFill>
            <a:schemeClr val="tx1"/>
          </a:solidFill>
          <a:latin typeface="Arial"/>
          <a:ea typeface="+mn-ea"/>
          <a:cs typeface="Myriad Pro"/>
        </a:defRPr>
      </a:lvl3pPr>
      <a:lvl4pPr marL="914400" indent="-228600" algn="l" defTabSz="914400" rtl="0" eaLnBrk="1" latinLnBrk="0" hangingPunct="1">
        <a:spcBef>
          <a:spcPts val="600"/>
        </a:spcBef>
        <a:buClr>
          <a:srgbClr val="002045"/>
        </a:buClr>
        <a:buSzPct val="70000"/>
        <a:buFont typeface="Wingdings" charset="2"/>
        <a:buChar char="§"/>
        <a:defRPr sz="2000" b="0" i="0" kern="1200">
          <a:solidFill>
            <a:schemeClr val="tx1"/>
          </a:solidFill>
          <a:latin typeface="Arial"/>
          <a:ea typeface="+mn-ea"/>
          <a:cs typeface="Myriad Pro"/>
        </a:defRPr>
      </a:lvl4pPr>
      <a:lvl5pPr marL="1143000" indent="-228600" algn="l" defTabSz="914400" rtl="0" eaLnBrk="1" latinLnBrk="0" hangingPunct="1">
        <a:spcBef>
          <a:spcPts val="600"/>
        </a:spcBef>
        <a:buClr>
          <a:srgbClr val="002045"/>
        </a:buClr>
        <a:buSzPct val="70000"/>
        <a:buFont typeface="Wingdings" charset="2"/>
        <a:buChar char="§"/>
        <a:defRPr sz="2000" b="0" i="0" kern="1200">
          <a:solidFill>
            <a:schemeClr val="tx1"/>
          </a:solidFill>
          <a:latin typeface="Arial"/>
          <a:ea typeface="+mn-ea"/>
          <a:cs typeface="Myriad Pro"/>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AFEF8753-48E3-DC43-B5AB-733E5321FD2E}" type="slidenum">
              <a:rPr lang="en-US" smtClean="0"/>
              <a:pPr/>
              <a:t>1</a:t>
            </a:fld>
            <a:endParaRPr lang="en-US" dirty="0"/>
          </a:p>
        </p:txBody>
      </p:sp>
      <p:sp>
        <p:nvSpPr>
          <p:cNvPr id="5" name="Title 1"/>
          <p:cNvSpPr>
            <a:spLocks noGrp="1"/>
          </p:cNvSpPr>
          <p:nvPr>
            <p:ph type="ctrTitle"/>
          </p:nvPr>
        </p:nvSpPr>
        <p:spPr>
          <a:xfrm>
            <a:off x="556540" y="1721629"/>
            <a:ext cx="11073631" cy="1619250"/>
          </a:xfrm>
        </p:spPr>
        <p:txBody>
          <a:bodyPr/>
          <a:lstStyle/>
          <a:p>
            <a:r>
              <a:rPr lang="en-US" sz="6000" dirty="0" smtClean="0"/>
              <a:t>Eliminate the Use of Regions in VCA Distribution</a:t>
            </a:r>
            <a:endParaRPr lang="en-US" sz="6000" dirty="0"/>
          </a:p>
        </p:txBody>
      </p:sp>
      <p:sp>
        <p:nvSpPr>
          <p:cNvPr id="6" name="Subtitle 2"/>
          <p:cNvSpPr>
            <a:spLocks noGrp="1"/>
          </p:cNvSpPr>
          <p:nvPr>
            <p:ph type="subTitle" idx="1"/>
          </p:nvPr>
        </p:nvSpPr>
        <p:spPr>
          <a:xfrm>
            <a:off x="556540" y="3414889"/>
            <a:ext cx="11073631" cy="753036"/>
          </a:xfrm>
        </p:spPr>
        <p:txBody>
          <a:bodyPr>
            <a:normAutofit/>
          </a:bodyPr>
          <a:lstStyle/>
          <a:p>
            <a:r>
              <a:rPr lang="en-US" sz="3600" dirty="0" smtClean="0"/>
              <a:t>VCA Transplantation Committee</a:t>
            </a:r>
          </a:p>
        </p:txBody>
      </p:sp>
    </p:spTree>
    <p:extLst>
      <p:ext uri="{BB962C8B-B14F-4D97-AF65-F5344CB8AC3E}">
        <p14:creationId xmlns:p14="http://schemas.microsoft.com/office/powerpoint/2010/main" val="3470875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5278" y="1075186"/>
            <a:ext cx="11394917" cy="4405247"/>
          </a:xfrm>
        </p:spPr>
        <p:txBody>
          <a:bodyPr>
            <a:noAutofit/>
          </a:bodyPr>
          <a:lstStyle/>
          <a:p>
            <a:r>
              <a:rPr lang="en-US" altLang="en-US" sz="4000" dirty="0" smtClean="0">
                <a:latin typeface="Arial" panose="020B0604020202020204" pitchFamily="34" charset="0"/>
                <a:cs typeface="Arial" panose="020B0604020202020204" pitchFamily="34" charset="0"/>
              </a:rPr>
              <a:t>VCA Transplant Programs</a:t>
            </a:r>
          </a:p>
          <a:p>
            <a:pPr lvl="1"/>
            <a:r>
              <a:rPr lang="en-US" altLang="en-US" sz="3200" dirty="0" smtClean="0">
                <a:cs typeface="Arial" panose="020B0604020202020204" pitchFamily="34" charset="0"/>
              </a:rPr>
              <a:t>Small # of additional data with candidate registrations</a:t>
            </a:r>
          </a:p>
          <a:p>
            <a:pPr lvl="1"/>
            <a:r>
              <a:rPr lang="en-US" altLang="en-US" sz="3200" dirty="0" smtClean="0">
                <a:latin typeface="Arial" panose="020B0604020202020204" pitchFamily="34" charset="0"/>
                <a:cs typeface="Arial" panose="020B0604020202020204" pitchFamily="34" charset="0"/>
              </a:rPr>
              <a:t>VCA </a:t>
            </a:r>
            <a:r>
              <a:rPr lang="en-US" altLang="en-US" sz="3200" dirty="0">
                <a:latin typeface="Arial" panose="020B0604020202020204" pitchFamily="34" charset="0"/>
                <a:cs typeface="Arial" panose="020B0604020202020204" pitchFamily="34" charset="0"/>
              </a:rPr>
              <a:t>transplant programs may need to develop working relationships with </a:t>
            </a:r>
            <a:r>
              <a:rPr lang="en-US" altLang="en-US" sz="3200" dirty="0" smtClean="0">
                <a:latin typeface="Arial" panose="020B0604020202020204" pitchFamily="34" charset="0"/>
                <a:cs typeface="Arial" panose="020B0604020202020204" pitchFamily="34" charset="0"/>
              </a:rPr>
              <a:t>OPOs </a:t>
            </a:r>
            <a:r>
              <a:rPr lang="en-US" altLang="en-US" sz="3200" dirty="0">
                <a:latin typeface="Arial" panose="020B0604020202020204" pitchFamily="34" charset="0"/>
                <a:cs typeface="Arial" panose="020B0604020202020204" pitchFamily="34" charset="0"/>
              </a:rPr>
              <a:t>within </a:t>
            </a:r>
            <a:r>
              <a:rPr lang="en-US" altLang="en-US" sz="3200" dirty="0" smtClean="0">
                <a:latin typeface="Arial" panose="020B0604020202020204" pitchFamily="34" charset="0"/>
                <a:cs typeface="Arial" panose="020B0604020202020204" pitchFamily="34" charset="0"/>
              </a:rPr>
              <a:t>an </a:t>
            </a:r>
            <a:r>
              <a:rPr lang="en-US" altLang="en-US" sz="3200" dirty="0">
                <a:latin typeface="Arial" panose="020B0604020202020204" pitchFamily="34" charset="0"/>
                <a:cs typeface="Arial" panose="020B0604020202020204" pitchFamily="34" charset="0"/>
              </a:rPr>
              <a:t>acceptable travel distance </a:t>
            </a:r>
            <a:endParaRPr lang="en-US" altLang="en-US" sz="3200" dirty="0" smtClean="0">
              <a:latin typeface="Arial" panose="020B0604020202020204" pitchFamily="34" charset="0"/>
              <a:cs typeface="Arial" panose="020B0604020202020204" pitchFamily="34" charset="0"/>
            </a:endParaRPr>
          </a:p>
          <a:p>
            <a:pPr lvl="1"/>
            <a:endParaRPr lang="en-US" altLang="en-US" sz="3200" dirty="0" smtClean="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385279" y="221626"/>
            <a:ext cx="11651769" cy="850932"/>
          </a:xfrm>
        </p:spPr>
        <p:txBody>
          <a:bodyPr/>
          <a:lstStyle/>
          <a:p>
            <a:r>
              <a:rPr lang="en-US" sz="4400" dirty="0" smtClean="0"/>
              <a:t>How will </a:t>
            </a:r>
            <a:r>
              <a:rPr lang="en-US" sz="4400" dirty="0"/>
              <a:t>m</a:t>
            </a:r>
            <a:r>
              <a:rPr lang="en-US" sz="4400" dirty="0" smtClean="0"/>
              <a:t>embers </a:t>
            </a:r>
            <a:r>
              <a:rPr lang="en-US" sz="4400" dirty="0"/>
              <a:t>i</a:t>
            </a:r>
            <a:r>
              <a:rPr lang="en-US" sz="4400" dirty="0" smtClean="0"/>
              <a:t>mplement </a:t>
            </a:r>
            <a:r>
              <a:rPr lang="en-US" sz="4400" dirty="0"/>
              <a:t>t</a:t>
            </a:r>
            <a:r>
              <a:rPr lang="en-US" sz="4400" dirty="0" smtClean="0"/>
              <a:t>his </a:t>
            </a:r>
            <a:r>
              <a:rPr lang="en-US" sz="4400" dirty="0"/>
              <a:t>p</a:t>
            </a:r>
            <a:r>
              <a:rPr lang="en-US" sz="4400" dirty="0" smtClean="0"/>
              <a:t>roposal?</a:t>
            </a:r>
            <a:endParaRPr lang="en-US" sz="4400"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10</a:t>
            </a:fld>
            <a:endParaRPr lang="en-US" dirty="0"/>
          </a:p>
        </p:txBody>
      </p:sp>
    </p:spTree>
    <p:extLst>
      <p:ext uri="{BB962C8B-B14F-4D97-AF65-F5344CB8AC3E}">
        <p14:creationId xmlns:p14="http://schemas.microsoft.com/office/powerpoint/2010/main" val="33985568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5278" y="1007242"/>
            <a:ext cx="11394917" cy="5039272"/>
          </a:xfrm>
        </p:spPr>
        <p:txBody>
          <a:bodyPr>
            <a:noAutofit/>
          </a:bodyPr>
          <a:lstStyle/>
          <a:p>
            <a:r>
              <a:rPr lang="en-US" sz="4000" dirty="0" smtClean="0"/>
              <a:t>OPOs</a:t>
            </a:r>
          </a:p>
          <a:p>
            <a:pPr lvl="1"/>
            <a:r>
              <a:rPr lang="en-US" sz="3200" dirty="0"/>
              <a:t>Collaborate </a:t>
            </a:r>
            <a:r>
              <a:rPr lang="en-US" sz="3200" dirty="0" smtClean="0"/>
              <a:t>with VCA program within 750 NM</a:t>
            </a:r>
            <a:endParaRPr lang="en-US" sz="3200" dirty="0"/>
          </a:p>
          <a:p>
            <a:pPr lvl="1"/>
            <a:r>
              <a:rPr lang="en-US" sz="3200" dirty="0" smtClean="0"/>
              <a:t>Encourage transparency of recovery costs</a:t>
            </a:r>
          </a:p>
        </p:txBody>
      </p:sp>
      <p:sp>
        <p:nvSpPr>
          <p:cNvPr id="3" name="Title 2"/>
          <p:cNvSpPr>
            <a:spLocks noGrp="1"/>
          </p:cNvSpPr>
          <p:nvPr>
            <p:ph type="title"/>
          </p:nvPr>
        </p:nvSpPr>
        <p:spPr/>
        <p:txBody>
          <a:bodyPr/>
          <a:lstStyle/>
          <a:p>
            <a:r>
              <a:rPr lang="en-US" sz="4400" dirty="0"/>
              <a:t>How will members implement this proposal?</a:t>
            </a:r>
          </a:p>
        </p:txBody>
      </p:sp>
      <p:sp>
        <p:nvSpPr>
          <p:cNvPr id="4" name="Slide Number Placeholder 3"/>
          <p:cNvSpPr>
            <a:spLocks noGrp="1"/>
          </p:cNvSpPr>
          <p:nvPr>
            <p:ph type="sldNum" sz="quarter" idx="4"/>
          </p:nvPr>
        </p:nvSpPr>
        <p:spPr/>
        <p:txBody>
          <a:bodyPr/>
          <a:lstStyle/>
          <a:p>
            <a:fld id="{AFEF8753-48E3-DC43-B5AB-733E5321FD2E}" type="slidenum">
              <a:rPr lang="en-US" smtClean="0"/>
              <a:pPr/>
              <a:t>11</a:t>
            </a:fld>
            <a:endParaRPr lang="en-US" dirty="0"/>
          </a:p>
        </p:txBody>
      </p:sp>
    </p:spTree>
    <p:extLst>
      <p:ext uri="{BB962C8B-B14F-4D97-AF65-F5344CB8AC3E}">
        <p14:creationId xmlns:p14="http://schemas.microsoft.com/office/powerpoint/2010/main" val="3907217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5278" y="1035270"/>
            <a:ext cx="11394917" cy="5035330"/>
          </a:xfrm>
        </p:spPr>
        <p:txBody>
          <a:bodyPr>
            <a:normAutofit/>
          </a:bodyPr>
          <a:lstStyle/>
          <a:p>
            <a:r>
              <a:rPr lang="en-US" sz="3200" dirty="0" smtClean="0"/>
              <a:t>No programming changes in </a:t>
            </a:r>
            <a:r>
              <a:rPr lang="en-US" sz="3200" dirty="0" err="1" smtClean="0"/>
              <a:t>UNet</a:t>
            </a:r>
            <a:endParaRPr lang="en-US" sz="3200" dirty="0" smtClean="0"/>
          </a:p>
          <a:p>
            <a:pPr marL="0" indent="0">
              <a:buNone/>
            </a:pPr>
            <a:endParaRPr lang="en-US" sz="3200" dirty="0" smtClean="0"/>
          </a:p>
        </p:txBody>
      </p:sp>
      <p:sp>
        <p:nvSpPr>
          <p:cNvPr id="3" name="Title 2"/>
          <p:cNvSpPr>
            <a:spLocks noGrp="1"/>
          </p:cNvSpPr>
          <p:nvPr>
            <p:ph type="title"/>
          </p:nvPr>
        </p:nvSpPr>
        <p:spPr/>
        <p:txBody>
          <a:bodyPr/>
          <a:lstStyle/>
          <a:p>
            <a:r>
              <a:rPr lang="en-US" sz="4400" dirty="0" smtClean="0"/>
              <a:t>How will the OPTN implement this proposal?</a:t>
            </a:r>
            <a:endParaRPr lang="en-US" sz="4400"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12</a:t>
            </a:fld>
            <a:endParaRPr lang="en-US" dirty="0"/>
          </a:p>
        </p:txBody>
      </p:sp>
    </p:spTree>
    <p:extLst>
      <p:ext uri="{BB962C8B-B14F-4D97-AF65-F5344CB8AC3E}">
        <p14:creationId xmlns:p14="http://schemas.microsoft.com/office/powerpoint/2010/main" val="9179164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5280" y="1007873"/>
            <a:ext cx="11394917" cy="4404100"/>
          </a:xfrm>
        </p:spPr>
        <p:txBody>
          <a:bodyPr>
            <a:normAutofit/>
          </a:bodyPr>
          <a:lstStyle/>
          <a:p>
            <a:pPr marL="0" indent="0">
              <a:buNone/>
            </a:pPr>
            <a:endParaRPr lang="en-US" strike="sngStrike" dirty="0"/>
          </a:p>
        </p:txBody>
      </p:sp>
      <p:sp>
        <p:nvSpPr>
          <p:cNvPr id="3" name="Title 2"/>
          <p:cNvSpPr>
            <a:spLocks noGrp="1"/>
          </p:cNvSpPr>
          <p:nvPr>
            <p:ph type="title"/>
          </p:nvPr>
        </p:nvSpPr>
        <p:spPr/>
        <p:txBody>
          <a:bodyPr/>
          <a:lstStyle/>
          <a:p>
            <a:r>
              <a:rPr lang="en-US" dirty="0" smtClean="0"/>
              <a:t>Questions</a:t>
            </a:r>
            <a:endParaRPr lang="en-US" dirty="0"/>
          </a:p>
        </p:txBody>
      </p:sp>
      <p:sp>
        <p:nvSpPr>
          <p:cNvPr id="4" name="Slide Number Placeholder 3"/>
          <p:cNvSpPr>
            <a:spLocks noGrp="1"/>
          </p:cNvSpPr>
          <p:nvPr>
            <p:ph type="sldNum" sz="quarter" idx="4"/>
          </p:nvPr>
        </p:nvSpPr>
        <p:spPr/>
        <p:txBody>
          <a:bodyPr/>
          <a:lstStyle/>
          <a:p>
            <a:pPr defTabSz="457063"/>
            <a:fld id="{AFEF8753-48E3-DC43-B5AB-733E5321FD2E}" type="slidenum">
              <a:rPr lang="en-US">
                <a:solidFill>
                  <a:srgbClr val="000000">
                    <a:tint val="75000"/>
                  </a:srgbClr>
                </a:solidFill>
              </a:rPr>
              <a:pPr defTabSz="457063"/>
              <a:t>13</a:t>
            </a:fld>
            <a:endParaRPr lang="en-US" dirty="0">
              <a:solidFill>
                <a:srgbClr val="000000">
                  <a:tint val="75000"/>
                </a:srgbClr>
              </a:solidFill>
            </a:endParaRPr>
          </a:p>
        </p:txBody>
      </p:sp>
    </p:spTree>
    <p:extLst>
      <p:ext uri="{BB962C8B-B14F-4D97-AF65-F5344CB8AC3E}">
        <p14:creationId xmlns:p14="http://schemas.microsoft.com/office/powerpoint/2010/main" val="23349355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i="1" dirty="0" smtClean="0"/>
              <a:t>Reserve Slides</a:t>
            </a:r>
            <a:endParaRPr lang="en-US" i="1"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4"/>
          </p:nvPr>
        </p:nvSpPr>
        <p:spPr/>
        <p:txBody>
          <a:bodyPr/>
          <a:lstStyle/>
          <a:p>
            <a:fld id="{AFEF8753-48E3-DC43-B5AB-733E5321FD2E}" type="slidenum">
              <a:rPr lang="en-US" smtClean="0"/>
              <a:pPr/>
              <a:t>14</a:t>
            </a:fld>
            <a:endParaRPr lang="en-US" dirty="0"/>
          </a:p>
        </p:txBody>
      </p:sp>
    </p:spTree>
    <p:extLst>
      <p:ext uri="{BB962C8B-B14F-4D97-AF65-F5344CB8AC3E}">
        <p14:creationId xmlns:p14="http://schemas.microsoft.com/office/powerpoint/2010/main" val="14164247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sz="3200" dirty="0"/>
              <a:t>Distribution Type for Deceased Donor VCA Transplants in the US after July 3, 2014</a:t>
            </a:r>
          </a:p>
        </p:txBody>
      </p:sp>
      <p:sp>
        <p:nvSpPr>
          <p:cNvPr id="4" name="Slide Number Placeholder 3"/>
          <p:cNvSpPr>
            <a:spLocks noGrp="1"/>
          </p:cNvSpPr>
          <p:nvPr>
            <p:ph type="sldNum" sz="quarter" idx="4"/>
          </p:nvPr>
        </p:nvSpPr>
        <p:spPr/>
        <p:txBody>
          <a:bodyPr/>
          <a:lstStyle/>
          <a:p>
            <a:fld id="{AFEF8753-48E3-DC43-B5AB-733E5321FD2E}" type="slidenum">
              <a:rPr lang="en-US" smtClean="0"/>
              <a:pPr/>
              <a:t>15</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736209563"/>
              </p:ext>
            </p:extLst>
          </p:nvPr>
        </p:nvGraphicFramePr>
        <p:xfrm>
          <a:off x="-342900" y="1157288"/>
          <a:ext cx="12558713" cy="4414837"/>
        </p:xfrm>
        <a:graphic>
          <a:graphicData uri="http://schemas.openxmlformats.org/presentationml/2006/ole">
            <mc:AlternateContent xmlns:mc="http://schemas.openxmlformats.org/markup-compatibility/2006">
              <mc:Choice xmlns:v="urn:schemas-microsoft-com:vml" Requires="v">
                <p:oleObj spid="_x0000_s1052" name="Document" r:id="rId4" imgW="5937085" imgH="2089735" progId="Word.Document.12">
                  <p:embed/>
                </p:oleObj>
              </mc:Choice>
              <mc:Fallback>
                <p:oleObj name="Document" r:id="rId4" imgW="5937085" imgH="2089735" progId="Word.Document.12">
                  <p:embed/>
                  <p:pic>
                    <p:nvPicPr>
                      <p:cNvPr id="0" name=""/>
                      <p:cNvPicPr/>
                      <p:nvPr/>
                    </p:nvPicPr>
                    <p:blipFill>
                      <a:blip r:embed="rId5"/>
                      <a:stretch>
                        <a:fillRect/>
                      </a:stretch>
                    </p:blipFill>
                    <p:spPr>
                      <a:xfrm>
                        <a:off x="-342900" y="1157288"/>
                        <a:ext cx="12558713" cy="4414837"/>
                      </a:xfrm>
                      <a:prstGeom prst="rect">
                        <a:avLst/>
                      </a:prstGeom>
                    </p:spPr>
                  </p:pic>
                </p:oleObj>
              </mc:Fallback>
            </mc:AlternateContent>
          </a:graphicData>
        </a:graphic>
      </p:graphicFrame>
    </p:spTree>
    <p:extLst>
      <p:ext uri="{BB962C8B-B14F-4D97-AF65-F5344CB8AC3E}">
        <p14:creationId xmlns:p14="http://schemas.microsoft.com/office/powerpoint/2010/main" val="22935918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National Distribution</a:t>
            </a:r>
            <a:endParaRPr lang="en-US"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16</a:t>
            </a:fld>
            <a:endParaRPr lang="en-US" dirty="0"/>
          </a:p>
        </p:txBody>
      </p:sp>
      <p:pic>
        <p:nvPicPr>
          <p:cNvPr id="6" name="Picture 5"/>
          <p:cNvPicPr>
            <a:picLocks noChangeAspect="1"/>
          </p:cNvPicPr>
          <p:nvPr/>
        </p:nvPicPr>
        <p:blipFill>
          <a:blip r:embed="rId3"/>
          <a:stretch>
            <a:fillRect/>
          </a:stretch>
        </p:blipFill>
        <p:spPr>
          <a:xfrm>
            <a:off x="911741" y="1007242"/>
            <a:ext cx="10194409" cy="5359874"/>
          </a:xfrm>
          <a:prstGeom prst="rect">
            <a:avLst/>
          </a:prstGeom>
        </p:spPr>
      </p:pic>
    </p:spTree>
    <p:extLst>
      <p:ext uri="{BB962C8B-B14F-4D97-AF65-F5344CB8AC3E}">
        <p14:creationId xmlns:p14="http://schemas.microsoft.com/office/powerpoint/2010/main" val="1047534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AFEF8753-48E3-DC43-B5AB-733E5321FD2E}" type="slidenum">
              <a:rPr lang="en-US" smtClean="0"/>
              <a:pPr/>
              <a:t>2</a:t>
            </a:fld>
            <a:endParaRPr lang="en-US" dirty="0"/>
          </a:p>
        </p:txBody>
      </p:sp>
      <p:sp>
        <p:nvSpPr>
          <p:cNvPr id="5" name="Title 1"/>
          <p:cNvSpPr>
            <a:spLocks noGrp="1"/>
          </p:cNvSpPr>
          <p:nvPr>
            <p:ph type="title"/>
          </p:nvPr>
        </p:nvSpPr>
        <p:spPr>
          <a:xfrm>
            <a:off x="338580" y="156310"/>
            <a:ext cx="11651768" cy="859690"/>
          </a:xfrm>
        </p:spPr>
        <p:txBody>
          <a:bodyPr/>
          <a:lstStyle/>
          <a:p>
            <a:r>
              <a:rPr lang="en-US" sz="4400" dirty="0" smtClean="0"/>
              <a:t>What </a:t>
            </a:r>
            <a:r>
              <a:rPr lang="en-US" sz="4400" dirty="0"/>
              <a:t>p</a:t>
            </a:r>
            <a:r>
              <a:rPr lang="en-US" sz="4400" dirty="0" smtClean="0"/>
              <a:t>roblem will the proposal solve? </a:t>
            </a:r>
            <a:endParaRPr lang="en-US" sz="4400" dirty="0"/>
          </a:p>
        </p:txBody>
      </p:sp>
      <p:sp>
        <p:nvSpPr>
          <p:cNvPr id="6" name="Content Placeholder 7"/>
          <p:cNvSpPr>
            <a:spLocks noGrp="1"/>
          </p:cNvSpPr>
          <p:nvPr>
            <p:ph idx="1"/>
          </p:nvPr>
        </p:nvSpPr>
        <p:spPr>
          <a:xfrm>
            <a:off x="398788" y="1016000"/>
            <a:ext cx="11394917" cy="5194300"/>
          </a:xfrm>
        </p:spPr>
        <p:txBody>
          <a:bodyPr>
            <a:normAutofit/>
          </a:bodyPr>
          <a:lstStyle/>
          <a:p>
            <a:r>
              <a:rPr lang="en-US" altLang="en-US" sz="3200" dirty="0" smtClean="0">
                <a:latin typeface="Arial" panose="020B0604020202020204" pitchFamily="34" charset="0"/>
                <a:cs typeface="Arial" panose="020B0604020202020204" pitchFamily="34" charset="0"/>
              </a:rPr>
              <a:t>OPTN Final Rule outlines several requirements for organ allocation policies</a:t>
            </a:r>
          </a:p>
          <a:p>
            <a:r>
              <a:rPr lang="en-US" altLang="en-US" sz="3200" i="1" dirty="0" smtClean="0">
                <a:latin typeface="Arial" panose="020B0604020202020204" pitchFamily="34" charset="0"/>
                <a:cs typeface="Arial" panose="020B0604020202020204" pitchFamily="34" charset="0"/>
              </a:rPr>
              <a:t>“shall </a:t>
            </a:r>
            <a:r>
              <a:rPr lang="en-US" altLang="en-US" sz="3200" i="1" dirty="0">
                <a:latin typeface="Arial" panose="020B0604020202020204" pitchFamily="34" charset="0"/>
                <a:cs typeface="Arial" panose="020B0604020202020204" pitchFamily="34" charset="0"/>
              </a:rPr>
              <a:t>not be based on the candidate’s place of residence or place of listing, except to the extent required</a:t>
            </a:r>
            <a:r>
              <a:rPr lang="en-US" altLang="en-US" sz="3200" i="1" dirty="0" smtClean="0">
                <a:latin typeface="Arial" panose="020B0604020202020204" pitchFamily="34" charset="0"/>
                <a:cs typeface="Arial" panose="020B0604020202020204" pitchFamily="34" charset="0"/>
              </a:rPr>
              <a:t>”</a:t>
            </a:r>
          </a:p>
          <a:p>
            <a:r>
              <a:rPr lang="en-US" altLang="en-US" sz="3200" dirty="0" smtClean="0">
                <a:latin typeface="Arial" panose="020B0604020202020204" pitchFamily="34" charset="0"/>
                <a:cs typeface="Arial" panose="020B0604020202020204" pitchFamily="34" charset="0"/>
              </a:rPr>
              <a:t>Policy currently </a:t>
            </a:r>
            <a:r>
              <a:rPr lang="en-US" altLang="en-US" sz="3200" dirty="0">
                <a:latin typeface="Arial" panose="020B0604020202020204" pitchFamily="34" charset="0"/>
                <a:cs typeface="Arial" panose="020B0604020202020204" pitchFamily="34" charset="0"/>
              </a:rPr>
              <a:t>uses </a:t>
            </a:r>
            <a:r>
              <a:rPr lang="en-US" altLang="en-US" sz="3200" dirty="0" smtClean="0">
                <a:latin typeface="Arial" panose="020B0604020202020204" pitchFamily="34" charset="0"/>
                <a:cs typeface="Arial" panose="020B0604020202020204" pitchFamily="34" charset="0"/>
              </a:rPr>
              <a:t>regions for distribution</a:t>
            </a:r>
          </a:p>
          <a:p>
            <a:r>
              <a:rPr lang="en-US" altLang="en-US" sz="3200" dirty="0">
                <a:latin typeface="Arial" panose="020B0604020202020204" pitchFamily="34" charset="0"/>
                <a:cs typeface="Arial" panose="020B0604020202020204" pitchFamily="34" charset="0"/>
              </a:rPr>
              <a:t>Ensure compliance with the Final Rule by removing </a:t>
            </a:r>
            <a:r>
              <a:rPr lang="en-US" altLang="en-US" sz="3200" dirty="0" smtClean="0">
                <a:latin typeface="Arial" panose="020B0604020202020204" pitchFamily="34" charset="0"/>
                <a:cs typeface="Arial" panose="020B0604020202020204" pitchFamily="34" charset="0"/>
              </a:rPr>
              <a:t>Region </a:t>
            </a:r>
            <a:r>
              <a:rPr lang="en-US" altLang="en-US" sz="3200" dirty="0">
                <a:latin typeface="Arial" panose="020B0604020202020204" pitchFamily="34" charset="0"/>
                <a:cs typeface="Arial" panose="020B0604020202020204" pitchFamily="34" charset="0"/>
              </a:rPr>
              <a:t>from </a:t>
            </a:r>
            <a:r>
              <a:rPr lang="en-US" altLang="en-US" sz="3200" dirty="0" smtClean="0">
                <a:latin typeface="Arial" panose="020B0604020202020204" pitchFamily="34" charset="0"/>
                <a:cs typeface="Arial" panose="020B0604020202020204" pitchFamily="34" charset="0"/>
              </a:rPr>
              <a:t>VCA allocation policy</a:t>
            </a:r>
            <a:endParaRPr lang="en-US" alt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67525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Current VCA Allocation</a:t>
            </a:r>
            <a:endParaRPr lang="en-US"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3</a:t>
            </a:fld>
            <a:endParaRPr lang="en-US" dirty="0"/>
          </a:p>
        </p:txBody>
      </p:sp>
      <p:pic>
        <p:nvPicPr>
          <p:cNvPr id="6" name="Picture 5"/>
          <p:cNvPicPr>
            <a:picLocks noChangeAspect="1"/>
          </p:cNvPicPr>
          <p:nvPr/>
        </p:nvPicPr>
        <p:blipFill>
          <a:blip r:embed="rId3"/>
          <a:stretch>
            <a:fillRect/>
          </a:stretch>
        </p:blipFill>
        <p:spPr>
          <a:xfrm>
            <a:off x="933449" y="1007242"/>
            <a:ext cx="10096501" cy="5326945"/>
          </a:xfrm>
          <a:prstGeom prst="rect">
            <a:avLst/>
          </a:prstGeom>
        </p:spPr>
      </p:pic>
    </p:spTree>
    <p:extLst>
      <p:ext uri="{BB962C8B-B14F-4D97-AF65-F5344CB8AC3E}">
        <p14:creationId xmlns:p14="http://schemas.microsoft.com/office/powerpoint/2010/main" val="27881823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5278" y="1095144"/>
            <a:ext cx="11394917" cy="4405247"/>
          </a:xfrm>
        </p:spPr>
        <p:txBody>
          <a:bodyPr>
            <a:normAutofit/>
          </a:bodyPr>
          <a:lstStyle/>
          <a:p>
            <a:pPr>
              <a:defRPr/>
            </a:pPr>
            <a:r>
              <a:rPr lang="en-US" altLang="en-US" sz="3200" dirty="0" smtClean="0">
                <a:latin typeface="Arial" panose="020B0604020202020204" pitchFamily="34" charset="0"/>
                <a:cs typeface="Arial" panose="020B0604020202020204" pitchFamily="34" charset="0"/>
              </a:rPr>
              <a:t>Replace “region” with a fixed distance</a:t>
            </a:r>
          </a:p>
          <a:p>
            <a:pPr>
              <a:defRPr/>
            </a:pPr>
            <a:r>
              <a:rPr lang="en-US" altLang="en-US" sz="3200" dirty="0" smtClean="0">
                <a:latin typeface="Arial" panose="020B0604020202020204" pitchFamily="34" charset="0"/>
                <a:cs typeface="Arial" panose="020B0604020202020204" pitchFamily="34" charset="0"/>
              </a:rPr>
              <a:t>Recommendation: 750 NM </a:t>
            </a:r>
          </a:p>
        </p:txBody>
      </p:sp>
      <p:sp>
        <p:nvSpPr>
          <p:cNvPr id="3" name="Title 2"/>
          <p:cNvSpPr>
            <a:spLocks noGrp="1"/>
          </p:cNvSpPr>
          <p:nvPr>
            <p:ph type="title"/>
          </p:nvPr>
        </p:nvSpPr>
        <p:spPr>
          <a:xfrm>
            <a:off x="385279" y="254284"/>
            <a:ext cx="11651769" cy="850932"/>
          </a:xfrm>
        </p:spPr>
        <p:txBody>
          <a:bodyPr/>
          <a:lstStyle/>
          <a:p>
            <a:r>
              <a:rPr lang="en-US" dirty="0" smtClean="0"/>
              <a:t>What are the proposed solutions?</a:t>
            </a:r>
            <a:endParaRPr lang="en-US"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4</a:t>
            </a:fld>
            <a:endParaRPr lang="en-US" dirty="0"/>
          </a:p>
        </p:txBody>
      </p:sp>
    </p:spTree>
    <p:extLst>
      <p:ext uri="{BB962C8B-B14F-4D97-AF65-F5344CB8AC3E}">
        <p14:creationId xmlns:p14="http://schemas.microsoft.com/office/powerpoint/2010/main" val="19741435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5278" y="1022570"/>
            <a:ext cx="11394917" cy="4405247"/>
          </a:xfrm>
        </p:spPr>
        <p:txBody>
          <a:bodyPr/>
          <a:lstStyle/>
          <a:p>
            <a:r>
              <a:rPr lang="en-US" dirty="0" smtClean="0"/>
              <a:t>Based in sound medical judgement </a:t>
            </a:r>
          </a:p>
          <a:p>
            <a:pPr lvl="1"/>
            <a:r>
              <a:rPr lang="en-US" sz="2400" dirty="0" smtClean="0"/>
              <a:t>Literature and expert input</a:t>
            </a:r>
          </a:p>
          <a:p>
            <a:r>
              <a:rPr lang="en-US" dirty="0" smtClean="0"/>
              <a:t>Seeks </a:t>
            </a:r>
            <a:r>
              <a:rPr lang="en-US" dirty="0"/>
              <a:t>to achieve the best use of donated </a:t>
            </a:r>
            <a:r>
              <a:rPr lang="en-US" dirty="0" smtClean="0"/>
              <a:t>organs</a:t>
            </a:r>
          </a:p>
          <a:p>
            <a:pPr lvl="1"/>
            <a:r>
              <a:rPr lang="en-US" sz="2400" dirty="0" smtClean="0"/>
              <a:t>CIT and outcomes</a:t>
            </a:r>
            <a:endParaRPr lang="en-US" sz="2400" dirty="0"/>
          </a:p>
          <a:p>
            <a:r>
              <a:rPr lang="en-US" dirty="0" smtClean="0"/>
              <a:t>Promote </a:t>
            </a:r>
            <a:r>
              <a:rPr lang="en-US" dirty="0"/>
              <a:t>the efficient management of organ </a:t>
            </a:r>
            <a:r>
              <a:rPr lang="en-US" dirty="0" smtClean="0"/>
              <a:t>placement</a:t>
            </a:r>
          </a:p>
          <a:p>
            <a:pPr lvl="1"/>
            <a:r>
              <a:rPr lang="en-US" sz="2400" dirty="0" smtClean="0"/>
              <a:t>Focusing </a:t>
            </a:r>
            <a:r>
              <a:rPr lang="en-US" sz="2400" dirty="0"/>
              <a:t>initial VCA allocation efforts </a:t>
            </a:r>
          </a:p>
        </p:txBody>
      </p:sp>
      <p:sp>
        <p:nvSpPr>
          <p:cNvPr id="3" name="Title 2"/>
          <p:cNvSpPr>
            <a:spLocks noGrp="1"/>
          </p:cNvSpPr>
          <p:nvPr>
            <p:ph type="title"/>
          </p:nvPr>
        </p:nvSpPr>
        <p:spPr/>
        <p:txBody>
          <a:bodyPr/>
          <a:lstStyle/>
          <a:p>
            <a:r>
              <a:rPr lang="en-US" sz="4400" dirty="0" smtClean="0"/>
              <a:t>Supporting Evidence per the Final Rule</a:t>
            </a:r>
            <a:endParaRPr lang="en-US" sz="4400"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5</a:t>
            </a:fld>
            <a:endParaRPr lang="en-US" dirty="0"/>
          </a:p>
        </p:txBody>
      </p:sp>
    </p:spTree>
    <p:extLst>
      <p:ext uri="{BB962C8B-B14F-4D97-AF65-F5344CB8AC3E}">
        <p14:creationId xmlns:p14="http://schemas.microsoft.com/office/powerpoint/2010/main" val="7859344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5279" y="216651"/>
            <a:ext cx="11651769" cy="850932"/>
          </a:xfrm>
        </p:spPr>
        <p:txBody>
          <a:bodyPr/>
          <a:lstStyle/>
          <a:p>
            <a:r>
              <a:rPr lang="en-US" dirty="0" smtClean="0"/>
              <a:t>Supporting Evidence</a:t>
            </a:r>
            <a:endParaRPr lang="en-US"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6</a:t>
            </a:fld>
            <a:endParaRPr lang="en-US" dirty="0"/>
          </a:p>
        </p:txBody>
      </p:sp>
      <p:pic>
        <p:nvPicPr>
          <p:cNvPr id="6" name="Picture 5"/>
          <p:cNvPicPr>
            <a:picLocks noChangeAspect="1"/>
          </p:cNvPicPr>
          <p:nvPr/>
        </p:nvPicPr>
        <p:blipFill>
          <a:blip r:embed="rId3"/>
          <a:stretch>
            <a:fillRect/>
          </a:stretch>
        </p:blipFill>
        <p:spPr>
          <a:xfrm>
            <a:off x="385279" y="1007242"/>
            <a:ext cx="11408426" cy="5369373"/>
          </a:xfrm>
          <a:prstGeom prst="rect">
            <a:avLst/>
          </a:prstGeom>
          <a:effectLst/>
        </p:spPr>
      </p:pic>
      <p:sp>
        <p:nvSpPr>
          <p:cNvPr id="2" name="Oval 1"/>
          <p:cNvSpPr/>
          <p:nvPr/>
        </p:nvSpPr>
        <p:spPr>
          <a:xfrm>
            <a:off x="1548765" y="4533900"/>
            <a:ext cx="187325" cy="177800"/>
          </a:xfrm>
          <a:prstGeom prst="ellipse">
            <a:avLst/>
          </a:prstGeom>
          <a:solidFill>
            <a:srgbClr val="FF0000"/>
          </a:solidFill>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7" name="Oval 6"/>
          <p:cNvSpPr/>
          <p:nvPr/>
        </p:nvSpPr>
        <p:spPr>
          <a:xfrm>
            <a:off x="9010650" y="4286250"/>
            <a:ext cx="273050" cy="247650"/>
          </a:xfrm>
          <a:prstGeom prst="ellipse">
            <a:avLst/>
          </a:prstGeom>
          <a:solidFill>
            <a:srgbClr val="FF0000"/>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9" name="Oval 8"/>
          <p:cNvSpPr/>
          <p:nvPr/>
        </p:nvSpPr>
        <p:spPr>
          <a:xfrm>
            <a:off x="1842770" y="4014470"/>
            <a:ext cx="266700" cy="228600"/>
          </a:xfrm>
          <a:prstGeom prst="ellipse">
            <a:avLst/>
          </a:prstGeom>
          <a:noFill/>
          <a:ln w="38100">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1386840" y="2377196"/>
            <a:ext cx="266700" cy="228600"/>
          </a:xfrm>
          <a:prstGeom prst="ellipse">
            <a:avLst/>
          </a:prstGeom>
          <a:noFill/>
          <a:ln w="38100">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4873625" y="3703042"/>
            <a:ext cx="304800" cy="253008"/>
          </a:xfrm>
          <a:prstGeom prst="line">
            <a:avLst/>
          </a:prstGeom>
          <a:ln w="38100">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4873625" y="3703042"/>
            <a:ext cx="304800" cy="253008"/>
          </a:xfrm>
          <a:prstGeom prst="line">
            <a:avLst/>
          </a:prstGeom>
          <a:ln w="38100">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7954009" y="1648821"/>
            <a:ext cx="304800" cy="253008"/>
          </a:xfrm>
          <a:prstGeom prst="line">
            <a:avLst/>
          </a:prstGeom>
          <a:ln w="38100"/>
        </p:spPr>
        <p:style>
          <a:lnRef idx="1">
            <a:schemeClr val="accent6"/>
          </a:lnRef>
          <a:fillRef idx="0">
            <a:schemeClr val="accent6"/>
          </a:fillRef>
          <a:effectRef idx="0">
            <a:schemeClr val="accent6"/>
          </a:effectRef>
          <a:fontRef idx="minor">
            <a:schemeClr val="tx1"/>
          </a:fontRef>
        </p:style>
      </p:cxnSp>
      <p:cxnSp>
        <p:nvCxnSpPr>
          <p:cNvPr id="21" name="Straight Connector 20"/>
          <p:cNvCxnSpPr/>
          <p:nvPr/>
        </p:nvCxnSpPr>
        <p:spPr>
          <a:xfrm flipV="1">
            <a:off x="7954009" y="1648821"/>
            <a:ext cx="304800" cy="253008"/>
          </a:xfrm>
          <a:prstGeom prst="line">
            <a:avLst/>
          </a:prstGeom>
          <a:ln w="3810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5787354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500 NM distribution</a:t>
            </a:r>
            <a:endParaRPr lang="en-US"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7</a:t>
            </a:fld>
            <a:endParaRPr lang="en-US" dirty="0"/>
          </a:p>
        </p:txBody>
      </p:sp>
      <p:pic>
        <p:nvPicPr>
          <p:cNvPr id="6" name="Picture 5"/>
          <p:cNvPicPr>
            <a:picLocks noChangeAspect="1"/>
          </p:cNvPicPr>
          <p:nvPr/>
        </p:nvPicPr>
        <p:blipFill>
          <a:blip r:embed="rId3"/>
          <a:stretch>
            <a:fillRect/>
          </a:stretch>
        </p:blipFill>
        <p:spPr>
          <a:xfrm>
            <a:off x="839951" y="824357"/>
            <a:ext cx="10245608" cy="5404993"/>
          </a:xfrm>
          <a:prstGeom prst="rect">
            <a:avLst/>
          </a:prstGeom>
        </p:spPr>
      </p:pic>
    </p:spTree>
    <p:extLst>
      <p:ext uri="{BB962C8B-B14F-4D97-AF65-F5344CB8AC3E}">
        <p14:creationId xmlns:p14="http://schemas.microsoft.com/office/powerpoint/2010/main" val="6030007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750 NM distribution</a:t>
            </a:r>
            <a:endParaRPr lang="en-US"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8</a:t>
            </a:fld>
            <a:endParaRPr lang="en-US" dirty="0"/>
          </a:p>
        </p:txBody>
      </p:sp>
      <p:pic>
        <p:nvPicPr>
          <p:cNvPr id="6" name="Picture 5"/>
          <p:cNvPicPr>
            <a:picLocks noChangeAspect="1"/>
          </p:cNvPicPr>
          <p:nvPr/>
        </p:nvPicPr>
        <p:blipFill>
          <a:blip r:embed="rId3"/>
          <a:stretch>
            <a:fillRect/>
          </a:stretch>
        </p:blipFill>
        <p:spPr>
          <a:xfrm>
            <a:off x="781051" y="895422"/>
            <a:ext cx="10288684" cy="5443093"/>
          </a:xfrm>
          <a:prstGeom prst="rect">
            <a:avLst/>
          </a:prstGeom>
        </p:spPr>
      </p:pic>
    </p:spTree>
    <p:extLst>
      <p:ext uri="{BB962C8B-B14F-4D97-AF65-F5344CB8AC3E}">
        <p14:creationId xmlns:p14="http://schemas.microsoft.com/office/powerpoint/2010/main" val="1131218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5278" y="1007242"/>
            <a:ext cx="11394917" cy="4405247"/>
          </a:xfrm>
        </p:spPr>
        <p:txBody>
          <a:bodyPr>
            <a:normAutofit/>
          </a:bodyPr>
          <a:lstStyle/>
          <a:p>
            <a:pPr marL="514350" indent="-514350">
              <a:buFont typeface="+mj-lt"/>
              <a:buAutoNum type="arabicPeriod"/>
            </a:pPr>
            <a:r>
              <a:rPr lang="en-US" sz="3600" dirty="0" smtClean="0"/>
              <a:t>Recommend </a:t>
            </a:r>
            <a:r>
              <a:rPr lang="en-US" sz="3600" dirty="0"/>
              <a:t>an alternative distance for VCA </a:t>
            </a:r>
            <a:r>
              <a:rPr lang="en-US" sz="3600" dirty="0" smtClean="0"/>
              <a:t>distribution?</a:t>
            </a:r>
            <a:endParaRPr lang="en-US" sz="3600" dirty="0"/>
          </a:p>
          <a:p>
            <a:pPr marL="514350" indent="-514350">
              <a:buFont typeface="+mj-lt"/>
              <a:buAutoNum type="arabicPeriod"/>
            </a:pPr>
            <a:r>
              <a:rPr lang="en-US" sz="3600" dirty="0" smtClean="0"/>
              <a:t>What </a:t>
            </a:r>
            <a:r>
              <a:rPr lang="en-US" sz="3600" dirty="0"/>
              <a:t>evidence supports your rationale?</a:t>
            </a:r>
          </a:p>
          <a:p>
            <a:endParaRPr lang="en-US" sz="3600" dirty="0"/>
          </a:p>
        </p:txBody>
      </p:sp>
      <p:sp>
        <p:nvSpPr>
          <p:cNvPr id="3" name="Title 2"/>
          <p:cNvSpPr>
            <a:spLocks noGrp="1"/>
          </p:cNvSpPr>
          <p:nvPr>
            <p:ph type="title"/>
          </p:nvPr>
        </p:nvSpPr>
        <p:spPr/>
        <p:txBody>
          <a:bodyPr/>
          <a:lstStyle/>
          <a:p>
            <a:r>
              <a:rPr lang="en-US" dirty="0" smtClean="0"/>
              <a:t>Feedback requested</a:t>
            </a:r>
            <a:endParaRPr lang="en-US"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9</a:t>
            </a:fld>
            <a:endParaRPr lang="en-US" dirty="0"/>
          </a:p>
        </p:txBody>
      </p:sp>
    </p:spTree>
    <p:extLst>
      <p:ext uri="{BB962C8B-B14F-4D97-AF65-F5344CB8AC3E}">
        <p14:creationId xmlns:p14="http://schemas.microsoft.com/office/powerpoint/2010/main" val="36763618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po">
  <a:themeElements>
    <a:clrScheme name="Custom 4">
      <a:dk1>
        <a:srgbClr val="000000"/>
      </a:dk1>
      <a:lt1>
        <a:sysClr val="window" lastClr="FFFFFF"/>
      </a:lt1>
      <a:dk2>
        <a:srgbClr val="0A468C"/>
      </a:dk2>
      <a:lt2>
        <a:srgbClr val="0FA0E4"/>
      </a:lt2>
      <a:accent1>
        <a:srgbClr val="FBC01E"/>
      </a:accent1>
      <a:accent2>
        <a:srgbClr val="78B43C"/>
      </a:accent2>
      <a:accent3>
        <a:srgbClr val="FA8716"/>
      </a:accent3>
      <a:accent4>
        <a:srgbClr val="BE0204"/>
      </a:accent4>
      <a:accent5>
        <a:srgbClr val="800040"/>
      </a:accent5>
      <a:accent6>
        <a:srgbClr val="7E13E3"/>
      </a:accent6>
      <a:hlink>
        <a:srgbClr val="0FA0E4"/>
      </a:hlink>
      <a:folHlink>
        <a:srgbClr val="D0B9F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po">
      <a:fillStyleLst>
        <a:solidFill>
          <a:schemeClr val="phClr"/>
        </a:solidFill>
        <a:gradFill rotWithShape="1">
          <a:gsLst>
            <a:gs pos="0">
              <a:schemeClr val="phClr">
                <a:tint val="100000"/>
                <a:satMod val="130000"/>
              </a:schemeClr>
            </a:gs>
            <a:gs pos="100000">
              <a:schemeClr val="phClr">
                <a:tint val="50000"/>
                <a:satMod val="150000"/>
              </a:schemeClr>
            </a:gs>
          </a:gsLst>
          <a:lin ang="16200000" scaled="1"/>
        </a:gradFill>
        <a:gradFill rotWithShape="1">
          <a:gsLst>
            <a:gs pos="0">
              <a:schemeClr val="phClr">
                <a:shade val="93000"/>
                <a:satMod val="130000"/>
              </a:schemeClr>
            </a:gs>
            <a:gs pos="60000">
              <a:schemeClr val="phClr">
                <a:tint val="80000"/>
                <a:shade val="93000"/>
                <a:satMod val="130000"/>
              </a:schemeClr>
            </a:gs>
            <a:gs pos="100000">
              <a:schemeClr val="phClr">
                <a:tint val="50000"/>
                <a:shade val="94000"/>
                <a:alpha val="100000"/>
                <a:satMod val="135000"/>
              </a:schemeClr>
            </a:gs>
          </a:gsLst>
          <a:lin ang="16200000" scaled="0"/>
        </a:gra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34925" cap="flat" cmpd="sng" algn="ctr">
          <a:gradFill>
            <a:gsLst>
              <a:gs pos="0">
                <a:schemeClr val="accent1">
                  <a:lumMod val="40000"/>
                  <a:lumOff val="60000"/>
                </a:schemeClr>
              </a:gs>
              <a:gs pos="50000">
                <a:schemeClr val="accent1"/>
              </a:gs>
              <a:gs pos="100000">
                <a:schemeClr val="accent1">
                  <a:lumMod val="50000"/>
                </a:schemeClr>
              </a:gs>
            </a:gsLst>
            <a:lin ang="18600000" scaled="0"/>
          </a:gradFill>
          <a:prstDash val="solid"/>
        </a:ln>
      </a:lnStyleLst>
      <a:effectStyleLst>
        <a:effectStyle>
          <a:effectLst/>
        </a:effectStyle>
        <a:effectStyle>
          <a:effectLst>
            <a:innerShdw blurRad="50800" dist="25400" dir="13500000">
              <a:srgbClr val="C0C0C0">
                <a:alpha val="75000"/>
              </a:srgbClr>
            </a:innerShdw>
            <a:outerShdw blurRad="63500" dist="38100" dir="5400000" sx="105000" sy="105000" algn="br" rotWithShape="0">
              <a:srgbClr val="000000">
                <a:alpha val="30000"/>
              </a:srgbClr>
            </a:outerShdw>
          </a:effectLst>
        </a:effectStyle>
        <a:effectStyle>
          <a:effectLst>
            <a:innerShdw blurRad="50800" dist="25400" dir="16200000">
              <a:srgbClr val="C0C0C0">
                <a:alpha val="75000"/>
              </a:srgbClr>
            </a:innerShdw>
            <a:reflection blurRad="63500" stA="40000" endPos="50000" dist="12700" dir="54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a:blip xmlns:r="http://schemas.openxmlformats.org/officeDocument/2006/relationships" r:embed="rId1"/>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ue_x0020_Date xmlns="eb91da90-ef78-48fa-8294-c2e3b9c4157a" xsi:nil="true"/>
    <Note xmlns="eb91da90-ef78-48fa-8294-c2e3b9c4157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9016BBB36FB9644B4DC5A4168E0CC9B" ma:contentTypeVersion="2" ma:contentTypeDescription="Create a new document." ma:contentTypeScope="" ma:versionID="153c61b9d62639d5fba16c15d24230f8">
  <xsd:schema xmlns:xsd="http://www.w3.org/2001/XMLSchema" xmlns:xs="http://www.w3.org/2001/XMLSchema" xmlns:p="http://schemas.microsoft.com/office/2006/metadata/properties" xmlns:ns2="eb91da90-ef78-48fa-8294-c2e3b9c4157a" targetNamespace="http://schemas.microsoft.com/office/2006/metadata/properties" ma:root="true" ma:fieldsID="0720fbe528f39436e7d2e4027fd66aeb" ns2:_="">
    <xsd:import namespace="eb91da90-ef78-48fa-8294-c2e3b9c4157a"/>
    <xsd:element name="properties">
      <xsd:complexType>
        <xsd:sequence>
          <xsd:element name="documentManagement">
            <xsd:complexType>
              <xsd:all>
                <xsd:element ref="ns2:Note" minOccurs="0"/>
                <xsd:element ref="ns2:Due_x0020_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91da90-ef78-48fa-8294-c2e3b9c4157a" elementFormDefault="qualified">
    <xsd:import namespace="http://schemas.microsoft.com/office/2006/documentManagement/types"/>
    <xsd:import namespace="http://schemas.microsoft.com/office/infopath/2007/PartnerControls"/>
    <xsd:element name="Note" ma:index="8" nillable="true" ma:displayName="Notes" ma:internalName="Note">
      <xsd:simpleType>
        <xsd:restriction base="dms:Note">
          <xsd:maxLength value="255"/>
        </xsd:restriction>
      </xsd:simpleType>
    </xsd:element>
    <xsd:element name="Due_x0020_Date" ma:index="9" nillable="true" ma:displayName="Due Date" ma:format="DateOnly" ma:internalName="Due_x0020_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AC5259-4682-454A-9542-9B6F82E2C399}">
  <ds:schemaRefs>
    <ds:schemaRef ds:uri="http://schemas.microsoft.com/sharepoint/v3/contenttype/forms"/>
  </ds:schemaRefs>
</ds:datastoreItem>
</file>

<file path=customXml/itemProps2.xml><?xml version="1.0" encoding="utf-8"?>
<ds:datastoreItem xmlns:ds="http://schemas.openxmlformats.org/officeDocument/2006/customXml" ds:itemID="{7CB4DD36-3E77-48C1-BD50-FF15F831F4D8}">
  <ds:schemaRefs>
    <ds:schemaRef ds:uri="http://schemas.microsoft.com/office/2006/metadata/properties"/>
    <ds:schemaRef ds:uri="http://purl.org/dc/dcmitype/"/>
    <ds:schemaRef ds:uri="http://purl.org/dc/elements/1.1/"/>
    <ds:schemaRef ds:uri="http://schemas.openxmlformats.org/package/2006/metadata/core-properties"/>
    <ds:schemaRef ds:uri="http://schemas.microsoft.com/office/2006/documentManagement/types"/>
    <ds:schemaRef ds:uri="http://www.w3.org/XML/1998/namespace"/>
    <ds:schemaRef ds:uri="http://schemas.microsoft.com/office/infopath/2007/PartnerControls"/>
    <ds:schemaRef ds:uri="eb91da90-ef78-48fa-8294-c2e3b9c4157a"/>
    <ds:schemaRef ds:uri="http://purl.org/dc/terms/"/>
  </ds:schemaRefs>
</ds:datastoreItem>
</file>

<file path=customXml/itemProps3.xml><?xml version="1.0" encoding="utf-8"?>
<ds:datastoreItem xmlns:ds="http://schemas.openxmlformats.org/officeDocument/2006/customXml" ds:itemID="{FE671D93-65FF-407F-85F2-644A737E90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91da90-ef78-48fa-8294-c2e3b9c415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1190</TotalTime>
  <Words>1561</Words>
  <Application>Microsoft Office PowerPoint</Application>
  <PresentationFormat>Custom</PresentationFormat>
  <Paragraphs>163</Paragraphs>
  <Slides>16</Slides>
  <Notes>13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2" baseType="lpstr">
      <vt:lpstr>Arial</vt:lpstr>
      <vt:lpstr>Calibri</vt:lpstr>
      <vt:lpstr>Myriad Pro</vt:lpstr>
      <vt:lpstr>Wingdings</vt:lpstr>
      <vt:lpstr>Expo</vt:lpstr>
      <vt:lpstr>Document</vt:lpstr>
      <vt:lpstr>Eliminate the Use of Regions in VCA Distribution</vt:lpstr>
      <vt:lpstr>What problem will the proposal solve? </vt:lpstr>
      <vt:lpstr>Current VCA Allocation</vt:lpstr>
      <vt:lpstr>What are the proposed solutions?</vt:lpstr>
      <vt:lpstr>Supporting Evidence per the Final Rule</vt:lpstr>
      <vt:lpstr>Supporting Evidence</vt:lpstr>
      <vt:lpstr>500 NM distribution</vt:lpstr>
      <vt:lpstr>750 NM distribution</vt:lpstr>
      <vt:lpstr>Feedback requested</vt:lpstr>
      <vt:lpstr>How will members implement this proposal?</vt:lpstr>
      <vt:lpstr>How will members implement this proposal?</vt:lpstr>
      <vt:lpstr>How will the OPTN implement this proposal?</vt:lpstr>
      <vt:lpstr>Questions</vt:lpstr>
      <vt:lpstr>Reserve Slides</vt:lpstr>
      <vt:lpstr>Distribution Type for Deceased Donor VCA Transplants in the US after July 3, 2014</vt:lpstr>
      <vt:lpstr>National Distribution</vt:lpstr>
    </vt:vector>
  </TitlesOfParts>
  <Company>UNOS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Kevin Smolen</dc:creator>
  <cp:lastModifiedBy>Desiree Tenenbaum</cp:lastModifiedBy>
  <cp:revision>85</cp:revision>
  <dcterms:created xsi:type="dcterms:W3CDTF">2010-09-17T15:26:33Z</dcterms:created>
  <dcterms:modified xsi:type="dcterms:W3CDTF">2019-01-28T20:35:40Z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0x010100B9016BBB36FB9644B4DC5A4168E0CC9B</vt:lpwstr>
  </property>
  <property fmtid="{D5CDD505-2E9C-101B-9397-08002B2CF9AE}" pid="3" name="_dlc_DocIdItemGuid">
    <vt:lpwstr>4b5e162d-cc3d-4aa8-86d4-27de9de93b0a</vt:lpwstr>
  </property>
  <property fmtid="{D5CDD505-2E9C-101B-9397-08002B2CF9AE}" pid="4" name="Committee">
    <vt:lpwstr/>
  </property>
</Properties>
</file>