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2"/>
  </p:notesMasterIdLst>
  <p:handoutMasterIdLst>
    <p:handoutMasterId r:id="rId23"/>
  </p:handoutMasterIdLst>
  <p:sldIdLst>
    <p:sldId id="266" r:id="rId5"/>
    <p:sldId id="338" r:id="rId6"/>
    <p:sldId id="360" r:id="rId7"/>
    <p:sldId id="346" r:id="rId8"/>
    <p:sldId id="359" r:id="rId9"/>
    <p:sldId id="337" r:id="rId10"/>
    <p:sldId id="348" r:id="rId11"/>
    <p:sldId id="358" r:id="rId12"/>
    <p:sldId id="349" r:id="rId13"/>
    <p:sldId id="350" r:id="rId14"/>
    <p:sldId id="351" r:id="rId15"/>
    <p:sldId id="353" r:id="rId16"/>
    <p:sldId id="352" r:id="rId17"/>
    <p:sldId id="354" r:id="rId18"/>
    <p:sldId id="355" r:id="rId19"/>
    <p:sldId id="356" r:id="rId20"/>
    <p:sldId id="357" r:id="rId21"/>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yni Mohan" initials="SM" lastIdx="3" clrIdx="0">
    <p:extLst>
      <p:ext uri="{19B8F6BF-5375-455C-9EA6-DF929625EA0E}">
        <p15:presenceInfo xmlns:p15="http://schemas.microsoft.com/office/powerpoint/2012/main" userId="S-1-5-21-3838001524-2532167733-2738084025-9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B76BC"/>
    <a:srgbClr val="002045"/>
    <a:srgbClr val="283996"/>
    <a:srgbClr val="001B37"/>
    <a:srgbClr val="D7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471" autoAdjust="0"/>
  </p:normalViewPr>
  <p:slideViewPr>
    <p:cSldViewPr snapToGrid="0" snapToObjects="1">
      <p:cViewPr varScale="1">
        <p:scale>
          <a:sx n="64" d="100"/>
          <a:sy n="64" d="100"/>
        </p:scale>
        <p:origin x="84" y="390"/>
      </p:cViewPr>
      <p:guideLst>
        <p:guide orient="horz" pos="2160"/>
        <p:guide pos="3839"/>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1" tIns="46660" rIns="93321" bIns="46660"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5455"/>
          </a:xfrm>
          <a:prstGeom prst="rect">
            <a:avLst/>
          </a:prstGeom>
        </p:spPr>
        <p:txBody>
          <a:bodyPr vert="horz" lIns="93321" tIns="46660" rIns="93321" bIns="46660" rtlCol="0"/>
          <a:lstStyle>
            <a:lvl1pPr algn="r">
              <a:defRPr sz="1200"/>
            </a:lvl1pPr>
          </a:lstStyle>
          <a:p>
            <a:fld id="{0E697554-EDE7-C740-8201-C9DDA9E9AA56}" type="datetimeFigureOut">
              <a:rPr lang="en-US" smtClean="0"/>
              <a:t>6/29/2018</a:t>
            </a:fld>
            <a:endParaRPr lang="en-US"/>
          </a:p>
        </p:txBody>
      </p:sp>
      <p:sp>
        <p:nvSpPr>
          <p:cNvPr id="4" name="Footer Placeholder 3"/>
          <p:cNvSpPr>
            <a:spLocks noGrp="1"/>
          </p:cNvSpPr>
          <p:nvPr>
            <p:ph type="ftr" sz="quarter" idx="2"/>
          </p:nvPr>
        </p:nvSpPr>
        <p:spPr>
          <a:xfrm>
            <a:off x="1" y="8842030"/>
            <a:ext cx="3043343" cy="465455"/>
          </a:xfrm>
          <a:prstGeom prst="rect">
            <a:avLst/>
          </a:prstGeom>
        </p:spPr>
        <p:txBody>
          <a:bodyPr vert="horz" lIns="93321" tIns="46660" rIns="93321" bIns="46660"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21" tIns="46660" rIns="93321" bIns="4666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1" tIns="46660" rIns="93321" bIns="46660" rtlCol="0"/>
          <a:lstStyle>
            <a:lvl1pPr algn="l">
              <a:defRPr sz="1200"/>
            </a:lvl1pPr>
          </a:lstStyle>
          <a:p>
            <a:endParaRPr lang="en-US"/>
          </a:p>
        </p:txBody>
      </p:sp>
      <p:sp>
        <p:nvSpPr>
          <p:cNvPr id="3" name="Date Placeholder 2"/>
          <p:cNvSpPr>
            <a:spLocks noGrp="1"/>
          </p:cNvSpPr>
          <p:nvPr>
            <p:ph type="dt" idx="1"/>
          </p:nvPr>
        </p:nvSpPr>
        <p:spPr>
          <a:xfrm>
            <a:off x="3978132" y="1"/>
            <a:ext cx="3043343" cy="465455"/>
          </a:xfrm>
          <a:prstGeom prst="rect">
            <a:avLst/>
          </a:prstGeom>
        </p:spPr>
        <p:txBody>
          <a:bodyPr vert="horz" lIns="93321" tIns="46660" rIns="93321" bIns="46660" rtlCol="0"/>
          <a:lstStyle>
            <a:lvl1pPr algn="r">
              <a:defRPr sz="1200"/>
            </a:lvl1pPr>
          </a:lstStyle>
          <a:p>
            <a:fld id="{263F705A-8FF2-604C-8E1D-7FD5CF39FB92}" type="datetimeFigureOut">
              <a:rPr lang="en-US" smtClean="0"/>
              <a:t>6/29/2018</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1" tIns="46660" rIns="93321" bIns="46660"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1" tIns="46660" rIns="93321" bIns="466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21" tIns="46660" rIns="93321"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21" tIns="46660" rIns="93321" bIns="4666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Centers: please use this slide deck in your patient</a:t>
            </a:r>
            <a:r>
              <a:rPr lang="en-US" baseline="0" dirty="0" smtClean="0"/>
              <a:t> education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927862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It’s important that your transplant center has your most current information and test results.</a:t>
            </a:r>
            <a:r>
              <a:rPr lang="en-US" sz="1200" b="0" i="0" kern="1200" dirty="0" smtClean="0">
                <a:solidFill>
                  <a:schemeClr val="tx1"/>
                </a:solidFill>
                <a:effectLst/>
                <a:latin typeface="+mn-lt"/>
                <a:ea typeface="+mn-ea"/>
                <a:cs typeface="+mn-cs"/>
              </a:rPr>
              <a:t> Please work with your transplant team to schedule appointments and tests that will allow them to keep your information up to date. </a:t>
            </a:r>
          </a:p>
          <a:p>
            <a:endParaRPr lang="en-US" sz="1200" b="0" i="0" kern="1200" dirty="0" smtClean="0">
              <a:solidFill>
                <a:schemeClr val="tx1"/>
              </a:solidFill>
              <a:effectLst/>
              <a:latin typeface="+mn-lt"/>
              <a:ea typeface="+mn-ea"/>
              <a:cs typeface="+mn-cs"/>
            </a:endParaRPr>
          </a:p>
          <a:p>
            <a:r>
              <a:rPr lang="en-US" dirty="0" smtClean="0"/>
              <a:t>Keep in mind that if you have had an exception score before the policy changes over</a:t>
            </a:r>
            <a:r>
              <a:rPr lang="en-US" baseline="0" dirty="0" smtClean="0"/>
              <a:t>, your transplant team may need new or additional tests or other information to put in a new exception request.</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2481175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3648652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 and extension requests will be sent to regional review boards. The only change here is that under the old system, the review board came from doctors</a:t>
            </a:r>
            <a:r>
              <a:rPr lang="en-US" baseline="0" dirty="0" smtClean="0"/>
              <a:t> within the same UNOS region as the hospital where the patient is listed.  In the new system, </a:t>
            </a:r>
            <a:r>
              <a:rPr lang="en-US" dirty="0" smtClean="0"/>
              <a:t>the review board that reviews exception or extension requests will be from a different region.</a:t>
            </a:r>
          </a:p>
          <a:p>
            <a:endParaRPr lang="en-US" dirty="0" smtClean="0"/>
          </a:p>
          <a:p>
            <a:r>
              <a:rPr lang="en-US" dirty="0" smtClean="0"/>
              <a:t>All requests for an exception or extension</a:t>
            </a:r>
            <a:r>
              <a:rPr lang="en-US" baseline="0" dirty="0" smtClean="0"/>
              <a:t> are considered only on medical facts.  The review board doesn’t get names or personal information about the patient and doesn’t even know what center submitted the request.</a:t>
            </a:r>
          </a:p>
          <a:p>
            <a:endParaRPr lang="en-US" baseline="0" dirty="0" smtClean="0"/>
          </a:p>
          <a:p>
            <a:r>
              <a:rPr lang="en-US" baseline="0" dirty="0" smtClean="0"/>
              <a:t>If an initial exception request is turned down, the transplant team has the right to appeal the decision.  That’s not a guarantee that the appeal will be granted, but it’s not a forever one-time decision.</a:t>
            </a:r>
          </a:p>
          <a:p>
            <a:endParaRPr lang="en-US" baseline="0" dirty="0" smtClean="0"/>
          </a:p>
          <a:p>
            <a:r>
              <a:rPr lang="en-US" baseline="0" dirty="0" smtClean="0"/>
              <a:t>Exception status is generally good for a specific period of time.  If that time frame runs out and the patient still qualifies, the transplant team can ask for an extension.  But keep in mind that if the exception status is more urgent, the team will have to renew the request more often and probably have more frequent tests done.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4220185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Times New Roman" pitchFamily="18" charset="0"/>
              </a:rPr>
              <a:t>Let’s start by describing the heart</a:t>
            </a:r>
            <a:r>
              <a:rPr lang="en-US" baseline="0" dirty="0" smtClean="0">
                <a:latin typeface="Times New Roman" pitchFamily="18" charset="0"/>
              </a:rPr>
              <a:t> allocation system as it is now.  Some parts of the system will change and some won’t.</a:t>
            </a:r>
            <a:endParaRPr lang="en-US" dirty="0" smtClean="0">
              <a:latin typeface="Times New Roman" pitchFamily="18" charset="0"/>
            </a:endParaRP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Once the</a:t>
            </a:r>
            <a:r>
              <a:rPr lang="en-US" baseline="0" dirty="0" smtClean="0">
                <a:latin typeface="Times New Roman" pitchFamily="18" charset="0"/>
              </a:rPr>
              <a:t> transplant hospital accepts you and lists </a:t>
            </a:r>
            <a:r>
              <a:rPr lang="en-US" dirty="0" smtClean="0">
                <a:latin typeface="Times New Roman" pitchFamily="18" charset="0"/>
              </a:rPr>
              <a:t>you for a heart transplant, you’re assigned a medical urgency status. This status is based on specific medical criteria that estimates how urgently you need a transplant. Your urgency status may go up or down based on changes in your overall health or current treatment you are getting.</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Right now there are three medical urgency statuses</a:t>
            </a:r>
            <a:r>
              <a:rPr lang="en-US" baseline="0" dirty="0" smtClean="0">
                <a:latin typeface="Times New Roman" pitchFamily="18" charset="0"/>
              </a:rPr>
              <a:t> – 1A, which is the most urgent, 1B and 2.  Status 2 is the least urgent.  </a:t>
            </a:r>
            <a:endParaRPr lang="en-US" dirty="0" smtClean="0">
              <a:latin typeface="Times New Roman" pitchFamily="18" charset="0"/>
            </a:endParaRP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You might have special medical needs or issues that the standard policy does not address. In this case, your transplant team can ask for an exception to list you in a status that better reflects how urgently you need a transplant. A review board of medical experts considers your team’s request based only on your medical information, not other personal information about you.</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As donor hearts become available, they are offered first to candidates who:</a:t>
            </a:r>
          </a:p>
          <a:p>
            <a:pPr eaLnBrk="1" hangingPunct="1">
              <a:spcBef>
                <a:spcPct val="0"/>
              </a:spcBef>
            </a:pPr>
            <a:endParaRPr lang="en-US" dirty="0" smtClean="0">
              <a:latin typeface="Times New Roman" pitchFamily="18" charset="0"/>
            </a:endParaRPr>
          </a:p>
          <a:p>
            <a:pPr marL="171450" indent="-171450" eaLnBrk="1" hangingPunct="1">
              <a:spcBef>
                <a:spcPct val="0"/>
              </a:spcBef>
              <a:buFont typeface="Arial" panose="020B0604020202020204" pitchFamily="34" charset="0"/>
              <a:buChar char="•"/>
            </a:pPr>
            <a:r>
              <a:rPr lang="en-US" dirty="0" smtClean="0">
                <a:latin typeface="Times New Roman" pitchFamily="18" charset="0"/>
              </a:rPr>
              <a:t>are listed at a transplant hospital near to the donor hospital – we’ll address that part more in a moment.</a:t>
            </a:r>
          </a:p>
          <a:p>
            <a:pPr marL="171450" indent="-171450" eaLnBrk="1" hangingPunct="1">
              <a:spcBef>
                <a:spcPct val="0"/>
              </a:spcBef>
              <a:buFont typeface="Arial" panose="020B0604020202020204" pitchFamily="34" charset="0"/>
              <a:buChar char="•"/>
            </a:pPr>
            <a:r>
              <a:rPr lang="en-US" dirty="0" smtClean="0">
                <a:latin typeface="Times New Roman" pitchFamily="18" charset="0"/>
              </a:rPr>
              <a:t>are a match with the donor’s blood type</a:t>
            </a:r>
          </a:p>
          <a:p>
            <a:pPr marL="171450" indent="-171450" eaLnBrk="1" hangingPunct="1">
              <a:spcBef>
                <a:spcPct val="0"/>
              </a:spcBef>
              <a:buFont typeface="Arial" panose="020B0604020202020204" pitchFamily="34" charset="0"/>
              <a:buChar char="•"/>
            </a:pPr>
            <a:r>
              <a:rPr lang="en-US" dirty="0" smtClean="0">
                <a:latin typeface="Times New Roman" pitchFamily="18" charset="0"/>
              </a:rPr>
              <a:t>are the most medically urgent</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For any candidates who match a nearby donor, the transplant team gets more detailed medical information about the organ offer. The team may accept the offer or decline it. They might decline the offer because the candidate is too sick at the moment to be transplanted, or because certain medical facts suggest the organ wouldn’t be a good match.</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If there are no local matches for urgent candidates, or if no local programs accept a heart offer, candidates who match the donor but are listed at hospitals farther from the donor hospital will get offers next.</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The most medically urgent candidates (Status 1) are considered first, followed by less urgent candidates who are a good match to the donor. At any level of match, if two or more candidates share the same status, then the person who has been waiting the longest in their status gets priority.</a:t>
            </a:r>
          </a:p>
        </p:txBody>
      </p:sp>
    </p:spTree>
    <p:extLst>
      <p:ext uri="{BB962C8B-B14F-4D97-AF65-F5344CB8AC3E}">
        <p14:creationId xmlns:p14="http://schemas.microsoft.com/office/powerpoint/2010/main" val="422107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484188" y="763588"/>
            <a:ext cx="6059487" cy="3409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xfrm>
            <a:off x="936415" y="4447682"/>
            <a:ext cx="5150273" cy="4135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Donated hearts</a:t>
            </a:r>
            <a:r>
              <a:rPr lang="en-US" altLang="en-US" baseline="0" dirty="0" smtClean="0"/>
              <a:t> are most likely to function if they’re transplanted within 4 to 6 hours of being recovered from the donor.  We want to keep preservation time as short as possible.  This means we try first to match up patients who are very close to the donor hospital.</a:t>
            </a:r>
          </a:p>
          <a:p>
            <a:pPr eaLnBrk="1" hangingPunct="1">
              <a:spcBef>
                <a:spcPct val="0"/>
              </a:spcBef>
            </a:pPr>
            <a:endParaRPr lang="en-US" altLang="en-US" baseline="0" dirty="0" smtClean="0"/>
          </a:p>
          <a:p>
            <a:pPr eaLnBrk="1" hangingPunct="1">
              <a:spcBef>
                <a:spcPct val="0"/>
              </a:spcBef>
            </a:pPr>
            <a:r>
              <a:rPr lang="en-US" altLang="en-US" baseline="0" dirty="0" smtClean="0"/>
              <a:t>The first level of matching is within the same donor service area, or DSA, where the donor is located.  [You can explain more about your local DSA].</a:t>
            </a:r>
          </a:p>
          <a:p>
            <a:pPr eaLnBrk="1" hangingPunct="1">
              <a:spcBef>
                <a:spcPct val="0"/>
              </a:spcBef>
            </a:pPr>
            <a:endParaRPr lang="en-US" altLang="en-US" baseline="0" dirty="0" smtClean="0"/>
          </a:p>
          <a:p>
            <a:pPr eaLnBrk="1" hangingPunct="1">
              <a:spcBef>
                <a:spcPct val="0"/>
              </a:spcBef>
            </a:pPr>
            <a:r>
              <a:rPr lang="en-US" altLang="en-US" baseline="0" dirty="0" smtClean="0"/>
              <a:t>If there are no matching local patients, or if the transplant surgeon declines the offer for local patients, the next level of matching is for patients at hospitals within 500 nautical miles of the donor hospital.  If no one accepts the organ offer at that level, it then goes to anyone within 1,000 miles, and so on.  Most donated hearts, if they’re not used locally, will go to a recipient within 1,000 miles.</a:t>
            </a: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339248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 we learn more about heart disease and how to successfully treat it, we need more specific criteria that reflects a patient’s current health and care they are getting.</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1195697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implement this first phase, transplant teams will have time to enter the newly required data for all their candidates. Having this data ready and in the system will ensure that their candidates receive the proper urgency status once the policy is fully implemented on October 18.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489542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Times New Roman" pitchFamily="18" charset="0"/>
              </a:rPr>
              <a:t>Beginning in October</a:t>
            </a:r>
            <a:r>
              <a:rPr lang="en-US" baseline="0" dirty="0" smtClean="0">
                <a:latin typeface="Times New Roman" pitchFamily="18" charset="0"/>
              </a:rPr>
              <a:t> </a:t>
            </a:r>
            <a:r>
              <a:rPr lang="en-US" dirty="0" smtClean="0">
                <a:latin typeface="Times New Roman" pitchFamily="18" charset="0"/>
              </a:rPr>
              <a:t>2018, candidates will be listed according to six medical urgency statuses. Status 1 is the most urgent and Status 6 is the least urgent. While there are highly detailed criteria for status assignments, the allocation process considers several basic factors:</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If you are in the new Status 1 or 2, you are in the most urgent need for a heart transplant. As a result, you would be considered first for heart offers from a wider geographic area (up to 500 miles from the donor location) before candidates with Status 3, 4, 5 or 6.</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Your status may change if your symptoms get better or worse, or if your form of treatment changes. If you had been in a higher status but no longer meet the criteria for it, your transplant team will change your status as appropriate. You</a:t>
            </a:r>
            <a:r>
              <a:rPr lang="en-US" baseline="0" dirty="0" smtClean="0">
                <a:latin typeface="Times New Roman" pitchFamily="18" charset="0"/>
              </a:rPr>
              <a:t> should talk directly with your</a:t>
            </a:r>
            <a:r>
              <a:rPr lang="en-US" dirty="0" smtClean="0">
                <a:latin typeface="Times New Roman" pitchFamily="18" charset="0"/>
              </a:rPr>
              <a:t> transplant team for current information regarding your status and any treatment options.</a:t>
            </a:r>
          </a:p>
        </p:txBody>
      </p:sp>
    </p:spTree>
    <p:extLst>
      <p:ext uri="{BB962C8B-B14F-4D97-AF65-F5344CB8AC3E}">
        <p14:creationId xmlns:p14="http://schemas.microsoft.com/office/powerpoint/2010/main" val="3606439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769997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we expect the new system to do?</a:t>
            </a:r>
          </a:p>
          <a:p>
            <a:r>
              <a:rPr lang="en-US" baseline="0" dirty="0" smtClean="0"/>
              <a:t>First of all, it should lower the number of people who die awaiting a heart transplant.  The sicker a patient is, the higher the chance is that he or she will die on the list.  So the increased priority for the sickest patients should reduce deaths overall.</a:t>
            </a:r>
          </a:p>
          <a:p>
            <a:endParaRPr lang="en-US" dirty="0" smtClean="0"/>
          </a:p>
          <a:p>
            <a:r>
              <a:rPr lang="en-US" dirty="0" smtClean="0"/>
              <a:t>Also, even</a:t>
            </a:r>
            <a:r>
              <a:rPr lang="en-US" baseline="0" dirty="0" smtClean="0"/>
              <a:t> with double the number of statuses, the new criteria should result in having fewer patients in the two highest statuses – One and Two.  To give these very sick patients the best of chance of being transplanted, they will have early access to some donors who are farther from their hospital than the old system allowed.  But at the same time, having fewer of these patients overall means more hearts should be available to transplant patients at lower urgency statuses.</a:t>
            </a:r>
          </a:p>
          <a:p>
            <a:endParaRPr lang="en-US" baseline="0" dirty="0" smtClean="0"/>
          </a:p>
          <a:p>
            <a:r>
              <a:rPr lang="en-US" baseline="0" dirty="0" smtClean="0"/>
              <a:t>It’s important for you to know that as soon as this new system goes into place, UNOS and heart programs will be studying how it is doing.  Who is getting transplanted?  How many are getting transplanted?  How long are people waiting?  Are there unintended effects?  UNOS is committed to making additional changes to the policy if it doesn’t change things for heart patients nationwide.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298506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itchFamily="18" charset="0"/>
              </a:rPr>
              <a:t>There</a:t>
            </a:r>
            <a:r>
              <a:rPr lang="en-US" baseline="0" dirty="0" smtClean="0">
                <a:latin typeface="Times New Roman" pitchFamily="18" charset="0"/>
              </a:rPr>
              <a:t> are very detailed criteria that affect what status you’ll be listed in.  If you want to see the specifics, we have them [listed in Optional Slides at the end].  But in general, here are the things that are likely to affect your score the most.</a:t>
            </a:r>
            <a:endParaRPr lang="en-US" dirty="0" smtClean="0">
              <a:latin typeface="Times New Roman" pitchFamily="18" charset="0"/>
            </a:endParaRP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If you are on one or more advanced support therapies (such as ECMO, VAD or an artificial heart), and/or if you have a difficult to control, life- threatening condition such as ventricular arrhythmia, tachycardia or fibrillation, then you will have higher priority.</a:t>
            </a:r>
          </a:p>
          <a:p>
            <a:pPr eaLnBrk="1" hangingPunct="1">
              <a:spcBef>
                <a:spcPct val="0"/>
              </a:spcBef>
            </a:pPr>
            <a:r>
              <a:rPr lang="en-US" dirty="0" smtClean="0">
                <a:latin typeface="Times New Roman" pitchFamily="18" charset="0"/>
              </a:rPr>
              <a:t>If your current treatment is complicated by an infection or clotting, or if you have to stay in the hospital, then you will generally be in a higher status than those who are not having complications and can leave the hospital.</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The transplant program reports data to UNOS about your current treatment and symptoms. The program then lists you in the applicable status.</a:t>
            </a:r>
          </a:p>
          <a:p>
            <a:pPr eaLnBrk="1" hangingPunct="1">
              <a:spcBef>
                <a:spcPct val="0"/>
              </a:spcBef>
            </a:pPr>
            <a:endParaRPr lang="en-US" dirty="0" smtClean="0">
              <a:latin typeface="Times New Roman" pitchFamily="18" charset="0"/>
            </a:endParaRPr>
          </a:p>
          <a:p>
            <a:r>
              <a:rPr lang="en-US" dirty="0" smtClean="0"/>
              <a:t>Depending on changes in your</a:t>
            </a:r>
            <a:r>
              <a:rPr lang="en-US" baseline="0" dirty="0" smtClean="0"/>
              <a:t> condition or your treatment, your status can go up or down.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01842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162" y="1981200"/>
            <a:ext cx="507867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981200"/>
            <a:ext cx="507867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05329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1" name="Picture 10" descr="unos_logo_horiz_left_rgb.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6184" y="6391780"/>
            <a:ext cx="2972267" cy="304466"/>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903412" y="2133600"/>
            <a:ext cx="8307388" cy="1619250"/>
          </a:xfrm>
        </p:spPr>
        <p:txBody>
          <a:bodyPr/>
          <a:lstStyle/>
          <a:p>
            <a:pPr eaLnBrk="1" hangingPunct="1"/>
            <a:r>
              <a:rPr lang="en-US" altLang="en-US" sz="6600" dirty="0" smtClean="0">
                <a:latin typeface="Arial" panose="020B0604020202020204" pitchFamily="34" charset="0"/>
                <a:cs typeface="Arial" panose="020B0604020202020204" pitchFamily="34" charset="0"/>
              </a:rPr>
              <a:t>What Patients Should Know About the New </a:t>
            </a:r>
            <a:r>
              <a:rPr lang="en-US" altLang="en-US" sz="6600" dirty="0">
                <a:latin typeface="Arial" panose="020B0604020202020204" pitchFamily="34" charset="0"/>
                <a:cs typeface="Arial" panose="020B0604020202020204" pitchFamily="34" charset="0"/>
              </a:rPr>
              <a:t>A</a:t>
            </a:r>
            <a:r>
              <a:rPr lang="en-US" altLang="en-US" sz="6600" dirty="0" smtClean="0">
                <a:latin typeface="Arial" panose="020B0604020202020204" pitchFamily="34" charset="0"/>
                <a:cs typeface="Arial" panose="020B0604020202020204" pitchFamily="34" charset="0"/>
              </a:rPr>
              <a:t>dult Heart Allocation System </a:t>
            </a:r>
            <a:endParaRPr lang="en-US" alt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3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203871"/>
            <a:ext cx="11394917" cy="3201138"/>
          </a:xfrm>
        </p:spPr>
        <p:txBody>
          <a:bodyPr>
            <a:normAutofit/>
          </a:bodyPr>
          <a:lstStyle/>
          <a:p>
            <a:r>
              <a:rPr lang="en-US" sz="3600" dirty="0" smtClean="0"/>
              <a:t>Be aware of changes – ask transplant team any questions</a:t>
            </a:r>
          </a:p>
          <a:p>
            <a:r>
              <a:rPr lang="en-US" sz="3600" dirty="0" smtClean="0"/>
              <a:t>Let your team know of any complications or concerns</a:t>
            </a:r>
          </a:p>
          <a:p>
            <a:r>
              <a:rPr lang="en-US" sz="3600" dirty="0" smtClean="0"/>
              <a:t>Make sure you attend all your doctors’ appointments</a:t>
            </a:r>
          </a:p>
        </p:txBody>
      </p:sp>
      <p:sp>
        <p:nvSpPr>
          <p:cNvPr id="3" name="Title 2"/>
          <p:cNvSpPr>
            <a:spLocks noGrp="1"/>
          </p:cNvSpPr>
          <p:nvPr>
            <p:ph type="title"/>
          </p:nvPr>
        </p:nvSpPr>
        <p:spPr/>
        <p:txBody>
          <a:bodyPr/>
          <a:lstStyle/>
          <a:p>
            <a:r>
              <a:rPr lang="en-US" dirty="0" smtClean="0"/>
              <a:t>What do I need to do?</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3134349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24575"/>
            <a:ext cx="11394917" cy="4405247"/>
          </a:xfrm>
        </p:spPr>
        <p:txBody>
          <a:bodyPr>
            <a:normAutofit/>
          </a:bodyPr>
          <a:lstStyle/>
          <a:p>
            <a:r>
              <a:rPr lang="en-US" sz="3600" dirty="0" smtClean="0"/>
              <a:t>Your transplant team</a:t>
            </a:r>
          </a:p>
          <a:p>
            <a:r>
              <a:rPr lang="en-US" sz="3600" dirty="0" smtClean="0"/>
              <a:t>TransplantLiving.org (UNOS site for patients and caregivers)</a:t>
            </a:r>
          </a:p>
          <a:p>
            <a:pPr lvl="1">
              <a:buClr>
                <a:schemeClr val="accent2"/>
              </a:buClr>
              <a:buFont typeface="Arial" panose="020B0604020202020204" pitchFamily="34" charset="0"/>
              <a:buChar char="•"/>
            </a:pPr>
            <a:r>
              <a:rPr lang="en-US" sz="3600" dirty="0" smtClean="0"/>
              <a:t>Organ facts&gt;Heart&gt;Heart Q&amp;A</a:t>
            </a:r>
          </a:p>
          <a:p>
            <a:r>
              <a:rPr lang="en-US" sz="3600" b="1" dirty="0" smtClean="0"/>
              <a:t>patientservices@unos.org</a:t>
            </a:r>
            <a:r>
              <a:rPr lang="en-US" sz="3600" dirty="0" smtClean="0"/>
              <a:t> (E-mail)</a:t>
            </a:r>
          </a:p>
          <a:p>
            <a:r>
              <a:rPr lang="en-US" sz="3600" dirty="0" smtClean="0"/>
              <a:t>UNOS Patient Services: (888) 894-6361</a:t>
            </a:r>
            <a:endParaRPr lang="en-US" sz="3600" dirty="0"/>
          </a:p>
        </p:txBody>
      </p:sp>
      <p:sp>
        <p:nvSpPr>
          <p:cNvPr id="3" name="Title 2"/>
          <p:cNvSpPr>
            <a:spLocks noGrp="1"/>
          </p:cNvSpPr>
          <p:nvPr>
            <p:ph type="title"/>
          </p:nvPr>
        </p:nvSpPr>
        <p:spPr/>
        <p:txBody>
          <a:bodyPr/>
          <a:lstStyle/>
          <a:p>
            <a:r>
              <a:rPr lang="en-US" dirty="0" smtClean="0"/>
              <a:t>How can I find out more?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51481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Optional slides to follow</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91343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24575"/>
            <a:ext cx="11394917" cy="4405247"/>
          </a:xfrm>
        </p:spPr>
        <p:txBody>
          <a:bodyPr>
            <a:noAutofit/>
          </a:bodyPr>
          <a:lstStyle/>
          <a:p>
            <a:r>
              <a:rPr lang="en-US" sz="3200" dirty="0" smtClean="0"/>
              <a:t>Transplant team provides medical information to review board</a:t>
            </a:r>
          </a:p>
          <a:p>
            <a:r>
              <a:rPr lang="en-US" sz="3200" dirty="0" smtClean="0"/>
              <a:t>Review board will now be from a different region of the country</a:t>
            </a:r>
          </a:p>
          <a:p>
            <a:r>
              <a:rPr lang="en-US" sz="3200" dirty="0" smtClean="0"/>
              <a:t>Considered on medical facts only (no personal or hospital information provided to reviewers)</a:t>
            </a:r>
          </a:p>
          <a:p>
            <a:r>
              <a:rPr lang="en-US" sz="3200" dirty="0" smtClean="0"/>
              <a:t>Transplant team may appeal decision if it chooses</a:t>
            </a:r>
          </a:p>
          <a:p>
            <a:r>
              <a:rPr lang="en-US" sz="3200" dirty="0" smtClean="0"/>
              <a:t>Exceptions can be renewed</a:t>
            </a:r>
          </a:p>
          <a:p>
            <a:pPr lvl="1"/>
            <a:r>
              <a:rPr lang="en-US" sz="2400" dirty="0" smtClean="0"/>
              <a:t>More urgent exceptions require more frequent renewals and updated information/test results from the transplant hospital</a:t>
            </a:r>
            <a:endParaRPr lang="en-US" sz="2400" dirty="0"/>
          </a:p>
        </p:txBody>
      </p:sp>
      <p:sp>
        <p:nvSpPr>
          <p:cNvPr id="3" name="Title 2"/>
          <p:cNvSpPr>
            <a:spLocks noGrp="1"/>
          </p:cNvSpPr>
          <p:nvPr>
            <p:ph type="title"/>
          </p:nvPr>
        </p:nvSpPr>
        <p:spPr/>
        <p:txBody>
          <a:bodyPr/>
          <a:lstStyle/>
          <a:p>
            <a:r>
              <a:rPr lang="en-US" dirty="0" smtClean="0"/>
              <a:t>How does exception process work?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171360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788" y="1172365"/>
            <a:ext cx="11394917" cy="4405247"/>
          </a:xfrm>
        </p:spPr>
        <p:txBody>
          <a:bodyPr>
            <a:normAutofit lnSpcReduction="10000"/>
          </a:bodyPr>
          <a:lstStyle/>
          <a:p>
            <a:r>
              <a:rPr lang="en-US" dirty="0" smtClean="0"/>
              <a:t>Status 1</a:t>
            </a:r>
          </a:p>
          <a:p>
            <a:pPr lvl="1"/>
            <a:r>
              <a:rPr lang="en-US" dirty="0"/>
              <a:t>VA ECMO </a:t>
            </a:r>
            <a:endParaRPr lang="en-US" dirty="0" smtClean="0"/>
          </a:p>
          <a:p>
            <a:pPr lvl="1"/>
            <a:r>
              <a:rPr lang="en-US" dirty="0" smtClean="0"/>
              <a:t>Non-dischargeable</a:t>
            </a:r>
            <a:r>
              <a:rPr lang="en-US" dirty="0"/>
              <a:t>, surgically implanted, non-endovascular biventricular support device </a:t>
            </a:r>
            <a:endParaRPr lang="en-US" dirty="0" smtClean="0"/>
          </a:p>
          <a:p>
            <a:pPr lvl="1"/>
            <a:r>
              <a:rPr lang="en-US" dirty="0" smtClean="0"/>
              <a:t>MCSD </a:t>
            </a:r>
            <a:r>
              <a:rPr lang="en-US" dirty="0"/>
              <a:t>with life-threatening ventricular </a:t>
            </a:r>
            <a:r>
              <a:rPr lang="en-US" dirty="0" smtClean="0"/>
              <a:t>arrhythmia</a:t>
            </a:r>
          </a:p>
          <a:p>
            <a:r>
              <a:rPr lang="en-US" dirty="0" smtClean="0"/>
              <a:t>Status 2</a:t>
            </a:r>
          </a:p>
          <a:p>
            <a:pPr lvl="1"/>
            <a:r>
              <a:rPr lang="en-US" dirty="0"/>
              <a:t>Non-dischargeable, surgically implanted, non-endovascular LVAD</a:t>
            </a:r>
          </a:p>
          <a:p>
            <a:pPr lvl="1"/>
            <a:r>
              <a:rPr lang="en-US" dirty="0"/>
              <a:t>IABP</a:t>
            </a:r>
          </a:p>
          <a:p>
            <a:pPr lvl="1"/>
            <a:r>
              <a:rPr lang="en-US" dirty="0"/>
              <a:t>V-tach / V-fib, mechanical support not required</a:t>
            </a:r>
          </a:p>
          <a:p>
            <a:pPr lvl="1"/>
            <a:r>
              <a:rPr lang="en-US" dirty="0"/>
              <a:t>MCSD with device malfunction/mechanical failure</a:t>
            </a:r>
          </a:p>
          <a:p>
            <a:pPr lvl="1"/>
            <a:r>
              <a:rPr lang="en-US" dirty="0"/>
              <a:t>TAH, </a:t>
            </a:r>
            <a:r>
              <a:rPr lang="en-US" dirty="0" err="1"/>
              <a:t>BiVAD</a:t>
            </a:r>
            <a:r>
              <a:rPr lang="en-US" dirty="0"/>
              <a:t>, RVAD, or VAD for single ventricle patients</a:t>
            </a:r>
          </a:p>
          <a:p>
            <a:pPr lvl="1"/>
            <a:r>
              <a:rPr lang="en-US" dirty="0"/>
              <a:t>Percutaneous endovascular MCSD</a:t>
            </a:r>
          </a:p>
        </p:txBody>
      </p:sp>
      <p:sp>
        <p:nvSpPr>
          <p:cNvPr id="3" name="Title 2"/>
          <p:cNvSpPr>
            <a:spLocks noGrp="1"/>
          </p:cNvSpPr>
          <p:nvPr>
            <p:ph type="title"/>
          </p:nvPr>
        </p:nvSpPr>
        <p:spPr/>
        <p:txBody>
          <a:bodyPr/>
          <a:lstStyle/>
          <a:p>
            <a:r>
              <a:rPr lang="en-US" dirty="0" smtClean="0"/>
              <a:t>Criteria for medical urgency statuses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3021555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Status 3</a:t>
            </a:r>
          </a:p>
          <a:p>
            <a:pPr lvl="1"/>
            <a:r>
              <a:rPr lang="en-US" dirty="0"/>
              <a:t>Dischargeable LVAD for discretionary 30 days </a:t>
            </a:r>
            <a:endParaRPr lang="en-US" dirty="0" smtClean="0"/>
          </a:p>
          <a:p>
            <a:pPr lvl="1"/>
            <a:r>
              <a:rPr lang="en-US" dirty="0" smtClean="0"/>
              <a:t>Multiple </a:t>
            </a:r>
            <a:r>
              <a:rPr lang="en-US" dirty="0"/>
              <a:t>inotropes or single high-dose inotrope with continuous hemodynamic monitoring </a:t>
            </a:r>
            <a:endParaRPr lang="en-US" dirty="0" smtClean="0"/>
          </a:p>
          <a:p>
            <a:pPr lvl="1"/>
            <a:r>
              <a:rPr lang="en-US" dirty="0" smtClean="0"/>
              <a:t>VA </a:t>
            </a:r>
            <a:r>
              <a:rPr lang="en-US" dirty="0"/>
              <a:t>ECMO after 7 days; percutaneous endovascular circulatory support device or IABP after 14 days </a:t>
            </a:r>
            <a:endParaRPr lang="en-US" dirty="0" smtClean="0"/>
          </a:p>
          <a:p>
            <a:pPr lvl="1"/>
            <a:r>
              <a:rPr lang="en-US" dirty="0" smtClean="0"/>
              <a:t>Non-dischargeable</a:t>
            </a:r>
            <a:r>
              <a:rPr lang="en-US" dirty="0"/>
              <a:t>, surgically implanted, non-endovascular LVAD after 14 days </a:t>
            </a:r>
            <a:endParaRPr lang="en-US" dirty="0" smtClean="0"/>
          </a:p>
          <a:p>
            <a:pPr lvl="1"/>
            <a:r>
              <a:rPr lang="en-US" dirty="0" smtClean="0"/>
              <a:t>MCSD </a:t>
            </a:r>
            <a:r>
              <a:rPr lang="en-US" dirty="0"/>
              <a:t>with one of the following: </a:t>
            </a:r>
            <a:endParaRPr lang="en-US" dirty="0" smtClean="0"/>
          </a:p>
          <a:p>
            <a:pPr lvl="2"/>
            <a:r>
              <a:rPr lang="en-US" dirty="0" smtClean="0"/>
              <a:t>device </a:t>
            </a:r>
            <a:r>
              <a:rPr lang="en-US" dirty="0"/>
              <a:t>infection </a:t>
            </a:r>
            <a:endParaRPr lang="en-US" dirty="0" smtClean="0"/>
          </a:p>
          <a:p>
            <a:pPr lvl="2"/>
            <a:r>
              <a:rPr lang="en-US" dirty="0" smtClean="0"/>
              <a:t>hemolysis </a:t>
            </a:r>
          </a:p>
          <a:p>
            <a:pPr lvl="2"/>
            <a:r>
              <a:rPr lang="en-US" dirty="0" smtClean="0"/>
              <a:t>pump </a:t>
            </a:r>
            <a:r>
              <a:rPr lang="en-US" dirty="0"/>
              <a:t>thrombosis </a:t>
            </a:r>
            <a:endParaRPr lang="en-US" dirty="0" smtClean="0"/>
          </a:p>
          <a:p>
            <a:pPr lvl="2"/>
            <a:r>
              <a:rPr lang="en-US" dirty="0" smtClean="0"/>
              <a:t>right </a:t>
            </a:r>
            <a:r>
              <a:rPr lang="en-US" dirty="0"/>
              <a:t>heart failure </a:t>
            </a:r>
            <a:endParaRPr lang="en-US" dirty="0" smtClean="0"/>
          </a:p>
          <a:p>
            <a:pPr lvl="2"/>
            <a:r>
              <a:rPr lang="en-US" dirty="0" smtClean="0"/>
              <a:t>mucosal </a:t>
            </a:r>
            <a:r>
              <a:rPr lang="en-US" dirty="0"/>
              <a:t>bleeding </a:t>
            </a:r>
            <a:endParaRPr lang="en-US" dirty="0" smtClean="0"/>
          </a:p>
          <a:p>
            <a:pPr lvl="2"/>
            <a:r>
              <a:rPr lang="en-US" dirty="0" smtClean="0"/>
              <a:t>aortic insufficiency</a:t>
            </a:r>
          </a:p>
        </p:txBody>
      </p:sp>
      <p:sp>
        <p:nvSpPr>
          <p:cNvPr id="3" name="Title 2"/>
          <p:cNvSpPr>
            <a:spLocks noGrp="1"/>
          </p:cNvSpPr>
          <p:nvPr>
            <p:ph type="title"/>
          </p:nvPr>
        </p:nvSpPr>
        <p:spPr/>
        <p:txBody>
          <a:bodyPr/>
          <a:lstStyle/>
          <a:p>
            <a:r>
              <a:rPr lang="en-US" dirty="0" smtClean="0"/>
              <a:t>Criteria for medical urgency statuses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Tree>
    <p:extLst>
      <p:ext uri="{BB962C8B-B14F-4D97-AF65-F5344CB8AC3E}">
        <p14:creationId xmlns:p14="http://schemas.microsoft.com/office/powerpoint/2010/main" val="715150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Status 4</a:t>
            </a:r>
          </a:p>
          <a:p>
            <a:pPr lvl="1"/>
            <a:r>
              <a:rPr lang="en-US" dirty="0"/>
              <a:t>Dischargeable LVAD without discretionary 30 days </a:t>
            </a:r>
            <a:endParaRPr lang="en-US" dirty="0" smtClean="0"/>
          </a:p>
          <a:p>
            <a:pPr lvl="1"/>
            <a:r>
              <a:rPr lang="en-US" dirty="0" smtClean="0"/>
              <a:t>Inotropes </a:t>
            </a:r>
            <a:r>
              <a:rPr lang="en-US" dirty="0"/>
              <a:t>without hemodynamic monitoring </a:t>
            </a:r>
            <a:endParaRPr lang="en-US" dirty="0" smtClean="0"/>
          </a:p>
          <a:p>
            <a:pPr lvl="1"/>
            <a:r>
              <a:rPr lang="en-US" dirty="0" err="1" smtClean="0"/>
              <a:t>Retransplant</a:t>
            </a:r>
            <a:r>
              <a:rPr lang="en-US" dirty="0" smtClean="0"/>
              <a:t> </a:t>
            </a:r>
          </a:p>
          <a:p>
            <a:pPr lvl="1"/>
            <a:r>
              <a:rPr lang="en-US" dirty="0" smtClean="0"/>
              <a:t>Diagnosis </a:t>
            </a:r>
            <a:r>
              <a:rPr lang="en-US" dirty="0"/>
              <a:t>of one of the following: </a:t>
            </a:r>
            <a:endParaRPr lang="en-US" dirty="0" smtClean="0"/>
          </a:p>
          <a:p>
            <a:pPr lvl="2"/>
            <a:r>
              <a:rPr lang="en-US" dirty="0" smtClean="0"/>
              <a:t>congenital </a:t>
            </a:r>
            <a:r>
              <a:rPr lang="en-US" dirty="0"/>
              <a:t>heart disease (CHD) </a:t>
            </a:r>
            <a:endParaRPr lang="en-US" dirty="0" smtClean="0"/>
          </a:p>
          <a:p>
            <a:pPr lvl="2"/>
            <a:r>
              <a:rPr lang="en-US" dirty="0" smtClean="0"/>
              <a:t>ischemic </a:t>
            </a:r>
            <a:r>
              <a:rPr lang="en-US" dirty="0"/>
              <a:t>heart disease with intractable angina </a:t>
            </a:r>
            <a:endParaRPr lang="en-US" dirty="0" smtClean="0"/>
          </a:p>
          <a:p>
            <a:pPr lvl="2"/>
            <a:r>
              <a:rPr lang="en-US" dirty="0" smtClean="0"/>
              <a:t>hypertrophic </a:t>
            </a:r>
            <a:r>
              <a:rPr lang="en-US" dirty="0"/>
              <a:t>cardiomyopathy </a:t>
            </a:r>
            <a:endParaRPr lang="en-US" dirty="0" smtClean="0"/>
          </a:p>
          <a:p>
            <a:pPr lvl="2"/>
            <a:r>
              <a:rPr lang="en-US" dirty="0" smtClean="0"/>
              <a:t>restrictive </a:t>
            </a:r>
            <a:r>
              <a:rPr lang="en-US" dirty="0"/>
              <a:t>cardiomyopathy </a:t>
            </a:r>
            <a:endParaRPr lang="en-US" dirty="0" smtClean="0"/>
          </a:p>
          <a:p>
            <a:pPr lvl="2"/>
            <a:r>
              <a:rPr lang="en-US" dirty="0" smtClean="0"/>
              <a:t>amyloidosis</a:t>
            </a:r>
          </a:p>
        </p:txBody>
      </p:sp>
      <p:sp>
        <p:nvSpPr>
          <p:cNvPr id="3" name="Title 2"/>
          <p:cNvSpPr>
            <a:spLocks noGrp="1"/>
          </p:cNvSpPr>
          <p:nvPr>
            <p:ph type="title"/>
          </p:nvPr>
        </p:nvSpPr>
        <p:spPr/>
        <p:txBody>
          <a:bodyPr/>
          <a:lstStyle/>
          <a:p>
            <a:r>
              <a:rPr lang="en-US" dirty="0" smtClean="0"/>
              <a:t>Criteria for medical urgency statuses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16</a:t>
            </a:fld>
            <a:endParaRPr lang="en-US" dirty="0"/>
          </a:p>
        </p:txBody>
      </p:sp>
    </p:spTree>
    <p:extLst>
      <p:ext uri="{BB962C8B-B14F-4D97-AF65-F5344CB8AC3E}">
        <p14:creationId xmlns:p14="http://schemas.microsoft.com/office/powerpoint/2010/main" val="1624547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Status 5</a:t>
            </a:r>
          </a:p>
          <a:p>
            <a:pPr lvl="1"/>
            <a:r>
              <a:rPr lang="en-US" dirty="0"/>
              <a:t>On the waitlist for at least one other organ at the same </a:t>
            </a:r>
            <a:r>
              <a:rPr lang="en-US" dirty="0" smtClean="0"/>
              <a:t>hospital</a:t>
            </a:r>
            <a:endParaRPr lang="en-US" dirty="0"/>
          </a:p>
          <a:p>
            <a:r>
              <a:rPr lang="en-US" dirty="0" smtClean="0"/>
              <a:t>Status 6</a:t>
            </a:r>
          </a:p>
          <a:p>
            <a:pPr lvl="1"/>
            <a:r>
              <a:rPr lang="en-US" dirty="0"/>
              <a:t>All remaining active candidates</a:t>
            </a:r>
            <a:endParaRPr lang="en-US" dirty="0" smtClean="0"/>
          </a:p>
        </p:txBody>
      </p:sp>
      <p:sp>
        <p:nvSpPr>
          <p:cNvPr id="3" name="Title 2"/>
          <p:cNvSpPr>
            <a:spLocks noGrp="1"/>
          </p:cNvSpPr>
          <p:nvPr>
            <p:ph type="title"/>
          </p:nvPr>
        </p:nvSpPr>
        <p:spPr/>
        <p:txBody>
          <a:bodyPr/>
          <a:lstStyle/>
          <a:p>
            <a:r>
              <a:rPr lang="en-US" dirty="0" smtClean="0"/>
              <a:t>Criteria for medical urgency statuses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17</a:t>
            </a:fld>
            <a:endParaRPr lang="en-US" dirty="0"/>
          </a:p>
        </p:txBody>
      </p:sp>
    </p:spTree>
    <p:extLst>
      <p:ext uri="{BB962C8B-B14F-4D97-AF65-F5344CB8AC3E}">
        <p14:creationId xmlns:p14="http://schemas.microsoft.com/office/powerpoint/2010/main" val="190724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4026" y="0"/>
            <a:ext cx="9765324" cy="1141413"/>
          </a:xfrm>
        </p:spPr>
        <p:txBody>
          <a:bodyPr/>
          <a:lstStyle/>
          <a:p>
            <a:pPr eaLnBrk="1" hangingPunct="1"/>
            <a:r>
              <a:rPr lang="en-US" dirty="0" smtClean="0">
                <a:latin typeface="Arial" panose="020B0604020202020204" pitchFamily="34" charset="0"/>
                <a:cs typeface="Arial" panose="020B0604020202020204" pitchFamily="34" charset="0"/>
              </a:rPr>
              <a:t>How are hearts matched now?</a:t>
            </a:r>
          </a:p>
        </p:txBody>
      </p:sp>
      <p:sp>
        <p:nvSpPr>
          <p:cNvPr id="4099" name="Rectangle 3"/>
          <p:cNvSpPr>
            <a:spLocks noGrp="1" noChangeArrowheads="1"/>
          </p:cNvSpPr>
          <p:nvPr>
            <p:ph idx="1"/>
          </p:nvPr>
        </p:nvSpPr>
        <p:spPr>
          <a:xfrm>
            <a:off x="480621" y="1141413"/>
            <a:ext cx="9232134" cy="4241494"/>
          </a:xfrm>
        </p:spPr>
        <p:txBody>
          <a:bodyPr>
            <a:noAutofit/>
          </a:bodyPr>
          <a:lstStyle/>
          <a:p>
            <a:pPr>
              <a:spcBef>
                <a:spcPts val="0"/>
              </a:spcBef>
              <a:defRPr/>
            </a:pPr>
            <a:r>
              <a:rPr lang="en-US" sz="3600" dirty="0" smtClean="0"/>
              <a:t>Three medical urgency statuses:</a:t>
            </a:r>
          </a:p>
          <a:p>
            <a:pPr lvl="1">
              <a:spcBef>
                <a:spcPts val="0"/>
              </a:spcBef>
              <a:buClr>
                <a:schemeClr val="accent2"/>
              </a:buClr>
              <a:buFont typeface="Arial" panose="020B0604020202020204" pitchFamily="34" charset="0"/>
              <a:buChar char="•"/>
              <a:defRPr/>
            </a:pPr>
            <a:r>
              <a:rPr lang="en-US" sz="2800" dirty="0" smtClean="0"/>
              <a:t>1A (most urgent)</a:t>
            </a:r>
          </a:p>
          <a:p>
            <a:pPr lvl="1">
              <a:spcBef>
                <a:spcPts val="0"/>
              </a:spcBef>
              <a:buClr>
                <a:schemeClr val="accent2"/>
              </a:buClr>
              <a:buFont typeface="Arial" panose="020B0604020202020204" pitchFamily="34" charset="0"/>
              <a:buChar char="•"/>
              <a:defRPr/>
            </a:pPr>
            <a:r>
              <a:rPr lang="en-US" sz="2800" dirty="0" smtClean="0"/>
              <a:t>1B</a:t>
            </a:r>
          </a:p>
          <a:p>
            <a:pPr lvl="1">
              <a:spcBef>
                <a:spcPts val="0"/>
              </a:spcBef>
              <a:spcAft>
                <a:spcPts val="1200"/>
              </a:spcAft>
              <a:buClr>
                <a:schemeClr val="accent2"/>
              </a:buClr>
              <a:buFont typeface="Arial" panose="020B0604020202020204" pitchFamily="34" charset="0"/>
              <a:buChar char="•"/>
              <a:defRPr/>
            </a:pPr>
            <a:r>
              <a:rPr lang="en-US" sz="2800" dirty="0" smtClean="0"/>
              <a:t>2 (least urgent)</a:t>
            </a:r>
          </a:p>
          <a:p>
            <a:pPr>
              <a:spcBef>
                <a:spcPts val="0"/>
              </a:spcBef>
              <a:spcAft>
                <a:spcPts val="1200"/>
              </a:spcAft>
              <a:defRPr/>
            </a:pPr>
            <a:r>
              <a:rPr lang="en-US" sz="3600" dirty="0" smtClean="0"/>
              <a:t>Exceptions for some candidates</a:t>
            </a:r>
          </a:p>
          <a:p>
            <a:pPr>
              <a:spcBef>
                <a:spcPts val="0"/>
              </a:spcBef>
              <a:spcAft>
                <a:spcPts val="1200"/>
              </a:spcAft>
              <a:defRPr/>
            </a:pPr>
            <a:r>
              <a:rPr lang="en-US" sz="3600" dirty="0" smtClean="0"/>
              <a:t>Biological matching (blood type, size)</a:t>
            </a:r>
          </a:p>
          <a:p>
            <a:pPr>
              <a:spcBef>
                <a:spcPts val="0"/>
              </a:spcBef>
              <a:spcAft>
                <a:spcPts val="1200"/>
              </a:spcAft>
              <a:defRPr/>
            </a:pPr>
            <a:r>
              <a:rPr lang="en-US" sz="3600" dirty="0" smtClean="0"/>
              <a:t>Distance from donor hospital</a:t>
            </a:r>
          </a:p>
          <a:p>
            <a:pPr>
              <a:spcBef>
                <a:spcPts val="0"/>
              </a:spcBef>
              <a:spcAft>
                <a:spcPts val="1200"/>
              </a:spcAft>
              <a:defRPr/>
            </a:pPr>
            <a:r>
              <a:rPr lang="en-US" sz="3600" dirty="0" smtClean="0"/>
              <a:t>Waiting time is “tiebreaker”</a:t>
            </a:r>
          </a:p>
        </p:txBody>
      </p:sp>
    </p:spTree>
    <p:extLst>
      <p:ext uri="{BB962C8B-B14F-4D97-AF65-F5344CB8AC3E}">
        <p14:creationId xmlns:p14="http://schemas.microsoft.com/office/powerpoint/2010/main" val="30907429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0"/>
          <p:cNvSpPr>
            <a:spLocks noChangeArrowheads="1"/>
          </p:cNvSpPr>
          <p:nvPr/>
        </p:nvSpPr>
        <p:spPr bwMode="auto">
          <a:xfrm>
            <a:off x="3157532" y="1107364"/>
            <a:ext cx="5444442" cy="5623147"/>
          </a:xfrm>
          <a:prstGeom prst="ellipse">
            <a:avLst/>
          </a:prstGeom>
          <a:solidFill>
            <a:srgbClr val="0B76BC"/>
          </a:solidFill>
          <a:ln w="12700">
            <a:solidFill>
              <a:schemeClr val="tx1"/>
            </a:solidFill>
            <a:round/>
            <a:headEnd/>
            <a:tailEnd/>
          </a:ln>
        </p:spPr>
        <p:txBody>
          <a:bodyPr wrap="none" anchor="ct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algn="ct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28674" name="Rectangle 3"/>
          <p:cNvSpPr>
            <a:spLocks noChangeArrowheads="1"/>
          </p:cNvSpPr>
          <p:nvPr/>
        </p:nvSpPr>
        <p:spPr bwMode="auto">
          <a:xfrm>
            <a:off x="230618" y="49203"/>
            <a:ext cx="10809514"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defTabSz="895350">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4800" dirty="0">
                <a:solidFill>
                  <a:schemeClr val="tx2"/>
                </a:solidFill>
                <a:latin typeface="Arial" panose="020B0604020202020204" pitchFamily="34" charset="0"/>
                <a:cs typeface="Arial" panose="020B0604020202020204" pitchFamily="34" charset="0"/>
              </a:rPr>
              <a:t>Heart </a:t>
            </a:r>
            <a:r>
              <a:rPr lang="en-US" altLang="en-US" sz="4800" dirty="0" smtClean="0">
                <a:solidFill>
                  <a:schemeClr val="tx2"/>
                </a:solidFill>
                <a:latin typeface="Arial" panose="020B0604020202020204" pitchFamily="34" charset="0"/>
                <a:cs typeface="Arial" panose="020B0604020202020204" pitchFamily="34" charset="0"/>
              </a:rPr>
              <a:t>Geographic Distribution</a:t>
            </a:r>
            <a:endParaRPr lang="en-US" altLang="en-US" sz="4800" dirty="0">
              <a:solidFill>
                <a:schemeClr val="tx2"/>
              </a:solidFill>
              <a:latin typeface="Arial" panose="020B0604020202020204" pitchFamily="34" charset="0"/>
              <a:cs typeface="Arial" panose="020B0604020202020204" pitchFamily="34" charset="0"/>
            </a:endParaRPr>
          </a:p>
        </p:txBody>
      </p:sp>
      <p:sp>
        <p:nvSpPr>
          <p:cNvPr id="28675" name="Rectangle 4"/>
          <p:cNvSpPr>
            <a:spLocks noGrp="1" noChangeArrowheads="1"/>
          </p:cNvSpPr>
          <p:nvPr>
            <p:ph sz="half" idx="1"/>
          </p:nvPr>
        </p:nvSpPr>
        <p:spPr>
          <a:xfrm>
            <a:off x="4725757" y="1535195"/>
            <a:ext cx="2713431" cy="2308421"/>
          </a:xfrm>
        </p:spPr>
        <p:txBody>
          <a:bodyPr/>
          <a:lstStyle/>
          <a:p>
            <a:pPr eaLnBrk="1" hangingPunct="1">
              <a:lnSpc>
                <a:spcPct val="90000"/>
              </a:lnSpc>
              <a:buFont typeface="Wingdings" panose="05000000000000000000" pitchFamily="2" charset="2"/>
              <a:buNone/>
            </a:pPr>
            <a:endParaRPr lang="en-US" altLang="en-US" sz="2400" dirty="0">
              <a:latin typeface="Calibri" panose="020F0502020204030204" pitchFamily="34" charset="0"/>
              <a:ea typeface="Myriad Pro" pitchFamily="34" charset="0"/>
              <a:cs typeface="Myriad Pro" pitchFamily="34" charset="0"/>
            </a:endParaRPr>
          </a:p>
          <a:p>
            <a:pPr eaLnBrk="1" hangingPunct="1">
              <a:lnSpc>
                <a:spcPct val="90000"/>
              </a:lnSpc>
              <a:buFont typeface="Wingdings" panose="05000000000000000000" pitchFamily="2" charset="2"/>
              <a:buNone/>
            </a:pPr>
            <a:endParaRPr lang="en-US" altLang="en-US" sz="2400" dirty="0">
              <a:latin typeface="Calibri" panose="020F0502020204030204" pitchFamily="34" charset="0"/>
              <a:ea typeface="Myriad Pro" pitchFamily="34" charset="0"/>
              <a:cs typeface="Myriad Pro" pitchFamily="34" charset="0"/>
            </a:endParaRPr>
          </a:p>
        </p:txBody>
      </p:sp>
      <p:sp>
        <p:nvSpPr>
          <p:cNvPr id="28676" name="Rectangle 5"/>
          <p:cNvSpPr>
            <a:spLocks noChangeArrowheads="1"/>
          </p:cNvSpPr>
          <p:nvPr/>
        </p:nvSpPr>
        <p:spPr bwMode="auto">
          <a:xfrm>
            <a:off x="4729727" y="4654633"/>
            <a:ext cx="2706520" cy="220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36550" indent="-336550" defTabSz="895350">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defTabSz="8953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defTabSz="89535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20000"/>
              </a:spcBef>
              <a:buClrTx/>
              <a:buSzTx/>
              <a:buFontTx/>
              <a:buNone/>
            </a:pPr>
            <a:endParaRPr lang="en-US" altLang="en-US" sz="1800" u="sng">
              <a:solidFill>
                <a:schemeClr val="tx1"/>
              </a:solidFill>
              <a:latin typeface="Arial" panose="020B0604020202020204" pitchFamily="34" charset="0"/>
            </a:endParaRPr>
          </a:p>
        </p:txBody>
      </p:sp>
      <p:sp>
        <p:nvSpPr>
          <p:cNvPr id="28677" name="Oval 10"/>
          <p:cNvSpPr>
            <a:spLocks noChangeArrowheads="1"/>
          </p:cNvSpPr>
          <p:nvPr/>
        </p:nvSpPr>
        <p:spPr bwMode="auto">
          <a:xfrm>
            <a:off x="3498144" y="1459156"/>
            <a:ext cx="4763218" cy="4919562"/>
          </a:xfrm>
          <a:prstGeom prst="ellipse">
            <a:avLst/>
          </a:prstGeom>
          <a:solidFill>
            <a:schemeClr val="accent2"/>
          </a:solidFill>
          <a:ln w="12700">
            <a:solidFill>
              <a:schemeClr val="tx1"/>
            </a:solidFill>
            <a:round/>
            <a:headEnd/>
            <a:tailEnd/>
          </a:ln>
        </p:spPr>
        <p:txBody>
          <a:bodyPr wrap="none" anchor="ct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algn="ct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20486" name="Oval 11"/>
          <p:cNvSpPr>
            <a:spLocks noChangeArrowheads="1"/>
          </p:cNvSpPr>
          <p:nvPr/>
        </p:nvSpPr>
        <p:spPr bwMode="auto">
          <a:xfrm>
            <a:off x="3861322" y="1896547"/>
            <a:ext cx="4036863" cy="4044780"/>
          </a:xfrm>
          <a:prstGeom prst="ellipse">
            <a:avLst/>
          </a:prstGeom>
          <a:solidFill>
            <a:srgbClr val="0B76BC"/>
          </a:solidFill>
          <a:ln w="12700">
            <a:solidFill>
              <a:schemeClr val="tx1"/>
            </a:solidFill>
            <a:round/>
            <a:headEnd/>
            <a:tailEnd/>
          </a:ln>
        </p:spPr>
        <p:txBody>
          <a:bodyPr wrap="none" anchor="ctr"/>
          <a:lstStyle/>
          <a:p>
            <a:pPr algn="ctr" eaLnBrk="1" hangingPunct="1">
              <a:defRPr/>
            </a:pPr>
            <a:endParaRPr lang="en-US" dirty="0">
              <a:solidFill>
                <a:schemeClr val="bg2">
                  <a:lumMod val="50000"/>
                </a:schemeClr>
              </a:solidFill>
            </a:endParaRPr>
          </a:p>
        </p:txBody>
      </p:sp>
      <p:sp>
        <p:nvSpPr>
          <p:cNvPr id="28679" name="Oval 12"/>
          <p:cNvSpPr>
            <a:spLocks noChangeArrowheads="1"/>
          </p:cNvSpPr>
          <p:nvPr/>
        </p:nvSpPr>
        <p:spPr bwMode="auto">
          <a:xfrm>
            <a:off x="4234285" y="2263526"/>
            <a:ext cx="3290937" cy="3310822"/>
          </a:xfrm>
          <a:prstGeom prst="ellipse">
            <a:avLst/>
          </a:prstGeom>
          <a:solidFill>
            <a:schemeClr val="accent2"/>
          </a:solidFill>
          <a:ln w="12700">
            <a:solidFill>
              <a:schemeClr val="tx1"/>
            </a:solidFill>
            <a:round/>
            <a:headEnd/>
            <a:tailEnd/>
          </a:ln>
        </p:spPr>
        <p:txBody>
          <a:bodyPr wrap="none" anchor="ct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algn="ct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28680" name="Oval 13"/>
          <p:cNvSpPr>
            <a:spLocks noChangeArrowheads="1"/>
          </p:cNvSpPr>
          <p:nvPr/>
        </p:nvSpPr>
        <p:spPr bwMode="auto">
          <a:xfrm>
            <a:off x="4697189" y="2676895"/>
            <a:ext cx="2365129" cy="2484085"/>
          </a:xfrm>
          <a:prstGeom prst="ellipse">
            <a:avLst/>
          </a:prstGeom>
          <a:solidFill>
            <a:srgbClr val="0B76BC"/>
          </a:solidFill>
          <a:ln w="12700">
            <a:solidFill>
              <a:schemeClr val="tx1"/>
            </a:solidFill>
            <a:round/>
            <a:headEnd/>
            <a:tailEnd/>
          </a:ln>
        </p:spPr>
        <p:txBody>
          <a:bodyPr wrap="none" anchor="ct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algn="ctr" eaLnBrk="1" hangingPunct="1">
              <a:spcBef>
                <a:spcPct val="0"/>
              </a:spcBef>
              <a:buClrTx/>
              <a:buSzTx/>
              <a:buFontTx/>
              <a:buNone/>
            </a:pPr>
            <a:endParaRPr lang="en-US" altLang="en-US" sz="1800">
              <a:solidFill>
                <a:schemeClr val="tx1"/>
              </a:solidFill>
              <a:latin typeface="Arial" panose="020B0604020202020204" pitchFamily="34" charset="0"/>
            </a:endParaRPr>
          </a:p>
        </p:txBody>
      </p:sp>
      <p:sp>
        <p:nvSpPr>
          <p:cNvPr id="28681" name="Oval 14"/>
          <p:cNvSpPr>
            <a:spLocks noChangeArrowheads="1"/>
          </p:cNvSpPr>
          <p:nvPr/>
        </p:nvSpPr>
        <p:spPr bwMode="auto">
          <a:xfrm>
            <a:off x="5053072" y="3106949"/>
            <a:ext cx="1653363" cy="1623977"/>
          </a:xfrm>
          <a:prstGeom prst="ellipse">
            <a:avLst/>
          </a:prstGeom>
          <a:solidFill>
            <a:schemeClr val="accent2"/>
          </a:solidFill>
          <a:ln w="12700">
            <a:solidFill>
              <a:schemeClr val="tx1"/>
            </a:solidFill>
            <a:round/>
            <a:headEnd/>
            <a:tailEnd/>
          </a:ln>
        </p:spPr>
        <p:txBody>
          <a:bodyPr wrap="none" anchor="ct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algn="ctr" eaLnBrk="1" hangingPunct="1">
              <a:spcBef>
                <a:spcPct val="0"/>
              </a:spcBef>
              <a:buClrTx/>
              <a:buSzTx/>
              <a:buFontTx/>
              <a:buNone/>
            </a:pPr>
            <a:r>
              <a:rPr lang="en-US" altLang="en-US" sz="2000" dirty="0" smtClean="0">
                <a:solidFill>
                  <a:schemeClr val="bg1"/>
                </a:solidFill>
                <a:latin typeface="Arial" panose="020B0604020202020204" pitchFamily="34" charset="0"/>
              </a:rPr>
              <a:t>Local</a:t>
            </a:r>
          </a:p>
        </p:txBody>
      </p:sp>
      <p:sp>
        <p:nvSpPr>
          <p:cNvPr id="28682" name="Text Box 15"/>
          <p:cNvSpPr txBox="1">
            <a:spLocks noChangeArrowheads="1"/>
          </p:cNvSpPr>
          <p:nvPr/>
        </p:nvSpPr>
        <p:spPr bwMode="auto">
          <a:xfrm>
            <a:off x="5621311" y="2698748"/>
            <a:ext cx="889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2000" dirty="0" smtClean="0">
                <a:solidFill>
                  <a:schemeClr val="bg1"/>
                </a:solidFill>
                <a:latin typeface="Arial" panose="020B0604020202020204" pitchFamily="34" charset="0"/>
              </a:rPr>
              <a:t>500</a:t>
            </a:r>
            <a:endParaRPr lang="en-US" altLang="en-US" sz="2000" dirty="0">
              <a:solidFill>
                <a:schemeClr val="bg1"/>
              </a:solidFill>
              <a:latin typeface="Arial" panose="020B0604020202020204" pitchFamily="34" charset="0"/>
            </a:endParaRPr>
          </a:p>
        </p:txBody>
      </p:sp>
      <p:sp>
        <p:nvSpPr>
          <p:cNvPr id="28683" name="Text Box 16"/>
          <p:cNvSpPr txBox="1">
            <a:spLocks noChangeArrowheads="1"/>
          </p:cNvSpPr>
          <p:nvPr/>
        </p:nvSpPr>
        <p:spPr bwMode="auto">
          <a:xfrm>
            <a:off x="5554603" y="2284890"/>
            <a:ext cx="10174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2000" dirty="0">
                <a:solidFill>
                  <a:schemeClr val="bg1"/>
                </a:solidFill>
                <a:latin typeface="Arial" panose="020B0604020202020204" pitchFamily="34" charset="0"/>
              </a:rPr>
              <a:t>1000</a:t>
            </a:r>
          </a:p>
        </p:txBody>
      </p:sp>
      <p:sp>
        <p:nvSpPr>
          <p:cNvPr id="28684" name="Text Box 17"/>
          <p:cNvSpPr txBox="1">
            <a:spLocks noChangeArrowheads="1"/>
          </p:cNvSpPr>
          <p:nvPr/>
        </p:nvSpPr>
        <p:spPr bwMode="auto">
          <a:xfrm>
            <a:off x="5554603" y="1914286"/>
            <a:ext cx="10093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2000" dirty="0">
                <a:solidFill>
                  <a:schemeClr val="bg1"/>
                </a:solidFill>
                <a:latin typeface="Arial" panose="020B0604020202020204" pitchFamily="34" charset="0"/>
              </a:rPr>
              <a:t>1500</a:t>
            </a:r>
          </a:p>
        </p:txBody>
      </p:sp>
      <p:sp>
        <p:nvSpPr>
          <p:cNvPr id="28685" name="Text Box 18"/>
          <p:cNvSpPr txBox="1">
            <a:spLocks noChangeArrowheads="1"/>
          </p:cNvSpPr>
          <p:nvPr/>
        </p:nvSpPr>
        <p:spPr bwMode="auto">
          <a:xfrm>
            <a:off x="5621311" y="1514502"/>
            <a:ext cx="9426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2000" dirty="0">
                <a:solidFill>
                  <a:schemeClr val="bg1"/>
                </a:solidFill>
                <a:latin typeface="Arial" panose="020B0604020202020204" pitchFamily="34" charset="0"/>
              </a:rPr>
              <a:t>2</a:t>
            </a:r>
            <a:r>
              <a:rPr lang="en-US" altLang="en-US" sz="2000" dirty="0" smtClean="0">
                <a:solidFill>
                  <a:schemeClr val="bg1"/>
                </a:solidFill>
                <a:latin typeface="Arial" panose="020B0604020202020204" pitchFamily="34" charset="0"/>
              </a:rPr>
              <a:t>500</a:t>
            </a:r>
            <a:endParaRPr lang="en-US" altLang="en-US" sz="2000" dirty="0">
              <a:solidFill>
                <a:schemeClr val="bg1"/>
              </a:solidFill>
              <a:latin typeface="Arial" panose="020B0604020202020204" pitchFamily="34" charset="0"/>
            </a:endParaRPr>
          </a:p>
        </p:txBody>
      </p:sp>
      <p:sp>
        <p:nvSpPr>
          <p:cNvPr id="16" name="Text Box 18"/>
          <p:cNvSpPr txBox="1">
            <a:spLocks noChangeArrowheads="1"/>
          </p:cNvSpPr>
          <p:nvPr/>
        </p:nvSpPr>
        <p:spPr bwMode="auto">
          <a:xfrm>
            <a:off x="5398961" y="1097277"/>
            <a:ext cx="11731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ts val="2000"/>
              </a:spcBef>
              <a:buClr>
                <a:srgbClr val="002045"/>
              </a:buClr>
              <a:buSzPct val="70000"/>
              <a:buFont typeface="Wingdings" panose="05000000000000000000" pitchFamily="2" charset="2"/>
              <a:buChar char="§"/>
              <a:defRPr sz="2800">
                <a:solidFill>
                  <a:srgbClr val="002045"/>
                </a:solidFill>
                <a:latin typeface="Calibri" panose="020F0502020204030204" pitchFamily="34" charset="0"/>
                <a:ea typeface="Myriad Pro" pitchFamily="34" charset="0"/>
                <a:cs typeface="Myriad Pro" pitchFamily="34" charset="0"/>
              </a:defRPr>
            </a:lvl1pPr>
            <a:lvl2pPr marL="742950" indent="-28575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2pPr>
            <a:lvl3pPr marL="11430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3pPr>
            <a:lvl4pPr marL="16002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4pPr>
            <a:lvl5pPr marL="2057400" indent="-228600">
              <a:spcBef>
                <a:spcPts val="600"/>
              </a:spcBef>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5pPr>
            <a:lvl6pPr marL="25146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6pPr>
            <a:lvl7pPr marL="29718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7pPr>
            <a:lvl8pPr marL="34290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8pPr>
            <a:lvl9pPr marL="3886200" indent="-228600" eaLnBrk="0" fontAlgn="base" hangingPunct="0">
              <a:spcBef>
                <a:spcPts val="600"/>
              </a:spcBef>
              <a:spcAft>
                <a:spcPct val="0"/>
              </a:spcAft>
              <a:buClr>
                <a:srgbClr val="002045"/>
              </a:buClr>
              <a:buSzPct val="70000"/>
              <a:buFont typeface="Wingdings" panose="05000000000000000000" pitchFamily="2" charset="2"/>
              <a:buChar char="§"/>
              <a:defRPr sz="2000">
                <a:solidFill>
                  <a:schemeClr val="tx1"/>
                </a:solidFill>
                <a:latin typeface="Calibri" panose="020F0502020204030204" pitchFamily="34" charset="0"/>
                <a:ea typeface="Myriad Pro" pitchFamily="34" charset="0"/>
                <a:cs typeface="Myriad Pro" pitchFamily="34" charset="0"/>
              </a:defRPr>
            </a:lvl9pPr>
          </a:lstStyle>
          <a:p>
            <a:pPr eaLnBrk="1" hangingPunct="1">
              <a:spcBef>
                <a:spcPct val="0"/>
              </a:spcBef>
              <a:buClrTx/>
              <a:buSzTx/>
              <a:buFontTx/>
              <a:buNone/>
            </a:pPr>
            <a:r>
              <a:rPr lang="en-US" altLang="en-US" sz="2000" dirty="0" smtClean="0">
                <a:solidFill>
                  <a:schemeClr val="bg1"/>
                </a:solidFill>
                <a:latin typeface="Arial" panose="020B0604020202020204" pitchFamily="34" charset="0"/>
              </a:rPr>
              <a:t>&gt; 2500</a:t>
            </a:r>
            <a:endParaRPr lang="en-US" altLang="en-US" sz="2000" dirty="0">
              <a:solidFill>
                <a:schemeClr val="bg1"/>
              </a:solidFill>
              <a:latin typeface="Arial" panose="020B0604020202020204" pitchFamily="34" charset="0"/>
            </a:endParaRPr>
          </a:p>
        </p:txBody>
      </p:sp>
    </p:spTree>
    <p:extLst>
      <p:ext uri="{BB962C8B-B14F-4D97-AF65-F5344CB8AC3E}">
        <p14:creationId xmlns:p14="http://schemas.microsoft.com/office/powerpoint/2010/main" val="2466209205"/>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78035"/>
            <a:ext cx="11394917" cy="5027787"/>
          </a:xfrm>
        </p:spPr>
        <p:txBody>
          <a:bodyPr>
            <a:normAutofit fontScale="92500"/>
          </a:bodyPr>
          <a:lstStyle/>
          <a:p>
            <a:r>
              <a:rPr lang="en-US" sz="3600" dirty="0" smtClean="0"/>
              <a:t>Changes in treatment of heart disease</a:t>
            </a:r>
          </a:p>
          <a:p>
            <a:pPr lvl="1">
              <a:buClr>
                <a:schemeClr val="accent2"/>
              </a:buClr>
              <a:buFont typeface="Arial" panose="020B0604020202020204" pitchFamily="34" charset="0"/>
              <a:buChar char="•"/>
            </a:pPr>
            <a:r>
              <a:rPr lang="en-US" sz="3000" dirty="0" smtClean="0"/>
              <a:t>More use of support devices or therapies (ECMO, VAD, artificial heart)</a:t>
            </a:r>
          </a:p>
          <a:p>
            <a:pPr lvl="1">
              <a:buClr>
                <a:schemeClr val="accent2"/>
              </a:buClr>
              <a:buFont typeface="Arial" panose="020B0604020202020204" pitchFamily="34" charset="0"/>
              <a:buChar char="•"/>
            </a:pPr>
            <a:r>
              <a:rPr lang="en-US" sz="3000" dirty="0" smtClean="0"/>
              <a:t>Better understanding of how patients do on devices</a:t>
            </a:r>
          </a:p>
          <a:p>
            <a:r>
              <a:rPr lang="en-US" sz="3600" dirty="0" smtClean="0"/>
              <a:t>Better understanding of candidate risk without a transplant</a:t>
            </a:r>
          </a:p>
          <a:p>
            <a:pPr lvl="1">
              <a:buClr>
                <a:schemeClr val="accent2"/>
              </a:buClr>
              <a:buFont typeface="Arial" panose="020B0604020202020204" pitchFamily="34" charset="0"/>
              <a:buChar char="•"/>
            </a:pPr>
            <a:r>
              <a:rPr lang="en-US" sz="3000" dirty="0" smtClean="0"/>
              <a:t>More categories allow more precise distinction of urgency</a:t>
            </a:r>
          </a:p>
          <a:p>
            <a:r>
              <a:rPr lang="en-US" sz="3600" dirty="0" smtClean="0"/>
              <a:t>Goal to reduce waiting list deaths</a:t>
            </a:r>
          </a:p>
          <a:p>
            <a:pPr lvl="1">
              <a:buClr>
                <a:schemeClr val="accent2"/>
              </a:buClr>
              <a:buFont typeface="Arial" panose="020B0604020202020204" pitchFamily="34" charset="0"/>
              <a:buChar char="•"/>
            </a:pPr>
            <a:r>
              <a:rPr lang="en-US" sz="3000" dirty="0" smtClean="0"/>
              <a:t>Transplant most urgent patients the soonest; broaden their access to available hearts</a:t>
            </a:r>
          </a:p>
          <a:p>
            <a:endParaRPr lang="en-US" dirty="0" smtClean="0"/>
          </a:p>
        </p:txBody>
      </p:sp>
      <p:sp>
        <p:nvSpPr>
          <p:cNvPr id="3" name="Title 2"/>
          <p:cNvSpPr>
            <a:spLocks noGrp="1"/>
          </p:cNvSpPr>
          <p:nvPr>
            <p:ph type="title"/>
          </p:nvPr>
        </p:nvSpPr>
        <p:spPr/>
        <p:txBody>
          <a:bodyPr/>
          <a:lstStyle/>
          <a:p>
            <a:r>
              <a:rPr lang="en-US" dirty="0" smtClean="0"/>
              <a:t>Why are changes needed?</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226324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40280"/>
            <a:ext cx="11394917" cy="5717720"/>
          </a:xfrm>
        </p:spPr>
        <p:txBody>
          <a:bodyPr>
            <a:noAutofit/>
          </a:bodyPr>
          <a:lstStyle/>
          <a:p>
            <a:r>
              <a:rPr lang="en-US" sz="3600" b="1" dirty="0" smtClean="0"/>
              <a:t>September 18, 2018</a:t>
            </a:r>
          </a:p>
          <a:p>
            <a:pPr lvl="1">
              <a:buClr>
                <a:schemeClr val="accent2"/>
              </a:buClr>
              <a:buFont typeface="Arial" panose="020B0604020202020204" pitchFamily="34" charset="0"/>
              <a:buChar char="•"/>
            </a:pPr>
            <a:r>
              <a:rPr lang="en-US" sz="2800" dirty="0" smtClean="0"/>
              <a:t>Phase 1 – Your team will begin submitting information that justifies your new status</a:t>
            </a:r>
            <a:endParaRPr lang="en-US" sz="2800" dirty="0"/>
          </a:p>
          <a:p>
            <a:r>
              <a:rPr lang="en-US" sz="3600" b="1" dirty="0" smtClean="0"/>
              <a:t>October 18, 2018</a:t>
            </a:r>
          </a:p>
          <a:p>
            <a:pPr lvl="1">
              <a:buClr>
                <a:schemeClr val="accent2"/>
              </a:buClr>
              <a:buFont typeface="Arial" panose="020B0604020202020204" pitchFamily="34" charset="0"/>
              <a:buChar char="•"/>
            </a:pPr>
            <a:r>
              <a:rPr lang="en-US" sz="2800" dirty="0" smtClean="0"/>
              <a:t>Phase 2 – Your new status will be used to match you with your new heart</a:t>
            </a:r>
            <a:endParaRPr lang="en-US" sz="2800" dirty="0"/>
          </a:p>
        </p:txBody>
      </p:sp>
      <p:sp>
        <p:nvSpPr>
          <p:cNvPr id="3" name="Title 2"/>
          <p:cNvSpPr>
            <a:spLocks noGrp="1"/>
          </p:cNvSpPr>
          <p:nvPr>
            <p:ph type="title"/>
          </p:nvPr>
        </p:nvSpPr>
        <p:spPr/>
        <p:txBody>
          <a:bodyPr/>
          <a:lstStyle/>
          <a:p>
            <a:r>
              <a:rPr lang="en-US" dirty="0" smtClean="0"/>
              <a:t>Implementation dates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424408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1353" y="247012"/>
            <a:ext cx="10653311" cy="1141413"/>
          </a:xfrm>
        </p:spPr>
        <p:txBody>
          <a:bodyPr/>
          <a:lstStyle/>
          <a:p>
            <a:pPr eaLnBrk="1" hangingPunct="1"/>
            <a:r>
              <a:rPr lang="en-US" dirty="0" smtClean="0">
                <a:latin typeface="Arial" panose="020B0604020202020204" pitchFamily="34" charset="0"/>
                <a:cs typeface="Arial" panose="020B0604020202020204" pitchFamily="34" charset="0"/>
              </a:rPr>
              <a:t>What will change?</a:t>
            </a:r>
          </a:p>
        </p:txBody>
      </p:sp>
      <p:sp>
        <p:nvSpPr>
          <p:cNvPr id="4099" name="Rectangle 3"/>
          <p:cNvSpPr>
            <a:spLocks noGrp="1" noChangeArrowheads="1"/>
          </p:cNvSpPr>
          <p:nvPr>
            <p:ph idx="1"/>
          </p:nvPr>
        </p:nvSpPr>
        <p:spPr>
          <a:xfrm>
            <a:off x="550842" y="1388425"/>
            <a:ext cx="10014331" cy="4295411"/>
          </a:xfrm>
        </p:spPr>
        <p:txBody>
          <a:bodyPr>
            <a:noAutofit/>
          </a:bodyPr>
          <a:lstStyle/>
          <a:p>
            <a:pPr>
              <a:spcBef>
                <a:spcPts val="0"/>
              </a:spcBef>
              <a:spcAft>
                <a:spcPts val="600"/>
              </a:spcAft>
              <a:defRPr/>
            </a:pPr>
            <a:r>
              <a:rPr lang="en-US" sz="3600" dirty="0" smtClean="0"/>
              <a:t>Six new medical urgency statuses instead of three</a:t>
            </a:r>
            <a:endParaRPr lang="en-US" sz="3600" dirty="0"/>
          </a:p>
          <a:p>
            <a:pPr lvl="1">
              <a:spcBef>
                <a:spcPts val="0"/>
              </a:spcBef>
              <a:spcAft>
                <a:spcPts val="600"/>
              </a:spcAft>
              <a:buClr>
                <a:schemeClr val="accent2"/>
              </a:buClr>
              <a:buFont typeface="Arial" panose="020B0604020202020204" pitchFamily="34" charset="0"/>
              <a:buChar char="•"/>
              <a:defRPr/>
            </a:pPr>
            <a:r>
              <a:rPr lang="en-US" sz="2800" dirty="0" smtClean="0">
                <a:solidFill>
                  <a:srgbClr val="002045"/>
                </a:solidFill>
              </a:rPr>
              <a:t>More specific criteria to qualify</a:t>
            </a:r>
            <a:endParaRPr lang="en-US" sz="2800" dirty="0">
              <a:solidFill>
                <a:srgbClr val="002045"/>
              </a:solidFill>
            </a:endParaRPr>
          </a:p>
          <a:p>
            <a:pPr>
              <a:spcBef>
                <a:spcPts val="0"/>
              </a:spcBef>
              <a:spcAft>
                <a:spcPts val="600"/>
              </a:spcAft>
              <a:defRPr/>
            </a:pPr>
            <a:r>
              <a:rPr lang="en-US" sz="3600" dirty="0" smtClean="0"/>
              <a:t>Distribute hearts up to 500 miles for new Statuses 1 and 2</a:t>
            </a:r>
          </a:p>
          <a:p>
            <a:pPr>
              <a:spcBef>
                <a:spcPts val="0"/>
              </a:spcBef>
              <a:spcAft>
                <a:spcPts val="600"/>
              </a:spcAft>
              <a:defRPr/>
            </a:pPr>
            <a:r>
              <a:rPr lang="en-US" sz="3600" dirty="0"/>
              <a:t>Y</a:t>
            </a:r>
            <a:r>
              <a:rPr lang="en-US" sz="3600" dirty="0" smtClean="0"/>
              <a:t>ou won’t lose any waiting time from before</a:t>
            </a:r>
          </a:p>
        </p:txBody>
      </p:sp>
    </p:spTree>
    <p:extLst>
      <p:ext uri="{BB962C8B-B14F-4D97-AF65-F5344CB8AC3E}">
        <p14:creationId xmlns:p14="http://schemas.microsoft.com/office/powerpoint/2010/main" val="11096197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4833" y="230969"/>
            <a:ext cx="10653311" cy="1141413"/>
          </a:xfrm>
        </p:spPr>
        <p:txBody>
          <a:bodyPr/>
          <a:lstStyle/>
          <a:p>
            <a:pPr eaLnBrk="1" hangingPunct="1"/>
            <a:r>
              <a:rPr lang="en-US" dirty="0" smtClean="0">
                <a:latin typeface="Arial" panose="020B0604020202020204" pitchFamily="34" charset="0"/>
                <a:cs typeface="Arial" panose="020B0604020202020204" pitchFamily="34" charset="0"/>
              </a:rPr>
              <a:t>What will NOT change?</a:t>
            </a:r>
          </a:p>
        </p:txBody>
      </p:sp>
      <p:sp>
        <p:nvSpPr>
          <p:cNvPr id="4099" name="Rectangle 3"/>
          <p:cNvSpPr>
            <a:spLocks noGrp="1" noChangeArrowheads="1"/>
          </p:cNvSpPr>
          <p:nvPr>
            <p:ph idx="1"/>
          </p:nvPr>
        </p:nvSpPr>
        <p:spPr>
          <a:xfrm>
            <a:off x="460776" y="1436567"/>
            <a:ext cx="9232134" cy="3127624"/>
          </a:xfrm>
        </p:spPr>
        <p:txBody>
          <a:bodyPr>
            <a:noAutofit/>
          </a:bodyPr>
          <a:lstStyle/>
          <a:p>
            <a:pPr>
              <a:spcBef>
                <a:spcPts val="0"/>
              </a:spcBef>
              <a:spcAft>
                <a:spcPts val="1200"/>
              </a:spcAft>
              <a:defRPr/>
            </a:pPr>
            <a:r>
              <a:rPr lang="en-US" sz="3600" dirty="0" smtClean="0"/>
              <a:t>Urgency statuses for pediatric candidates</a:t>
            </a:r>
          </a:p>
          <a:p>
            <a:pPr>
              <a:spcBef>
                <a:spcPts val="0"/>
              </a:spcBef>
              <a:spcAft>
                <a:spcPts val="1200"/>
              </a:spcAft>
              <a:defRPr/>
            </a:pPr>
            <a:r>
              <a:rPr lang="en-US" sz="3600" dirty="0" smtClean="0"/>
              <a:t>Medical matching criteria (blood type, size, etc.)</a:t>
            </a:r>
          </a:p>
        </p:txBody>
      </p:sp>
    </p:spTree>
    <p:extLst>
      <p:ext uri="{BB962C8B-B14F-4D97-AF65-F5344CB8AC3E}">
        <p14:creationId xmlns:p14="http://schemas.microsoft.com/office/powerpoint/2010/main" val="4002730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3704" y="1275189"/>
            <a:ext cx="11394917" cy="3740965"/>
          </a:xfrm>
        </p:spPr>
        <p:txBody>
          <a:bodyPr>
            <a:normAutofit/>
          </a:bodyPr>
          <a:lstStyle/>
          <a:p>
            <a:r>
              <a:rPr lang="en-US" sz="3600" dirty="0" smtClean="0"/>
              <a:t>More transplants for the sickest candidates</a:t>
            </a:r>
          </a:p>
          <a:p>
            <a:pPr lvl="1">
              <a:buClr>
                <a:schemeClr val="accent2"/>
              </a:buClr>
              <a:buFont typeface="Arial" panose="020B0604020202020204" pitchFamily="34" charset="0"/>
              <a:buChar char="•"/>
            </a:pPr>
            <a:r>
              <a:rPr lang="en-US" sz="2800" dirty="0" smtClean="0"/>
              <a:t>More refined priority for the very sickest</a:t>
            </a:r>
          </a:p>
          <a:p>
            <a:pPr lvl="1">
              <a:buClr>
                <a:schemeClr val="accent2"/>
              </a:buClr>
              <a:buFont typeface="Arial" panose="020B0604020202020204" pitchFamily="34" charset="0"/>
              <a:buChar char="•"/>
            </a:pPr>
            <a:r>
              <a:rPr lang="en-US" sz="2800" dirty="0" smtClean="0"/>
              <a:t>Wider access to donors for the very sickest</a:t>
            </a:r>
          </a:p>
          <a:p>
            <a:r>
              <a:rPr lang="en-US" sz="3600" dirty="0"/>
              <a:t>W</a:t>
            </a:r>
            <a:r>
              <a:rPr lang="en-US" sz="3600" dirty="0" smtClean="0"/>
              <a:t>ill monitor and improve system as needed</a:t>
            </a:r>
            <a:endParaRPr lang="en-US" sz="3600" dirty="0"/>
          </a:p>
        </p:txBody>
      </p:sp>
      <p:sp>
        <p:nvSpPr>
          <p:cNvPr id="3" name="Title 2"/>
          <p:cNvSpPr>
            <a:spLocks noGrp="1"/>
          </p:cNvSpPr>
          <p:nvPr>
            <p:ph type="title"/>
          </p:nvPr>
        </p:nvSpPr>
        <p:spPr/>
        <p:txBody>
          <a:bodyPr/>
          <a:lstStyle/>
          <a:p>
            <a:r>
              <a:rPr lang="en-US" dirty="0" smtClean="0"/>
              <a:t>What are the expected outcomes?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3445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00575233"/>
              </p:ext>
            </p:extLst>
          </p:nvPr>
        </p:nvGraphicFramePr>
        <p:xfrm>
          <a:off x="385763" y="1007242"/>
          <a:ext cx="11395076" cy="4980917"/>
        </p:xfrm>
        <a:graphic>
          <a:graphicData uri="http://schemas.openxmlformats.org/drawingml/2006/table">
            <a:tbl>
              <a:tblPr firstRow="1" bandRow="1">
                <a:tableStyleId>{21E4AEA4-8DFA-4A89-87EB-49C32662AFE0}</a:tableStyleId>
              </a:tblPr>
              <a:tblGrid>
                <a:gridCol w="5697538">
                  <a:extLst>
                    <a:ext uri="{9D8B030D-6E8A-4147-A177-3AD203B41FA5}">
                      <a16:colId xmlns:a16="http://schemas.microsoft.com/office/drawing/2014/main" val="3747550622"/>
                    </a:ext>
                  </a:extLst>
                </a:gridCol>
                <a:gridCol w="5697538">
                  <a:extLst>
                    <a:ext uri="{9D8B030D-6E8A-4147-A177-3AD203B41FA5}">
                      <a16:colId xmlns:a16="http://schemas.microsoft.com/office/drawing/2014/main" val="1051297945"/>
                    </a:ext>
                  </a:extLst>
                </a:gridCol>
              </a:tblGrid>
              <a:tr h="408582">
                <a:tc>
                  <a:txBody>
                    <a:bodyPr/>
                    <a:lstStyle/>
                    <a:p>
                      <a:r>
                        <a:rPr lang="en-US" sz="2000" dirty="0" smtClean="0">
                          <a:latin typeface="Arial" panose="020B0604020202020204" pitchFamily="34" charset="0"/>
                          <a:cs typeface="Arial" panose="020B0604020202020204" pitchFamily="34" charset="0"/>
                        </a:rPr>
                        <a:t>Likely</a:t>
                      </a:r>
                      <a:r>
                        <a:rPr lang="en-US" sz="2000" baseline="0" dirty="0" smtClean="0">
                          <a:latin typeface="Arial" panose="020B0604020202020204" pitchFamily="34" charset="0"/>
                          <a:cs typeface="Arial" panose="020B0604020202020204" pitchFamily="34" charset="0"/>
                        </a:rPr>
                        <a:t> </a:t>
                      </a:r>
                      <a:r>
                        <a:rPr lang="en-US" sz="2000" cap="all" baseline="0" dirty="0" smtClean="0">
                          <a:latin typeface="Arial" panose="020B0604020202020204" pitchFamily="34" charset="0"/>
                          <a:cs typeface="Arial" panose="020B0604020202020204" pitchFamily="34" charset="0"/>
                        </a:rPr>
                        <a:t>higher</a:t>
                      </a:r>
                      <a:r>
                        <a:rPr lang="en-US" sz="2000" baseline="0" dirty="0" smtClean="0">
                          <a:latin typeface="Arial" panose="020B0604020202020204" pitchFamily="34" charset="0"/>
                          <a:cs typeface="Arial" panose="020B0604020202020204" pitchFamily="34" charset="0"/>
                        </a:rPr>
                        <a:t> if…</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Likely</a:t>
                      </a:r>
                      <a:r>
                        <a:rPr lang="en-US" sz="2000" baseline="0" dirty="0" smtClean="0">
                          <a:latin typeface="Arial" panose="020B0604020202020204" pitchFamily="34" charset="0"/>
                          <a:cs typeface="Arial" panose="020B0604020202020204" pitchFamily="34" charset="0"/>
                        </a:rPr>
                        <a:t> </a:t>
                      </a:r>
                      <a:r>
                        <a:rPr lang="en-US" sz="2000" cap="all" baseline="0" dirty="0" smtClean="0">
                          <a:latin typeface="Arial" panose="020B0604020202020204" pitchFamily="34" charset="0"/>
                          <a:cs typeface="Arial" panose="020B0604020202020204" pitchFamily="34" charset="0"/>
                        </a:rPr>
                        <a:t>lower</a:t>
                      </a:r>
                      <a:r>
                        <a:rPr lang="en-US" sz="2000" baseline="0" dirty="0" smtClean="0">
                          <a:latin typeface="Arial" panose="020B0604020202020204" pitchFamily="34" charset="0"/>
                          <a:cs typeface="Arial" panose="020B0604020202020204" pitchFamily="34" charset="0"/>
                        </a:rPr>
                        <a:t> if…</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64867712"/>
                  </a:ext>
                </a:extLst>
              </a:tr>
              <a:tr h="546468">
                <a:tc>
                  <a:txBody>
                    <a:bodyPr/>
                    <a:lstStyle/>
                    <a:p>
                      <a:pPr marL="0" indent="0">
                        <a:lnSpc>
                          <a:spcPct val="110000"/>
                        </a:lnSpc>
                        <a:buFont typeface="Arial" panose="020B0604020202020204" pitchFamily="34" charset="0"/>
                        <a:buNone/>
                      </a:pPr>
                      <a:r>
                        <a:rPr lang="en-US" sz="2000" dirty="0" smtClean="0">
                          <a:latin typeface="Arial" panose="020B0604020202020204" pitchFamily="34" charset="0"/>
                          <a:cs typeface="Arial" panose="020B0604020202020204" pitchFamily="34" charset="0"/>
                        </a:rPr>
                        <a:t>You’re currently on ECMO</a:t>
                      </a:r>
                      <a:endParaRPr lang="en-US" sz="2000" dirty="0">
                        <a:latin typeface="Arial" panose="020B0604020202020204" pitchFamily="34" charset="0"/>
                        <a:cs typeface="Arial" panose="020B0604020202020204" pitchFamily="34" charset="0"/>
                      </a:endParaRPr>
                    </a:p>
                  </a:txBody>
                  <a:tcPr/>
                </a:tc>
                <a:tc>
                  <a:txBody>
                    <a:bodyPr/>
                    <a:lstStyle/>
                    <a:p>
                      <a:pPr marL="0" indent="0">
                        <a:lnSpc>
                          <a:spcPct val="110000"/>
                        </a:lnSpc>
                        <a:buFont typeface="Arial" panose="020B0604020202020204" pitchFamily="34" charset="0"/>
                        <a:buNone/>
                      </a:pPr>
                      <a:r>
                        <a:rPr lang="en-US" sz="2000" dirty="0" smtClean="0">
                          <a:latin typeface="Arial" panose="020B0604020202020204" pitchFamily="34" charset="0"/>
                          <a:cs typeface="Arial" panose="020B0604020202020204" pitchFamily="34" charset="0"/>
                        </a:rPr>
                        <a:t>You’re not on ECMO</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3582066"/>
                  </a:ext>
                </a:extLst>
              </a:tr>
              <a:tr h="1650042">
                <a:tc>
                  <a:txBody>
                    <a:bodyPr/>
                    <a:lstStyle/>
                    <a:p>
                      <a:pPr>
                        <a:lnSpc>
                          <a:spcPct val="110000"/>
                        </a:lnSpc>
                      </a:pPr>
                      <a:r>
                        <a:rPr lang="en-US" sz="2000" dirty="0" smtClean="0">
                          <a:latin typeface="Arial" panose="020B0604020202020204" pitchFamily="34" charset="0"/>
                          <a:cs typeface="Arial" panose="020B0604020202020204" pitchFamily="34" charset="0"/>
                        </a:rPr>
                        <a:t>You have an implanted device (artificial heart or VAD) PLUS</a:t>
                      </a:r>
                      <a:r>
                        <a:rPr lang="en-US" sz="2000" baseline="0" dirty="0" smtClean="0">
                          <a:latin typeface="Arial" panose="020B0604020202020204" pitchFamily="34" charset="0"/>
                          <a:cs typeface="Arial" panose="020B0604020202020204" pitchFamily="34" charset="0"/>
                        </a:rPr>
                        <a:t> one or more of the following</a:t>
                      </a:r>
                      <a:r>
                        <a:rPr lang="en-US" sz="2000" dirty="0" smtClean="0">
                          <a:latin typeface="Arial" panose="020B0604020202020204" pitchFamily="34" charset="0"/>
                          <a:cs typeface="Arial" panose="020B0604020202020204" pitchFamily="34" charset="0"/>
                        </a:rPr>
                        <a:t>:</a:t>
                      </a:r>
                    </a:p>
                    <a:p>
                      <a:pPr marL="285750" indent="-285750">
                        <a:lnSpc>
                          <a:spcPct val="110000"/>
                        </a:lnSpc>
                        <a:buFont typeface="Arial" panose="020B0604020202020204" pitchFamily="34" charset="0"/>
                        <a:buChar char="•"/>
                      </a:pPr>
                      <a:r>
                        <a:rPr lang="en-US" sz="2000" dirty="0" smtClean="0">
                          <a:latin typeface="Arial" panose="020B0604020202020204" pitchFamily="34" charset="0"/>
                          <a:cs typeface="Arial" panose="020B0604020202020204" pitchFamily="34" charset="0"/>
                        </a:rPr>
                        <a:t>You</a:t>
                      </a:r>
                      <a:r>
                        <a:rPr lang="en-US" sz="2000" baseline="0" dirty="0" smtClean="0">
                          <a:latin typeface="Arial" panose="020B0604020202020204" pitchFamily="34" charset="0"/>
                          <a:cs typeface="Arial" panose="020B0604020202020204" pitchFamily="34" charset="0"/>
                        </a:rPr>
                        <a:t> m</a:t>
                      </a:r>
                      <a:r>
                        <a:rPr lang="en-US" sz="2000" dirty="0" smtClean="0">
                          <a:latin typeface="Arial" panose="020B0604020202020204" pitchFamily="34" charset="0"/>
                          <a:cs typeface="Arial" panose="020B0604020202020204" pitchFamily="34" charset="0"/>
                        </a:rPr>
                        <a:t>ust</a:t>
                      </a:r>
                      <a:r>
                        <a:rPr lang="en-US" sz="2000" baseline="0" dirty="0" smtClean="0">
                          <a:latin typeface="Arial" panose="020B0604020202020204" pitchFamily="34" charset="0"/>
                          <a:cs typeface="Arial" panose="020B0604020202020204" pitchFamily="34" charset="0"/>
                        </a:rPr>
                        <a:t> stay in the hospital</a:t>
                      </a:r>
                    </a:p>
                    <a:p>
                      <a:pPr marL="285750" indent="-285750">
                        <a:lnSpc>
                          <a:spcPct val="110000"/>
                        </a:lnSpc>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You’re having device-related complications</a:t>
                      </a:r>
                    </a:p>
                    <a:p>
                      <a:pPr marL="285750" indent="-285750">
                        <a:lnSpc>
                          <a:spcPct val="110000"/>
                        </a:lnSpc>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Your device has recently been replaced</a:t>
                      </a:r>
                      <a:endParaRPr lang="en-US" sz="2000" dirty="0">
                        <a:latin typeface="Arial" panose="020B0604020202020204" pitchFamily="34" charset="0"/>
                        <a:cs typeface="Arial" panose="020B0604020202020204" pitchFamily="34" charset="0"/>
                      </a:endParaRPr>
                    </a:p>
                  </a:txBody>
                  <a:tcPr/>
                </a:tc>
                <a:tc>
                  <a:txBody>
                    <a:bodyPr/>
                    <a:lstStyle/>
                    <a:p>
                      <a:pPr>
                        <a:lnSpc>
                          <a:spcPct val="110000"/>
                        </a:lnSpc>
                      </a:pPr>
                      <a:r>
                        <a:rPr lang="en-US" sz="2000" dirty="0" smtClean="0">
                          <a:latin typeface="Arial" panose="020B0604020202020204" pitchFamily="34" charset="0"/>
                          <a:cs typeface="Arial" panose="020B0604020202020204" pitchFamily="34" charset="0"/>
                        </a:rPr>
                        <a:t>You either don’t have an implanted device </a:t>
                      </a:r>
                      <a:r>
                        <a:rPr lang="en-US" sz="2000" baseline="0" dirty="0" smtClean="0">
                          <a:latin typeface="Arial" panose="020B0604020202020204" pitchFamily="34" charset="0"/>
                          <a:cs typeface="Arial" panose="020B0604020202020204" pitchFamily="34" charset="0"/>
                        </a:rPr>
                        <a:t>(artificial heart or VAD)</a:t>
                      </a:r>
                      <a:r>
                        <a:rPr lang="en-US" sz="2000" dirty="0" smtClean="0">
                          <a:latin typeface="Arial" panose="020B0604020202020204" pitchFamily="34" charset="0"/>
                          <a:cs typeface="Arial" panose="020B0604020202020204" pitchFamily="34" charset="0"/>
                        </a:rPr>
                        <a:t>,</a:t>
                      </a:r>
                      <a:r>
                        <a:rPr lang="en-US" sz="2000" baseline="0" dirty="0" smtClean="0">
                          <a:latin typeface="Arial" panose="020B0604020202020204" pitchFamily="34" charset="0"/>
                          <a:cs typeface="Arial" panose="020B0604020202020204" pitchFamily="34" charset="0"/>
                        </a:rPr>
                        <a:t> or you have one AND:</a:t>
                      </a:r>
                    </a:p>
                    <a:p>
                      <a:pPr marL="285750" indent="-285750">
                        <a:lnSpc>
                          <a:spcPct val="110000"/>
                        </a:lnSpc>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You’re stable enough to leave the hospital</a:t>
                      </a:r>
                    </a:p>
                    <a:p>
                      <a:pPr marL="285750" indent="-285750">
                        <a:lnSpc>
                          <a:spcPct val="110000"/>
                        </a:lnSpc>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You aren’t having major complications</a:t>
                      </a:r>
                    </a:p>
                    <a:p>
                      <a:pPr marL="285750" indent="-285750">
                        <a:lnSpc>
                          <a:spcPct val="110000"/>
                        </a:lnSpc>
                        <a:buFont typeface="Arial" panose="020B0604020202020204" pitchFamily="34" charset="0"/>
                        <a:buChar char="•"/>
                      </a:pPr>
                      <a:r>
                        <a:rPr lang="en-US" sz="2000" baseline="0" dirty="0" smtClean="0">
                          <a:latin typeface="Arial" panose="020B0604020202020204" pitchFamily="34" charset="0"/>
                          <a:cs typeface="Arial" panose="020B0604020202020204" pitchFamily="34" charset="0"/>
                        </a:rPr>
                        <a:t>You have been on the device longer-term</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07359872"/>
                  </a:ext>
                </a:extLst>
              </a:tr>
              <a:tr h="401329">
                <a:tc>
                  <a:txBody>
                    <a:bodyPr/>
                    <a:lstStyle/>
                    <a:p>
                      <a:r>
                        <a:rPr lang="en-US" sz="2000" dirty="0" smtClean="0">
                          <a:latin typeface="Arial" panose="020B0604020202020204" pitchFamily="34" charset="0"/>
                          <a:cs typeface="Arial" panose="020B0604020202020204" pitchFamily="34" charset="0"/>
                        </a:rPr>
                        <a:t>You are on medications to stimulate heart function</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You don’t need heart-stimulating medication</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44397959"/>
                  </a:ext>
                </a:extLst>
              </a:tr>
              <a:tr h="780303">
                <a:tc>
                  <a:txBody>
                    <a:bodyPr/>
                    <a:lstStyle/>
                    <a:p>
                      <a:r>
                        <a:rPr lang="en-US" sz="2000" dirty="0" smtClean="0">
                          <a:latin typeface="Arial" panose="020B0604020202020204" pitchFamily="34" charset="0"/>
                          <a:cs typeface="Arial" panose="020B0604020202020204" pitchFamily="34" charset="0"/>
                        </a:rPr>
                        <a:t>You have life-threatening,</a:t>
                      </a:r>
                      <a:r>
                        <a:rPr lang="en-US" sz="2000" baseline="0" dirty="0" smtClean="0">
                          <a:latin typeface="Arial" panose="020B0604020202020204" pitchFamily="34" charset="0"/>
                          <a:cs typeface="Arial" panose="020B0604020202020204" pitchFamily="34" charset="0"/>
                        </a:rPr>
                        <a:t> irregular heart function (tachycardia, fibrillation, arrhythmia)</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You currently don’t have life-threatening irregular heart function</a:t>
                      </a:r>
                    </a:p>
                  </a:txBody>
                  <a:tcPr/>
                </a:tc>
                <a:extLst>
                  <a:ext uri="{0D108BD9-81ED-4DB2-BD59-A6C34878D82A}">
                    <a16:rowId xmlns:a16="http://schemas.microsoft.com/office/drawing/2014/main" val="2300605566"/>
                  </a:ext>
                </a:extLst>
              </a:tr>
              <a:tr h="802655">
                <a:tc>
                  <a:txBody>
                    <a:bodyPr/>
                    <a:lstStyle/>
                    <a:p>
                      <a:r>
                        <a:rPr lang="en-US" sz="2000" dirty="0" smtClean="0">
                          <a:latin typeface="Arial" panose="020B0604020202020204" pitchFamily="34" charset="0"/>
                          <a:cs typeface="Arial" panose="020B0604020202020204" pitchFamily="34" charset="0"/>
                        </a:rPr>
                        <a:t>You need one or more additional organs (such as a lung or liver)</a:t>
                      </a:r>
                      <a:endParaRPr lang="en-US"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You don’t need any</a:t>
                      </a:r>
                      <a:r>
                        <a:rPr lang="en-US" sz="2000" baseline="0" dirty="0" smtClean="0">
                          <a:latin typeface="Arial" panose="020B0604020202020204" pitchFamily="34" charset="0"/>
                          <a:cs typeface="Arial" panose="020B0604020202020204" pitchFamily="34" charset="0"/>
                        </a:rPr>
                        <a:t> additional organs</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3151157"/>
                  </a:ext>
                </a:extLst>
              </a:tr>
            </a:tbl>
          </a:graphicData>
        </a:graphic>
      </p:graphicFrame>
      <p:sp>
        <p:nvSpPr>
          <p:cNvPr id="3" name="Title 2"/>
          <p:cNvSpPr>
            <a:spLocks noGrp="1"/>
          </p:cNvSpPr>
          <p:nvPr>
            <p:ph type="title"/>
          </p:nvPr>
        </p:nvSpPr>
        <p:spPr/>
        <p:txBody>
          <a:bodyPr/>
          <a:lstStyle/>
          <a:p>
            <a:r>
              <a:rPr lang="en-US" dirty="0" smtClean="0"/>
              <a:t>Factors that influence urgency status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
        <p:nvSpPr>
          <p:cNvPr id="6" name="TextBox 5"/>
          <p:cNvSpPr txBox="1"/>
          <p:nvPr/>
        </p:nvSpPr>
        <p:spPr>
          <a:xfrm>
            <a:off x="593459" y="5988159"/>
            <a:ext cx="11235407"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Your status may go up or down as your condition changes.</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Your transplant team can tell you how these factors affect your individual score.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84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6C371C2C-143C-4645-8616-87B220D6E09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2EF2418F47A34090AD258E68CAA85C" ma:contentTypeVersion="" ma:contentTypeDescription="Create a new document." ma:contentTypeScope="" ma:versionID="31748048e6986fe7c05d429bda90e290">
  <xsd:schema xmlns:xsd="http://www.w3.org/2001/XMLSchema" xmlns:xs="http://www.w3.org/2001/XMLSchema" xmlns:p="http://schemas.microsoft.com/office/2006/metadata/properties" xmlns:ns2="6C371C2C-143C-4645-8616-87B220D6E098" targetNamespace="http://schemas.microsoft.com/office/2006/metadata/properties" ma:root="true" ma:fieldsID="a2f031feb7abf221ef1eef8f0830d3b9" ns2:_="">
    <xsd:import namespace="6C371C2C-143C-4645-8616-87B220D6E098"/>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371C2C-143C-4645-8616-87B220D6E098"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4F47A9-92E1-4D98-9552-31A79D5F2CA4}">
  <ds:schemaRef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terms/"/>
    <ds:schemaRef ds:uri="http://schemas.microsoft.com/office/infopath/2007/PartnerControls"/>
    <ds:schemaRef ds:uri="http://www.w3.org/XML/1998/namespace"/>
    <ds:schemaRef ds:uri="6C371C2C-143C-4645-8616-87B220D6E098"/>
    <ds:schemaRef ds:uri="http://purl.org/dc/dcmitype/"/>
  </ds:schemaRefs>
</ds:datastoreItem>
</file>

<file path=customXml/itemProps2.xml><?xml version="1.0" encoding="utf-8"?>
<ds:datastoreItem xmlns:ds="http://schemas.openxmlformats.org/officeDocument/2006/customXml" ds:itemID="{BB6051D3-9F9A-4006-AC9C-F8874D002C11}">
  <ds:schemaRefs>
    <ds:schemaRef ds:uri="http://schemas.microsoft.com/sharepoint/v3/contenttype/forms"/>
  </ds:schemaRefs>
</ds:datastoreItem>
</file>

<file path=customXml/itemProps3.xml><?xml version="1.0" encoding="utf-8"?>
<ds:datastoreItem xmlns:ds="http://schemas.openxmlformats.org/officeDocument/2006/customXml" ds:itemID="{14251B16-37A6-4598-A07E-B54FCE16A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371C2C-143C-4645-8616-87B220D6E0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3302</TotalTime>
  <Words>2251</Words>
  <Application>Microsoft Office PowerPoint</Application>
  <PresentationFormat>Custom</PresentationFormat>
  <Paragraphs>199</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Myriad Pro</vt:lpstr>
      <vt:lpstr>Times New Roman</vt:lpstr>
      <vt:lpstr>Wingdings</vt:lpstr>
      <vt:lpstr>Expo</vt:lpstr>
      <vt:lpstr>What Patients Should Know About the New Adult Heart Allocation System </vt:lpstr>
      <vt:lpstr>How are hearts matched now?</vt:lpstr>
      <vt:lpstr>PowerPoint Presentation</vt:lpstr>
      <vt:lpstr>Why are changes needed?</vt:lpstr>
      <vt:lpstr>Implementation dates</vt:lpstr>
      <vt:lpstr>What will change?</vt:lpstr>
      <vt:lpstr>What will NOT change?</vt:lpstr>
      <vt:lpstr>What are the expected outcomes?</vt:lpstr>
      <vt:lpstr>Factors that influence urgency status</vt:lpstr>
      <vt:lpstr>What do I need to do?</vt:lpstr>
      <vt:lpstr>How can I find out more?</vt:lpstr>
      <vt:lpstr>Optional slides to follow</vt:lpstr>
      <vt:lpstr>How does exception process work?</vt:lpstr>
      <vt:lpstr>Criteria for medical urgency statuses</vt:lpstr>
      <vt:lpstr>Criteria for medical urgency statuses</vt:lpstr>
      <vt:lpstr>Criteria for medical urgency statuses</vt:lpstr>
      <vt:lpstr>Criteria for medical urgency statuses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129</cp:revision>
  <cp:lastPrinted>2015-11-16T13:08:07Z</cp:lastPrinted>
  <dcterms:created xsi:type="dcterms:W3CDTF">2010-09-17T15:26:33Z</dcterms:created>
  <dcterms:modified xsi:type="dcterms:W3CDTF">2018-06-29T17:20:52Z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0x010100012EF2418F47A34090AD258E68CAA85C</vt:lpwstr>
  </property>
  <property fmtid="{D5CDD505-2E9C-101B-9397-08002B2CF9AE}" pid="3" name="_dlc_DocIdItemGuid">
    <vt:lpwstr>bbe8b7c9-0171-4a68-b7db-2436ada85498</vt:lpwstr>
  </property>
</Properties>
</file>